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3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9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6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5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1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9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1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8F494-E00D-4D3F-83E4-CF89BD4F3C64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8AEDE-6BA2-4A18-8EE9-9D58D4B9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5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.User-PC\Desktop\الصف 3 ث ف1\JPG\مقرر اللغة العربية -5- كتاب التطبيقات_Page_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.User-PC\Desktop\الصف 3 ث ف1\JPG\مقرر اللغة العربية -5- كتاب التطبيقات_Page_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.User-PC\Desktop\الصف 3 ث ف1\JPG\مقرر اللغة العربية -5- كتاب التطبيقات_Page_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1200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5518848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ثلاث دقائق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51884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1200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2360" y="5518848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3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552796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400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0" y="5643265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.User-PC\Desktop\الصف 3 ث ف1\JPG\مقرر اللغة العربية -5- كتاب التطبيقات_Page_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09800" y="8382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106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الشعراء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524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الإنجليزية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76400" y="1708666"/>
            <a:ext cx="1676400" cy="5773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86200" y="2133600"/>
            <a:ext cx="762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43200" y="23622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29400" y="2847110"/>
            <a:ext cx="7620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0600" y="2980460"/>
            <a:ext cx="1143000" cy="448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43000" y="3429000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.User-PC\Desktop\الصف 3 ث ف1\JPG\مقرر اللغة العربية -5- كتاب التطبيقات_Page_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4290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قراءة الانتقاء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44196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قراءة النصوص الوظيفية </a:t>
            </a:r>
            <a:endParaRPr lang="en-US" sz="20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5127486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قراءة على الإنترنت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600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معلومات صغيرة ومحددة أو معنى مفردة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25540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الكتب ، المجلات ، المقالات ، الصحف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34290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الاستمتاع ، التّسلية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الاستزادة في موضوع معين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419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القفز إلى المحتوى المهم اعتمادًا على أعراف الكتابة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تحديد : من ؟ ماذا ؟ أين ؟ لماذا ؟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10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.User-PC\Desktop\الصف 3 ث ف1\JPG\مقرر اللغة العربية -5- كتاب التطبيقات_Page_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25383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معلومات صغيرة ومحددة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526182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مادّة منتقاة للقراءة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385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قراءة سريعة جدًا لتحصيل </a:t>
            </a:r>
            <a:r>
              <a:rPr lang="ar-SA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معومات</a:t>
            </a:r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كثيرة بسرعة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99705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هي التقاط إجابات الأسئلة الخمسة .. والقفز عن التفصيلات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26939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هي تصفح شبكة الإنترنت لوصول إلى المعلومات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3910" y="296487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الذي سيحدث لو لم تحصل على المعلومة ؟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14953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عمق المعنى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9840" y="38030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حجم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398773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كمية المعلومات الموجودة في النص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3780" y="305255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درجة صعوبة المعنى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398773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الزمن المتاح للقراءة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36863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إذا كان النص مزدحما بالمعلومات .. إذا كان المعنى صعبًا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5668692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إذا كان النص واضحا .. إذا كان المعنى سهلا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596874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إذا كان الزمن المتاح للقراءة قصيرا .. إذا أرادت استذكارا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.User-PC\Desktop\الصف 3 ث ف1\JPG\مقرر اللغة العربية -5- كتاب التطبيقات_Page_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.User-PC\Desktop\الصف 3 ث ف1\JPG\مقرر اللغة العربية -5- كتاب التطبيقات_Page_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4290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هي تمهيد للقراءة المركزة والدخول في الموضوع</a:t>
            </a:r>
            <a:endParaRPr lang="en-US" sz="28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89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.User-PC\Desktop\الصف 3 ث ف1\JPG\مقرر اللغة العربية -5- كتاب التطبيقات_Page_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43434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قاعة المحاضرات بمقر النادي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5144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بعد صلاة العشاء ...</a:t>
            </a:r>
            <a:endParaRPr lang="en-US" b="1" dirty="0">
              <a:solidFill>
                <a:schemeClr val="tx2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078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.User-PC\Desktop\الصف 3 ث ف1\JPG\مقرر اللغة العربية -5- كتاب التطبيقات_Page_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6035" y="1143000"/>
            <a:ext cx="83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ناصر بن سعد مدير العلاقات العامة بشركة الغذاء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143000"/>
            <a:ext cx="72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شكر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وتقدير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143000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الروح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الجميلة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والأخلاق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المهذبة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1730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شركة سعودية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بتاريخ 27/ 5 / 1423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6035" y="41910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مدير مدرسة الفهد الثانوية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191000"/>
            <a:ext cx="7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طلب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1910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تزويد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المدرسة بأجهزة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حاسوب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2972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التربية والتعليم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41910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أسرع وقت ممكن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91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.User-PC\Desktop\الصف 3 ث ف1\JPG\مقرر اللغة العربية -5- كتاب التطبيقات_Page_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295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إستراتيجية</a:t>
            </a:r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اقتناص جوهر المعنى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240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 التركيز على الأفكار الرئيسة للموضوع + الموضوعات والمفاهيم والتفصيلات التي يعتني النص بتقديمها وإيضاحها .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 القفز عن الشروحات والأمثلة والتفصيلات الثانوية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37805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err="1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إستراتيجية</a:t>
            </a:r>
            <a:r>
              <a:rPr lang="ar-SA" b="1" dirty="0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 منظم القراءة : الطيران بالأيدي</a:t>
            </a:r>
            <a:endParaRPr lang="en-US" b="1" dirty="0">
              <a:solidFill>
                <a:schemeClr val="tx2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667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تعتمد هذه </a:t>
            </a:r>
            <a:r>
              <a:rPr lang="ar-SA" b="1" dirty="0" err="1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الإستراتيجية</a:t>
            </a:r>
            <a:r>
              <a:rPr lang="ar-SA" b="1" dirty="0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 على استخدام ( منظم لسرعة القراءة ) = إصبع السبابة .. قلم : لتحريكه تحت السطر أثناء القراءة .</a:t>
            </a:r>
            <a:endParaRPr lang="en-US" b="1" dirty="0">
              <a:solidFill>
                <a:schemeClr val="tx2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35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.User-PC\Desktop\الصف 3 ث ف1\JPG\مقرر اللغة العربية -5- كتاب التطبيقات_Page_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3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.User-PC\Desktop\الصف 3 ث ف1\JPG\مقرر اللغة العربية -5- كتاب التطبيقات_Page_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3505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المعلومات السابقة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78229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لضيق الوقت وصعوبة فهمه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412391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لوجود الجمل الإرشادية الدالة على الموضوعات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2325" y="443782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لأنها تؤدي إلى التشتّت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710" y="4779446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لأنها تبحث عن الفكرة لا عن الحجج والاستدلالات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86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.User-PC\Desktop\الصف 3 ث ف1\JPG\مقرر اللغة العربية -5- كتاب التطبيقات_Page_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0574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الجمل الإرشادية لكل موضوع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2357457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كتابة الأهداف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590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تحديد الأفكار الرئيسة والتغيرات المهمة في الموضوع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23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.User-PC\Desktop\الصف 3 ث ف1\JPG\مقرر اللغة العربية -5- كتاب التطبيقات_Page_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.User-PC\Desktop\الصف 3 ث ف1\JPG\مقرر اللغة العربية -5- كتاب التطبيقات_Page_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819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مهارة مهمة تحتاج للتمرين المستمر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10560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المكان المريح يساعد على الاستيعاب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37358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تساعدك الأدوات على تدوين الملحوظات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364137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الوصول إلى المعلومة بسرعة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01070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المساعدة في البحث .. واستغلال الوقت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51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.User-PC\Desktop\الصف 3 ث ف1\JPG\مقرر اللغة العربية -5- كتاب التطبيقات_Page_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.User-PC\Desktop\الصف 3 ث ف1\JPG\مقرر اللغة العربية -5- كتاب التطبيقات_Page_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User-PC\Desktop\مجلد جديد\الطالب_Page_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.User-PC\Desktop\الصف 3 ث ف1\JPG\مقرر اللغة العربية -5- كتاب التطبيقات_Page_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657110" y="5133110"/>
            <a:ext cx="0" cy="106680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43945" y="5146965"/>
            <a:ext cx="0" cy="106680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5146965"/>
            <a:ext cx="0" cy="106680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67000" y="5334000"/>
            <a:ext cx="0" cy="86591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00800" y="5417130"/>
            <a:ext cx="233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مرض روماتزمي مزمن يصيب جزءا أو أجزاء من الجسم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650" y="5375565"/>
            <a:ext cx="1246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-اختلال في الجهاز المناعي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-نتيجة آثار جانبية لبعض العقاقير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541713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-تعب وإرهاق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-آلام المفاصل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-طفح جلدي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6940" y="533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-تناول مضادات الالتهابات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-تناول بعض الأدوية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5417130"/>
            <a:ext cx="1281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-تجنب التعرض لأشعة الشمس المباشرة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24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.User-PC\Desktop\الصف 3 ث ف1\JPG\مقرر اللغة العربية -5- كتاب التطبيقات_Page_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.User-PC\Desktop\الصف 3 ث ف1\JPG\مقرر اللغة العربية -5- كتاب التطبيقات_Page_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876800"/>
            <a:ext cx="624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نظرة تفاؤلية للمستقبل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517467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الاهتمام بالشباب وبمستقبلهم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543316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مصادر اقتصادية أخرى غير النفط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976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.User-PC\Desktop\الصف 3 ث ف1\JPG\مقرر اللغة العربية -5- كتاب التطبيقات_Page_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3269" y="2112815"/>
            <a:ext cx="155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الفهم الحرفي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435506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الفهم الإبداعي الناقد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2269" y="3119735"/>
            <a:ext cx="178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الفهم التفسيري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90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.User-PC\Desktop\الصف 3 ث ف1\JPG\مقرر اللغة العربية -5- كتاب التطبيقات_Page_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.User-PC\Desktop\الصف 3 ث ف1\JPG\مقرر اللغة العربية -5- كتاب التطبيقات_Page_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2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.User-PC\Desktop\الصف 3 ث ف1\JPG\مقرر اللغة العربية -5- كتاب التطبيقات_Page_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12914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فن الإصغاء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31381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تعلم الحوار والإصغاء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55844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-أهمية الإصغاء للتواصل بين الناس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930" y="183079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-الإصغاء ضرورة في تبصير النفوس بالحقائق الدينية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208928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-الإصغاء ضرورة من ضرورات التعلم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38934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chemeClr val="tx2"/>
                </a:solidFill>
                <a:latin typeface="Sakkal Majalla" pitchFamily="2" charset="-78"/>
                <a:cs typeface="Sakkal Majalla" pitchFamily="2" charset="-78"/>
              </a:rPr>
              <a:t>إن نصغ للآخرين نستفد من تجاربهم وننتفع بآرائهم .</a:t>
            </a:r>
            <a:endParaRPr lang="en-US" b="1" dirty="0">
              <a:solidFill>
                <a:schemeClr val="tx2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275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.User-PC\Desktop\الصف 3 ث ف1\JPG\مقرر اللغة العربية -5- كتاب التطبيقات_Page_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.User-PC\Desktop\الصف 3 ث ف1\JPG\مقرر اللغة العربية -5- كتاب التطبيقات_Page_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.User-PC\Desktop\الصف 3 ث ف1\JPG\مقرر اللغة العربية -5- كتاب التطبيقات_Page_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24443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-القراءة الذكية هي قراءة تبحث عن جوهر المعنى .. وتقفز عن الحشو والتفاصيل .. وتتخذ إجراءات تصحيحية لمعالجة قصور الفهم .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2890761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-المساعدة على قراءة مجموعة من الكلمات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326009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-تقليل التراجع والارتداد البطيء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39624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-الاستعداد قبل الانطلاق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3434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 الانطلاق نحو الهدف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724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-القفز عن التفاصيل والحشو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031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.User-PC\Desktop\الصف 3 ث ف1\JPG\مقرر اللغة العربية -5- كتاب التطبيقات_Page_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447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-تحديد الأفكار الرئيسة بلون مختلف مثلا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27707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-الكتابة في فقرات .. وترك فراغ مقدار كلمة في بداية كل فقرة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516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-كتابة أهداف النص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278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-تلخيص لأفكار النص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0686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-تمييز الجملة المفتاحية أو الإرشادية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12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.User-PC\Desktop\الصف 3 ث ف1\JPG\مقرر اللغة العربية -5- كتاب التطبيقات_Page_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524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تتنوع القراءة حسب الأهداف </a:t>
            </a:r>
            <a:r>
              <a:rPr lang="ar-SA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والإستراتيجيات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286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-التدرب على القراءة السريعة يؤدي إلى سرعة في الإنجاز وزيادة في التركيز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5391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-أحيانا نحتاج إلى مهارات التصفح .. والقفز عن التفاصيل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80024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-القراءة السريعة الفعالة تمزج بين مهارات مختلفة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55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.User-PC\Desktop\الصف 3 ث ف1\JPG\مقرر اللغة العربية -5- كتاب التطبيقات_Page_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5638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اعتماد القراءة السريعة لأن الموضوع موضوع قصصي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30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.User-PC\Desktop\الصف 3 ث ف1\JPG\مقرر اللغة العربية -5- كتاب التطبيقات_Page_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.User-PC\Desktop\الصف 3 ث ف1\JPG\مقرر اللغة العربية -5- كتاب التطبيقات_Page_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884940"/>
            <a:ext cx="4724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-معلومات القارئ: وهي المعلومات التي </a:t>
            </a:r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يختزنها</a:t>
            </a: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القارئ في ذهنه عن الموضوع نتيجة خبرته وقراءته السابقة </a:t>
            </a:r>
          </a:p>
          <a:p>
            <a:pPr algn="r"/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-معلومات النص: المعلومات التي يركز النص على تقديمها .</a:t>
            </a:r>
          </a:p>
          <a:p>
            <a:pPr algn="r"/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-معنى النص: هو مجموع معلومات النص ومعلومات القارئ.</a:t>
            </a:r>
            <a:endParaRPr lang="en-US" sz="20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9044" y="37892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أستطلع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8835" y="3963281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أقرأ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4287985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أسأل</a:t>
            </a:r>
            <a:endParaRPr lang="en-US" sz="1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0015" y="3803070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أجب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081046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راجع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4648200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التلخيص</a:t>
            </a:r>
            <a:endParaRPr lang="en-US" sz="20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494607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تدوين الملاحظات</a:t>
            </a:r>
            <a:endParaRPr lang="en-US" sz="20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4953000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التّسميع</a:t>
            </a:r>
            <a:endParaRPr lang="en-US" sz="20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20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.User-PC\Desktop\الصف 3 ث ف1\JPG\مقرر اللغة العربية -5- كتاب التطبيقات_Page_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962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-الموضوع يحتاج إلى قراءة متأنية فاحصة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كتابة الأفكار الرئيسة 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-العودة لقراءة المنتقى ( الأفكار الرئيسة ) ومراجعته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-اكتساب الخبرات اللازمة 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23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.User-PC\Desktop\الصف 3 ث ف1\JPG\مقرر اللغة العربية -5- كتاب التطبيقات_Page_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2209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مثل نبش الطائر للأرض بحثا عن الطعام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257913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مثل الغوص في البحر بحثا عن اللؤلؤ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3124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مثل الإبحار بزورق فوق مياه البحر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23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.User-PC\Desktop\الصف 3 ث ف1\JPG\مقرر اللغة العربية -5- كتاب التطبيقات_Page_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98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معلومات صغيرة محددة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81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البحث عن معلومة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22583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إبداء رأي سريع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3969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قراءة الفهارس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248432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الاستزادة في موضوع معين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الانتقاء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285366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الاستزادة من المعلومات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85366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استخدام عمليات القراءة المركزة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124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تمييز الإيجابيات من السلبيات والحكم عليها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22299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الدخول في عمق النص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اقتناص جوهر المعنى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50937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منظم القراءة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0400" y="4648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أهمية القراءة السريعة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4876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الوقت المناسب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5181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المكان المناسب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546306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توفير الأدوات اللازمة للقراءة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7244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-التهجي           - الارتداد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-بطء الانتقال  - نقص المفردات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 الصوت الداخلي – نقص التركيز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76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.User-PC\Desktop\الصف 3 ث ف1\JPG\مقرر اللغة العربية -5- كتاب التطبيقات_Page_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1430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-الربط بين المقروء والمعلومات السابقة                     -استيعاب المقروء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-تحليل النص والحكم عليه                                    -اختيار الكتاب المفيد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-اختيار نوع القراءة وفقا لاختلاف نوع النص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2438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-الفكرة الرئيسة                     -سرعة القراءة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</a:t>
            </a:r>
            <a:r>
              <a:rPr lang="ar-SA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الإستراتيجية</a:t>
            </a:r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المناسبة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0100" y="4800600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-الفهم التفسيري للنص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-الفهم الإبداعي الناقد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8006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-الفهم الحرفي للنص</a:t>
            </a:r>
          </a:p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-البحث عن معلومة محددة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563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.User-PC\Desktop\الصف 3 ث ف1\JPG\مقرر اللغة العربية -5- كتاب التطبيقات_Page_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752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تنظيم الفقرات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206651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استخدام الرسوم والجداول الإيضاحية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2362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التلخيص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199" y="3048000"/>
            <a:ext cx="28194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أهمية المادة المقروءة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3352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حجم المعلومات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3657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صعوبة المادة المقروءة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99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.User-PC\Desktop\الصف 3 ث ف1\JPG\مقرر اللغة العربية -5- كتاب التطبيقات_Page_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.User-PC\Desktop\الصف 3 ث ف1\JPG\مقرر اللغة العربية -5- كتاب التطبيقات_Page_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.User-PC\Desktop\الصف 3 ث ف1\JPG\مقرر اللغة العربية -5- كتاب التطبيقات_Page_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828800" y="2348345"/>
            <a:ext cx="2057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24200" y="3235035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30779" y="2840180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الدفاع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3525" y="281247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والأمن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89910" y="3429000"/>
            <a:ext cx="762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83525" y="3962400"/>
            <a:ext cx="297875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3657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الاشتراكية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83525" y="4114800"/>
            <a:ext cx="890153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6000" y="4565075"/>
            <a:ext cx="762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4755575"/>
            <a:ext cx="685800" cy="502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0" y="5105400"/>
            <a:ext cx="1603662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.User-PC\Desktop\الصف 3 ث ف1\JPG\مقرر اللغة العربية -5- كتاب التطبيقات_Page_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.User-PC\Desktop\الصف 3 ث ف1\JPG\مقرر اللغة العربية -5- كتاب التطبيقات_Page_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.User-PC\Desktop\الصف 3 ث ف1\JPG\مقرر اللغة العربية -5- كتاب التطبيقات_Page_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1524000"/>
            <a:ext cx="391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قدر الإنسان أن يكون حيث تكون أفكاره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869" y="1923593"/>
            <a:ext cx="5061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بحوار الآخرين نفهم الناس. وبحوار ذواتنا نفهم أنفسنا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1669" y="2373868"/>
            <a:ext cx="391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رحلة الألف ميل تبدأ بخطوة.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5033938"/>
            <a:ext cx="391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الذي خطر في ذهن الطبيب؟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5345668"/>
            <a:ext cx="391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 خطأ الطبيب؟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650468"/>
            <a:ext cx="391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ماذا يقترح لإقناع المريض؟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38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.User-PC\Desktop\الصف 3 ث ف1\JPG\مقرر اللغة العربية -5- كتاب التطبيقات_Page_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2362200"/>
            <a:ext cx="327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A" sz="2400" b="1" dirty="0" smtClean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مجموعة قصصية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3505200"/>
            <a:ext cx="327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مقالة اجتماعية في صحيفة مقالة افتتاحية لإحدى الصحف اليومية</a:t>
            </a:r>
            <a:endParaRPr lang="en-US" sz="24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62200"/>
            <a:ext cx="40385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-ديوان شعر </a:t>
            </a:r>
          </a:p>
          <a:p>
            <a:pPr algn="r" rtl="1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-عقد أو اتفاقية </a:t>
            </a:r>
          </a:p>
          <a:p>
            <a:pPr algn="r" rtl="1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-مقالة علمية في مجلة متخصصة تصف التطبيقات العملية لأحد القوانين الفيزيائية</a:t>
            </a:r>
          </a:p>
          <a:p>
            <a:pPr algn="r" rtl="1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-نص تاريخي يحلل الأسباب التي أدت إلى سقوط الدولة العباسية , والنتائج المترتبة على سقوطها.</a:t>
            </a:r>
          </a:p>
          <a:p>
            <a:pPr algn="r" rtl="1"/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-موسوعة علمية تعرف بالمصطلحات والنظريات العملية في عدد من المجالات المعرفية.</a:t>
            </a:r>
            <a:b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</a:br>
            <a:endParaRPr lang="ar-SA" b="1" dirty="0" smtClean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799" y="4729877"/>
            <a:ext cx="3276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التهجي 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الارتداد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بطء  الانتقال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نقص </a:t>
            </a:r>
            <a:r>
              <a:rPr lang="ar-SA" sz="2000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الفردات</a:t>
            </a:r>
            <a:endParaRPr lang="ar-SA" sz="2000" b="1" dirty="0" smtClean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ar-SA" sz="20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الصوت الداخلي</a:t>
            </a:r>
          </a:p>
        </p:txBody>
      </p:sp>
    </p:spTree>
    <p:extLst>
      <p:ext uri="{BB962C8B-B14F-4D97-AF65-F5344CB8AC3E}">
        <p14:creationId xmlns:p14="http://schemas.microsoft.com/office/powerpoint/2010/main" val="14029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.User-PC\Desktop\الصف 3 ث ف1\JPG\مقرر اللغة العربية -5- كتاب التطبيقات_Page_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1607403"/>
            <a:ext cx="6172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أستخدم </a:t>
            </a:r>
            <a:r>
              <a:rPr lang="ar-SA" sz="2400" b="1" dirty="0" err="1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إستراتيجية</a:t>
            </a:r>
            <a:r>
              <a:rPr lang="ar-SA" sz="2400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القراءة فائقة السرعة كي أستطيع قراءة خمس صفحات في الدقيقة الواحدة مع التركيز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0" y="304800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1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3288268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7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3523793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2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381000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3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4022558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5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0" y="4278868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4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4537365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6</a:t>
            </a:r>
            <a:endParaRPr lang="en-US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39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.User-PC\Desktop\الصف 3 ث ف1\JPG\مقرر اللغة العربية -5- كتاب التطبيقات_Page_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.User-PC\Desktop\الصف 3 ث ف1\JPG\مقرر اللغة العربية -5- كتاب التطبيقات_Page_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887</Words>
  <Application>Microsoft Office PowerPoint</Application>
  <PresentationFormat>On-screen Show (4:3)</PresentationFormat>
  <Paragraphs>186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111</cp:revision>
  <dcterms:created xsi:type="dcterms:W3CDTF">2017-10-04T04:58:58Z</dcterms:created>
  <dcterms:modified xsi:type="dcterms:W3CDTF">2017-11-23T09:15:04Z</dcterms:modified>
</cp:coreProperties>
</file>