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600" r:id="rId3"/>
    <p:sldId id="602" r:id="rId4"/>
    <p:sldId id="589" r:id="rId5"/>
    <p:sldId id="579" r:id="rId6"/>
    <p:sldId id="590" r:id="rId7"/>
    <p:sldId id="591" r:id="rId8"/>
    <p:sldId id="601" r:id="rId9"/>
    <p:sldId id="593" r:id="rId10"/>
    <p:sldId id="597" r:id="rId1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00FF"/>
    <a:srgbClr val="0066FF"/>
    <a:srgbClr val="FF9933"/>
    <a:srgbClr val="006600"/>
    <a:srgbClr val="008000"/>
    <a:srgbClr val="9900FF"/>
    <a:srgbClr val="CC00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006" autoAdjust="0"/>
    <p:restoredTop sz="94660"/>
  </p:normalViewPr>
  <p:slideViewPr>
    <p:cSldViewPr>
      <p:cViewPr varScale="1">
        <p:scale>
          <a:sx n="105" d="100"/>
          <a:sy n="105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A9C21D-1D5D-403A-9EFD-56AC4C2FF780}" type="datetimeFigureOut">
              <a:rPr lang="ar-SA" smtClean="0"/>
              <a:pPr/>
              <a:t>20/07/38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EF8B91-7199-4FBE-8170-8B4D2F4671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69474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0C58-DB4C-4205-B172-B0BB26694C31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3FA5-3D9B-43E2-B43F-1E04A705CDD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62F2-B5C8-4453-9089-58EDC7AD8EF9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6239-4375-48E3-A941-8D198FA0EBB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AF8E-062E-43FA-A722-BE9992140F60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057C-6FB7-4380-9F5D-FA2B00383DA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20/07/38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09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20/07/38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67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20/07/38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13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20/07/38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15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20/07/38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88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20/07/38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956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20/07/38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795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20/07/38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07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2C42-1AF7-4D5E-8702-90BE61F3849D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168-5432-4A05-952E-E5A4F556DDC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20/07/38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958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20/07/38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807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20/07/38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607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271FE-8D8D-4163-AC60-BBCCFB61FC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154617"/>
      </p:ext>
    </p:extLst>
  </p:cSld>
  <p:clrMapOvr>
    <a:masterClrMapping/>
  </p:clrMapOvr>
  <p:transition spd="slow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7CE6-FED6-45EC-82A2-371BBCBCDD06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8F27-67B2-4800-ADBF-925DC60706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96F3-7205-4AE9-B3EA-BC9A3E236359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5227-6343-4B5D-B04A-87BFFB629B5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ED5D-8B28-4637-83F4-524B00FB8A94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8CA3-BDDE-409E-BBEE-F67F66969B3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C9C8-4997-40A8-8F36-D3863E7BAC8A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7BB8-BB21-4F68-97DE-637DAB9D1F4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F884-1D01-46D7-BBD1-493B7597C342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243F-78D8-48DB-9CF4-2E312AC379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3CD0-C190-4510-A821-1E2901558EE4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C57E-F0DA-4727-BFC6-A065E107472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706B-775E-4F5B-807D-0BD1B9DADA60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A53-B28A-4AB1-9D5C-5C82A505696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contrast="5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91921-931F-4F3B-B862-D5C447CFA036}" type="datetimeFigureOut">
              <a:rPr lang="ar-SA"/>
              <a:pPr>
                <a:defRPr/>
              </a:pPr>
              <a:t>20/07/38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EB77-920B-4646-9EB6-DD649639539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100000">
              <a:srgbClr val="475E7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20/07/38</a:t>
            </a:fld>
            <a:endParaRPr lang="ar-SA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ar-SA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01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http://cdn.akhbaar24.com/6cf855ce-b88f-40f9-a402-8ec983782125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image" Target="../media/image8.gif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41825" y="838200"/>
            <a:ext cx="37877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6600"/>
              </a:solidFill>
              <a:latin typeface="Calibri"/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14282" y="2571744"/>
            <a:ext cx="8643998" cy="1643074"/>
          </a:xfrm>
          <a:prstGeom prst="bevel">
            <a:avLst>
              <a:gd name="adj" fmla="val 1794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cs typeface="Hesham Ghorn Italic" pitchFamily="2" charset="-78"/>
              </a:rPr>
              <a:t>شرح درس </a:t>
            </a:r>
            <a:r>
              <a:rPr lang="ar-SA" sz="6000" b="1" dirty="0" smtClean="0">
                <a:solidFill>
                  <a:srgbClr val="00B0F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cs typeface="Hesham Ghorn Italic" pitchFamily="2" charset="-78"/>
              </a:rPr>
              <a:t>( </a:t>
            </a:r>
            <a:r>
              <a:rPr lang="ar-SA" sz="6600" b="1" dirty="0" smtClean="0">
                <a:solidFill>
                  <a:srgbClr val="00B0F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cs typeface="Hesham Ghorn Italic" pitchFamily="2" charset="-78"/>
              </a:rPr>
              <a:t>مهارات الخطابة والإلقاء</a:t>
            </a:r>
            <a:r>
              <a:rPr lang="ar-SA" sz="6000" b="1" dirty="0" smtClean="0">
                <a:solidFill>
                  <a:srgbClr val="00B0F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cs typeface="Hesham Ghorn Italic" pitchFamily="2" charset="-78"/>
              </a:rPr>
              <a:t>)</a:t>
            </a:r>
            <a:endParaRPr lang="en-US" sz="5400" b="1" dirty="0">
              <a:solidFill>
                <a:srgbClr val="00B0F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cs typeface="Hesham Ghorn Italic" pitchFamily="2" charset="-78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14282" y="4857760"/>
            <a:ext cx="8929718" cy="15716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round/>
            <a:headEnd/>
            <a:tailEnd/>
          </a:ln>
          <a:effectLst>
            <a:outerShdw blurRad="622300" dist="520700" dir="12120000" sx="97000" sy="97000" algn="ctr" rotWithShape="0">
              <a:srgbClr val="FFC000"/>
            </a:outerShdw>
            <a:softEdge rad="12700"/>
          </a:effectLst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 dirty="0" smtClean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                   شرح الدرس                 المشرف العام            قائد</a:t>
            </a:r>
            <a:r>
              <a:rPr lang="ar-EG" sz="2000" b="1" dirty="0" smtClean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المدرســـــــة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                    توفيق علي             </a:t>
            </a:r>
            <a:r>
              <a:rPr lang="ar-EG" sz="2000" b="1" dirty="0" smtClean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  </a:t>
            </a:r>
            <a:r>
              <a:rPr lang="ar-SA" sz="2000" b="1" dirty="0" smtClean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 </a:t>
            </a:r>
            <a:r>
              <a:rPr lang="ar-SA" sz="20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 حسن القرني            </a:t>
            </a:r>
            <a:r>
              <a:rPr lang="ar-EG" sz="20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حجي بن علي العنزي         </a:t>
            </a:r>
            <a:r>
              <a:rPr lang="ar-SA" sz="20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 </a:t>
            </a:r>
            <a:endParaRPr lang="ar-EG" sz="2000" b="1" dirty="0" smtClean="0"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alibri"/>
              <a:cs typeface="Arial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347864" y="-106618"/>
            <a:ext cx="5525876" cy="257174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b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ar-SA" sz="2400" b="1" dirty="0" smtClean="0">
                <a:solidFill>
                  <a:srgbClr val="FFFF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المملكة العربية السعودية</a:t>
            </a:r>
            <a:endParaRPr lang="en-US" sz="2400" b="1" dirty="0" smtClean="0">
              <a:solidFill>
                <a:srgbClr val="FFFF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alibri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00B0F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وزارة التربية والتعليم</a:t>
            </a:r>
            <a:endParaRPr lang="en-US" b="1" dirty="0" smtClean="0">
              <a:solidFill>
                <a:srgbClr val="00B0F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alibri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ar-SA" sz="16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الإدارة العامة للتربية والتعليم بمنطقة تبوك</a:t>
            </a:r>
            <a:endParaRPr lang="en-US" sz="1600" b="1" dirty="0" smtClean="0"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alibri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ar-SA" sz="2400" b="1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/>
              </a:rPr>
              <a:t>ثانوية الشمال النموذجية الأهلية بتبوك</a:t>
            </a:r>
            <a:endParaRPr lang="en-US" sz="2400" b="1" dirty="0" smtClean="0"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alibri"/>
              <a:cs typeface="+mn-cs"/>
            </a:endParaRPr>
          </a:p>
        </p:txBody>
      </p:sp>
      <p:pic>
        <p:nvPicPr>
          <p:cNvPr id="7" name="irc_mi" descr="http://cdn.akhbaar24.com/6cf855ce-b88f-40f9-a402-8ec983782125.jpg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33754" y="225654"/>
            <a:ext cx="3114110" cy="19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xmlns="" val="382065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  <p:sndAc>
          <p:stSnd>
            <p:snd r:embed="rId7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88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20" accel="10000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3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5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0" y="0"/>
          <a:ext cx="9131300" cy="6845300"/>
        </p:xfrm>
        <a:graphic>
          <a:graphicData uri="http://schemas.openxmlformats.org/presentationml/2006/ole">
            <p:oleObj spid="_x0000_s2050" name="CorelPhotoPaint.Image.7" r:id="rId3" imgW="6876190" imgH="4961905" progId="">
              <p:embed/>
            </p:oleObj>
          </a:graphicData>
        </a:graphic>
      </p:graphicFrame>
      <p:sp>
        <p:nvSpPr>
          <p:cNvPr id="3" name="AutoShape 16"/>
          <p:cNvSpPr>
            <a:spLocks noChangeArrowheads="1"/>
          </p:cNvSpPr>
          <p:nvPr/>
        </p:nvSpPr>
        <p:spPr bwMode="auto">
          <a:xfrm rot="10800000" flipH="1" flipV="1">
            <a:off x="2714612" y="1071546"/>
            <a:ext cx="5643602" cy="857256"/>
          </a:xfrm>
          <a:prstGeom prst="wedgeRoundRectCallout">
            <a:avLst>
              <a:gd name="adj1" fmla="val -26288"/>
              <a:gd name="adj2" fmla="val 115293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</a:rPr>
              <a:t>19</a:t>
            </a:r>
            <a:r>
              <a:rPr lang="ar-EG" sz="4800" b="1" dirty="0" smtClean="0">
                <a:solidFill>
                  <a:srgbClr val="FF0000"/>
                </a:solidFill>
              </a:rPr>
              <a:t>/ </a:t>
            </a:r>
            <a:r>
              <a:rPr lang="ar-SA" sz="4800" b="1" dirty="0" smtClean="0">
                <a:solidFill>
                  <a:srgbClr val="FF0000"/>
                </a:solidFill>
              </a:rPr>
              <a:t>7</a:t>
            </a:r>
            <a:r>
              <a:rPr lang="ar-EG" sz="4800" b="1" dirty="0" smtClean="0">
                <a:solidFill>
                  <a:srgbClr val="FF0000"/>
                </a:solidFill>
              </a:rPr>
              <a:t> </a:t>
            </a:r>
            <a:r>
              <a:rPr lang="ar-EG" sz="4800" b="1" dirty="0" smtClean="0">
                <a:solidFill>
                  <a:srgbClr val="FF0000"/>
                </a:solidFill>
              </a:rPr>
              <a:t>/ </a:t>
            </a:r>
            <a:r>
              <a:rPr lang="ar-SA" sz="4800" b="1" dirty="0" smtClean="0">
                <a:solidFill>
                  <a:srgbClr val="FF0000"/>
                </a:solidFill>
              </a:rPr>
              <a:t>1438</a:t>
            </a:r>
            <a:r>
              <a:rPr lang="ar-EG" sz="4800" b="1" dirty="0" smtClean="0">
                <a:solidFill>
                  <a:srgbClr val="FF0000"/>
                </a:solidFill>
              </a:rPr>
              <a:t> هـ</a:t>
            </a:r>
            <a:endParaRPr lang="ar-EG" sz="88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14876" y="2071678"/>
            <a:ext cx="372416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3200" b="1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</a:rPr>
              <a:t>المادة : </a:t>
            </a:r>
            <a:r>
              <a:rPr lang="ar-SA" sz="32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اللغة العربية</a:t>
            </a:r>
            <a:endParaRPr lang="en-US" sz="11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2571736" y="2786058"/>
            <a:ext cx="5786478" cy="185738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الموضوع :</a:t>
            </a:r>
            <a:r>
              <a:rPr lang="ar-S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Hesham Ghorn Italic" pitchFamily="2" charset="-78"/>
              </a:rPr>
              <a:t> </a:t>
            </a:r>
            <a:r>
              <a:rPr lang="ar-SA" sz="3600" b="1" dirty="0" smtClean="0"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cs typeface="Hesham Ghorn Italic" pitchFamily="2" charset="-78"/>
              </a:rPr>
              <a:t>مهارات الخطابة والإلقاء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14612" y="4786323"/>
            <a:ext cx="5786478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3600" b="1" u="sng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إستراتجية الدرس</a:t>
            </a:r>
            <a:r>
              <a:rPr lang="ar-EG" sz="36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ar-EG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:ـ ال</a:t>
            </a:r>
            <a:r>
              <a:rPr lang="ar-EG" sz="4000" b="1" dirty="0" smtClean="0">
                <a:solidFill>
                  <a:srgbClr val="00FF00"/>
                </a:solidFill>
                <a:latin typeface="Calibri" pitchFamily="34" charset="0"/>
                <a:ea typeface="Calibri" pitchFamily="34" charset="0"/>
              </a:rPr>
              <a:t>ت</a:t>
            </a:r>
            <a:r>
              <a:rPr lang="ar-EG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ع</a:t>
            </a:r>
            <a:r>
              <a:rPr lang="ar-EG" sz="4000" b="1" dirty="0" smtClean="0">
                <a:solidFill>
                  <a:srgbClr val="05E0DB">
                    <a:lumMod val="40000"/>
                    <a:lumOff val="60000"/>
                  </a:srgbClr>
                </a:solidFill>
                <a:latin typeface="Calibri" pitchFamily="34" charset="0"/>
                <a:ea typeface="Calibri" pitchFamily="34" charset="0"/>
              </a:rPr>
              <a:t>ل</a:t>
            </a:r>
            <a:r>
              <a:rPr lang="ar-EG" sz="4000" b="1" dirty="0" smtClean="0">
                <a:solidFill>
                  <a:srgbClr val="F5C040">
                    <a:lumMod val="40000"/>
                    <a:lumOff val="60000"/>
                  </a:srgbClr>
                </a:solidFill>
                <a:latin typeface="Calibri" pitchFamily="34" charset="0"/>
                <a:ea typeface="Calibri" pitchFamily="34" charset="0"/>
              </a:rPr>
              <a:t>م</a:t>
            </a:r>
            <a:r>
              <a:rPr lang="ar-EG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 ا</a:t>
            </a:r>
            <a:r>
              <a:rPr lang="ar-EG" sz="40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</a:rPr>
              <a:t>ل</a:t>
            </a:r>
            <a:r>
              <a:rPr lang="ar-EG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ت</a:t>
            </a:r>
            <a:r>
              <a:rPr lang="ar-EG" sz="4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</a:rPr>
              <a:t>ع</a:t>
            </a:r>
            <a:r>
              <a:rPr lang="ar-EG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ا</a:t>
            </a:r>
            <a:r>
              <a:rPr lang="ar-EG" sz="4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</a:rPr>
              <a:t>و</a:t>
            </a:r>
            <a:r>
              <a:rPr lang="ar-EG" sz="4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ن</a:t>
            </a:r>
            <a:r>
              <a:rPr lang="ar-EG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ي</a:t>
            </a:r>
            <a:endParaRPr lang="ar-EG" sz="36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6503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4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40" y="59557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5" name="سهم مسنن إلى اليمين 5">
            <a:hlinkClick r:id="" action="ppaction://hlinkshowjump?jump=previousslide"/>
            <a:hlinkHover r:id="" action="ppaction://noaction" highlightClick="1">
              <a:snd r:embed="rId6" name="previos.wav"/>
            </a:hlinkHover>
          </p:cNvPr>
          <p:cNvSpPr/>
          <p:nvPr/>
        </p:nvSpPr>
        <p:spPr bwMode="auto">
          <a:xfrm>
            <a:off x="6010269" y="6215063"/>
            <a:ext cx="2500319" cy="579437"/>
          </a:xfrm>
          <a:prstGeom prst="notchedRightArrow">
            <a:avLst>
              <a:gd name="adj1" fmla="val 83331"/>
              <a:gd name="adj2" fmla="val 9999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000" b="1" dirty="0"/>
          </a:p>
        </p:txBody>
      </p:sp>
      <p:pic>
        <p:nvPicPr>
          <p:cNvPr id="22" name="Picture 9" descr="6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8853">
            <a:off x="1335030" y="295102"/>
            <a:ext cx="1935581" cy="193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6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52020" flipH="1">
            <a:off x="5892576" y="319098"/>
            <a:ext cx="2104861" cy="199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F:\walaa\صور جديده\450603ss06xdzo9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123" y="1196752"/>
            <a:ext cx="2284859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F:\walaa\صور جديده\450603ss06xdzo9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6794" y="1212391"/>
            <a:ext cx="2109113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صورة 7" descr="lin48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0173" y="5624979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F:\walaa\صور جديده\450603ss06xdzo9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7" y="1349152"/>
            <a:ext cx="2284859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1000100" y="3857628"/>
            <a:ext cx="2500330" cy="110799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scene3d>
            <a:camera prst="perspectiveHeroicExtremeLeftFacing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 الإلقاء</a:t>
            </a:r>
            <a:endParaRPr lang="ar-SA" sz="6600" dirty="0"/>
          </a:p>
        </p:txBody>
      </p:sp>
      <p:sp>
        <p:nvSpPr>
          <p:cNvPr id="19" name="مستطيل 18"/>
          <p:cNvSpPr/>
          <p:nvPr/>
        </p:nvSpPr>
        <p:spPr>
          <a:xfrm>
            <a:off x="3571868" y="3143248"/>
            <a:ext cx="785818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prstDash val="sysDot"/>
          </a:ln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anchor="ctr">
            <a:spAutoFit/>
          </a:bodyPr>
          <a:lstStyle/>
          <a:p>
            <a:r>
              <a:rPr lang="ar-SA" sz="9600" dirty="0" smtClean="0">
                <a:solidFill>
                  <a:srgbClr val="008000"/>
                </a:solidFill>
              </a:rPr>
              <a:t>و</a:t>
            </a:r>
            <a:endParaRPr lang="ar-SA" sz="8800" dirty="0">
              <a:solidFill>
                <a:srgbClr val="00800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071934" y="2928934"/>
            <a:ext cx="3786214" cy="1357322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scene3d>
            <a:camera prst="perspectiveHeroicExtremeLeftFacing"/>
            <a:lightRig rig="glow" dir="t"/>
          </a:scene3d>
          <a:sp3d prstMaterial="powder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</a:rPr>
              <a:t>مهارات </a:t>
            </a:r>
            <a:r>
              <a:rPr lang="ar-SA" sz="4800" b="1" dirty="0" smtClean="0">
                <a:solidFill>
                  <a:srgbClr val="CC00FF"/>
                </a:solidFill>
              </a:rPr>
              <a:t>الخطابة </a:t>
            </a:r>
            <a:r>
              <a:rPr lang="ar-SA" sz="4800" b="1" dirty="0" smtClean="0"/>
              <a:t> </a:t>
            </a:r>
            <a:endParaRPr lang="ar-SA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1" name="صورة 17" descr="lin4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 flipV="1">
            <a:off x="5642056" y="3288568"/>
            <a:ext cx="5715000" cy="6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8" descr="lin4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2229172" y="3250092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7" descr="lin4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796" y="5816440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رة 20" descr="lin4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028" y="206056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1351" y="5608336"/>
            <a:ext cx="15271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2190" y="5443060"/>
            <a:ext cx="15271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8675" y="-388211"/>
            <a:ext cx="15271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352" y="4851892"/>
            <a:ext cx="15271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071810"/>
            <a:ext cx="15271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749101" y="-281191"/>
            <a:ext cx="158417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307648" y="34332"/>
            <a:ext cx="158417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258050" y="1838066"/>
            <a:ext cx="24010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104542" y="3595836"/>
            <a:ext cx="236457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897470" y="5030116"/>
            <a:ext cx="3246530" cy="16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105382" y="5443059"/>
            <a:ext cx="158417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029945" y="-214504"/>
            <a:ext cx="158417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4357686" y="714356"/>
            <a:ext cx="164221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6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التمهيد</a:t>
            </a:r>
            <a:r>
              <a:rPr lang="ar-SA" sz="32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:</a:t>
            </a:r>
            <a:endParaRPr lang="ar-EG" sz="3200" b="1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249" y="820555"/>
            <a:ext cx="1656184" cy="1453330"/>
          </a:xfrm>
          <a:prstGeom prst="rect">
            <a:avLst/>
          </a:prstGeom>
        </p:spPr>
      </p:pic>
      <p:pic>
        <p:nvPicPr>
          <p:cNvPr id="21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-281190"/>
            <a:ext cx="15271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17865"/>
            <a:ext cx="15271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مستطيل 30"/>
          <p:cNvSpPr/>
          <p:nvPr/>
        </p:nvSpPr>
        <p:spPr>
          <a:xfrm>
            <a:off x="991249" y="2268926"/>
            <a:ext cx="16561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u="sng" dirty="0" smtClean="0">
                <a:solidFill>
                  <a:srgbClr val="FFFF00"/>
                </a:solidFill>
              </a:rPr>
              <a:t>خمس دقائق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085665" y="3857628"/>
            <a:ext cx="254589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هي عناصر الاتصال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" name="صورة 31" descr="مهارة-الإلقاء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1500174"/>
            <a:ext cx="5214974" cy="2214578"/>
          </a:xfrm>
          <a:prstGeom prst="rect">
            <a:avLst/>
          </a:prstGeom>
        </p:spPr>
      </p:pic>
      <p:sp>
        <p:nvSpPr>
          <p:cNvPr id="33" name="شكل بيضاوي 32"/>
          <p:cNvSpPr/>
          <p:nvPr/>
        </p:nvSpPr>
        <p:spPr>
          <a:xfrm>
            <a:off x="6215074" y="4429132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مرسل 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1357290" y="4429132"/>
            <a:ext cx="1643074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28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مستقبل </a:t>
            </a:r>
            <a:endParaRPr lang="ar-SA" sz="2800" b="1" spc="150" dirty="0">
              <a:ln w="11430"/>
              <a:solidFill>
                <a:srgbClr val="F8F8F8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سهم إلى اليسار 35"/>
          <p:cNvSpPr/>
          <p:nvPr/>
        </p:nvSpPr>
        <p:spPr>
          <a:xfrm>
            <a:off x="3214678" y="4429132"/>
            <a:ext cx="2714644" cy="128588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رسالة </a:t>
            </a:r>
            <a:endParaRPr lang="ar-SA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33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02974" y="184097"/>
            <a:ext cx="1533122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العرض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96804"/>
            <a:ext cx="1762156" cy="162383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42844" y="1720635"/>
            <a:ext cx="174499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(35) </a:t>
            </a:r>
            <a:r>
              <a:rPr lang="ar-SA" sz="2400" b="1" dirty="0" smtClean="0">
                <a:solidFill>
                  <a:srgbClr val="0070C0"/>
                </a:solidFill>
              </a:rPr>
              <a:t>دقيقة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وجه ضاحك 17"/>
          <p:cNvSpPr/>
          <p:nvPr/>
        </p:nvSpPr>
        <p:spPr>
          <a:xfrm>
            <a:off x="5786446" y="1714488"/>
            <a:ext cx="3000396" cy="2214578"/>
          </a:xfrm>
          <a:prstGeom prst="smileyFac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  </a:t>
            </a:r>
            <a:endParaRPr lang="ar-SA" sz="54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5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الخطيب</a:t>
            </a:r>
            <a:endParaRPr lang="en-US" sz="4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19" name="مخطط انسيابي: بيانات 18"/>
          <p:cNvSpPr/>
          <p:nvPr/>
        </p:nvSpPr>
        <p:spPr>
          <a:xfrm>
            <a:off x="4000496" y="1714488"/>
            <a:ext cx="1857388" cy="2304256"/>
          </a:xfrm>
          <a:prstGeom prst="flowChartInputOutpu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الخطبة </a:t>
            </a:r>
            <a:endParaRPr lang="en-US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20" name="علبة 19"/>
          <p:cNvSpPr/>
          <p:nvPr/>
        </p:nvSpPr>
        <p:spPr>
          <a:xfrm>
            <a:off x="2071670" y="1285860"/>
            <a:ext cx="1714512" cy="3024336"/>
          </a:xfrm>
          <a:prstGeom prst="can">
            <a:avLst>
              <a:gd name="adj" fmla="val 34214"/>
            </a:avLst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    </a:t>
            </a:r>
            <a:r>
              <a:rPr lang="ar-SA" sz="44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الوسيلة</a:t>
            </a:r>
            <a:r>
              <a:rPr lang="ar-SA" sz="28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</a:t>
            </a:r>
            <a:endParaRPr lang="en-US" b="1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21" name="خماسي 20"/>
          <p:cNvSpPr/>
          <p:nvPr/>
        </p:nvSpPr>
        <p:spPr>
          <a:xfrm>
            <a:off x="1142976" y="4857760"/>
            <a:ext cx="4572032" cy="1214446"/>
          </a:xfrm>
          <a:prstGeom prst="homePlat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54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     المستمع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22" name="سهم إلى اليسار والأعلى 21"/>
          <p:cNvSpPr/>
          <p:nvPr/>
        </p:nvSpPr>
        <p:spPr>
          <a:xfrm>
            <a:off x="6000760" y="4429132"/>
            <a:ext cx="1571636" cy="142876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4143372" y="857232"/>
            <a:ext cx="4182047" cy="6222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عناصر الخطابة 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0298" y="188640"/>
            <a:ext cx="470069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الخطيب </a:t>
            </a:r>
            <a:r>
              <a:rPr lang="ar-SA" sz="24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(</a:t>
            </a:r>
            <a:r>
              <a:rPr lang="ar-SA" sz="2400" b="1" dirty="0" smtClean="0">
                <a:solidFill>
                  <a:srgbClr val="C00000"/>
                </a:solidFill>
              </a:rPr>
              <a:t>  المرسل </a:t>
            </a:r>
            <a:r>
              <a:rPr lang="ar-SA" sz="24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)</a:t>
            </a:r>
            <a:r>
              <a:rPr lang="ar-SA" sz="2400" b="1" dirty="0" smtClean="0">
                <a:solidFill>
                  <a:srgbClr val="C00000"/>
                </a:solidFill>
              </a:rPr>
              <a:t>   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4714876" y="1000108"/>
            <a:ext cx="4094607" cy="2643206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ar-SA" sz="2000" b="1" dirty="0" smtClean="0">
                <a:solidFill>
                  <a:srgbClr val="00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هو المرسل للمعلومة بالكلام أو بالرمز وسواء كانت وجهاً لوجه مثل : الخطبة أو المناظرة </a:t>
            </a:r>
            <a:r>
              <a:rPr lang="ar-SA" sz="2000" b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أو</a:t>
            </a:r>
            <a:r>
              <a:rPr lang="ar-SA" sz="2000" b="1" dirty="0" smtClean="0">
                <a:solidFill>
                  <a:srgbClr val="00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كانت عن طريق وسيلة : كالكتاب أو </a:t>
            </a:r>
            <a:r>
              <a:rPr lang="ar-SA" sz="2000" b="1" dirty="0" err="1" smtClean="0">
                <a:solidFill>
                  <a:srgbClr val="00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اللفاز</a:t>
            </a:r>
            <a:r>
              <a:rPr lang="ar-SA" sz="2000" b="1" dirty="0" smtClean="0">
                <a:solidFill>
                  <a:srgbClr val="00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</a:t>
            </a:r>
            <a:endParaRPr lang="en-US" sz="1400" b="1" dirty="0">
              <a:solidFill>
                <a:srgbClr val="00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85720" y="1071546"/>
            <a:ext cx="4143404" cy="4357718"/>
          </a:xfrm>
          <a:prstGeom prst="cloudCallou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تحقيق رغباته من الآخرين ، فالمرسل الناجح هو من يستطيع أن  </a:t>
            </a:r>
            <a:r>
              <a:rPr lang="ar-SA" sz="2400" b="1" dirty="0" smtClean="0"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يؤثر في الآخرين 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  <a:cs typeface="Arial"/>
              </a:rPr>
              <a:t>يقنع الآخرين 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srgbClr val="FF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  <a:cs typeface="Arial"/>
              </a:rPr>
              <a:t>يحصل على ما يريد منهم </a:t>
            </a:r>
            <a:r>
              <a:rPr lang="ar-SA" sz="2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  <a:cs typeface="Arial"/>
              </a:rPr>
              <a:t>.</a:t>
            </a:r>
            <a:endParaRPr lang="en-US" sz="16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7" name="سهم إلى اليسار 6"/>
          <p:cNvSpPr/>
          <p:nvPr/>
        </p:nvSpPr>
        <p:spPr>
          <a:xfrm>
            <a:off x="4357686" y="3500438"/>
            <a:ext cx="4071966" cy="142876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ما هو هدف المرسل  ؟  </a:t>
            </a:r>
            <a:endParaRPr lang="en-US" sz="20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7" name="صورة 17" descr="lin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 flipV="1">
            <a:off x="6154716" y="3266109"/>
            <a:ext cx="4573373" cy="6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رة 18" descr="lin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1716512" y="3227633"/>
            <a:ext cx="45733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صورة 7" descr="lin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498" y="5353121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صورة 20" descr="lin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30" y="740555"/>
            <a:ext cx="742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6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85794"/>
            <a:ext cx="1959218" cy="19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6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020167" y="2996034"/>
            <a:ext cx="2032344" cy="19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214678" y="142852"/>
            <a:ext cx="450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صفات الخطيب</a:t>
            </a:r>
            <a:r>
              <a:rPr kumimoji="0" lang="ar-SA" sz="3200" b="1" i="0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الناجح </a:t>
            </a:r>
            <a:endParaRPr kumimoji="0" lang="ar-SA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تمرير عمودي 29"/>
          <p:cNvSpPr/>
          <p:nvPr/>
        </p:nvSpPr>
        <p:spPr>
          <a:xfrm>
            <a:off x="5143504" y="2143116"/>
            <a:ext cx="3044423" cy="3286148"/>
          </a:xfrm>
          <a:prstGeom prst="verticalScroll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المقصودة بها الصفات التي تجعل المتحدث مؤثراً مثل الأمانة ، والصدق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و</a:t>
            </a:r>
            <a:r>
              <a:rPr lang="ar-SA" sz="24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....</a:t>
            </a:r>
            <a:endParaRPr lang="ar-SA" sz="2400" b="1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5643570" y="1357298"/>
            <a:ext cx="1772808" cy="6222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المصداقية</a:t>
            </a:r>
            <a:endParaRPr lang="en-US" sz="32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/>
              <a:ea typeface="Times New Roman"/>
              <a:cs typeface="Arial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14414" y="1428736"/>
            <a:ext cx="3929090" cy="5878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عوامل تؤسس وتقوي المصداقية </a:t>
            </a:r>
            <a:endParaRPr lang="en-US" sz="2800" b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/>
              <a:ea typeface="Times New Roman"/>
              <a:cs typeface="Arial"/>
            </a:endParaRPr>
          </a:p>
        </p:txBody>
      </p:sp>
      <p:sp>
        <p:nvSpPr>
          <p:cNvPr id="38" name="مخطط انسيابي: قرص ممغنط 37"/>
          <p:cNvSpPr/>
          <p:nvPr/>
        </p:nvSpPr>
        <p:spPr>
          <a:xfrm>
            <a:off x="2928926" y="2071678"/>
            <a:ext cx="1500198" cy="321471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الإلمام بالموضوع 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مخطط انسيابي: رابط 38"/>
          <p:cNvSpPr/>
          <p:nvPr/>
        </p:nvSpPr>
        <p:spPr>
          <a:xfrm>
            <a:off x="1071538" y="2643182"/>
            <a:ext cx="1714512" cy="214314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الخبرة</a:t>
            </a:r>
            <a:endParaRPr lang="ar-SA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7500958" y="1428736"/>
            <a:ext cx="627095" cy="48974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( أ </a:t>
            </a:r>
            <a:r>
              <a:rPr lang="ar-SA" sz="2400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)</a:t>
            </a:r>
            <a:endParaRPr lang="en-US" sz="1600" b="1" dirty="0">
              <a:effectLst/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30" grpId="0" animBg="1"/>
      <p:bldP spid="31" grpId="0" animBg="1"/>
      <p:bldP spid="33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90778" y="442411"/>
            <a:ext cx="760144" cy="4897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( ب </a:t>
            </a:r>
            <a:r>
              <a:rPr lang="ar-SA" sz="2400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)</a:t>
            </a:r>
            <a:endParaRPr lang="en-US" sz="1600" b="1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286380" y="428604"/>
            <a:ext cx="2272874" cy="5170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/>
                <a:cs typeface="Arial"/>
              </a:rPr>
              <a:t>مهارات الاتصال</a:t>
            </a:r>
            <a:endParaRPr lang="en-US" sz="1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/>
              <a:ea typeface="Times New Roman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71538" y="1142984"/>
            <a:ext cx="7474938" cy="45653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Arial"/>
              <a:buChar char="-"/>
            </a:pPr>
            <a:r>
              <a:rPr lang="ar-SA" b="1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وهي القدرة على استخدام كل الوسائل المؤثرة التي منها : </a:t>
            </a:r>
            <a:endParaRPr lang="en-US" sz="12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6" name="مخطط انسيابي: شريط مثقب 5"/>
          <p:cNvSpPr/>
          <p:nvPr/>
        </p:nvSpPr>
        <p:spPr>
          <a:xfrm>
            <a:off x="2214546" y="1785926"/>
            <a:ext cx="5078536" cy="571503"/>
          </a:xfrm>
          <a:prstGeom prst="flowChartPunchedTap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ar-SA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</a:t>
            </a:r>
            <a:r>
              <a:rPr lang="ar-SA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استيعاب تجاوب ورد فعل المستقبل </a:t>
            </a:r>
            <a:endParaRPr lang="en-US" sz="1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11" name="تمرير أفقي 10"/>
          <p:cNvSpPr/>
          <p:nvPr/>
        </p:nvSpPr>
        <p:spPr>
          <a:xfrm>
            <a:off x="2143108" y="3786190"/>
            <a:ext cx="5106660" cy="714379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228600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معرفة طبيعة الموقف الاتصالي .</a:t>
            </a:r>
            <a:endParaRPr lang="en-US" sz="16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12" name="مخطط انسيابي: شريط مثقب 11"/>
          <p:cNvSpPr/>
          <p:nvPr/>
        </p:nvSpPr>
        <p:spPr>
          <a:xfrm>
            <a:off x="2071670" y="3071810"/>
            <a:ext cx="5292850" cy="642942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ar-SA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</a:t>
            </a:r>
            <a:r>
              <a:rPr lang="ar-SA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معرفة اتجاهات ودوافع المستقبل .</a:t>
            </a:r>
            <a:endParaRPr lang="en-US" sz="1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13" name="تمرير أفقي 12"/>
          <p:cNvSpPr/>
          <p:nvPr/>
        </p:nvSpPr>
        <p:spPr>
          <a:xfrm>
            <a:off x="2214546" y="2357430"/>
            <a:ext cx="5106660" cy="714379"/>
          </a:xfrm>
          <a:prstGeom prst="horizontalScroll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228600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سرعة الاستجابة لها </a:t>
            </a:r>
            <a:endParaRPr lang="en-US" sz="1600" b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14" name="تمرير أفقي 13"/>
          <p:cNvSpPr/>
          <p:nvPr/>
        </p:nvSpPr>
        <p:spPr>
          <a:xfrm>
            <a:off x="2071670" y="5286388"/>
            <a:ext cx="5106660" cy="785817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228600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تلبية اهتمام المستقبل .</a:t>
            </a:r>
            <a:endParaRPr lang="en-US" sz="1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  <p:sp>
        <p:nvSpPr>
          <p:cNvPr id="15" name="مخطط انسيابي: شريط مثقب 14"/>
          <p:cNvSpPr/>
          <p:nvPr/>
        </p:nvSpPr>
        <p:spPr>
          <a:xfrm>
            <a:off x="1928794" y="4500570"/>
            <a:ext cx="5292850" cy="714379"/>
          </a:xfrm>
          <a:prstGeom prst="flowChartPunched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ar-SA" sz="2000" b="1" dirty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 </a:t>
            </a:r>
            <a:r>
              <a:rPr lang="ar-SA" sz="2000" b="1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الإلمام بفنون الإقناع والتأثير في الآخرين .</a:t>
            </a:r>
            <a:endParaRPr lang="en-US" sz="1400" b="1" dirty="0"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1" grpId="1" animBg="1"/>
      <p:bldP spid="12" grpId="0" animBg="1"/>
      <p:bldP spid="13" grpId="1" animBg="1"/>
      <p:bldP spid="14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23928" y="237961"/>
            <a:ext cx="165618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u="sng" dirty="0">
                <a:latin typeface="Calibri"/>
                <a:ea typeface="Times New Roman"/>
                <a:cs typeface="Arial"/>
              </a:rPr>
              <a:t>التطبيق</a:t>
            </a:r>
            <a:endParaRPr lang="ar-SA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5700860" y="908720"/>
            <a:ext cx="2933816" cy="8206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ar-SA" sz="3600" b="1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أكمل ما يأتي : </a:t>
            </a:r>
            <a:r>
              <a:rPr lang="ar-SA" b="1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Arial"/>
              </a:rPr>
              <a:t>-</a:t>
            </a:r>
            <a:endParaRPr lang="en-US" b="1" dirty="0">
              <a:solidFill>
                <a:schemeClr val="tx1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472769" y="1857364"/>
            <a:ext cx="62295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b="1" dirty="0" smtClean="0">
                <a:latin typeface="Calibri"/>
                <a:ea typeface="Times New Roman"/>
                <a:cs typeface="Arial"/>
              </a:rPr>
              <a:t>من عناصر الاتصال </a:t>
            </a:r>
            <a:r>
              <a:rPr lang="ar-SA" sz="900" b="1" dirty="0" smtClean="0">
                <a:ea typeface="Times New Roman"/>
              </a:rPr>
              <a:t>...............................، .............................، .............................. </a:t>
            </a:r>
            <a:endParaRPr lang="ar-SA" sz="3600" b="1" dirty="0"/>
          </a:p>
        </p:txBody>
      </p:sp>
      <p:sp>
        <p:nvSpPr>
          <p:cNvPr id="5" name="مستطيل 4"/>
          <p:cNvSpPr/>
          <p:nvPr/>
        </p:nvSpPr>
        <p:spPr>
          <a:xfrm>
            <a:off x="2500298" y="2714620"/>
            <a:ext cx="619057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ar-SA" sz="2400" b="1" dirty="0" smtClean="0">
                <a:solidFill>
                  <a:srgbClr val="00B050"/>
                </a:solidFill>
                <a:latin typeface="Calibri"/>
                <a:ea typeface="Times New Roman"/>
                <a:cs typeface="Arial"/>
              </a:rPr>
              <a:t>من صفات الخطيب الناجح </a:t>
            </a:r>
            <a:r>
              <a:rPr lang="ar-SA" sz="1000" b="1" dirty="0" smtClean="0">
                <a:ea typeface="Times New Roman"/>
              </a:rPr>
              <a:t>...........................، ............................، ............................... </a:t>
            </a:r>
            <a:endParaRPr lang="en-US" sz="2800" b="1" dirty="0">
              <a:solidFill>
                <a:srgbClr val="00B05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5984" y="3357562"/>
            <a:ext cx="64326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600" b="1" dirty="0" smtClean="0">
                <a:latin typeface="Calibri"/>
                <a:ea typeface="Times New Roman"/>
                <a:cs typeface="Arial"/>
              </a:rPr>
              <a:t>من عناصر الخطابة</a:t>
            </a:r>
            <a:r>
              <a:rPr lang="ar-SA" sz="3600" b="1" dirty="0" smtClean="0">
                <a:ea typeface="Times New Roman"/>
              </a:rPr>
              <a:t> </a:t>
            </a:r>
            <a:r>
              <a:rPr lang="ar-SA" sz="1400" b="1" dirty="0" smtClean="0">
                <a:ea typeface="Times New Roman"/>
              </a:rPr>
              <a:t>.</a:t>
            </a:r>
            <a:r>
              <a:rPr lang="ar-SA" sz="1100" b="1" dirty="0" smtClean="0">
                <a:ea typeface="Times New Roman"/>
              </a:rPr>
              <a:t>..........................، ...........................، ..........................</a:t>
            </a:r>
            <a:r>
              <a:rPr lang="ar-SA" sz="1100" b="1" dirty="0" smtClean="0">
                <a:latin typeface="Calibri"/>
                <a:ea typeface="Times New Roman"/>
                <a:cs typeface="Arial"/>
              </a:rPr>
              <a:t>  </a:t>
            </a:r>
            <a:endParaRPr lang="ar-SA" sz="2800" dirty="0"/>
          </a:p>
        </p:txBody>
      </p:sp>
      <p:sp>
        <p:nvSpPr>
          <p:cNvPr id="7" name="مستطيل 6"/>
          <p:cNvSpPr/>
          <p:nvPr/>
        </p:nvSpPr>
        <p:spPr>
          <a:xfrm>
            <a:off x="142844" y="5072074"/>
            <a:ext cx="214314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ar-SA" sz="1600" b="1" dirty="0" smtClean="0">
                <a:solidFill>
                  <a:srgbClr val="0066FF"/>
                </a:solidFill>
                <a:latin typeface="Calibri"/>
                <a:ea typeface="Times New Roman"/>
                <a:cs typeface="Arial"/>
              </a:rPr>
              <a:t>إستراتيجية الكرسي الساخن</a:t>
            </a:r>
            <a:endParaRPr lang="en-US" b="1" dirty="0">
              <a:solidFill>
                <a:srgbClr val="0066FF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14546" y="4286256"/>
            <a:ext cx="650085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ar-SA" sz="2000" b="1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Arial"/>
              </a:rPr>
              <a:t>عاملان يقويان ويؤسسان المصداقية هما</a:t>
            </a:r>
            <a:r>
              <a:rPr lang="ar-SA" sz="2000" b="1" dirty="0" smtClean="0">
                <a:ea typeface="Times New Roman"/>
              </a:rPr>
              <a:t> </a:t>
            </a:r>
            <a:r>
              <a:rPr lang="ar-SA" sz="1000" b="1" dirty="0" smtClean="0">
                <a:ea typeface="Times New Roman"/>
              </a:rPr>
              <a:t>......................................، .....................................</a:t>
            </a:r>
            <a:r>
              <a:rPr lang="ar-SA" sz="1000" b="1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Arial"/>
              </a:rPr>
              <a:t> </a:t>
            </a:r>
            <a:endParaRPr lang="en-US" sz="2000" b="1" dirty="0">
              <a:solidFill>
                <a:srgbClr val="FF0000"/>
              </a:solidFill>
              <a:effectLst/>
              <a:latin typeface="Calibri"/>
              <a:ea typeface="Times New Roman"/>
              <a:cs typeface="Arial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571480"/>
            <a:ext cx="2327970" cy="1535253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428596" y="2071678"/>
            <a:ext cx="1656184" cy="52322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u="sng" dirty="0" smtClean="0">
                <a:solidFill>
                  <a:schemeClr val="tx1"/>
                </a:solidFill>
              </a:rPr>
              <a:t>خمس دقائق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صورة 12" descr="imageبي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496"/>
            <a:ext cx="2071702" cy="2214578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2428860" y="4786322"/>
            <a:ext cx="6286544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 smtClean="0">
                <a:latin typeface="Calibri"/>
                <a:ea typeface="Times New Roman"/>
                <a:cs typeface="Arial"/>
              </a:rPr>
              <a:t>مهارات الاتصال تتضمن وسائل مؤثرة منها </a:t>
            </a:r>
          </a:p>
          <a:p>
            <a:r>
              <a:rPr lang="ar-SA" sz="1400" b="1" dirty="0" smtClean="0">
                <a:ea typeface="Times New Roman"/>
              </a:rPr>
              <a:t>.</a:t>
            </a:r>
            <a:r>
              <a:rPr lang="ar-SA" sz="1100" b="1" dirty="0" smtClean="0">
                <a:ea typeface="Times New Roman"/>
              </a:rPr>
              <a:t>.....................................................................، .....................................................................................</a:t>
            </a:r>
            <a:r>
              <a:rPr lang="ar-SA" sz="1100" b="1" dirty="0" smtClean="0">
                <a:latin typeface="Calibri"/>
                <a:ea typeface="Times New Roman"/>
                <a:cs typeface="Arial"/>
              </a:rPr>
              <a:t> 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</Template>
  <TotalTime>853</TotalTime>
  <Words>267</Words>
  <Application>Microsoft Office PowerPoint</Application>
  <PresentationFormat>عرض على الشاشة (3:4)‏</PresentationFormat>
  <Paragraphs>66</Paragraphs>
  <Slides>9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2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4</vt:lpstr>
      <vt:lpstr>1_سمة Office</vt:lpstr>
      <vt:lpstr>CorelPhotoPaint.Image.7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mazaia</dc:creator>
  <cp:lastModifiedBy>osama maemal</cp:lastModifiedBy>
  <cp:revision>90</cp:revision>
  <dcterms:created xsi:type="dcterms:W3CDTF">2014-11-14T18:00:07Z</dcterms:created>
  <dcterms:modified xsi:type="dcterms:W3CDTF">2017-04-16T04:56:53Z</dcterms:modified>
</cp:coreProperties>
</file>