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1"/>
  </p:sldMasterIdLst>
  <p:notesMasterIdLst>
    <p:notesMasterId r:id="rId21"/>
  </p:notesMasterIdLst>
  <p:handoutMasterIdLst>
    <p:handoutMasterId r:id="rId22"/>
  </p:handout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</p:sldIdLst>
  <p:sldSz cx="9144000" cy="6858000" type="screen4x3"/>
  <p:notesSz cx="9931400" cy="67976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0099"/>
    <a:srgbClr val="FF9933"/>
    <a:srgbClr val="0066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35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99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27793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99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98268-1A4A-4CF9-8A84-2FF8E2A2C9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702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725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3140" y="3271382"/>
            <a:ext cx="7945120" cy="267658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27793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725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866CE2-13E8-4BA6-AC60-7F03356A3E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655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ar-SA"/>
              <a:t>المستوى السادس1438هـ           مهارات الخطابة والإلقاء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693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71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495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89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62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841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703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21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883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0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144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929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1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16632"/>
            <a:ext cx="2352304" cy="69622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7056784" cy="410445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864211"/>
            <a:ext cx="5940152" cy="7187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489587"/>
            <a:ext cx="5456741" cy="57126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91880" y="2843644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الرؤية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275856" y="320368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الحلم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915816" y="377974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التعاطف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852342" y="293188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البهجة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432355" y="335699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الطمأنينة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1835696" y="2780928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الفراسة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1667519" y="313167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الحصافة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1547664" y="350100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الكياسة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2267744" y="462177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التفاوض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513646" y="504453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التعصب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1352045" y="490516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الهجوم</a:t>
            </a:r>
            <a:endParaRPr lang="ar-SA" dirty="0"/>
          </a:p>
        </p:txBody>
      </p:sp>
      <p:sp>
        <p:nvSpPr>
          <p:cNvPr id="18" name="نجمة: 7 نقاط 17"/>
          <p:cNvSpPr/>
          <p:nvPr/>
        </p:nvSpPr>
        <p:spPr>
          <a:xfrm>
            <a:off x="179512" y="899572"/>
            <a:ext cx="648000" cy="360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3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08720"/>
            <a:ext cx="8640961" cy="534583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3528" y="1504144"/>
            <a:ext cx="1404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ثم يعرض الكاتب أدوات تسعدك في فن الحوار حتى تكون ناجحاً ومقنعاً للآخرين .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نجمة: 7 نقاط 4"/>
          <p:cNvSpPr/>
          <p:nvPr/>
        </p:nvSpPr>
        <p:spPr>
          <a:xfrm>
            <a:off x="241913" y="5515888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3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: 7 نقاط 3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36712"/>
            <a:ext cx="3483455" cy="7920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56792"/>
            <a:ext cx="6012160" cy="49570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95052"/>
            <a:ext cx="8208912" cy="421426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456040" y="2996952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البحث العلمي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21498" y="3419305"/>
            <a:ext cx="147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توصيل المعلومات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40216" y="5190291"/>
            <a:ext cx="147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التسامح وأجر العفو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943872" y="2996952"/>
            <a:ext cx="147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الدقة العلمية  /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0390" y="2996952"/>
            <a:ext cx="190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الأسلوب الهادئ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03720" y="4166182"/>
            <a:ext cx="147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موضوعات مختلفة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1367152" y="3604954"/>
            <a:ext cx="2052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قوة الصوت وتنوعه /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6512" y="3604954"/>
            <a:ext cx="154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جذب المستمعين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187624" y="4433418"/>
            <a:ext cx="2052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البساطة في الحديث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519250" y="5374956"/>
            <a:ext cx="122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الإصلاح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241384" y="5261138"/>
            <a:ext cx="2052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قوة الحجة والبرهان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241384" y="5693186"/>
            <a:ext cx="2052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التودد إلى المستمع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66601"/>
            <a:ext cx="7308304" cy="6901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96789"/>
            <a:ext cx="8388424" cy="439650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572000" y="1716321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الشخصيتان: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1754948"/>
            <a:ext cx="5112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   </a:t>
            </a:r>
            <a:r>
              <a:rPr lang="ar-SA" sz="2000" b="1" dirty="0">
                <a:solidFill>
                  <a:srgbClr val="C00000"/>
                </a:solidFill>
              </a:rPr>
              <a:t>             تتميزان بالانفعال الشديد وعدم السيطرة على المشاعر والانفعالات وعدم القدرة على إجراء حوار هادئ وفعال.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41729" y="2720403"/>
            <a:ext cx="187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موضوع الحوار: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32040" y="3212976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الأول: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932040" y="3933056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الثاني: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07812" y="3233316"/>
            <a:ext cx="481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000099"/>
                </a:solidFill>
              </a:rPr>
              <a:t>أريد حضور العاملين كل يوم وإلقاء الإجازات ومن يتغيب أو يتأخر سوف يتم حسم يوم أو أكثر من راتبه.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5368" y="393305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أنت بذلك تضغط على الموظفين ولا توفر لهم أجواء هادئة ومريحة للعمل والانجاز.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32040" y="5229200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الثاني: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932040" y="4626200"/>
            <a:ext cx="14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الأول: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507813" y="4637045"/>
            <a:ext cx="4710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0099"/>
                </a:solidFill>
              </a:rPr>
              <a:t>   </a:t>
            </a:r>
            <a:r>
              <a:rPr lang="ar-SA" sz="2000" b="1" dirty="0">
                <a:solidFill>
                  <a:srgbClr val="000099"/>
                </a:solidFill>
              </a:rPr>
              <a:t>ما أقوله هو الصحيح . هؤلاء الموظفين لا يحتاجون إلا للشدة في المعاملة.</a:t>
            </a:r>
            <a:endParaRPr lang="ar-SA" sz="2000" dirty="0">
              <a:solidFill>
                <a:srgbClr val="000099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99983" y="5313402"/>
            <a:ext cx="4710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   </a:t>
            </a:r>
            <a:r>
              <a:rPr lang="ar-SA" sz="2000" b="1" dirty="0">
                <a:solidFill>
                  <a:srgbClr val="C00000"/>
                </a:solidFill>
              </a:rPr>
              <a:t>غير معقول ما تقوله أنا لا أوافق على ذلك هذا يدمر الشركة ويجعل العمال يتذمرون.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19672" y="2770400"/>
            <a:ext cx="2621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تنظيم العمل </a:t>
            </a:r>
            <a:r>
              <a:rPr lang="ar-SA" sz="2000" b="1">
                <a:solidFill>
                  <a:srgbClr val="C00000"/>
                </a:solidFill>
              </a:rPr>
              <a:t>داخل الشركة.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86701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31012"/>
            <a:ext cx="6391289" cy="540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41272"/>
            <a:ext cx="8335505" cy="486804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347864" y="1700808"/>
            <a:ext cx="238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الاحتفال باليوم الوطني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36096" y="3814687"/>
            <a:ext cx="2889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تعزيز قيمة الانتماء للوطن.</a:t>
            </a:r>
          </a:p>
          <a:p>
            <a:pPr algn="r"/>
            <a:r>
              <a:rPr lang="ar-SA" sz="2000" b="1" dirty="0">
                <a:solidFill>
                  <a:srgbClr val="C00000"/>
                </a:solidFill>
              </a:rPr>
              <a:t>في نفوس المستمعين.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15816" y="5264557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واجبي تجاه الوطن وقت السلم ووقت الحرب.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37540" y="5664667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الحذر من الأفكار والمذاهب المتطرفة.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378904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1- مفهوم الوطن.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5536" y="410901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2- أهمية الوطن.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5536" y="4407498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3- واجبنا نحو الوطن.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95536" y="470917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4- فضل الوطن علينا.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876256" cy="4016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38878"/>
            <a:ext cx="8460432" cy="479843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5536" y="4437112"/>
            <a:ext cx="713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  خرج ( أديسون) العالم الكبير من المدرسة صغيراً لاتهام معلموه بالضعف الدراسي، أخذت أمه تساعده – أخضت عنه حقيقة ما قاله عنه معلموه - ، كافحت أمه معه حاول مرة تلو مرة ومرات بدأ باكورة اختراعاته ولكنه أعاد تجاربه وثابر عليها حتى بلغت أكثر من ألف تجربة إلى أن توصل إلى الاختراع العجيب وهو...</a:t>
            </a:r>
          </a:p>
          <a:p>
            <a:pPr algn="ctr"/>
            <a:r>
              <a:rPr lang="ar-SA" sz="2000" b="1" dirty="0">
                <a:solidFill>
                  <a:srgbClr val="C00000"/>
                </a:solidFill>
              </a:rPr>
              <a:t>( اختراع المصباح الكهربائي)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12"/>
          <p:cNvSpPr/>
          <p:nvPr/>
        </p:nvSpPr>
        <p:spPr>
          <a:xfrm>
            <a:off x="7662354" y="2564904"/>
            <a:ext cx="1086110" cy="1321390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  <p:sp>
        <p:nvSpPr>
          <p:cNvPr id="9" name="مستطيل مستدير الزوايا 12"/>
          <p:cNvSpPr/>
          <p:nvPr/>
        </p:nvSpPr>
        <p:spPr>
          <a:xfrm>
            <a:off x="467544" y="2243020"/>
            <a:ext cx="7065992" cy="2025108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0" name="مستطيل مستدير الزوايا 12"/>
          <p:cNvSpPr/>
          <p:nvPr/>
        </p:nvSpPr>
        <p:spPr>
          <a:xfrm>
            <a:off x="7651697" y="4699898"/>
            <a:ext cx="1086110" cy="1321390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94" y="424644"/>
            <a:ext cx="4734036" cy="6480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3005"/>
            <a:ext cx="4254439" cy="42378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28800"/>
            <a:ext cx="8358895" cy="463805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292080" y="242088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محاضر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32040" y="3645024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طالب في الإذاعة المدرسية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48064" y="5039596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متحدث في التلفاز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19872" y="237520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الخطيب في المسجد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08591" y="3442372"/>
            <a:ext cx="1667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الملك أو الأمير في جمع من الشعب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91880" y="497426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القائد في </a:t>
            </a:r>
            <a:r>
              <a:rPr lang="ar-SA" sz="2400" b="1" dirty="0" err="1">
                <a:solidFill>
                  <a:srgbClr val="0000FF"/>
                </a:solidFill>
              </a:rPr>
              <a:t>جنودة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39552" y="3414191"/>
            <a:ext cx="245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/>
              <a:t>جمهور يتلقى الرسالة.</a:t>
            </a:r>
            <a:endParaRPr lang="ar-SA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539552" y="3970275"/>
            <a:ext cx="2519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/>
              <a:t>رسالة يوجهها المتحدث إلى المستمعين.</a:t>
            </a:r>
            <a:endParaRPr lang="ar-SA" sz="2000" dirty="0"/>
          </a:p>
        </p:txBody>
      </p:sp>
      <p:sp>
        <p:nvSpPr>
          <p:cNvPr id="15" name="مستطيل 14"/>
          <p:cNvSpPr/>
          <p:nvPr/>
        </p:nvSpPr>
        <p:spPr>
          <a:xfrm>
            <a:off x="755576" y="4725144"/>
            <a:ext cx="2314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/>
              <a:t>أداة الاتصال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0263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96127"/>
            <a:ext cx="3728549" cy="5166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23620"/>
            <a:ext cx="8265053" cy="488569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788024" y="4265801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هي سلوك ألسني يتعمد إيصال المعلومات عن طريق الإلقاء الشفهي وغير الشفهي لاستمالة الجمهور لقبول ( فكرة أو إحداث تغير في اتجاهه أو أفكاره أو سلوكه.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5576" y="4285545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هي سلوك ألسني يسعى إلى شرح الأفكار ومشاطرة المعرفة والتجارب ومساعدة واستنباط ردودهم على ذلك. 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874516"/>
            <a:ext cx="4032448" cy="504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45232"/>
            <a:ext cx="8424936" cy="486408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228184" y="407707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1- بناء المقدمة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84168" y="436510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2- أسلوب العرض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28184" y="4623519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3- إضفاء المتعة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084168" y="4941168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4- بلاغة الخطيب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228184" y="527159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5- بناء الخاتمة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851920" y="40050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1- الجرأة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51920" y="429309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2- الطلاقة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851920" y="491155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4- التنظيم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923928" y="519958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5- نقل العاطفة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707904" y="4581128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3- سلامة الوقفات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347864" y="5559623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6- استخدام لغة الجسد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71600" y="400506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1- الاتصال البصري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91544" y="4365104"/>
            <a:ext cx="2484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2- الحركة والايماءات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59632" y="472514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3- الأسئلة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259632" y="508518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4- المرح</a:t>
            </a:r>
          </a:p>
        </p:txBody>
      </p:sp>
      <p:sp>
        <p:nvSpPr>
          <p:cNvPr id="22" name="مستطيل مستدير الزوايا 12"/>
          <p:cNvSpPr/>
          <p:nvPr/>
        </p:nvSpPr>
        <p:spPr>
          <a:xfrm>
            <a:off x="3419872" y="1666548"/>
            <a:ext cx="2592288" cy="758927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45655"/>
            <a:ext cx="8208912" cy="5163665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67944" y="167119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اختيار المقدمة 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3728" y="167119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المقدمة الواعية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162880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الخاتمة الجيدة.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4008" y="2132856"/>
            <a:ext cx="126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الطلاقة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71800" y="2140706"/>
            <a:ext cx="199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سلامة الوقفات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37674" y="2132856"/>
            <a:ext cx="127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التنظيم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9522" y="2132856"/>
            <a:ext cx="1566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لغة الجسد  -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05926" y="2636912"/>
            <a:ext cx="199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نقل العاطفة 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69722" y="3645024"/>
            <a:ext cx="624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استيعاب تجاوب ورد فعل المستقبل وسرعة الاستجابة لها.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51720" y="4191471"/>
            <a:ext cx="624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معرفة اتجاهات ودوافع المستقبل.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051720" y="4737918"/>
            <a:ext cx="624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معرفة طبيعة الموقف الاتصالي 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069722" y="5271591"/>
            <a:ext cx="624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الإلمام بفنون الاقناع والتأثير.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92537" y="5847655"/>
            <a:ext cx="624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تلبية اهتمام المستقبل</a:t>
            </a:r>
            <a:endParaRPr lang="ar-SA" sz="2000" b="1" dirty="0">
              <a:solidFill>
                <a:srgbClr val="C0000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7092280" y="2190055"/>
            <a:ext cx="1368152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7092280" y="2708920"/>
            <a:ext cx="1368152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cxnSpLocks/>
          </p:cNvCxnSpPr>
          <p:nvPr/>
        </p:nvCxnSpPr>
        <p:spPr>
          <a:xfrm flipH="1" flipV="1">
            <a:off x="3420184" y="3573016"/>
            <a:ext cx="280800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36712"/>
            <a:ext cx="6516216" cy="4902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8460432" cy="30236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5536" y="2636912"/>
            <a:ext cx="7336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 الموضوع المناسب وإعداد المادة العلمية التي تؤثر في السامعين.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5536" y="3255367"/>
            <a:ext cx="7336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ملائمة الموضوع مع المستمعين ودرجة تفاعلهم معه وحاجتهم إليه.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5535" y="3822352"/>
            <a:ext cx="7336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أسلوب الحديث وطريقته بم يؤثر في السامعين.</a:t>
            </a:r>
          </a:p>
        </p:txBody>
      </p:sp>
      <p:sp>
        <p:nvSpPr>
          <p:cNvPr id="9" name="مستطيل مستدير الزوايا 12"/>
          <p:cNvSpPr/>
          <p:nvPr/>
        </p:nvSpPr>
        <p:spPr>
          <a:xfrm>
            <a:off x="7803866" y="2060848"/>
            <a:ext cx="944598" cy="2219700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836712"/>
            <a:ext cx="5328592" cy="57606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2776"/>
            <a:ext cx="7992888" cy="472298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3528" y="2924944"/>
            <a:ext cx="596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1- استخدم اللغة العربية الفصحى في التعبير عن الأفكار.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8376" y="3356992"/>
            <a:ext cx="5961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2- اتباع استراتيجيات لغوية واتصالية للتأثير على الآخرين واقناعهم.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6985" y="4191471"/>
            <a:ext cx="596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3- احترام آداب الاختلاف في الرأي.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4581128"/>
            <a:ext cx="5961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4- مراعاة الأعراف الاجتماعية اللغوية والظروف المحيطة بالخطاب.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1814" y="5415607"/>
            <a:ext cx="596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0099"/>
                </a:solidFill>
              </a:rPr>
              <a:t>5- التلخيص والاختزال.</a:t>
            </a:r>
            <a:endParaRPr lang="ar-SA" sz="2400" dirty="0">
              <a:solidFill>
                <a:srgbClr val="000099"/>
              </a:solidFill>
            </a:endParaRPr>
          </a:p>
        </p:txBody>
      </p:sp>
      <p:sp>
        <p:nvSpPr>
          <p:cNvPr id="15" name="نجمة: 7 نقاط 14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3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12" y="1931801"/>
            <a:ext cx="7416824" cy="37444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052736"/>
            <a:ext cx="5220072" cy="66304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83568" y="2710661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1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683568" y="3391252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2</a:t>
            </a:r>
            <a:endParaRPr lang="ar-SA" sz="2400" dirty="0"/>
          </a:p>
        </p:txBody>
      </p:sp>
      <p:sp>
        <p:nvSpPr>
          <p:cNvPr id="8" name="مستطيل 7"/>
          <p:cNvSpPr/>
          <p:nvPr/>
        </p:nvSpPr>
        <p:spPr>
          <a:xfrm>
            <a:off x="683568" y="4114800"/>
            <a:ext cx="36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3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683568" y="2044585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4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683568" y="4798893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5</a:t>
            </a:r>
            <a:endParaRPr lang="ar-SA" sz="2400" dirty="0"/>
          </a:p>
        </p:txBody>
      </p:sp>
      <p:sp>
        <p:nvSpPr>
          <p:cNvPr id="11" name="نجمة: 7 نقاط 10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0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36712"/>
            <a:ext cx="3576504" cy="71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7884368" cy="4432448"/>
          </a:xfrm>
          <a:prstGeom prst="rect">
            <a:avLst/>
          </a:prstGeom>
        </p:spPr>
      </p:pic>
      <p:sp>
        <p:nvSpPr>
          <p:cNvPr id="5" name="نجمة: 7 نقاط 4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1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6156176" cy="5760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5214"/>
            <a:ext cx="7848872" cy="388201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83567" y="2006078"/>
            <a:ext cx="5688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</a:rPr>
              <a:t>      </a:t>
            </a:r>
            <a:r>
              <a:rPr lang="ar-SA" sz="2800" b="1" dirty="0">
                <a:solidFill>
                  <a:srgbClr val="C00000"/>
                </a:solidFill>
              </a:rPr>
              <a:t>موقف تواصلي ضعيف حيث أن المستمعين منصرفون عن المتكلم ( المتحدث) لأنه لم يستطيع جذبهم لحديثه.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6" name="نجمة: 7 نقاط 5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857958"/>
            <a:ext cx="4968680" cy="55091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30118"/>
            <a:ext cx="8136904" cy="480719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843808" y="2348880"/>
            <a:ext cx="273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اختيار الموضوع الجيد /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2347444"/>
            <a:ext cx="180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بناء المقدمة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7" y="2824276"/>
            <a:ext cx="305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القدرة على جذب المستمع /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2831791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استخدام نبرات الصوت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61596" y="3295823"/>
            <a:ext cx="273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الخاتمة الجيدة .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91880" y="4293096"/>
            <a:ext cx="2016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الانتباه       /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71600" y="429309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الاستماع الجيد وآدابه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87823" y="4797152"/>
            <a:ext cx="255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التفاعل مع المتكلم   /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3528" y="472514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err="1">
                <a:solidFill>
                  <a:srgbClr val="C00000"/>
                </a:solidFill>
              </a:rPr>
              <a:t>إضهار</a:t>
            </a:r>
            <a:r>
              <a:rPr lang="ar-SA" sz="2400" b="1" dirty="0">
                <a:solidFill>
                  <a:srgbClr val="C00000"/>
                </a:solidFill>
              </a:rPr>
              <a:t> حالة الرضا .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7" name="نجمة: 7 نقاط 16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مستدير الزوايا 12"/>
          <p:cNvSpPr/>
          <p:nvPr/>
        </p:nvSpPr>
        <p:spPr>
          <a:xfrm>
            <a:off x="3419872" y="1916832"/>
            <a:ext cx="2316236" cy="508643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</a:endParaRPr>
          </a:p>
        </p:txBody>
      </p:sp>
      <p:sp>
        <p:nvSpPr>
          <p:cNvPr id="19" name="مستطيل مستدير الزوايا 12"/>
          <p:cNvSpPr/>
          <p:nvPr/>
        </p:nvSpPr>
        <p:spPr>
          <a:xfrm>
            <a:off x="3419872" y="3850209"/>
            <a:ext cx="2316236" cy="442887"/>
          </a:xfrm>
          <a:prstGeom prst="roundRect">
            <a:avLst>
              <a:gd name="adj" fmla="val 3843"/>
            </a:avLst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836712"/>
            <a:ext cx="3088442" cy="57606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280920" cy="4840948"/>
          </a:xfrm>
          <a:prstGeom prst="rect">
            <a:avLst/>
          </a:prstGeom>
        </p:spPr>
      </p:pic>
      <p:sp>
        <p:nvSpPr>
          <p:cNvPr id="5" name="نجمة: 7 نقاط 4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1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136904" cy="345638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99992" y="2564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عدم القدرة على مواجهة الجمهور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88024" y="3006797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الهروب من إلقاء المحاضرات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88024" y="344869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الخوف من مواجهة المستمعين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88024" y="391390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عدم الثقة بالنفس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88024" y="433247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عدم التدرب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3568" y="256490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التدرب على مواجهة الجمهور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3568" y="3006797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الثقة بالنفس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3568" y="344869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•  التدرج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3" name="نجمة: 7 نقاط 1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1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36713"/>
            <a:ext cx="6732240" cy="57606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8424936" cy="47525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79512" y="1916832"/>
            <a:ext cx="183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</a:rPr>
              <a:t>المحتوى الجيد لأنه يناقش موضوع مهم يتكرر كثير في حياتنا التي لا تخلو من نقاشات وحوارات يحاول كل واحد فيها إقناع الآخرين بكلامه ووجهة نظره .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نجمة: 7 نقاط 5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1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</TotalTime>
  <Words>636</Words>
  <Application>Microsoft Office PowerPoint</Application>
  <PresentationFormat>عرض على الشاشة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القراءة والتواصل اللغوي3 المستوى الخامس - كتاب التطبيقات- الوحدة الثانية</dc:title>
  <dc:subject>- النشاطات التمهيدية</dc:subject>
  <dc:creator>أ/ بندر الحازمي</dc:creator>
  <cp:keywords>حقيبة إنجاز المعلم والمعلمة</cp:keywords>
  <cp:lastModifiedBy>Ali Alz</cp:lastModifiedBy>
  <cp:revision>272</cp:revision>
  <cp:lastPrinted>2017-04-04T18:14:58Z</cp:lastPrinted>
  <dcterms:created xsi:type="dcterms:W3CDTF">2011-09-10T14:45:07Z</dcterms:created>
  <dcterms:modified xsi:type="dcterms:W3CDTF">2017-04-04T22:13:15Z</dcterms:modified>
</cp:coreProperties>
</file>