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80" r:id="rId9"/>
    <p:sldId id="263" r:id="rId10"/>
    <p:sldId id="265" r:id="rId11"/>
    <p:sldId id="264" r:id="rId12"/>
    <p:sldId id="283" r:id="rId13"/>
    <p:sldId id="302" r:id="rId14"/>
    <p:sldId id="300" r:id="rId15"/>
    <p:sldId id="301" r:id="rId16"/>
    <p:sldId id="303" r:id="rId17"/>
    <p:sldId id="299" r:id="rId18"/>
    <p:sldId id="298" r:id="rId19"/>
    <p:sldId id="286" r:id="rId20"/>
    <p:sldId id="297" r:id="rId21"/>
    <p:sldId id="285" r:id="rId22"/>
    <p:sldId id="288" r:id="rId23"/>
    <p:sldId id="287" r:id="rId24"/>
    <p:sldId id="304" r:id="rId25"/>
    <p:sldId id="290" r:id="rId26"/>
    <p:sldId id="292" r:id="rId27"/>
    <p:sldId id="295" r:id="rId28"/>
    <p:sldId id="296" r:id="rId29"/>
    <p:sldId id="269" r:id="rId30"/>
    <p:sldId id="271" r:id="rId31"/>
    <p:sldId id="282" r:id="rId32"/>
    <p:sldId id="307" r:id="rId33"/>
    <p:sldId id="306" r:id="rId34"/>
    <p:sldId id="278" r:id="rId35"/>
    <p:sldId id="279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EAE5-BB1A-48E5-AED4-CB614AB4B7DE}" type="datetimeFigureOut">
              <a:rPr lang="ar-SA" smtClean="0"/>
              <a:pPr/>
              <a:t>11/05/38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9490" t="19313" r="15605" b="60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22).jpg"/>
          <p:cNvPicPr>
            <a:picLocks noChangeAspect="1"/>
          </p:cNvPicPr>
          <p:nvPr/>
        </p:nvPicPr>
        <p:blipFill>
          <a:blip r:embed="rId2" cstate="print"/>
          <a:srcRect b="6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139952" y="0"/>
            <a:ext cx="5004048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9600" b="1" cap="all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التجربة الاستهلالية</a:t>
            </a:r>
            <a:endParaRPr lang="ar-SA" sz="9600" b="1" cap="all" spc="0" dirty="0">
              <a:ln>
                <a:solidFill>
                  <a:srgbClr val="0070C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3977" t="72039" r="45315" b="12766"/>
          <a:stretch>
            <a:fillRect/>
          </a:stretch>
        </p:blipFill>
        <p:spPr bwMode="auto">
          <a:xfrm>
            <a:off x="0" y="0"/>
            <a:ext cx="9144000" cy="68321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20297" r="13392" b="12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10454" r="26674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4391" r="6750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3977" t="72039" r="45315" b="12766"/>
          <a:stretch>
            <a:fillRect/>
          </a:stretch>
        </p:blipFill>
        <p:spPr bwMode="auto">
          <a:xfrm>
            <a:off x="0" y="0"/>
            <a:ext cx="9144000" cy="68321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ar-SA" sz="9600" dirty="0" smtClean="0">
                <a:solidFill>
                  <a:srgbClr val="0070C0"/>
                </a:solidFill>
                <a:cs typeface="Diwani Outline Shaded" pitchFamily="2" charset="-78"/>
              </a:rPr>
              <a:t>اسم التجربة</a:t>
            </a:r>
          </a:p>
          <a:p>
            <a:r>
              <a:rPr lang="ar-SA" sz="15000" dirty="0" smtClean="0">
                <a:solidFill>
                  <a:srgbClr val="C00000"/>
                </a:solidFill>
                <a:cs typeface="Diwani Outline Shaded" pitchFamily="2" charset="-78"/>
              </a:rPr>
              <a:t>من أين تبث محطات </a:t>
            </a:r>
            <a:r>
              <a:rPr lang="ar-SA" sz="15000" dirty="0" err="1" smtClean="0">
                <a:solidFill>
                  <a:srgbClr val="C00000"/>
                </a:solidFill>
                <a:cs typeface="Diwani Outline Shaded" pitchFamily="2" charset="-78"/>
              </a:rPr>
              <a:t>الإذاعة؟</a:t>
            </a:r>
            <a:endParaRPr lang="ar-SA" sz="15000" dirty="0" smtClean="0">
              <a:solidFill>
                <a:srgbClr val="C00000"/>
              </a:solidFill>
              <a:cs typeface="Diwani Outline Shaded" pitchFamily="2" charset="-78"/>
            </a:endParaRPr>
          </a:p>
          <a:p>
            <a:endParaRPr lang="ar-SA" sz="96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9600" dirty="0" smtClean="0">
                <a:solidFill>
                  <a:srgbClr val="0070C0"/>
                </a:solidFill>
                <a:cs typeface="Diwani Outline Shaded" pitchFamily="2" charset="-78"/>
              </a:rPr>
              <a:t>سؤال التجربة</a:t>
            </a:r>
            <a:endParaRPr lang="ar-SA" sz="96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1777" t="33302" r="13392" b="55453"/>
          <a:stretch>
            <a:fillRect/>
          </a:stretch>
        </p:blipFill>
        <p:spPr bwMode="auto">
          <a:xfrm>
            <a:off x="0" y="1844824"/>
            <a:ext cx="9144000" cy="2808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9600" dirty="0" smtClean="0">
                <a:solidFill>
                  <a:srgbClr val="0070C0"/>
                </a:solidFill>
                <a:cs typeface="Diwani Outline Shaded" pitchFamily="2" charset="-78"/>
              </a:rPr>
              <a:t>الهدف من التجربة</a:t>
            </a:r>
            <a:endParaRPr lang="ar-SA" sz="96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549" t="24539" r="26674" b="61901"/>
          <a:stretch>
            <a:fillRect/>
          </a:stretch>
        </p:blipFill>
        <p:spPr bwMode="auto">
          <a:xfrm>
            <a:off x="0" y="1628800"/>
            <a:ext cx="9144000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27337" cy="37444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9600" dirty="0" smtClean="0">
                <a:solidFill>
                  <a:srgbClr val="0070C0"/>
                </a:solidFill>
                <a:cs typeface="Diwani Outline Shaded" pitchFamily="2" charset="-78"/>
              </a:rPr>
              <a:t>الأدوات المستخدمة</a:t>
            </a:r>
            <a:endParaRPr lang="ar-SA" sz="96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549" t="37252" r="26674" b="48340"/>
          <a:stretch>
            <a:fillRect/>
          </a:stretch>
        </p:blipFill>
        <p:spPr bwMode="auto">
          <a:xfrm>
            <a:off x="0" y="2276872"/>
            <a:ext cx="9144000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 vert="vert">
            <a:normAutofit/>
          </a:bodyPr>
          <a:lstStyle/>
          <a:p>
            <a:r>
              <a:rPr lang="ar-SA" sz="9600" dirty="0" smtClean="0">
                <a:solidFill>
                  <a:srgbClr val="0070C0"/>
                </a:solidFill>
                <a:cs typeface="Diwani Outline Shaded" pitchFamily="2" charset="-78"/>
              </a:rPr>
              <a:t>خطوات التجربة</a:t>
            </a:r>
            <a:endParaRPr lang="ar-SA" sz="96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27761" r="38372" b="47640"/>
          <a:stretch>
            <a:fillRect/>
          </a:stretch>
        </p:blipFill>
        <p:spPr bwMode="auto">
          <a:xfrm>
            <a:off x="1403648" y="4337720"/>
            <a:ext cx="4608512" cy="2520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824" t="44629" r="13392" b="12766"/>
          <a:stretch>
            <a:fillRect/>
          </a:stretch>
        </p:blipFill>
        <p:spPr bwMode="auto">
          <a:xfrm>
            <a:off x="1403648" y="0"/>
            <a:ext cx="4572000" cy="43651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فيديو التجربة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النتائج</a:t>
            </a:r>
          </a:p>
          <a:p>
            <a:pPr algn="r"/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المتوقعة</a:t>
            </a:r>
            <a:endParaRPr lang="ar-SA" sz="10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961" t="14391" r="6750" b="27965"/>
          <a:stretch>
            <a:fillRect/>
          </a:stretch>
        </p:blipFill>
        <p:spPr bwMode="auto">
          <a:xfrm>
            <a:off x="0" y="0"/>
            <a:ext cx="6012160" cy="68662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التحليل</a:t>
            </a:r>
            <a:endParaRPr lang="ar-SA" sz="10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189" t="51575" r="38619" b="35774"/>
          <a:stretch>
            <a:fillRect/>
          </a:stretch>
        </p:blipFill>
        <p:spPr bwMode="auto">
          <a:xfrm>
            <a:off x="0" y="1700808"/>
            <a:ext cx="9144000" cy="32403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4391" r="37039" b="52956"/>
          <a:stretch>
            <a:fillRect/>
          </a:stretch>
        </p:blipFill>
        <p:spPr bwMode="auto">
          <a:xfrm>
            <a:off x="1331640" y="2636912"/>
            <a:ext cx="6651848" cy="42210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779" t="71630" r="6750" b="8829"/>
          <a:stretch>
            <a:fillRect/>
          </a:stretch>
        </p:blipFill>
        <p:spPr bwMode="auto">
          <a:xfrm>
            <a:off x="1331640" y="0"/>
            <a:ext cx="6664878" cy="25649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التفكير الناقد</a:t>
            </a:r>
            <a:endParaRPr lang="ar-SA" sz="10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63523" r="38619" b="28043"/>
          <a:stretch>
            <a:fillRect/>
          </a:stretch>
        </p:blipFill>
        <p:spPr bwMode="auto">
          <a:xfrm>
            <a:off x="0" y="2276872"/>
            <a:ext cx="9144000" cy="28803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46238" r="36555" b="8829"/>
          <a:stretch>
            <a:fillRect/>
          </a:stretch>
        </p:blipFill>
        <p:spPr bwMode="auto">
          <a:xfrm>
            <a:off x="611560" y="0"/>
            <a:ext cx="804419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5000" dirty="0" smtClean="0">
                <a:solidFill>
                  <a:srgbClr val="0070C0"/>
                </a:solidFill>
                <a:cs typeface="Diwani Outline Shaded" pitchFamily="2" charset="-78"/>
              </a:rPr>
              <a:t>ورقة عمل</a:t>
            </a:r>
            <a:endParaRPr lang="ar-SA" sz="15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5" name="صورة 4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88840"/>
            <a:ext cx="4788023" cy="4869160"/>
          </a:xfrm>
          <a:prstGeom prst="rect">
            <a:avLst/>
          </a:prstGeom>
        </p:spPr>
      </p:pic>
      <p:pic>
        <p:nvPicPr>
          <p:cNvPr id="6" name="صورة 5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6266"/>
            <a:ext cx="4355976" cy="488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528" t="18329" r="17819" b="8829"/>
          <a:stretch>
            <a:fillRect/>
          </a:stretch>
        </p:blipFill>
        <p:spPr bwMode="auto">
          <a:xfrm>
            <a:off x="1907704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32240" y="0"/>
            <a:ext cx="2411760" cy="24928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cs typeface="+mj-cs"/>
              </a:rPr>
              <a:t>الفصل</a:t>
            </a:r>
          </a:p>
          <a:p>
            <a:pPr algn="ctr"/>
            <a:r>
              <a:rPr lang="en-US" sz="8000" b="1" dirty="0" smtClean="0">
                <a:cs typeface="+mj-cs"/>
              </a:rPr>
              <a:t>1</a:t>
            </a:r>
            <a:endParaRPr lang="ar-SA" sz="8000" b="1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441" t="24235" r="23353" b="52140"/>
          <a:stretch>
            <a:fillRect/>
          </a:stretch>
        </p:blipFill>
        <p:spPr bwMode="auto">
          <a:xfrm>
            <a:off x="0" y="0"/>
            <a:ext cx="6732240" cy="24928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5F3F7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صورة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6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99592" y="1412776"/>
            <a:ext cx="7356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>
                  <a:solidFill>
                    <a:srgbClr val="66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الملخص السبوري</a:t>
            </a:r>
            <a:endParaRPr lang="ar-SA" sz="9600" b="1" cap="none" spc="0" dirty="0">
              <a:ln w="11430">
                <a:solidFill>
                  <a:srgbClr val="66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algn="r"/>
            <a:r>
              <a:rPr lang="ar-SA" sz="6000" dirty="0" smtClean="0">
                <a:solidFill>
                  <a:srgbClr val="0070C0"/>
                </a:solidFill>
                <a:cs typeface="+mj-cs"/>
              </a:rPr>
              <a:t>الفصل: الكهرومغناطيسية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pPr algn="r"/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التاريخ :     /     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/ 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1438هـ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*مقدمة عن الفصل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*قراءة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الصورة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(فكَّر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)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*تجربة استهلالية: من أين تبث محطات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الإذاعة؟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900" dirty="0" smtClean="0">
                <a:solidFill>
                  <a:srgbClr val="C00000"/>
                </a:solidFill>
                <a:cs typeface="+mj-cs"/>
              </a:rPr>
              <a:t>الهدف من التجربة: </a:t>
            </a:r>
            <a:r>
              <a:rPr lang="ar-SA" sz="6900" dirty="0" smtClean="0">
                <a:solidFill>
                  <a:srgbClr val="002060"/>
                </a:solidFill>
                <a:cs typeface="+mj-cs"/>
              </a:rPr>
              <a:t>توضيح فكرة انتقال الموجات الكهرومغناطيسية وبثها مسافات بعيدة</a:t>
            </a:r>
            <a:endParaRPr lang="en-US" sz="6900" dirty="0" smtClean="0">
              <a:solidFill>
                <a:srgbClr val="002060"/>
              </a:solidFill>
              <a:cs typeface="+mj-cs"/>
            </a:endParaRPr>
          </a:p>
          <a:p>
            <a:r>
              <a:rPr lang="ar-SA" sz="6900" dirty="0" err="1" smtClean="0">
                <a:solidFill>
                  <a:srgbClr val="C00000"/>
                </a:solidFill>
                <a:cs typeface="+mj-cs"/>
              </a:rPr>
              <a:t>(الأدوات 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– </a:t>
            </a:r>
            <a:r>
              <a:rPr lang="ar-SA" sz="6900" dirty="0" err="1" smtClean="0">
                <a:solidFill>
                  <a:srgbClr val="C00000"/>
                </a:solidFill>
                <a:cs typeface="+mj-cs"/>
              </a:rPr>
              <a:t>الخطوات 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– </a:t>
            </a:r>
            <a:r>
              <a:rPr lang="ar-SA" sz="6900" dirty="0" err="1" smtClean="0">
                <a:solidFill>
                  <a:srgbClr val="C00000"/>
                </a:solidFill>
                <a:cs typeface="+mj-cs"/>
              </a:rPr>
              <a:t>الملاحظة 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– </a:t>
            </a:r>
            <a:r>
              <a:rPr lang="ar-SA" sz="6900" dirty="0" err="1" smtClean="0">
                <a:solidFill>
                  <a:srgbClr val="C00000"/>
                </a:solidFill>
                <a:cs typeface="+mj-cs"/>
              </a:rPr>
              <a:t>الاستنتاج 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– </a:t>
            </a:r>
            <a:r>
              <a:rPr lang="ar-SA" sz="6900" dirty="0" err="1" smtClean="0">
                <a:solidFill>
                  <a:srgbClr val="C00000"/>
                </a:solidFill>
                <a:cs typeface="+mj-cs"/>
              </a:rPr>
              <a:t>التحليل 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– التفكير الناقد) ن.ك.</a:t>
            </a:r>
            <a:r>
              <a:rPr lang="en-US" sz="6900" dirty="0" smtClean="0">
                <a:solidFill>
                  <a:srgbClr val="C00000"/>
                </a:solidFill>
                <a:cs typeface="+mj-cs"/>
              </a:rPr>
              <a:t>P9</a:t>
            </a:r>
            <a:r>
              <a:rPr lang="ar-SA" sz="6900" dirty="0" smtClean="0">
                <a:solidFill>
                  <a:srgbClr val="C00000"/>
                </a:solidFill>
                <a:cs typeface="+mj-cs"/>
              </a:rPr>
              <a:t> + ورقة العمل بملف المجموعة</a:t>
            </a:r>
            <a:endParaRPr lang="ar-SA" sz="69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المشروع 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(فردي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)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ابحثي في الانترنت عن جميع المعلومات بقدر الإمكان عن مقارنة بين الموجات الميكانيكية والموجات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الكهرومغناطيسة؟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(تسليم المشروع لقائدة المجموعة بورقة</a:t>
            </a:r>
            <a:r>
              <a:rPr lang="en-US" sz="6000" dirty="0" smtClean="0">
                <a:solidFill>
                  <a:srgbClr val="0070C0"/>
                </a:solidFill>
                <a:cs typeface="+mj-cs"/>
              </a:rPr>
              <a:t>A4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بخط مرتب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وواضح )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يسلم المشروع نهاية الأسبوع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" y="0"/>
            <a:ext cx="9135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402" t="23250" r="10071" b="15719"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490" t="22266" r="6197" b="11782"/>
          <a:stretch>
            <a:fillRect/>
          </a:stretch>
        </p:blipFill>
        <p:spPr bwMode="auto">
          <a:xfrm>
            <a:off x="755576" y="-1"/>
            <a:ext cx="7560840" cy="68477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0044" t="14391" r="5644" b="6250"/>
          <a:stretch>
            <a:fillRect/>
          </a:stretch>
        </p:blipFill>
        <p:spPr bwMode="auto">
          <a:xfrm>
            <a:off x="827584" y="-1"/>
            <a:ext cx="7416824" cy="68580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39000" r="16159" b="10797"/>
          <a:stretch>
            <a:fillRect/>
          </a:stretch>
        </p:blipFill>
        <p:spPr bwMode="auto">
          <a:xfrm>
            <a:off x="2195736" y="-1"/>
            <a:ext cx="5184576" cy="68580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EFEF"/>
          </a:solidFill>
          <a:ln w="76200">
            <a:solidFill>
              <a:srgbClr val="6C000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6C0000"/>
              </a:solidFill>
              <a:cs typeface="+mj-cs"/>
            </a:endParaRPr>
          </a:p>
        </p:txBody>
      </p:sp>
      <p:pic>
        <p:nvPicPr>
          <p:cNvPr id="4" name="صورة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قراءة الصورة</a:t>
            </a:r>
            <a:endParaRPr lang="ar-SA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1838" t="28344" r="23989" b="57005"/>
          <a:stretch>
            <a:fillRect/>
          </a:stretch>
        </p:blipFill>
        <p:spPr bwMode="auto">
          <a:xfrm>
            <a:off x="5350206" y="0"/>
            <a:ext cx="3793794" cy="22048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16532" r="55534" b="7672"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3956" t="45891" r="6197" b="26547"/>
          <a:stretch>
            <a:fillRect/>
          </a:stretch>
        </p:blipFill>
        <p:spPr bwMode="auto">
          <a:xfrm>
            <a:off x="3959424" y="4841776"/>
            <a:ext cx="51845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130</Words>
  <Application>Microsoft Office PowerPoint</Application>
  <PresentationFormat>عرض على الشاشة (3:4)‏</PresentationFormat>
  <Paragraphs>28</Paragraphs>
  <Slides>35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37</cp:revision>
  <dcterms:created xsi:type="dcterms:W3CDTF">2017-01-21T18:42:26Z</dcterms:created>
  <dcterms:modified xsi:type="dcterms:W3CDTF">2017-02-07T09:19:33Z</dcterms:modified>
</cp:coreProperties>
</file>