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71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00FF"/>
    <a:srgbClr val="FF0066"/>
    <a:srgbClr val="9900FF"/>
    <a:srgbClr val="F4FC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66" d="100"/>
          <a:sy n="66" d="100"/>
        </p:scale>
        <p:origin x="644" y="36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3F0979D-0CAA-426D-9670-3755DB84AD9C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9F3EC7D-6F37-4F81-A3C2-8E78C1D031E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42784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3EC7D-6F37-4F81-A3C2-8E78C1D031E2}" type="slidenum">
              <a:rPr lang="ar-SA" smtClean="0"/>
              <a:t>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16965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3EC7D-6F37-4F81-A3C2-8E78C1D031E2}" type="slidenum">
              <a:rPr lang="ar-SA" smtClean="0"/>
              <a:t>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62156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3014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36392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38065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90450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31014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502183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166522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592109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36474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7873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20068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38372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80889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66603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69122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857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58774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D69B946-10C4-44CD-AB20-92805E8A07C7}" type="datetimeFigureOut">
              <a:rPr lang="ar-SA" smtClean="0"/>
              <a:t>15/03/38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7CEDFC0-1DD0-4475-B4F6-D6A360685D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22394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189942" y="1492536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89942" y="2203201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89942" y="2736213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89942" y="3213612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89942" y="3694879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04580" y="5412045"/>
            <a:ext cx="44085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المؤمناتُ خاشعاتٌ في صلواتهنَّ.</a:t>
            </a:r>
            <a:endParaRPr lang="ar-SA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18393" y="5813759"/>
            <a:ext cx="42947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المؤمنان خاشعان في صلواتهما.</a:t>
            </a:r>
            <a:endParaRPr lang="ar-SA" dirty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16415" y="6215382"/>
            <a:ext cx="4496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المؤمنتان خاشعتان في صلواتهما.</a:t>
            </a:r>
            <a:endParaRPr lang="ar-SA" dirty="0">
              <a:solidFill>
                <a:srgbClr val="99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5088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9" grpId="0"/>
      <p:bldP spid="10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106110" y="1146026"/>
            <a:ext cx="834234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لأنها لم تستوف شروط جمع المذكر </a:t>
            </a:r>
            <a:r>
              <a:rPr lang="ar-SA" sz="36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السالم </a:t>
            </a:r>
          </a:p>
          <a:p>
            <a:r>
              <a:rPr lang="ar-SA" sz="36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فهي إما أن تكون لا واحد لها من لفظها</a:t>
            </a:r>
          </a:p>
          <a:p>
            <a:r>
              <a:rPr lang="ar-SA" sz="36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أو  تكون اسم جنس جامد ؛ فلذلك أُلحقت بجمع المذكر السالم</a:t>
            </a:r>
            <a:endParaRPr lang="ar-SA" sz="36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405" y="4726624"/>
            <a:ext cx="113880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ألفاظ العقود من عشرين إلى </a:t>
            </a:r>
            <a:r>
              <a:rPr lang="ar-SA" sz="36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تسعين ،أهلون ، أولو  ،عالمون ، علِّيون ، أرضون ، سنون </a:t>
            </a:r>
          </a:p>
          <a:p>
            <a:r>
              <a:rPr lang="ar-SA" sz="36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عضون </a:t>
            </a:r>
            <a:r>
              <a:rPr lang="ar-SA" sz="3600" b="1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 </a:t>
            </a:r>
            <a:r>
              <a:rPr lang="ar-SA" sz="36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عزون </a:t>
            </a:r>
            <a:r>
              <a:rPr lang="ar-SA" sz="3600" b="1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 </a:t>
            </a:r>
            <a:r>
              <a:rPr lang="ar-SA" sz="36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تبون </a:t>
            </a:r>
            <a:r>
              <a:rPr lang="ar-SA" sz="3600" b="1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 </a:t>
            </a:r>
            <a:r>
              <a:rPr lang="ar-SA" sz="36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مئون </a:t>
            </a:r>
            <a:r>
              <a:rPr lang="ar-SA" sz="3600" b="1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 </a:t>
            </a:r>
            <a:r>
              <a:rPr lang="ar-SA" sz="36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ظبون </a:t>
            </a:r>
            <a:r>
              <a:rPr lang="ar-SA" sz="3600" b="1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 كرون ، </a:t>
            </a:r>
            <a:r>
              <a:rPr lang="ar-SA" sz="36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بنون </a:t>
            </a:r>
            <a:r>
              <a:rPr lang="ar-SA" sz="3600" b="1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 عابدين ، </a:t>
            </a:r>
            <a:r>
              <a:rPr lang="ar-SA" sz="3600" b="1" dirty="0" err="1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زيدين</a:t>
            </a:r>
            <a:r>
              <a:rPr lang="ar-SA" sz="36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3600" b="1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، </a:t>
            </a:r>
            <a:r>
              <a:rPr lang="ar-SA" sz="36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علبين .</a:t>
            </a:r>
            <a:endParaRPr lang="ar-SA" sz="36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249470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8328734" y="684014"/>
            <a:ext cx="803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صلاةً</a:t>
            </a:r>
            <a:endParaRPr lang="ar-SA" sz="32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06516" y="1165277"/>
            <a:ext cx="9396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الكتبِ</a:t>
            </a:r>
            <a:endParaRPr lang="ar-SA" sz="32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383695" y="2686069"/>
            <a:ext cx="7601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رفعةِ</a:t>
            </a:r>
            <a:endParaRPr lang="ar-SA" sz="32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37882" y="3205482"/>
            <a:ext cx="869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حُسْنُ</a:t>
            </a:r>
            <a:endParaRPr lang="ar-SA" sz="32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63975" y="4216135"/>
            <a:ext cx="1298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التعاطفُ</a:t>
            </a:r>
            <a:endParaRPr lang="ar-SA" sz="32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266675" y="5736927"/>
            <a:ext cx="11464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المقيمين</a:t>
            </a:r>
            <a:endParaRPr lang="ar-SA" sz="32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071357" y="6251879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الأمهاتِ</a:t>
            </a:r>
            <a:endParaRPr lang="ar-SA" sz="32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53772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0"/>
            <a:ext cx="10566400" cy="17780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1816500"/>
            <a:ext cx="10566400" cy="5080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51535" y="2541689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جمع مجرور</a:t>
            </a:r>
            <a:endParaRPr lang="ar-SA" sz="32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68145" y="3153593"/>
            <a:ext cx="30203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جمع مؤنث سالم مجرور</a:t>
            </a:r>
            <a:endParaRPr lang="ar-SA" sz="32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3642" y="3738368"/>
            <a:ext cx="3129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جمع مذكر سالم منصوب</a:t>
            </a:r>
            <a:endParaRPr lang="ar-SA" sz="32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07654" y="4356500"/>
            <a:ext cx="2302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مفرد مؤنث مرفوع</a:t>
            </a:r>
            <a:endParaRPr lang="ar-SA" sz="32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60552" y="4941275"/>
            <a:ext cx="2249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مثنى مذكر مجرور</a:t>
            </a:r>
            <a:endParaRPr lang="ar-SA" sz="32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09783" y="5507948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جمع مجرور</a:t>
            </a:r>
            <a:endParaRPr lang="ar-SA" sz="32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72914" y="6073404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مفرد مجرور</a:t>
            </a:r>
            <a:endParaRPr lang="ar-SA" sz="32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14054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76004"/>
          </a:xfrm>
        </p:spPr>
      </p:pic>
      <p:sp>
        <p:nvSpPr>
          <p:cNvPr id="4" name="Rectangle 3"/>
          <p:cNvSpPr/>
          <p:nvPr/>
        </p:nvSpPr>
        <p:spPr>
          <a:xfrm>
            <a:off x="6018422" y="4225722"/>
            <a:ext cx="3108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السرعة/الانشغال/الكسوف</a:t>
            </a:r>
            <a:endParaRPr lang="ar-SA" sz="28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30841" y="4225722"/>
            <a:ext cx="25683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إيمان/الحسن/الحسين</a:t>
            </a:r>
            <a:endParaRPr lang="ar-SA" sz="2800" b="1" dirty="0">
              <a:solidFill>
                <a:srgbClr val="00B05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75126" y="4225722"/>
            <a:ext cx="20104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المسلم/ارتياد/حق</a:t>
            </a:r>
            <a:endParaRPr lang="ar-SA" sz="28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170618" y="4666525"/>
            <a:ext cx="7809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سبطا</a:t>
            </a:r>
            <a:endParaRPr lang="ar-SA" sz="28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460339" y="4624045"/>
            <a:ext cx="577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ابني</a:t>
            </a:r>
            <a:endParaRPr lang="ar-SA" sz="2800" b="1" dirty="0">
              <a:solidFill>
                <a:srgbClr val="00B05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457015" y="4666525"/>
            <a:ext cx="8467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سببين</a:t>
            </a:r>
            <a:endParaRPr lang="ar-SA" sz="28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976215" y="5289916"/>
            <a:ext cx="1192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المتفائلون</a:t>
            </a:r>
            <a:endParaRPr lang="ar-SA" sz="28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143376" y="5283687"/>
            <a:ext cx="1143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المخالفين</a:t>
            </a:r>
            <a:endParaRPr lang="ar-SA" sz="2800" b="1" dirty="0">
              <a:solidFill>
                <a:srgbClr val="00B05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313743" y="5283687"/>
            <a:ext cx="1140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المواطنين</a:t>
            </a:r>
            <a:endParaRPr lang="ar-SA" sz="28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196752" y="5892148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الآيات</a:t>
            </a:r>
            <a:endParaRPr lang="ar-SA" sz="28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158925" y="5893635"/>
            <a:ext cx="1140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الخدمات</a:t>
            </a:r>
            <a:endParaRPr lang="ar-SA" sz="2800" b="1" dirty="0">
              <a:solidFill>
                <a:srgbClr val="00B05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397703" y="5869502"/>
            <a:ext cx="7697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بينات</a:t>
            </a:r>
            <a:endParaRPr lang="ar-SA" sz="28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152265" y="6334780"/>
            <a:ext cx="9781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الأنظمة</a:t>
            </a:r>
            <a:endParaRPr lang="ar-SA" sz="28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383025" y="6301660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عباد</a:t>
            </a:r>
            <a:endParaRPr lang="ar-SA" sz="2800" b="1" dirty="0">
              <a:solidFill>
                <a:srgbClr val="00B05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313743" y="6314555"/>
            <a:ext cx="1042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المساجد</a:t>
            </a:r>
            <a:endParaRPr lang="ar-SA" sz="28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13625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298584" y="1434784"/>
            <a:ext cx="2008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اثنان و اثنتان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203476" y="2137428"/>
            <a:ext cx="19960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هذان و هاتان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63225" y="1434783"/>
            <a:ext cx="9557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سنون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64350" y="1434782"/>
            <a:ext cx="817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بنون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68325" y="6122288"/>
            <a:ext cx="87347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>
                <a:solidFill>
                  <a:srgbClr val="FF0000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أولات </a:t>
            </a:r>
            <a:r>
              <a:rPr lang="ar-SA" sz="3200" b="1" dirty="0" smtClean="0">
                <a:solidFill>
                  <a:srgbClr val="FF0000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، </a:t>
            </a:r>
            <a:r>
              <a:rPr lang="ar-SA" sz="3200" b="1" dirty="0" err="1">
                <a:solidFill>
                  <a:srgbClr val="FF0000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أذرعات</a:t>
            </a:r>
            <a:r>
              <a:rPr lang="ar-SA" sz="3200" b="1" dirty="0">
                <a:solidFill>
                  <a:srgbClr val="FF0000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</a:t>
            </a:r>
            <a:r>
              <a:rPr lang="ar-SA" sz="3200" b="1" dirty="0" smtClean="0">
                <a:solidFill>
                  <a:srgbClr val="FF0000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، سادات , عنايات , سعادات , زينبات , عرفات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6190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0" y="876300"/>
            <a:ext cx="7632700" cy="528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65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507329" y="641109"/>
            <a:ext cx="1087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الوالدات</a:t>
            </a:r>
            <a:endParaRPr lang="ar-SA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12642" y="987619"/>
            <a:ext cx="10198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الأطفال</a:t>
            </a:r>
            <a:endParaRPr lang="ar-SA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473775" y="1282218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الشرطيان</a:t>
            </a:r>
            <a:endParaRPr lang="ar-SA" sz="2800" dirty="0">
              <a:solidFill>
                <a:srgbClr val="99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426377" y="1628728"/>
            <a:ext cx="12570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المتواضع</a:t>
            </a:r>
            <a:endParaRPr lang="ar-SA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950925" y="1971127"/>
            <a:ext cx="11849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المتفوقين</a:t>
            </a:r>
            <a:endParaRPr lang="ar-SA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45991" y="3489539"/>
            <a:ext cx="82237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اسم يدل على مفرد واحد, أو واحدة. مثل: محمد, أحمد, فتى, قلم, ورقة.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48786" y="3861465"/>
            <a:ext cx="97209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ما دل على اثنين أو اثنتين, بزيادة ألف ونون, أو ياء ونون على </a:t>
            </a:r>
            <a:r>
              <a:rPr lang="ar-SA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مفرده مثل: الرجلان.</a:t>
            </a:r>
            <a:endParaRPr lang="ar-SA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82623" y="4203864"/>
            <a:ext cx="59683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ما دل على أكثر من </a:t>
            </a:r>
            <a:r>
              <a:rPr lang="ar-SA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اثنين مثل: المعلمون مخلصون.</a:t>
            </a:r>
            <a:endParaRPr lang="ar-SA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982623" y="4656579"/>
            <a:ext cx="59683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ما دل على أكثر من اثنتين مثل: المعلمات نشيطات.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505473" y="4985220"/>
            <a:ext cx="59683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كل جمع تغيرت فيه صورة مفرده مثل: جبل: جبال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7751" y="5932967"/>
            <a:ext cx="119350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في جمعي المذكر والمؤنث السالمين لا تتغير صورة المفرد و</a:t>
            </a:r>
            <a:r>
              <a:rPr lang="ar-SA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يتم الجمع بزيادة ياء </a:t>
            </a:r>
            <a:r>
              <a:rPr lang="ar-SA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ونون أو </a:t>
            </a:r>
            <a:r>
              <a:rPr lang="ar-SA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واو ونون في حالة جمع المذكر السالم وألف وتاء في حالة جمع المؤنث السالم, </a:t>
            </a:r>
            <a:r>
              <a:rPr lang="ar-SA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وفي جمع </a:t>
            </a:r>
            <a:r>
              <a:rPr lang="ar-SA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التكسير </a:t>
            </a:r>
            <a:r>
              <a:rPr lang="ar-SA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تتغير </a:t>
            </a:r>
            <a:r>
              <a:rPr lang="ar-SA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صور المفرد.</a:t>
            </a:r>
          </a:p>
        </p:txBody>
      </p:sp>
    </p:spTree>
    <p:extLst>
      <p:ext uri="{BB962C8B-B14F-4D97-AF65-F5344CB8AC3E}">
        <p14:creationId xmlns:p14="http://schemas.microsoft.com/office/powerpoint/2010/main" val="34597968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436" y="0"/>
            <a:ext cx="7652085" cy="41773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699" y="4163857"/>
            <a:ext cx="6805061" cy="268063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215120" y="4536440"/>
            <a:ext cx="381000" cy="2235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4ـ</a:t>
            </a:r>
            <a:endParaRPr lang="ar-SA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58189" y="1032559"/>
            <a:ext cx="15977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جمع مؤنث </a:t>
            </a:r>
          </a:p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سالم</a:t>
            </a:r>
            <a:endParaRPr lang="ar-SA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58189" y="2038249"/>
            <a:ext cx="15977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جمع تكسير</a:t>
            </a:r>
          </a:p>
        </p:txBody>
      </p:sp>
      <p:sp>
        <p:nvSpPr>
          <p:cNvPr id="7" name="Rectangle 6"/>
          <p:cNvSpPr/>
          <p:nvPr/>
        </p:nvSpPr>
        <p:spPr>
          <a:xfrm>
            <a:off x="2358188" y="2467130"/>
            <a:ext cx="15977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مثنى</a:t>
            </a:r>
          </a:p>
        </p:txBody>
      </p:sp>
      <p:sp>
        <p:nvSpPr>
          <p:cNvPr id="8" name="Rectangle 7"/>
          <p:cNvSpPr/>
          <p:nvPr/>
        </p:nvSpPr>
        <p:spPr>
          <a:xfrm>
            <a:off x="2310063" y="2868531"/>
            <a:ext cx="20694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جمع مذكر سالم</a:t>
            </a:r>
          </a:p>
        </p:txBody>
      </p:sp>
      <p:sp>
        <p:nvSpPr>
          <p:cNvPr id="9" name="Rectangle 8"/>
          <p:cNvSpPr/>
          <p:nvPr/>
        </p:nvSpPr>
        <p:spPr>
          <a:xfrm>
            <a:off x="2358188" y="3460589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مفرد</a:t>
            </a:r>
          </a:p>
        </p:txBody>
      </p:sp>
      <p:sp>
        <p:nvSpPr>
          <p:cNvPr id="10" name="Rectangle 9"/>
          <p:cNvSpPr/>
          <p:nvPr/>
        </p:nvSpPr>
        <p:spPr>
          <a:xfrm>
            <a:off x="4467992" y="4759960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الضمة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15312" y="5125720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الألف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782993" y="5547370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الواو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869353" y="5927567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الضمة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850105" y="6313069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الضمة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748336" y="4860758"/>
            <a:ext cx="587141" cy="1905802"/>
          </a:xfrm>
          <a:prstGeom prst="rect">
            <a:avLst/>
          </a:prstGeom>
          <a:solidFill>
            <a:srgbClr val="F4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1" anchor="ctr"/>
          <a:lstStyle/>
          <a:p>
            <a:pPr algn="justLow"/>
            <a:r>
              <a:rPr lang="ar-SA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رفع                      </a:t>
            </a:r>
            <a:r>
              <a:rPr lang="ar-SA" sz="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ar-SA" sz="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2543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699" y="4369869"/>
            <a:ext cx="6805061" cy="248813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358189" y="1032559"/>
            <a:ext cx="15977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جمع مؤنث </a:t>
            </a:r>
          </a:p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سالم</a:t>
            </a:r>
            <a:endParaRPr lang="ar-SA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58189" y="2038249"/>
            <a:ext cx="15977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جمع تكسير</a:t>
            </a:r>
          </a:p>
        </p:txBody>
      </p:sp>
      <p:sp>
        <p:nvSpPr>
          <p:cNvPr id="7" name="Rectangle 6"/>
          <p:cNvSpPr/>
          <p:nvPr/>
        </p:nvSpPr>
        <p:spPr>
          <a:xfrm>
            <a:off x="2358188" y="2467130"/>
            <a:ext cx="15977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مثنى</a:t>
            </a:r>
          </a:p>
        </p:txBody>
      </p:sp>
      <p:sp>
        <p:nvSpPr>
          <p:cNvPr id="8" name="Rectangle 7"/>
          <p:cNvSpPr/>
          <p:nvPr/>
        </p:nvSpPr>
        <p:spPr>
          <a:xfrm>
            <a:off x="2310063" y="2868531"/>
            <a:ext cx="20694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جمع مذكر سالم</a:t>
            </a:r>
          </a:p>
        </p:txBody>
      </p:sp>
      <p:sp>
        <p:nvSpPr>
          <p:cNvPr id="9" name="Rectangle 8"/>
          <p:cNvSpPr/>
          <p:nvPr/>
        </p:nvSpPr>
        <p:spPr>
          <a:xfrm>
            <a:off x="2358188" y="3460589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052F61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مفرد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28951" y="4894407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الفتحة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861024" y="5242858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الياء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782993" y="5605120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الياء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869353" y="5966067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الكسرة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850105" y="6341944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052F61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الفتحة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688" y="1"/>
            <a:ext cx="8008219" cy="4629752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411125" y="1172656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جمع تكسير</a:t>
            </a:r>
            <a:endParaRPr lang="ar-S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11125" y="1808009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مفرد</a:t>
            </a:r>
            <a:endParaRPr lang="ar-S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52314" y="2434306"/>
            <a:ext cx="22523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جمع مؤنث سالم</a:t>
            </a:r>
            <a:endParaRPr lang="ar-S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464064" y="3152372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مثنى</a:t>
            </a:r>
            <a:endParaRPr lang="ar-S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358188" y="3942346"/>
            <a:ext cx="21130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جمع مذكر سالم</a:t>
            </a:r>
            <a:endParaRPr lang="ar-S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8482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1" y="0"/>
            <a:ext cx="8720488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112742" y="1095653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مفرد</a:t>
            </a:r>
            <a:endParaRPr lang="ar-S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12742" y="1836799"/>
            <a:ext cx="1939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جمع مذكر سالم</a:t>
            </a:r>
            <a:endParaRPr lang="ar-S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00990" y="2481791"/>
            <a:ext cx="1939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جمع تكسير</a:t>
            </a:r>
            <a:endParaRPr lang="ar-S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24778" y="3167390"/>
            <a:ext cx="149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مثنى</a:t>
            </a:r>
            <a:endParaRPr lang="ar-S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90028" y="3843429"/>
            <a:ext cx="2216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جمع مؤنث سالم</a:t>
            </a:r>
            <a:endParaRPr lang="ar-S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69526" y="5046587"/>
            <a:ext cx="945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الكسرة</a:t>
            </a:r>
            <a:endParaRPr lang="ar-S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91421" y="5385197"/>
            <a:ext cx="945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الياء</a:t>
            </a:r>
            <a:endParaRPr lang="ar-S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66192" y="5700308"/>
            <a:ext cx="945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الياء</a:t>
            </a:r>
            <a:endParaRPr lang="ar-S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38668" y="6041606"/>
            <a:ext cx="945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الكسرة</a:t>
            </a:r>
            <a:endParaRPr lang="ar-S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583681" y="6373279"/>
            <a:ext cx="945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الكسرة</a:t>
            </a:r>
            <a:endParaRPr lang="ar-S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1784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332" y="1"/>
            <a:ext cx="6189045" cy="22523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804" y="2252313"/>
            <a:ext cx="8037096" cy="460568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727784" y="4658089"/>
            <a:ext cx="7649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التعذر</a:t>
            </a:r>
            <a:endParaRPr lang="ar-SA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68848" y="4948073"/>
            <a:ext cx="6238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الثقل</a:t>
            </a:r>
            <a:endParaRPr lang="ar-SA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98315" y="5242290"/>
            <a:ext cx="7649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التعذر</a:t>
            </a:r>
            <a:endParaRPr lang="ar-SA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62119" y="5534390"/>
            <a:ext cx="9380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الظاهرة</a:t>
            </a:r>
            <a:endParaRPr lang="ar-SA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84582" y="5821428"/>
            <a:ext cx="7649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التعذر</a:t>
            </a:r>
            <a:endParaRPr lang="ar-SA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55113" y="6108881"/>
            <a:ext cx="6238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الثقل</a:t>
            </a:r>
            <a:endParaRPr lang="ar-SA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669956" y="6404801"/>
            <a:ext cx="7056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الرفع</a:t>
            </a:r>
            <a:endParaRPr lang="ar-SA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35035" y="6409034"/>
            <a:ext cx="627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الجر</a:t>
            </a:r>
            <a:endParaRPr lang="ar-SA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6535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6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400" y="0"/>
            <a:ext cx="7828935" cy="4660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399" y="4660900"/>
            <a:ext cx="7828935" cy="21971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617771" y="882284"/>
            <a:ext cx="3703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</a:t>
            </a:r>
            <a:r>
              <a:rPr lang="ar-SA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لهُ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نور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ُ </a:t>
            </a:r>
            <a:r>
              <a:rPr lang="ar-SA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السموات 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والأرض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09446" y="1642680"/>
            <a:ext cx="26500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جاء </a:t>
            </a:r>
            <a:r>
              <a:rPr lang="ar-SA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الداعي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إلى الله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00440" y="2405038"/>
            <a:ext cx="27414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الكسالى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لا مكان لهم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85262" y="3151790"/>
            <a:ext cx="38395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يا </a:t>
            </a:r>
            <a:r>
              <a:rPr lang="ar-SA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داعيًا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إلى الله أبشر 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بالخير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598131" y="3929755"/>
            <a:ext cx="25474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ما أنت </a:t>
            </a:r>
            <a:r>
              <a:rPr lang="ar-SA" sz="3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بقاضٍ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أمرًا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58353" y="5109658"/>
            <a:ext cx="4318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من يواسي </a:t>
            </a:r>
            <a:r>
              <a:rPr lang="ar-SA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الضحايا</a:t>
            </a:r>
            <a:r>
              <a:rPr lang="ar-SA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ينل </a:t>
            </a:r>
            <a:r>
              <a:rPr lang="ar-S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أجرًا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729707" y="5980414"/>
            <a:ext cx="48990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أرسلت إلى </a:t>
            </a:r>
            <a:r>
              <a:rPr lang="ar-SA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الداعي</a:t>
            </a:r>
            <a:r>
              <a:rPr lang="ar-SA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بقبول </a:t>
            </a:r>
            <a:r>
              <a:rPr lang="ar-S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دعوته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2439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4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4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7376" y="1086663"/>
            <a:ext cx="121246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تعرب ( كلا و كلتا ) </a:t>
            </a:r>
            <a:r>
              <a:rPr lang="ar-SA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كالمثنى </a:t>
            </a:r>
            <a:r>
              <a:rPr lang="ar-SA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رفعًا </a:t>
            </a:r>
            <a:r>
              <a:rPr lang="ar-SA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بالألف </a:t>
            </a:r>
            <a:r>
              <a:rPr lang="ar-SA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 نصبًا و جرًا بالياء و يشترط عند</a:t>
            </a:r>
          </a:p>
          <a:p>
            <a:r>
              <a:rPr lang="ar-SA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استعمال ( كلا و كلتا ) </a:t>
            </a:r>
            <a:r>
              <a:rPr lang="ar-SA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في التوكيد: أن يسبقهما المؤكد </a:t>
            </a:r>
            <a:r>
              <a:rPr lang="ar-SA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وأن </a:t>
            </a:r>
            <a:r>
              <a:rPr lang="ar-SA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تضافا إلى </a:t>
            </a:r>
            <a:r>
              <a:rPr lang="ar-SA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ضمير مثل:</a:t>
            </a:r>
          </a:p>
          <a:p>
            <a:r>
              <a:rPr lang="ar-SA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جاء الرجلان كلاهما وأما عندما </a:t>
            </a:r>
            <a:r>
              <a:rPr lang="ar-SA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تضاف كلا وكلتا إلى اسم ظاهر فأنهما </a:t>
            </a:r>
            <a:r>
              <a:rPr lang="ar-SA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تعربان</a:t>
            </a:r>
          </a:p>
          <a:p>
            <a:r>
              <a:rPr lang="ar-SA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بالحركات المقدرة مثل جاء كلا الرجلين وألحقتا </a:t>
            </a:r>
            <a:r>
              <a:rPr lang="ar-SA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بالمثنى </a:t>
            </a:r>
            <a:r>
              <a:rPr lang="ar-SA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لعدم استيفاء شروط </a:t>
            </a:r>
            <a:r>
              <a:rPr lang="ar-SA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المثنى.</a:t>
            </a:r>
          </a:p>
        </p:txBody>
      </p:sp>
      <p:sp>
        <p:nvSpPr>
          <p:cNvPr id="4" name="Rectangle 3"/>
          <p:cNvSpPr/>
          <p:nvPr/>
        </p:nvSpPr>
        <p:spPr>
          <a:xfrm>
            <a:off x="8318124" y="4346896"/>
            <a:ext cx="27671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نَجَحَ الولدان كلاهما</a:t>
            </a:r>
          </a:p>
        </p:txBody>
      </p:sp>
      <p:sp>
        <p:nvSpPr>
          <p:cNvPr id="6" name="Rectangle 5"/>
          <p:cNvSpPr/>
          <p:nvPr/>
        </p:nvSpPr>
        <p:spPr>
          <a:xfrm>
            <a:off x="7979890" y="4891856"/>
            <a:ext cx="3105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>
                <a:solidFill>
                  <a:srgbClr val="99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نجحتْ البنتان كلتاهما</a:t>
            </a:r>
          </a:p>
        </p:txBody>
      </p:sp>
      <p:sp>
        <p:nvSpPr>
          <p:cNvPr id="7" name="Rectangle 6"/>
          <p:cNvSpPr/>
          <p:nvPr/>
        </p:nvSpPr>
        <p:spPr>
          <a:xfrm>
            <a:off x="8175456" y="5428364"/>
            <a:ext cx="2909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>
                <a:solidFill>
                  <a:srgbClr val="00CC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احتَرَمْتُ كلا السائقين</a:t>
            </a:r>
          </a:p>
        </p:txBody>
      </p:sp>
      <p:sp>
        <p:nvSpPr>
          <p:cNvPr id="8" name="Rectangle 7"/>
          <p:cNvSpPr/>
          <p:nvPr/>
        </p:nvSpPr>
        <p:spPr>
          <a:xfrm>
            <a:off x="8641930" y="5974639"/>
            <a:ext cx="24432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>
                <a:solidFill>
                  <a:srgbClr val="FF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جاءت كلتا البنتين</a:t>
            </a:r>
          </a:p>
        </p:txBody>
      </p:sp>
    </p:spTree>
    <p:extLst>
      <p:ext uri="{BB962C8B-B14F-4D97-AF65-F5344CB8AC3E}">
        <p14:creationId xmlns:p14="http://schemas.microsoft.com/office/powerpoint/2010/main" val="210949559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4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4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4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1579802"/>
            <a:ext cx="1208772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يلحق بالمثنى كل ما دل على اثنين </a:t>
            </a:r>
            <a:r>
              <a:rPr lang="ar-SA" sz="3200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بزيادة </a:t>
            </a:r>
            <a:r>
              <a:rPr lang="ar-SA" sz="3200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أو شبهها </a:t>
            </a:r>
            <a:r>
              <a:rPr lang="ar-SA" sz="3200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فالزيادة </a:t>
            </a:r>
            <a:r>
              <a:rPr lang="ar-SA" sz="3200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نحو: اثنان, وشبه </a:t>
            </a:r>
            <a:r>
              <a:rPr lang="ar-SA" sz="3200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الزيادة نحو:</a:t>
            </a:r>
          </a:p>
          <a:p>
            <a:r>
              <a:rPr lang="ar-SA" sz="3200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كِلا و كِلتا لأنهما </a:t>
            </a:r>
            <a:r>
              <a:rPr lang="ar-SA" sz="3200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يشبهان المثنى في المعنى </a:t>
            </a:r>
            <a:r>
              <a:rPr lang="ar-SA" sz="3200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مثل: 1ـ اثنان واثنتان. 2ـ كلا و كلتا.</a:t>
            </a:r>
          </a:p>
          <a:p>
            <a:r>
              <a:rPr lang="ar-SA" sz="3600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3ـ </a:t>
            </a:r>
            <a:r>
              <a:rPr lang="ar-SA" sz="3200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الأسماء </a:t>
            </a:r>
            <a:r>
              <a:rPr lang="ar-SA" sz="3200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المفردة التي وُضِعت على صورة المثنى, كأنْ </a:t>
            </a:r>
            <a:r>
              <a:rPr lang="ar-SA" sz="3200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يُسَمى رجلٌ </a:t>
            </a:r>
            <a:r>
              <a:rPr lang="ar-SA" sz="3200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ar-SA" sz="3200" dirty="0" err="1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زَيْدَيْنِ</a:t>
            </a:r>
            <a:r>
              <a:rPr lang="ar-SA" sz="3200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.</a:t>
            </a:r>
            <a:endParaRPr lang="ar-SA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7586" y="4842750"/>
            <a:ext cx="118968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هي الأعداد مِنْ "عشرينَ " إلى "تسعينَ " </a:t>
            </a:r>
            <a:r>
              <a:rPr lang="ar-SA" sz="32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 الملحق </a:t>
            </a:r>
            <a:r>
              <a:rPr lang="ar-SA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بجمع المذكر السالم </a:t>
            </a:r>
            <a:r>
              <a:rPr lang="ar-SA" sz="32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كلمات محددة هي:</a:t>
            </a:r>
          </a:p>
          <a:p>
            <a:r>
              <a:rPr lang="ar-SA" sz="32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أولو </a:t>
            </a:r>
            <a:r>
              <a:rPr lang="ar-SA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عالمون – سنون – بنون – أهلون – أرضون </a:t>
            </a:r>
            <a:r>
              <a:rPr lang="ar-SA" sz="32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عشرون </a:t>
            </a:r>
            <a:r>
              <a:rPr lang="ar-SA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إلى تسعين وهى تعرب </a:t>
            </a:r>
            <a:r>
              <a:rPr lang="ar-SA" sz="32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إعراب</a:t>
            </a:r>
          </a:p>
          <a:p>
            <a:r>
              <a:rPr lang="ar-SA" sz="32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جمع </a:t>
            </a:r>
            <a:r>
              <a:rPr lang="ar-SA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المذكر السالم, فترفع بالواو وتنصب </a:t>
            </a:r>
            <a:r>
              <a:rPr lang="ar-SA" sz="32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وتجر بالياء</a:t>
            </a:r>
            <a:r>
              <a:rPr lang="ar-SA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029003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4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4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4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4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4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386</TotalTime>
  <Words>539</Words>
  <Application>Microsoft Office PowerPoint</Application>
  <PresentationFormat>Widescreen</PresentationFormat>
  <Paragraphs>128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Century Gothic</vt:lpstr>
      <vt:lpstr>Sakkal Majalla</vt:lpstr>
      <vt:lpstr>Simplified Arabic</vt:lpstr>
      <vt:lpstr>Tahoma</vt:lpstr>
      <vt:lpstr>Wingdings 3</vt:lpstr>
      <vt:lpstr>Slice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أبو ليان</dc:creator>
  <cp:lastModifiedBy>أبو ليان</cp:lastModifiedBy>
  <cp:revision>46</cp:revision>
  <dcterms:created xsi:type="dcterms:W3CDTF">2016-11-22T04:25:15Z</dcterms:created>
  <dcterms:modified xsi:type="dcterms:W3CDTF">2016-12-14T23:00:03Z</dcterms:modified>
</cp:coreProperties>
</file>