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030" autoAdjust="0"/>
    <p:restoredTop sz="94660"/>
  </p:normalViewPr>
  <p:slideViewPr>
    <p:cSldViewPr snapToGrid="0">
      <p:cViewPr>
        <p:scale>
          <a:sx n="75" d="100"/>
          <a:sy n="75" d="100"/>
        </p:scale>
        <p:origin x="20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CBCB2-8537-450D-A535-FFA9539BFDB6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B115-9935-4E27-83AC-04C284E5F244}" type="slidenum">
              <a:rPr lang="ar-SA" smtClean="0"/>
              <a:t>‹#›</a:t>
            </a:fld>
            <a:endParaRPr lang="ar-SA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593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CBCB2-8537-450D-A535-FFA9539BFDB6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B115-9935-4E27-83AC-04C284E5F2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95931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CBCB2-8537-450D-A535-FFA9539BFDB6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B115-9935-4E27-83AC-04C284E5F2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496943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CBCB2-8537-450D-A535-FFA9539BFDB6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B115-9935-4E27-83AC-04C284E5F244}" type="slidenum">
              <a:rPr lang="ar-SA" smtClean="0"/>
              <a:t>‹#›</a:t>
            </a:fld>
            <a:endParaRPr lang="ar-SA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25686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CBCB2-8537-450D-A535-FFA9539BFDB6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B115-9935-4E27-83AC-04C284E5F2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620743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CBCB2-8537-450D-A535-FFA9539BFDB6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B115-9935-4E27-83AC-04C284E5F244}" type="slidenum">
              <a:rPr lang="ar-SA" smtClean="0"/>
              <a:t>‹#›</a:t>
            </a:fld>
            <a:endParaRPr lang="ar-SA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172748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CBCB2-8537-450D-A535-FFA9539BFDB6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B115-9935-4E27-83AC-04C284E5F2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255276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CBCB2-8537-450D-A535-FFA9539BFDB6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B115-9935-4E27-83AC-04C284E5F2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683198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CBCB2-8537-450D-A535-FFA9539BFDB6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B115-9935-4E27-83AC-04C284E5F2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7080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CBCB2-8537-450D-A535-FFA9539BFDB6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B115-9935-4E27-83AC-04C284E5F2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44544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CBCB2-8537-450D-A535-FFA9539BFDB6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B115-9935-4E27-83AC-04C284E5F2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14617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CBCB2-8537-450D-A535-FFA9539BFDB6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B115-9935-4E27-83AC-04C284E5F2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51344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CBCB2-8537-450D-A535-FFA9539BFDB6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B115-9935-4E27-83AC-04C284E5F2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60478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CBCB2-8537-450D-A535-FFA9539BFDB6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B115-9935-4E27-83AC-04C284E5F2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9955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CBCB2-8537-450D-A535-FFA9539BFDB6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B115-9935-4E27-83AC-04C284E5F2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47758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CBCB2-8537-450D-A535-FFA9539BFDB6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B115-9935-4E27-83AC-04C284E5F2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94727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CBCB2-8537-450D-A535-FFA9539BFDB6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B115-9935-4E27-83AC-04C284E5F2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86626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DFCBCB2-8537-450D-A535-FFA9539BFDB6}" type="datetimeFigureOut">
              <a:rPr lang="ar-SA" smtClean="0"/>
              <a:t>17/03/38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9A7B115-9935-4E27-83AC-04C284E5F24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1575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878" y="0"/>
            <a:ext cx="7180243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Rectangle 2"/>
          <p:cNvSpPr/>
          <p:nvPr/>
        </p:nvSpPr>
        <p:spPr>
          <a:xfrm>
            <a:off x="7188451" y="2940174"/>
            <a:ext cx="10864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التنوين</a:t>
            </a:r>
            <a:endParaRPr lang="ar-SA" sz="32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7542" y="2940173"/>
            <a:ext cx="10864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ينوَّن</a:t>
            </a:r>
            <a:endParaRPr lang="ar-SA" sz="32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" name="Flowchart: Connector 1"/>
          <p:cNvSpPr/>
          <p:nvPr/>
        </p:nvSpPr>
        <p:spPr>
          <a:xfrm>
            <a:off x="3192142" y="4437306"/>
            <a:ext cx="240883" cy="2263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Flowchart: Connector 6"/>
          <p:cNvSpPr/>
          <p:nvPr/>
        </p:nvSpPr>
        <p:spPr>
          <a:xfrm>
            <a:off x="4351582" y="4783406"/>
            <a:ext cx="240883" cy="2263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Flowchart: Connector 7"/>
          <p:cNvSpPr/>
          <p:nvPr/>
        </p:nvSpPr>
        <p:spPr>
          <a:xfrm>
            <a:off x="4357417" y="5139195"/>
            <a:ext cx="240883" cy="2263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Flowchart: Connector 8"/>
          <p:cNvSpPr/>
          <p:nvPr/>
        </p:nvSpPr>
        <p:spPr>
          <a:xfrm>
            <a:off x="3198491" y="5490137"/>
            <a:ext cx="240883" cy="2263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Flowchart: Connector 9"/>
          <p:cNvSpPr/>
          <p:nvPr/>
        </p:nvSpPr>
        <p:spPr>
          <a:xfrm>
            <a:off x="3195315" y="5839576"/>
            <a:ext cx="240883" cy="2263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Flowchart: Connector 10"/>
          <p:cNvSpPr/>
          <p:nvPr/>
        </p:nvSpPr>
        <p:spPr>
          <a:xfrm>
            <a:off x="4352783" y="6189957"/>
            <a:ext cx="240883" cy="2263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Flowchart: Connector 11"/>
          <p:cNvSpPr/>
          <p:nvPr/>
        </p:nvSpPr>
        <p:spPr>
          <a:xfrm>
            <a:off x="3195314" y="6541682"/>
            <a:ext cx="240883" cy="2263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0461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293" y="567887"/>
            <a:ext cx="10058400" cy="31866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293" y="3754506"/>
            <a:ext cx="10058400" cy="138782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293" y="5142335"/>
            <a:ext cx="10058400" cy="138782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59293" y="2398423"/>
            <a:ext cx="9740765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قد يكون الاسم </a:t>
            </a:r>
            <a:r>
              <a:rPr lang="ar-SA" sz="2800" dirty="0" smtClean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مقصورا </a:t>
            </a:r>
            <a:r>
              <a:rPr lang="ar-SA" sz="2800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فتقدر عليه جميع العلامات أو </a:t>
            </a:r>
            <a:r>
              <a:rPr lang="ar-SA" sz="2800" dirty="0" smtClean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منقوصا </a:t>
            </a:r>
            <a:r>
              <a:rPr lang="ar-SA" sz="2800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فتقدر عليه علامتي </a:t>
            </a:r>
            <a:r>
              <a:rPr lang="ar-SA" sz="2800" dirty="0" smtClean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الجر والرفع</a:t>
            </a:r>
          </a:p>
          <a:p>
            <a:r>
              <a:rPr lang="ar-SA" sz="2800" dirty="0" smtClean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للثقل </a:t>
            </a:r>
            <a:r>
              <a:rPr lang="ar-SA" sz="2800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وتظهر علامة النصب وقد يكون الحرف </a:t>
            </a:r>
            <a:r>
              <a:rPr lang="ar-SA" sz="2800" dirty="0" smtClean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محذوفا </a:t>
            </a:r>
            <a:r>
              <a:rPr lang="ar-SA" sz="2800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فتقدر الحركة على </a:t>
            </a:r>
            <a:r>
              <a:rPr lang="ar-SA" sz="2800" dirty="0" smtClean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الحرف المحذوف مثل:</a:t>
            </a:r>
          </a:p>
          <a:p>
            <a:r>
              <a:rPr lang="ar-SA" sz="2800" dirty="0" smtClean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جاء قاضٍ, </a:t>
            </a:r>
            <a:r>
              <a:rPr lang="ar-SA" sz="2800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وكذلك الأمر بالنسبة للممنوع من الصرف ويتضح </a:t>
            </a:r>
            <a:r>
              <a:rPr lang="ar-SA" sz="2800" dirty="0" smtClean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من الأمثلة التالية: </a:t>
            </a:r>
            <a:endParaRPr lang="ar-SA" sz="2800" dirty="0">
              <a:solidFill>
                <a:schemeClr val="accent2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ar-SA" sz="28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المقصور: </a:t>
            </a:r>
            <a:r>
              <a:rPr lang="ar-SA" sz="28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تؤلمني </a:t>
            </a:r>
            <a:r>
              <a:rPr lang="ar-SA" sz="2800" dirty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ذكرى امرأةٍ حبلى رأتْ جرحى </a:t>
            </a:r>
            <a:r>
              <a:rPr lang="ar-SA" sz="28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وقتلى. ( الرفع )</a:t>
            </a:r>
          </a:p>
          <a:p>
            <a:r>
              <a:rPr lang="ar-SA" sz="28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قال تعالى: ( ولقد </a:t>
            </a:r>
            <a:r>
              <a:rPr lang="ar-SA" sz="2800" dirty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جاءت رسلنا إبراهيم </a:t>
            </a:r>
            <a:r>
              <a:rPr lang="ar-SA" sz="28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بالبشرى ). ( الجر  )</a:t>
            </a:r>
            <a:endParaRPr lang="ar-SA" sz="2800" dirty="0">
              <a:solidFill>
                <a:srgbClr val="0000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ar-SA" sz="28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قال تعالى: ( ونزلنا </a:t>
            </a:r>
            <a:r>
              <a:rPr lang="ar-SA" sz="2800" dirty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عليكم المن </a:t>
            </a:r>
            <a:r>
              <a:rPr lang="ar-SA" sz="28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والسلوى ). ( النصب )</a:t>
            </a:r>
            <a:endParaRPr lang="ar-SA" sz="2800" dirty="0">
              <a:solidFill>
                <a:srgbClr val="0000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ar-SA" sz="28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المنقوص: </a:t>
            </a:r>
            <a:r>
              <a:rPr lang="ar-SA" sz="2800" dirty="0" smtClean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في </a:t>
            </a:r>
            <a:r>
              <a:rPr lang="ar-SA" sz="2800" dirty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السودان مراع </a:t>
            </a:r>
            <a:r>
              <a:rPr lang="ar-SA" sz="2800" dirty="0" smtClean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واسعة. ( الرفع )</a:t>
            </a:r>
            <a:endParaRPr lang="ar-SA" sz="2800" dirty="0">
              <a:solidFill>
                <a:srgbClr val="00B05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ar-SA" sz="2800" dirty="0" smtClean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أنجزت </a:t>
            </a:r>
            <a:r>
              <a:rPr lang="ar-SA" sz="2800" dirty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الحكومة مبانيَ ضخمة. </a:t>
            </a:r>
            <a:r>
              <a:rPr lang="ar-SA" sz="2800" dirty="0" smtClean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( النصب )</a:t>
            </a:r>
            <a:endParaRPr lang="ar-SA" sz="2800" dirty="0">
              <a:solidFill>
                <a:srgbClr val="00B05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ar-SA" sz="2800" dirty="0" smtClean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قام </a:t>
            </a:r>
            <a:r>
              <a:rPr lang="ar-SA" sz="2800" dirty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الوسطاء بمساعٍ حميدة. </a:t>
            </a:r>
            <a:r>
              <a:rPr lang="ar-SA" sz="2800" dirty="0" smtClean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( الجر )</a:t>
            </a:r>
            <a:endParaRPr lang="ar-SA" sz="2800" dirty="0">
              <a:solidFill>
                <a:srgbClr val="00B05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6993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4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4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4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4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4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4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4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4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406" y="1"/>
            <a:ext cx="10058400" cy="44179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406" y="4417995"/>
            <a:ext cx="10058400" cy="244000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906133" y="1280779"/>
            <a:ext cx="20072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أصعب: الفتحة</a:t>
            </a:r>
            <a:endParaRPr lang="ar-SA" sz="32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965444" y="2431559"/>
            <a:ext cx="19479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دمشق: الفتحة</a:t>
            </a:r>
            <a:endParaRPr lang="ar-SA" sz="32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915751" y="3175237"/>
            <a:ext cx="19976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مناطق: الكسرة</a:t>
            </a:r>
            <a:endParaRPr lang="ar-SA" sz="32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18343" y="3926007"/>
            <a:ext cx="18950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حدباء: الفتحة</a:t>
            </a:r>
            <a:endParaRPr lang="ar-SA" sz="32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15512" y="4887266"/>
            <a:ext cx="1697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رقية: الفتحة</a:t>
            </a:r>
            <a:endParaRPr lang="ar-SA" sz="32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672095" y="5639305"/>
            <a:ext cx="22413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القصواء: الكسرة</a:t>
            </a:r>
            <a:endParaRPr lang="ar-SA" sz="32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76052" y="6414136"/>
            <a:ext cx="1837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زرقاء: الكسرة</a:t>
            </a:r>
            <a:endParaRPr lang="ar-SA" sz="32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915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388" y="711945"/>
            <a:ext cx="10058400" cy="5117638"/>
          </a:xfrm>
          <a:prstGeom prst="roundRect">
            <a:avLst>
              <a:gd name="adj" fmla="val 613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054602" y="1916049"/>
            <a:ext cx="7135350" cy="3847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قال تعالى: ( و مبشرًا </a:t>
            </a:r>
            <a:r>
              <a:rPr lang="ar-SA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برسول يأتي من بعدي اسمه </a:t>
            </a:r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أحمد ).</a:t>
            </a:r>
          </a:p>
          <a:p>
            <a:endParaRPr lang="ar-SA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أهداني </a:t>
            </a:r>
            <a:r>
              <a:rPr lang="ar-SA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صديقي </a:t>
            </a:r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وردًا </a:t>
            </a:r>
            <a:r>
              <a:rPr lang="ar-SA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أبيضَ </a:t>
            </a:r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</a:p>
          <a:p>
            <a:endParaRPr lang="ar-SA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قال تعالى: ( يطاف </a:t>
            </a:r>
            <a:r>
              <a:rPr lang="ar-SA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عليهم بكأس من معين بيضاء لذة </a:t>
            </a:r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للشاربين ).</a:t>
            </a:r>
          </a:p>
          <a:p>
            <a:endParaRPr lang="ar-SA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قال تعالى: ( و لا </a:t>
            </a:r>
            <a:r>
              <a:rPr lang="ar-SA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تباشروهن </a:t>
            </a:r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و أنتم </a:t>
            </a:r>
            <a:r>
              <a:rPr lang="ar-SA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عاكفون في </a:t>
            </a:r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المساجد ).</a:t>
            </a:r>
          </a:p>
          <a:p>
            <a:endParaRPr lang="ar-SA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حججت </a:t>
            </a:r>
            <a:r>
              <a:rPr lang="ar-SA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إلى مكة الله.</a:t>
            </a:r>
            <a:endParaRPr lang="ar-SA" sz="3200" dirty="0"/>
          </a:p>
        </p:txBody>
      </p:sp>
    </p:spTree>
    <p:extLst>
      <p:ext uri="{BB962C8B-B14F-4D97-AF65-F5344CB8AC3E}">
        <p14:creationId xmlns:p14="http://schemas.microsoft.com/office/powerpoint/2010/main" val="269504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626868" y="607012"/>
            <a:ext cx="35782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مختومًا بألف التأنيث الممدودة</a:t>
            </a:r>
            <a:endParaRPr lang="ar-SA" sz="3200" dirty="0"/>
          </a:p>
        </p:txBody>
      </p:sp>
      <p:sp>
        <p:nvSpPr>
          <p:cNvPr id="4" name="Rectangle 3"/>
          <p:cNvSpPr/>
          <p:nvPr/>
        </p:nvSpPr>
        <p:spPr>
          <a:xfrm>
            <a:off x="2147242" y="2580191"/>
            <a:ext cx="36247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إذا كان من </a:t>
            </a:r>
            <a:r>
              <a:rPr lang="ar-SA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ص</a:t>
            </a:r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يغ منتهى الجموع</a:t>
            </a:r>
            <a:endParaRPr lang="ar-SA" sz="3200" dirty="0"/>
          </a:p>
        </p:txBody>
      </p:sp>
      <p:sp>
        <p:nvSpPr>
          <p:cNvPr id="6" name="Rectangle 5"/>
          <p:cNvSpPr/>
          <p:nvPr/>
        </p:nvSpPr>
        <p:spPr>
          <a:xfrm>
            <a:off x="563425" y="3732506"/>
            <a:ext cx="30139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العلمية وزيادة ألف ونون</a:t>
            </a:r>
            <a:endParaRPr lang="ar-SA" sz="3200" dirty="0"/>
          </a:p>
        </p:txBody>
      </p:sp>
      <p:sp>
        <p:nvSpPr>
          <p:cNvPr id="7" name="Rectangle 6"/>
          <p:cNvSpPr/>
          <p:nvPr/>
        </p:nvSpPr>
        <p:spPr>
          <a:xfrm>
            <a:off x="7103373" y="4668874"/>
            <a:ext cx="13981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وزن الفعل</a:t>
            </a:r>
            <a:endParaRPr lang="ar-SA" sz="3200" dirty="0"/>
          </a:p>
        </p:txBody>
      </p:sp>
      <p:sp>
        <p:nvSpPr>
          <p:cNvPr id="8" name="Rectangle 7"/>
          <p:cNvSpPr/>
          <p:nvPr/>
        </p:nvSpPr>
        <p:spPr>
          <a:xfrm>
            <a:off x="4140817" y="4204393"/>
            <a:ext cx="174599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العلمية </a:t>
            </a:r>
          </a:p>
          <a:p>
            <a:pPr algn="ctr"/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و وزن ( فُعَلْ )</a:t>
            </a:r>
            <a:endParaRPr lang="ar-SA" sz="3200" dirty="0"/>
          </a:p>
        </p:txBody>
      </p:sp>
      <p:sp>
        <p:nvSpPr>
          <p:cNvPr id="10" name="Rectangle 9"/>
          <p:cNvSpPr/>
          <p:nvPr/>
        </p:nvSpPr>
        <p:spPr>
          <a:xfrm>
            <a:off x="970520" y="4592433"/>
            <a:ext cx="8386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المزجي</a:t>
            </a:r>
            <a:endParaRPr lang="ar-SA" sz="3200" dirty="0"/>
          </a:p>
        </p:txBody>
      </p:sp>
      <p:sp>
        <p:nvSpPr>
          <p:cNvPr id="11" name="Rectangle 10"/>
          <p:cNvSpPr/>
          <p:nvPr/>
        </p:nvSpPr>
        <p:spPr>
          <a:xfrm>
            <a:off x="3562965" y="5253649"/>
            <a:ext cx="1410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وزن فَعْـلان</a:t>
            </a:r>
            <a:endParaRPr lang="ar-SA" sz="3200" dirty="0"/>
          </a:p>
        </p:txBody>
      </p:sp>
      <p:sp>
        <p:nvSpPr>
          <p:cNvPr id="12" name="Rectangle 11"/>
          <p:cNvSpPr/>
          <p:nvPr/>
        </p:nvSpPr>
        <p:spPr>
          <a:xfrm>
            <a:off x="658887" y="5270241"/>
            <a:ext cx="22653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الصفة و وزن فُعَلْ</a:t>
            </a:r>
            <a:endParaRPr lang="ar-SA" sz="3200" dirty="0"/>
          </a:p>
        </p:txBody>
      </p:sp>
    </p:spTree>
    <p:extLst>
      <p:ext uri="{BB962C8B-B14F-4D97-AF65-F5344CB8AC3E}">
        <p14:creationId xmlns:p14="http://schemas.microsoft.com/office/powerpoint/2010/main" val="20311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451" y="0"/>
            <a:ext cx="69205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10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097" y="0"/>
            <a:ext cx="5559806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Flowchart: Connector 2"/>
          <p:cNvSpPr/>
          <p:nvPr/>
        </p:nvSpPr>
        <p:spPr>
          <a:xfrm>
            <a:off x="3618862" y="1175946"/>
            <a:ext cx="240883" cy="2263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" name="Flowchart: Connector 4"/>
          <p:cNvSpPr/>
          <p:nvPr/>
        </p:nvSpPr>
        <p:spPr>
          <a:xfrm>
            <a:off x="4457062" y="1480746"/>
            <a:ext cx="240883" cy="2263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Flowchart: Connector 5"/>
          <p:cNvSpPr/>
          <p:nvPr/>
        </p:nvSpPr>
        <p:spPr>
          <a:xfrm>
            <a:off x="4457062" y="1887146"/>
            <a:ext cx="240883" cy="2263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Flowchart: Connector 6"/>
          <p:cNvSpPr/>
          <p:nvPr/>
        </p:nvSpPr>
        <p:spPr>
          <a:xfrm>
            <a:off x="4457062" y="2293546"/>
            <a:ext cx="240883" cy="2263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Flowchart: Connector 7"/>
          <p:cNvSpPr/>
          <p:nvPr/>
        </p:nvSpPr>
        <p:spPr>
          <a:xfrm>
            <a:off x="4457061" y="2586777"/>
            <a:ext cx="240883" cy="2263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" name="Flowchart: Connector 8"/>
          <p:cNvSpPr/>
          <p:nvPr/>
        </p:nvSpPr>
        <p:spPr>
          <a:xfrm>
            <a:off x="3618861" y="2876337"/>
            <a:ext cx="240883" cy="2263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" name="Flowchart: Connector 9"/>
          <p:cNvSpPr/>
          <p:nvPr/>
        </p:nvSpPr>
        <p:spPr>
          <a:xfrm>
            <a:off x="3618861" y="3166777"/>
            <a:ext cx="240883" cy="2263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" name="Rectangle 1"/>
          <p:cNvSpPr/>
          <p:nvPr/>
        </p:nvSpPr>
        <p:spPr>
          <a:xfrm>
            <a:off x="7802880" y="6370320"/>
            <a:ext cx="441960" cy="2489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342503" y="6370320"/>
            <a:ext cx="435737" cy="2489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rgbClr val="FF0000"/>
                </a:solidFill>
                <a:sym typeface="Wingdings 2" panose="05020102010507070707" pitchFamily="18" charset="2"/>
              </a:rPr>
              <a:t>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02680" y="6372860"/>
            <a:ext cx="441960" cy="2489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263255" y="6372860"/>
            <a:ext cx="441960" cy="2489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071808" y="6372860"/>
            <a:ext cx="441960" cy="2489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449732" y="6372860"/>
            <a:ext cx="441960" cy="2489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778685" y="6370320"/>
            <a:ext cx="435737" cy="2489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rgbClr val="FF0000"/>
                </a:solidFill>
                <a:sym typeface="Wingdings 2" panose="05020102010507070707" pitchFamily="18" charset="2"/>
              </a:rPr>
              <a:t>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614222" y="6370320"/>
            <a:ext cx="435737" cy="2489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rgbClr val="FF0000"/>
                </a:solidFill>
                <a:sym typeface="Wingdings 2" panose="05020102010507070707" pitchFamily="18" charset="2"/>
              </a:rPr>
              <a:t>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535089" y="6365240"/>
            <a:ext cx="435737" cy="2489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rgbClr val="FF0000"/>
                </a:solidFill>
                <a:sym typeface="Wingdings 2" panose="05020102010507070707" pitchFamily="18" charset="2"/>
              </a:rPr>
              <a:t>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998370" y="6372860"/>
            <a:ext cx="435737" cy="2489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rgbClr val="FF0000"/>
                </a:solidFill>
                <a:sym typeface="Wingdings 2" panose="05020102010507070707" pitchFamily="18" charset="2"/>
              </a:rPr>
              <a:t></a:t>
            </a:r>
            <a:endParaRPr lang="ar-SA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51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3668"/>
            <a:ext cx="12192000" cy="4425987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Rectangle 3"/>
          <p:cNvSpPr/>
          <p:nvPr/>
        </p:nvSpPr>
        <p:spPr>
          <a:xfrm>
            <a:off x="8247230" y="2285656"/>
            <a:ext cx="10864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صحراء</a:t>
            </a:r>
            <a:endParaRPr lang="ar-SA" sz="32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247230" y="2738043"/>
            <a:ext cx="10864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قصائد</a:t>
            </a:r>
            <a:endParaRPr lang="ar-SA" sz="32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247230" y="3190430"/>
            <a:ext cx="10864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مقاليد</a:t>
            </a:r>
            <a:endParaRPr lang="ar-SA" sz="32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206674" y="3662068"/>
            <a:ext cx="10864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مرضى</a:t>
            </a:r>
            <a:endParaRPr lang="ar-SA" sz="32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112922" y="4132654"/>
            <a:ext cx="10864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أولى</a:t>
            </a:r>
            <a:endParaRPr lang="ar-SA" sz="32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49881" y="4556166"/>
            <a:ext cx="10864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مراكز</a:t>
            </a:r>
            <a:endParaRPr lang="ar-SA" sz="32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74562" y="5041850"/>
            <a:ext cx="10864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نجلاء</a:t>
            </a:r>
            <a:endParaRPr lang="ar-SA" sz="32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333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71562" y="1660014"/>
            <a:ext cx="9404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بيضاء</a:t>
            </a:r>
            <a:endParaRPr lang="ar-SA" sz="32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5010" y="1597107"/>
            <a:ext cx="13090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400" b="1" dirty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ألف </a:t>
            </a:r>
            <a:r>
              <a:rPr lang="ar-SA" sz="24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التأنيث </a:t>
            </a:r>
          </a:p>
          <a:p>
            <a:pPr algn="ctr"/>
            <a:r>
              <a:rPr lang="ar-SA" sz="24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الممدودة</a:t>
            </a:r>
            <a:endParaRPr lang="ar-SA" sz="2400" b="1" dirty="0">
              <a:solidFill>
                <a:srgbClr val="0000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23437" y="2302539"/>
            <a:ext cx="9404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سلمى</a:t>
            </a:r>
            <a:endParaRPr lang="ar-SA" sz="32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5010" y="2275677"/>
            <a:ext cx="13090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400" b="1" dirty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ألف </a:t>
            </a:r>
            <a:r>
              <a:rPr lang="ar-SA" sz="24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التأنيث </a:t>
            </a:r>
          </a:p>
          <a:p>
            <a:pPr algn="ctr"/>
            <a:r>
              <a:rPr lang="ar-SA" sz="24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المقصورة</a:t>
            </a:r>
            <a:endParaRPr lang="ar-SA" sz="2400" b="1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84935" y="2964314"/>
            <a:ext cx="9678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مواثيق</a:t>
            </a:r>
            <a:endParaRPr lang="ar-SA" sz="3200" dirty="0">
              <a:solidFill>
                <a:srgbClr val="00B05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85010" y="2887314"/>
            <a:ext cx="13090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صيغة منتهى الجموع</a:t>
            </a:r>
          </a:p>
        </p:txBody>
      </p:sp>
      <p:sp>
        <p:nvSpPr>
          <p:cNvPr id="10" name="Rectangle 9"/>
          <p:cNvSpPr/>
          <p:nvPr/>
        </p:nvSpPr>
        <p:spPr>
          <a:xfrm>
            <a:off x="2184934" y="3664607"/>
            <a:ext cx="9678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نوافير</a:t>
            </a:r>
            <a:endParaRPr lang="ar-SA" sz="3200" dirty="0">
              <a:solidFill>
                <a:schemeClr val="accent2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5010" y="3541495"/>
            <a:ext cx="13090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400" b="1" dirty="0" smtClean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صيغة منتهى الجموع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184933" y="4372492"/>
            <a:ext cx="9678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دقائق</a:t>
            </a:r>
            <a:endParaRPr lang="ar-SA" sz="3200" dirty="0">
              <a:solidFill>
                <a:srgbClr val="0000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5010" y="4249382"/>
            <a:ext cx="13090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صيغة منتهى الجموع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85010" y="4903563"/>
            <a:ext cx="13090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صيغة منتهى الجموع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184932" y="5080633"/>
            <a:ext cx="9678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مصانع</a:t>
            </a:r>
            <a:endParaRPr lang="ar-SA" sz="32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198653" y="5898400"/>
            <a:ext cx="10133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خضراء</a:t>
            </a:r>
            <a:endParaRPr lang="ar-SA" sz="3200" dirty="0">
              <a:solidFill>
                <a:schemeClr val="accent3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85010" y="5773060"/>
            <a:ext cx="13090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400" b="1" dirty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ألف </a:t>
            </a:r>
            <a:r>
              <a:rPr lang="ar-SA" sz="2400" b="1" dirty="0" smtClean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التأنيث </a:t>
            </a:r>
          </a:p>
          <a:p>
            <a:pPr algn="ctr"/>
            <a:r>
              <a:rPr lang="ar-SA" sz="2400" b="1" dirty="0" smtClean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الممدودة</a:t>
            </a:r>
            <a:endParaRPr lang="ar-SA" sz="2400" b="1" dirty="0">
              <a:solidFill>
                <a:schemeClr val="accent3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232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616"/>
            <a:ext cx="12192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923285" y="2924914"/>
            <a:ext cx="721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ثمود</a:t>
            </a:r>
            <a:endParaRPr lang="ar-SA" sz="32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9136" y="2924269"/>
            <a:ext cx="941283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العجمة</a:t>
            </a:r>
            <a:endParaRPr lang="ar-SA" sz="28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10461" y="3448250"/>
            <a:ext cx="734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زينب</a:t>
            </a:r>
            <a:endParaRPr lang="ar-SA" sz="3200" dirty="0">
              <a:solidFill>
                <a:schemeClr val="accent3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7159" y="3496375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التأنيث</a:t>
            </a:r>
            <a:endParaRPr lang="ar-SA" sz="3200" dirty="0">
              <a:solidFill>
                <a:schemeClr val="accent3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04663" y="3891012"/>
            <a:ext cx="8402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بغداد</a:t>
            </a:r>
            <a:endParaRPr lang="ar-SA" sz="32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04673" y="3891012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التأنيث</a:t>
            </a:r>
            <a:endParaRPr lang="ar-SA" sz="32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22909" y="4365054"/>
            <a:ext cx="9220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عثمان</a:t>
            </a:r>
            <a:endParaRPr lang="ar-SA" sz="3200" dirty="0">
              <a:solidFill>
                <a:schemeClr val="accent2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5852" y="4359213"/>
            <a:ext cx="12202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زيادة(ان)</a:t>
            </a:r>
            <a:endParaRPr lang="ar-SA" sz="3200" dirty="0">
              <a:solidFill>
                <a:schemeClr val="accent2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08269" y="4747659"/>
            <a:ext cx="1348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حضرموت</a:t>
            </a:r>
            <a:endParaRPr lang="ar-SA" sz="32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-164674" y="4771162"/>
            <a:ext cx="15648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تركيب مزجي</a:t>
            </a:r>
            <a:endParaRPr lang="ar-SA" sz="32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28606" y="5036357"/>
            <a:ext cx="6815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زحل</a:t>
            </a:r>
            <a:endParaRPr lang="ar-SA" sz="3200" dirty="0">
              <a:solidFill>
                <a:schemeClr val="accent3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6794" y="5034674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وزن</a:t>
            </a:r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3200" dirty="0" smtClean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فُعل</a:t>
            </a:r>
            <a:endParaRPr lang="ar-SA" sz="3200" dirty="0">
              <a:solidFill>
                <a:schemeClr val="accent3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68682" y="5284275"/>
            <a:ext cx="641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ينبع</a:t>
            </a:r>
            <a:endParaRPr lang="ar-SA" sz="32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787" y="5303525"/>
            <a:ext cx="13981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وزن الفعل</a:t>
            </a:r>
            <a:endParaRPr lang="ar-SA" sz="32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959037" y="6372545"/>
            <a:ext cx="5068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  <a:sym typeface="Wingdings" panose="05000000000000000000" pitchFamily="2" charset="2"/>
              </a:rPr>
              <a:t>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784755" y="6372544"/>
            <a:ext cx="5068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  <a:sym typeface="Wingdings" panose="05000000000000000000" pitchFamily="2" charset="2"/>
              </a:rPr>
              <a:t>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436191" y="6372543"/>
            <a:ext cx="5068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  <a:sym typeface="Wingdings" panose="05000000000000000000" pitchFamily="2" charset="2"/>
              </a:rPr>
              <a:t>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020249" y="6372543"/>
            <a:ext cx="5068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  <a:sym typeface="Wingdings" panose="05000000000000000000" pitchFamily="2" charset="2"/>
              </a:rPr>
              <a:t>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812278" y="6372543"/>
            <a:ext cx="5068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  <a:sym typeface="Wingdings" panose="05000000000000000000" pitchFamily="2" charset="2"/>
              </a:rPr>
              <a:t>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657026" y="6406800"/>
            <a:ext cx="5068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  <a:sym typeface="Wingdings" panose="05000000000000000000" pitchFamily="2" charset="2"/>
              </a:rPr>
              <a:t>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1258406" y="6372542"/>
            <a:ext cx="4491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  <a:sym typeface="Wingdings 2" panose="05020102010507070707" pitchFamily="18" charset="2"/>
              </a:rPr>
              <a:t>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697126" y="6372541"/>
            <a:ext cx="4491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  <a:sym typeface="Wingdings 2" panose="05020102010507070707" pitchFamily="18" charset="2"/>
              </a:rPr>
              <a:t>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265132" y="6372541"/>
            <a:ext cx="4491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  <a:sym typeface="Wingdings 2" panose="05020102010507070707" pitchFamily="18" charset="2"/>
              </a:rPr>
              <a:t>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91075" y="6382163"/>
            <a:ext cx="4491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  <a:sym typeface="Wingdings 2" panose="05020102010507070707" pitchFamily="18" charset="2"/>
              </a:rPr>
              <a:t></a:t>
            </a:r>
            <a:endParaRPr lang="ar-SA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060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994688" y="308629"/>
            <a:ext cx="8146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أحمد</a:t>
            </a:r>
            <a:endParaRPr lang="ar-SA" sz="3200" dirty="0"/>
          </a:p>
        </p:txBody>
      </p:sp>
      <p:sp>
        <p:nvSpPr>
          <p:cNvPr id="4" name="Rectangle 3"/>
          <p:cNvSpPr/>
          <p:nvPr/>
        </p:nvSpPr>
        <p:spPr>
          <a:xfrm>
            <a:off x="9235932" y="579851"/>
            <a:ext cx="1027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غطفان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294012" y="1130183"/>
            <a:ext cx="9316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دمشق</a:t>
            </a:r>
            <a:endParaRPr lang="ar-SA" sz="3200" dirty="0">
              <a:solidFill>
                <a:schemeClr val="accent3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77230" y="1680515"/>
            <a:ext cx="1348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حضرموت</a:t>
            </a:r>
            <a:endParaRPr lang="ar-SA" sz="3200" dirty="0">
              <a:solidFill>
                <a:schemeClr val="accent2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42143" y="2230849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إبراهيم</a:t>
            </a:r>
            <a:endParaRPr lang="ar-SA" sz="3200" dirty="0">
              <a:solidFill>
                <a:srgbClr val="0000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155338" y="2505723"/>
            <a:ext cx="9348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3399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فاطمة</a:t>
            </a:r>
            <a:endParaRPr lang="ar-SA" sz="3200" dirty="0">
              <a:solidFill>
                <a:srgbClr val="FF3399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253056" y="3047010"/>
            <a:ext cx="8595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جبران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42850" y="5200134"/>
            <a:ext cx="13324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أبيض / أسود</a:t>
            </a:r>
            <a:endParaRPr lang="ar-SA" sz="24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41975" y="5200133"/>
            <a:ext cx="10166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وزن أفعل</a:t>
            </a:r>
            <a:endParaRPr lang="ar-SA" sz="24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000933" y="5491029"/>
            <a:ext cx="8162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أضعف</a:t>
            </a:r>
            <a:endParaRPr lang="ar-SA" sz="24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41974" y="5488628"/>
            <a:ext cx="10166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وزن أفعل</a:t>
            </a:r>
            <a:endParaRPr lang="ar-SA" sz="2400" dirty="0">
              <a:solidFill>
                <a:srgbClr val="FF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933606" y="5781924"/>
            <a:ext cx="8835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عطشان</a:t>
            </a:r>
            <a:endParaRPr lang="ar-SA" sz="2400" dirty="0">
              <a:solidFill>
                <a:schemeClr val="accent3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03244" y="5781924"/>
            <a:ext cx="10903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وزن فعلان</a:t>
            </a:r>
            <a:endParaRPr lang="ar-SA" sz="2400" dirty="0">
              <a:solidFill>
                <a:schemeClr val="accent3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038337" y="6058123"/>
            <a:ext cx="6687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أشعر</a:t>
            </a:r>
            <a:endParaRPr lang="ar-SA" sz="2400" dirty="0">
              <a:solidFill>
                <a:schemeClr val="accent2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18593" y="6058122"/>
            <a:ext cx="10166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وزن أفعل</a:t>
            </a:r>
            <a:endParaRPr lang="ar-SA" sz="2400" dirty="0">
              <a:solidFill>
                <a:schemeClr val="accent2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102663" y="6345817"/>
            <a:ext cx="5309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أخر</a:t>
            </a:r>
            <a:endParaRPr lang="ar-SA" sz="2400" dirty="0">
              <a:solidFill>
                <a:srgbClr val="0000FF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34590" y="6345817"/>
            <a:ext cx="9525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وزن فُعل</a:t>
            </a:r>
            <a:endParaRPr lang="ar-SA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26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  <p:bldP spid="9" grpId="0"/>
      <p:bldP spid="10" grpId="0"/>
      <p:bldP spid="3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938" y="1751797"/>
            <a:ext cx="10058400" cy="510620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484" y="225698"/>
            <a:ext cx="7282854" cy="152609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8265814" y="794503"/>
            <a:ext cx="8962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حيران</a:t>
            </a:r>
            <a:endParaRPr lang="ar-SA" sz="32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29604" y="1239918"/>
            <a:ext cx="8962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أجمل</a:t>
            </a:r>
            <a:endParaRPr lang="ar-SA" sz="32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59648" y="1830948"/>
            <a:ext cx="8962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أصغر</a:t>
            </a:r>
            <a:endParaRPr lang="ar-SA" sz="3200" dirty="0">
              <a:solidFill>
                <a:srgbClr val="00B05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42776" y="2307863"/>
            <a:ext cx="8962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أكبر</a:t>
            </a:r>
            <a:endParaRPr lang="ar-SA" sz="3200" dirty="0">
              <a:solidFill>
                <a:schemeClr val="accent2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40521" y="2785067"/>
            <a:ext cx="8962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ملآن</a:t>
            </a:r>
            <a:endParaRPr lang="ar-SA" sz="32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949574" y="3265734"/>
            <a:ext cx="8962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chemeClr val="accent3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أبيض</a:t>
            </a:r>
            <a:endParaRPr lang="ar-SA" sz="3200" dirty="0">
              <a:solidFill>
                <a:schemeClr val="accent3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0402434" y="6265520"/>
            <a:ext cx="607209" cy="443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ym typeface="Wingdings 2" panose="05020102010507070707" pitchFamily="18" charset="2"/>
              </a:rPr>
              <a:t></a:t>
            </a:r>
            <a:endParaRPr lang="ar-SA" sz="3200" dirty="0"/>
          </a:p>
        </p:txBody>
      </p:sp>
      <p:sp>
        <p:nvSpPr>
          <p:cNvPr id="18" name="Rectangle 17"/>
          <p:cNvSpPr/>
          <p:nvPr/>
        </p:nvSpPr>
        <p:spPr>
          <a:xfrm>
            <a:off x="8410355" y="6265520"/>
            <a:ext cx="607209" cy="443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ym typeface="Wingdings 2" panose="05020102010507070707" pitchFamily="18" charset="2"/>
              </a:rPr>
              <a:t></a:t>
            </a:r>
            <a:endParaRPr lang="ar-SA" sz="3200" dirty="0"/>
          </a:p>
        </p:txBody>
      </p:sp>
      <p:sp>
        <p:nvSpPr>
          <p:cNvPr id="19" name="Rectangle 18"/>
          <p:cNvSpPr/>
          <p:nvPr/>
        </p:nvSpPr>
        <p:spPr>
          <a:xfrm>
            <a:off x="6418276" y="6265520"/>
            <a:ext cx="607209" cy="443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ym typeface="Wingdings 2" panose="05020102010507070707" pitchFamily="18" charset="2"/>
              </a:rPr>
              <a:t></a:t>
            </a:r>
            <a:endParaRPr lang="ar-SA" sz="3200" dirty="0"/>
          </a:p>
        </p:txBody>
      </p:sp>
      <p:sp>
        <p:nvSpPr>
          <p:cNvPr id="20" name="Rectangle 19"/>
          <p:cNvSpPr/>
          <p:nvPr/>
        </p:nvSpPr>
        <p:spPr>
          <a:xfrm>
            <a:off x="5422237" y="6265520"/>
            <a:ext cx="607209" cy="443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ym typeface="Wingdings 2" panose="05020102010507070707" pitchFamily="18" charset="2"/>
              </a:rPr>
              <a:t></a:t>
            </a:r>
            <a:endParaRPr lang="ar-SA" sz="3200" dirty="0"/>
          </a:p>
        </p:txBody>
      </p:sp>
      <p:sp>
        <p:nvSpPr>
          <p:cNvPr id="21" name="Rectangle 20"/>
          <p:cNvSpPr/>
          <p:nvPr/>
        </p:nvSpPr>
        <p:spPr>
          <a:xfrm>
            <a:off x="2479860" y="6265520"/>
            <a:ext cx="607209" cy="443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ym typeface="Wingdings 2" panose="05020102010507070707" pitchFamily="18" charset="2"/>
              </a:rPr>
              <a:t></a:t>
            </a:r>
            <a:endParaRPr lang="ar-SA" sz="3200" dirty="0"/>
          </a:p>
        </p:txBody>
      </p:sp>
      <p:sp>
        <p:nvSpPr>
          <p:cNvPr id="22" name="Rectangle 21"/>
          <p:cNvSpPr/>
          <p:nvPr/>
        </p:nvSpPr>
        <p:spPr>
          <a:xfrm>
            <a:off x="1483821" y="6265520"/>
            <a:ext cx="607209" cy="443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ym typeface="Wingdings 2" panose="05020102010507070707" pitchFamily="18" charset="2"/>
              </a:rPr>
              <a:t></a:t>
            </a:r>
            <a:endParaRPr lang="ar-SA" sz="3200" dirty="0"/>
          </a:p>
        </p:txBody>
      </p:sp>
      <p:sp>
        <p:nvSpPr>
          <p:cNvPr id="23" name="Rectangle 22"/>
          <p:cNvSpPr/>
          <p:nvPr/>
        </p:nvSpPr>
        <p:spPr>
          <a:xfrm>
            <a:off x="9401868" y="6265520"/>
            <a:ext cx="616262" cy="443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ym typeface="Wingdings" panose="05000000000000000000" pitchFamily="2" charset="2"/>
              </a:rPr>
              <a:t></a:t>
            </a:r>
            <a:endParaRPr lang="ar-SA" sz="3200" dirty="0"/>
          </a:p>
        </p:txBody>
      </p:sp>
      <p:sp>
        <p:nvSpPr>
          <p:cNvPr id="24" name="Rectangle 23"/>
          <p:cNvSpPr/>
          <p:nvPr/>
        </p:nvSpPr>
        <p:spPr>
          <a:xfrm>
            <a:off x="7409789" y="6265520"/>
            <a:ext cx="616262" cy="443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ym typeface="Wingdings" panose="05000000000000000000" pitchFamily="2" charset="2"/>
              </a:rPr>
              <a:t></a:t>
            </a:r>
            <a:endParaRPr lang="ar-SA" sz="3200" dirty="0"/>
          </a:p>
        </p:txBody>
      </p:sp>
      <p:sp>
        <p:nvSpPr>
          <p:cNvPr id="25" name="Rectangle 24"/>
          <p:cNvSpPr/>
          <p:nvPr/>
        </p:nvSpPr>
        <p:spPr>
          <a:xfrm>
            <a:off x="4432595" y="6265520"/>
            <a:ext cx="616262" cy="443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ym typeface="Wingdings" panose="05000000000000000000" pitchFamily="2" charset="2"/>
              </a:rPr>
              <a:t></a:t>
            </a:r>
            <a:endParaRPr lang="ar-SA" sz="3200" dirty="0"/>
          </a:p>
        </p:txBody>
      </p:sp>
      <p:sp>
        <p:nvSpPr>
          <p:cNvPr id="26" name="Rectangle 25"/>
          <p:cNvSpPr/>
          <p:nvPr/>
        </p:nvSpPr>
        <p:spPr>
          <a:xfrm>
            <a:off x="3436556" y="6265520"/>
            <a:ext cx="616262" cy="443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ym typeface="Wingdings" panose="05000000000000000000" pitchFamily="2" charset="2"/>
              </a:rPr>
              <a:t></a:t>
            </a:r>
            <a:endParaRPr lang="ar-SA" sz="3200" dirty="0"/>
          </a:p>
        </p:txBody>
      </p:sp>
    </p:spTree>
    <p:extLst>
      <p:ext uri="{BB962C8B-B14F-4D97-AF65-F5344CB8AC3E}">
        <p14:creationId xmlns:p14="http://schemas.microsoft.com/office/powerpoint/2010/main" val="3954744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15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74" y="-1"/>
            <a:ext cx="10058400" cy="46586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74" y="4658627"/>
            <a:ext cx="10058400" cy="219937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709719" y="5085846"/>
            <a:ext cx="1007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الضمة</a:t>
            </a:r>
            <a:endParaRPr lang="ar-SA" sz="32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09719" y="5513065"/>
            <a:ext cx="1007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الفتحة</a:t>
            </a:r>
            <a:endParaRPr lang="ar-SA" sz="32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40309" y="5922178"/>
            <a:ext cx="10773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الفتحة</a:t>
            </a:r>
            <a:endParaRPr lang="ar-SA" sz="32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91335" y="6331291"/>
            <a:ext cx="10773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يُنَوَّن</a:t>
            </a:r>
            <a:endParaRPr lang="ar-SA" sz="3200" dirty="0">
              <a:solidFill>
                <a:srgbClr val="FF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209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057" y="2043776"/>
            <a:ext cx="10058400" cy="24051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Rectangle 5"/>
          <p:cNvSpPr/>
          <p:nvPr/>
        </p:nvSpPr>
        <p:spPr>
          <a:xfrm>
            <a:off x="1656785" y="2867752"/>
            <a:ext cx="92254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يجر الممنوع من الصرف بالكسرة فقط في حالتين : </a:t>
            </a:r>
            <a:endParaRPr lang="ar-SA" sz="3200" b="1" dirty="0" smtClean="0">
              <a:solidFill>
                <a:srgbClr val="0000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ar-SA" sz="3200" dirty="0" smtClean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1ـ إذا </a:t>
            </a:r>
            <a:r>
              <a:rPr lang="ar-SA" sz="3200" dirty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جاء </a:t>
            </a:r>
            <a:r>
              <a:rPr lang="ar-SA" sz="3200" dirty="0" smtClean="0">
                <a:solidFill>
                  <a:schemeClr val="accent2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معرفًا بـ ( الـ  ) مثل: مررتُ بالأماكنِ التاريخية.</a:t>
            </a:r>
          </a:p>
          <a:p>
            <a:r>
              <a:rPr lang="ar-SA" sz="3200" dirty="0" smtClean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2ـ إذا </a:t>
            </a:r>
            <a:r>
              <a:rPr lang="ar-SA" sz="3200" dirty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جاء </a:t>
            </a:r>
            <a:r>
              <a:rPr lang="ar-SA" sz="3200" dirty="0" smtClean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معرفًا بالإضافة. مثل: سلمتُ على مشايخِ العلم.</a:t>
            </a:r>
            <a:endParaRPr lang="ar-SA" sz="3200" dirty="0">
              <a:solidFill>
                <a:srgbClr val="00B05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678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545</TotalTime>
  <Words>362</Words>
  <Application>Microsoft Office PowerPoint</Application>
  <PresentationFormat>Widescreen</PresentationFormat>
  <Paragraphs>134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Century Gothic</vt:lpstr>
      <vt:lpstr>Sakkal Majalla</vt:lpstr>
      <vt:lpstr>Tahoma</vt:lpstr>
      <vt:lpstr>Wingdings</vt:lpstr>
      <vt:lpstr>Wingdings 2</vt:lpstr>
      <vt:lpstr>Wingdings 3</vt:lpstr>
      <vt:lpstr>Slice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أبو ليان</dc:creator>
  <cp:lastModifiedBy>أبو ليان</cp:lastModifiedBy>
  <cp:revision>39</cp:revision>
  <dcterms:created xsi:type="dcterms:W3CDTF">2016-11-24T05:06:12Z</dcterms:created>
  <dcterms:modified xsi:type="dcterms:W3CDTF">2016-12-16T20:05:39Z</dcterms:modified>
</cp:coreProperties>
</file>