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7"/>
  </p:notesMasterIdLst>
  <p:sldIdLst>
    <p:sldId id="328" r:id="rId2"/>
    <p:sldId id="312" r:id="rId3"/>
    <p:sldId id="276" r:id="rId4"/>
    <p:sldId id="277" r:id="rId5"/>
    <p:sldId id="305" r:id="rId6"/>
    <p:sldId id="313" r:id="rId7"/>
    <p:sldId id="329" r:id="rId8"/>
    <p:sldId id="342" r:id="rId9"/>
    <p:sldId id="335" r:id="rId10"/>
    <p:sldId id="336" r:id="rId11"/>
    <p:sldId id="337" r:id="rId12"/>
    <p:sldId id="343" r:id="rId13"/>
    <p:sldId id="338" r:id="rId14"/>
    <p:sldId id="339" r:id="rId15"/>
    <p:sldId id="327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328" autoAdjust="0"/>
    <p:restoredTop sz="86620" autoAdjust="0"/>
  </p:normalViewPr>
  <p:slideViewPr>
    <p:cSldViewPr>
      <p:cViewPr varScale="1">
        <p:scale>
          <a:sx n="63" d="100"/>
          <a:sy n="63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55B795-5A09-4408-A833-214872150DC8}" type="datetimeFigureOut">
              <a:rPr lang="ar-EG" smtClean="0"/>
              <a:pPr/>
              <a:t>13/03/1438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2ABD5D-4378-46F4-B8E4-A21955825E1D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="" xmlns:p14="http://schemas.microsoft.com/office/powerpoint/2010/main" val="4275020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13/03/38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0" y="0"/>
          <a:ext cx="9131300" cy="6845300"/>
        </p:xfrm>
        <a:graphic>
          <a:graphicData uri="http://schemas.openxmlformats.org/presentationml/2006/ole">
            <p:oleObj spid="_x0000_s2050" name="CorelPhotoPaint.Image.7" r:id="rId3" imgW="6876190" imgH="4961905" progId="">
              <p:embed/>
            </p:oleObj>
          </a:graphicData>
        </a:graphic>
      </p:graphicFrame>
      <p:sp>
        <p:nvSpPr>
          <p:cNvPr id="3" name="AutoShape 16"/>
          <p:cNvSpPr>
            <a:spLocks noChangeArrowheads="1"/>
          </p:cNvSpPr>
          <p:nvPr/>
        </p:nvSpPr>
        <p:spPr bwMode="auto">
          <a:xfrm rot="10800000" flipH="1" flipV="1">
            <a:off x="2714612" y="1071546"/>
            <a:ext cx="5643602" cy="857256"/>
          </a:xfrm>
          <a:prstGeom prst="wedgeRoundRectCallout">
            <a:avLst>
              <a:gd name="adj1" fmla="val -26288"/>
              <a:gd name="adj2" fmla="val 115293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4800" b="1" dirty="0" smtClean="0">
                <a:solidFill>
                  <a:srgbClr val="002060"/>
                </a:solidFill>
              </a:rPr>
              <a:t>الاثنين</a:t>
            </a:r>
            <a:r>
              <a:rPr lang="ar-EG" sz="4800" b="1" dirty="0" smtClean="0">
                <a:solidFill>
                  <a:srgbClr val="FF0000"/>
                </a:solidFill>
              </a:rPr>
              <a:t> </a:t>
            </a:r>
            <a:r>
              <a:rPr lang="ar-SA" sz="4800" b="1" dirty="0" smtClean="0">
                <a:solidFill>
                  <a:srgbClr val="FF0000"/>
                </a:solidFill>
              </a:rPr>
              <a:t>13</a:t>
            </a:r>
            <a:r>
              <a:rPr lang="ar-EG" sz="4800" b="1" dirty="0" err="1" smtClean="0">
                <a:solidFill>
                  <a:srgbClr val="FF0000"/>
                </a:solidFill>
              </a:rPr>
              <a:t>/</a:t>
            </a:r>
            <a:r>
              <a:rPr lang="ar-EG" sz="4800" b="1" dirty="0" smtClean="0">
                <a:solidFill>
                  <a:srgbClr val="FF0000"/>
                </a:solidFill>
              </a:rPr>
              <a:t> </a:t>
            </a:r>
            <a:r>
              <a:rPr lang="ar-SA" sz="4800" b="1" dirty="0" smtClean="0">
                <a:solidFill>
                  <a:srgbClr val="FF0000"/>
                </a:solidFill>
              </a:rPr>
              <a:t>3</a:t>
            </a:r>
            <a:r>
              <a:rPr lang="ar-EG" sz="4800" b="1" dirty="0" smtClean="0">
                <a:solidFill>
                  <a:srgbClr val="FF0000"/>
                </a:solidFill>
              </a:rPr>
              <a:t>/ 143</a:t>
            </a:r>
            <a:r>
              <a:rPr lang="ar-SA" sz="4800" b="1" dirty="0" smtClean="0">
                <a:solidFill>
                  <a:srgbClr val="FF0000"/>
                </a:solidFill>
              </a:rPr>
              <a:t>8</a:t>
            </a:r>
            <a:r>
              <a:rPr lang="ar-EG" sz="4800" b="1" dirty="0" smtClean="0">
                <a:solidFill>
                  <a:srgbClr val="FF0000"/>
                </a:solidFill>
              </a:rPr>
              <a:t> هـ</a:t>
            </a:r>
            <a:endParaRPr lang="ar-EG" sz="8800" b="1" dirty="0">
              <a:solidFill>
                <a:srgbClr val="FF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786314" y="2143116"/>
            <a:ext cx="3724163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sz="3200" b="1" u="sng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المادة : </a:t>
            </a:r>
            <a:r>
              <a:rPr lang="ar-SA" sz="3200" b="1" u="sng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حديث </a:t>
            </a:r>
            <a:endParaRPr lang="en-US" sz="11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2786050" y="2786058"/>
            <a:ext cx="5786478" cy="185738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 smtClean="0">
                <a:solidFill>
                  <a:srgbClr val="7030A0"/>
                </a:solidFill>
              </a:rPr>
              <a:t>الموضوع </a:t>
            </a:r>
            <a:r>
              <a:rPr lang="ar-SA" sz="2800" b="1" dirty="0" smtClean="0">
                <a:solidFill>
                  <a:srgbClr val="7030A0"/>
                </a:solidFill>
              </a:rPr>
              <a:t> </a:t>
            </a:r>
            <a:r>
              <a:rPr lang="ar-EG" sz="2800" b="1" dirty="0" err="1" smtClean="0">
                <a:solidFill>
                  <a:srgbClr val="7030A0"/>
                </a:solidFill>
              </a:rPr>
              <a:t>:</a:t>
            </a:r>
            <a:r>
              <a:rPr lang="ar-SA" sz="2800" b="1" dirty="0" smtClean="0">
                <a:solidFill>
                  <a:srgbClr val="7030A0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الذنوب والمعاصي 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714612" y="4786323"/>
            <a:ext cx="5786478" cy="8925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sz="3600" b="1" u="sng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إستراتجية الدرس</a:t>
            </a:r>
            <a:r>
              <a:rPr lang="ar-EG" sz="3600" b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EG" sz="4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:ـ ال</a:t>
            </a:r>
            <a:r>
              <a:rPr lang="ar-EG" sz="40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ت</a:t>
            </a:r>
            <a:r>
              <a:rPr lang="ar-EG" sz="4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ع</a:t>
            </a:r>
            <a:r>
              <a:rPr lang="ar-EG" sz="4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</a:t>
            </a:r>
            <a:r>
              <a:rPr lang="ar-EG" sz="4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</a:t>
            </a:r>
            <a:r>
              <a:rPr lang="ar-EG" sz="4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ا</a:t>
            </a:r>
            <a:r>
              <a:rPr lang="ar-EG" sz="4000" b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</a:t>
            </a:r>
            <a:r>
              <a:rPr lang="ar-EG" sz="4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ت</a:t>
            </a:r>
            <a:r>
              <a:rPr lang="ar-EG" sz="40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ع</a:t>
            </a:r>
            <a:r>
              <a:rPr lang="ar-EG" sz="4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</a:t>
            </a:r>
            <a:r>
              <a:rPr lang="ar-EG" sz="40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EG" sz="4000" b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ن</a:t>
            </a:r>
            <a:r>
              <a:rPr lang="ar-EG" sz="4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</a:t>
            </a:r>
            <a:endParaRPr lang="ar-EG" sz="3600" b="1" dirty="0" smtClean="0">
              <a:solidFill>
                <a:srgbClr val="FF0000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857356" y="1071546"/>
            <a:ext cx="64294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ar-SA" sz="3600" b="1" dirty="0" smtClean="0">
                <a:solidFill>
                  <a:srgbClr val="FF0000"/>
                </a:solidFill>
              </a:rPr>
              <a:t>ظلمة في القلب وعدم انشراحه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29256" y="1857364"/>
            <a:ext cx="2228495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ابتلاء بالمصائب 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357422" y="1785926"/>
            <a:ext cx="177644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ar-SA" sz="3200" b="1" dirty="0" smtClean="0">
                <a:solidFill>
                  <a:srgbClr val="FF0000"/>
                </a:solidFill>
              </a:rPr>
              <a:t>قلة التوفيق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786050" y="2857496"/>
            <a:ext cx="5461972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ما آثار الذنوب والمعاصي على المجتمع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714876" y="3643314"/>
            <a:ext cx="3960565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ar-S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كثرة الأمراض والأوبئة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928794" y="4357694"/>
            <a:ext cx="5248553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اختلال الأمن وظهور الخوف وعدم الطمأنينة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1000100" y="5072074"/>
            <a:ext cx="4552849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قلة المطر أو كثرته كثرة مؤذية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57158" y="5857892"/>
            <a:ext cx="3853940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ظهور الزلازل والبراكين </a:t>
            </a:r>
            <a:endParaRPr lang="ar-SA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000232" y="285728"/>
            <a:ext cx="5680859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ما آثار الذنوب والمعاصي على الفرد 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662877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9922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  <p:bldP spid="15" grpId="0" animBg="1"/>
      <p:bldP spid="16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500042"/>
            <a:ext cx="8678198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C00000"/>
                </a:solidFill>
              </a:rPr>
              <a:t>ما الذي يجب على المجتمع  للتخلص من الذنوب والمعاصي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وسيلة شرح على شكل سحابة 6"/>
          <p:cNvSpPr/>
          <p:nvPr/>
        </p:nvSpPr>
        <p:spPr>
          <a:xfrm>
            <a:off x="357158" y="2000240"/>
            <a:ext cx="3857652" cy="2073412"/>
          </a:xfrm>
          <a:prstGeom prst="cloudCallout">
            <a:avLst>
              <a:gd name="adj1" fmla="val -15566"/>
              <a:gd name="adj2" fmla="val 122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الأمر بالمعروف والنهي عن المنكر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0" name="وسيلة شرح على شكل سحابة 9"/>
          <p:cNvSpPr/>
          <p:nvPr/>
        </p:nvSpPr>
        <p:spPr>
          <a:xfrm>
            <a:off x="4714876" y="1714488"/>
            <a:ext cx="3857653" cy="2430179"/>
          </a:xfrm>
          <a:prstGeom prst="cloudCallout">
            <a:avLst>
              <a:gd name="adj1" fmla="val -22295"/>
              <a:gd name="adj2" fmla="val 89637"/>
            </a:avLst>
          </a:prstGeom>
          <a:solidFill>
            <a:schemeClr val="accent2">
              <a:lumMod val="60000"/>
              <a:lumOff val="40000"/>
            </a:schemeClr>
          </a:solidFill>
          <a:effectLst>
            <a:outerShdw blurRad="647700" dist="50800" dir="5400000" sx="112000" sy="112000" algn="ctr" rotWithShape="0">
              <a:srgbClr val="002060"/>
            </a:outerShdw>
            <a:reflection blurRad="6350" stA="28000" endPos="21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SA" sz="3200" b="1" dirty="0" smtClean="0">
                <a:solidFill>
                  <a:srgbClr val="FFFF00"/>
                </a:solidFill>
              </a:rPr>
              <a:t>التناصح فيما   بينهم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84224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500042"/>
            <a:ext cx="867819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ar-SA" sz="3600" b="1" dirty="0" smtClean="0">
                <a:ln/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ما الذي يجب على الفرد  للتخلص من الذنوب والمعاصي </a:t>
            </a:r>
            <a:endParaRPr lang="en-US" sz="3600" b="1" dirty="0">
              <a:ln/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وسيلة شرح على شكل سحابة 6"/>
          <p:cNvSpPr/>
          <p:nvPr/>
        </p:nvSpPr>
        <p:spPr>
          <a:xfrm>
            <a:off x="500034" y="1428736"/>
            <a:ext cx="3857652" cy="2073412"/>
          </a:xfrm>
          <a:prstGeom prst="cloudCallout">
            <a:avLst>
              <a:gd name="adj1" fmla="val -15566"/>
              <a:gd name="adj2" fmla="val 12271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كثرة الاستغفار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وسيلة شرح على شكل سحابة 9"/>
          <p:cNvSpPr/>
          <p:nvPr/>
        </p:nvSpPr>
        <p:spPr>
          <a:xfrm>
            <a:off x="4714876" y="1142985"/>
            <a:ext cx="3857653" cy="2071702"/>
          </a:xfrm>
          <a:prstGeom prst="cloudCallout">
            <a:avLst>
              <a:gd name="adj1" fmla="val -22295"/>
              <a:gd name="adj2" fmla="val 8963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المبادرة بالتوبة النصوحة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وسيلة شرح على شكل سحابة 5"/>
          <p:cNvSpPr/>
          <p:nvPr/>
        </p:nvSpPr>
        <p:spPr>
          <a:xfrm>
            <a:off x="357158" y="3500438"/>
            <a:ext cx="3857652" cy="2073412"/>
          </a:xfrm>
          <a:prstGeom prst="cloudCallout">
            <a:avLst>
              <a:gd name="adj1" fmla="val -15171"/>
              <a:gd name="adj2" fmla="val 102131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البعد عن الأسباب الموقعة في الذنوب</a:t>
            </a:r>
            <a:endParaRPr lang="ar-SA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وسيلة شرح على شكل سحابة 7"/>
          <p:cNvSpPr/>
          <p:nvPr/>
        </p:nvSpPr>
        <p:spPr>
          <a:xfrm>
            <a:off x="4500562" y="3286124"/>
            <a:ext cx="3857652" cy="2073412"/>
          </a:xfrm>
          <a:prstGeom prst="cloudCallout">
            <a:avLst>
              <a:gd name="adj1" fmla="val -12406"/>
              <a:gd name="adj2" fmla="val 9257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الدعاء بغفران الذنوب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84224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1538" y="214290"/>
            <a:ext cx="7272808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ما الأسباب الموقعة في الذنوب ؟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7015725" y="1196752"/>
            <a:ext cx="1771639" cy="11079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6600" b="1" dirty="0" smtClean="0">
                <a:solidFill>
                  <a:srgbClr val="C00000"/>
                </a:solidFill>
              </a:rPr>
              <a:t>الجهل</a:t>
            </a:r>
            <a:endParaRPr lang="en-US" sz="6600" b="1" dirty="0"/>
          </a:p>
        </p:txBody>
      </p:sp>
      <p:sp>
        <p:nvSpPr>
          <p:cNvPr id="5" name="مستطيل 4"/>
          <p:cNvSpPr/>
          <p:nvPr/>
        </p:nvSpPr>
        <p:spPr>
          <a:xfrm>
            <a:off x="3786182" y="2428868"/>
            <a:ext cx="3831498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4800" b="1" dirty="0" smtClean="0"/>
              <a:t>التهاون بالمعصية </a:t>
            </a:r>
            <a:endParaRPr lang="en-US" sz="4800" b="1" dirty="0"/>
          </a:p>
        </p:txBody>
      </p:sp>
      <p:sp>
        <p:nvSpPr>
          <p:cNvPr id="6" name="مستطيل 5"/>
          <p:cNvSpPr/>
          <p:nvPr/>
        </p:nvSpPr>
        <p:spPr>
          <a:xfrm>
            <a:off x="2357422" y="3429000"/>
            <a:ext cx="3049233" cy="76944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none">
            <a:spAutoFit/>
          </a:bodyPr>
          <a:lstStyle/>
          <a:p>
            <a:r>
              <a:rPr lang="ar-SA" sz="4400" b="1" dirty="0" smtClean="0"/>
              <a:t>مصاحبة العصاة</a:t>
            </a:r>
            <a:endParaRPr lang="en-US" sz="4400" b="1" dirty="0"/>
          </a:p>
        </p:txBody>
      </p:sp>
      <p:sp>
        <p:nvSpPr>
          <p:cNvPr id="7" name="مستطيل 6"/>
          <p:cNvSpPr/>
          <p:nvPr/>
        </p:nvSpPr>
        <p:spPr>
          <a:xfrm>
            <a:off x="1785918" y="4429132"/>
            <a:ext cx="1500198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ar-SA" sz="4400" b="1" dirty="0" smtClean="0">
                <a:solidFill>
                  <a:srgbClr val="FF0000"/>
                </a:solidFill>
              </a:rPr>
              <a:t>الفراغ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14282" y="5357826"/>
            <a:ext cx="264320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4000" b="1" dirty="0">
                <a:solidFill>
                  <a:srgbClr val="FFFF00"/>
                </a:solidFill>
              </a:rPr>
              <a:t> </a:t>
            </a:r>
            <a:r>
              <a:rPr lang="ar-SA" sz="4000" b="1" dirty="0" smtClean="0">
                <a:solidFill>
                  <a:srgbClr val="FFFF00"/>
                </a:solidFill>
              </a:rPr>
              <a:t>ضعف الإيمان</a:t>
            </a:r>
            <a:endParaRPr lang="ar-SA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845514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1" nodeType="clickEffect">
                                  <p:stCondLst>
                                    <p:cond delay="6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10" grpId="0" animBg="1"/>
      <p:bldP spid="1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428860" y="285728"/>
            <a:ext cx="5846472" cy="646331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alpha val="48000"/>
                <a:satMod val="105000"/>
              </a:scheme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ar-SA" sz="3600" b="1" dirty="0" smtClean="0">
                <a:solidFill>
                  <a:srgbClr val="FF0000"/>
                </a:solidFill>
              </a:rPr>
              <a:t>طرق الوقاية من الذنوب من المعاصي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500694" y="1285860"/>
            <a:ext cx="2912977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4400" b="1" dirty="0" smtClean="0">
                <a:solidFill>
                  <a:srgbClr val="FFFF00"/>
                </a:solidFill>
              </a:rPr>
              <a:t>مجاهدة النفس 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642910" y="1428736"/>
            <a:ext cx="4354077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ar-SA" sz="4000" b="1" dirty="0" smtClean="0">
                <a:solidFill>
                  <a:srgbClr val="FF0000"/>
                </a:solidFill>
              </a:rPr>
              <a:t>استشعار مراقبة الله تعالى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وسيلة شرح على شكل سحابة 9"/>
          <p:cNvSpPr/>
          <p:nvPr/>
        </p:nvSpPr>
        <p:spPr>
          <a:xfrm>
            <a:off x="4357686" y="3071810"/>
            <a:ext cx="4281311" cy="2240632"/>
          </a:xfrm>
          <a:prstGeom prst="cloud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HeroicExtremeLeftFacing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SA" sz="2800" b="1" dirty="0" smtClean="0"/>
              <a:t>تذكر </a:t>
            </a:r>
            <a:r>
              <a:rPr lang="ar-SA" sz="4000" b="1" dirty="0" smtClean="0">
                <a:solidFill>
                  <a:srgbClr val="FF0000"/>
                </a:solidFill>
              </a:rPr>
              <a:t>الموت</a:t>
            </a:r>
            <a:r>
              <a:rPr lang="ar-SA" sz="2800" b="1" dirty="0" smtClean="0"/>
              <a:t> وأهوال يوم القيامة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وسيلة شرح على شكل سحابة 10"/>
          <p:cNvSpPr/>
          <p:nvPr/>
        </p:nvSpPr>
        <p:spPr>
          <a:xfrm>
            <a:off x="571472" y="3071810"/>
            <a:ext cx="4500594" cy="2240632"/>
          </a:xfrm>
          <a:prstGeom prst="cloudCallout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HeroicExtremeRightFacing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SA" sz="4000" b="1" dirty="0" smtClean="0">
                <a:solidFill>
                  <a:schemeClr val="tx1"/>
                </a:solidFill>
              </a:rPr>
              <a:t>الحذر</a:t>
            </a:r>
            <a:r>
              <a:rPr lang="ar-SA" sz="4000" b="1" dirty="0" smtClean="0">
                <a:solidFill>
                  <a:srgbClr val="FF0000"/>
                </a:solidFill>
              </a:rPr>
              <a:t> من رفيق السوء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397293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786446" y="285728"/>
            <a:ext cx="2857520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6000" b="1" u="sng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التطبيق</a:t>
            </a:r>
            <a:r>
              <a:rPr lang="ar-EG" sz="4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40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:-</a:t>
            </a:r>
            <a:r>
              <a:rPr lang="ar-SA" sz="4000" u="sng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ar-EG" sz="4000" u="sng" dirty="0"/>
          </a:p>
        </p:txBody>
      </p:sp>
      <p:pic>
        <p:nvPicPr>
          <p:cNvPr id="7" name="صورة 6" descr="400_F_39012339_enmL95PmgMIYyw6OoIpzTKGAqmNH3lS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1857364"/>
            <a:ext cx="3714776" cy="2643206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5786446" y="4500570"/>
            <a:ext cx="1648208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10 دقائق</a:t>
            </a:r>
            <a:endParaRPr lang="ar-EG" sz="3600" b="1" dirty="0">
              <a:solidFill>
                <a:srgbClr val="FF0000"/>
              </a:solidFill>
            </a:endParaRPr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743325" cy="5884112"/>
          </a:xfrm>
          <a:prstGeom prst="rect">
            <a:avLst/>
          </a:prstGeom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14480" y="5429264"/>
            <a:ext cx="7072330" cy="76944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أجب عن نشاط رقم 1  صفحة 145</a:t>
            </a:r>
            <a:endParaRPr kumimoji="0" lang="ar-SA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215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786182" y="428604"/>
            <a:ext cx="1928826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</a:rPr>
              <a:t> تمه</a:t>
            </a:r>
            <a:r>
              <a:rPr lang="ar-EG" sz="4400" b="1" dirty="0" smtClean="0">
                <a:solidFill>
                  <a:srgbClr val="FF0000"/>
                </a:solidFill>
              </a:rPr>
              <a:t>ــــ</a:t>
            </a:r>
            <a:r>
              <a:rPr lang="ar-SA" sz="4400" b="1" dirty="0" smtClean="0">
                <a:solidFill>
                  <a:srgbClr val="FF0000"/>
                </a:solidFill>
              </a:rPr>
              <a:t>يد </a:t>
            </a:r>
            <a:endParaRPr lang="ar-EG" sz="4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Documents and Settings\Tsaad\Desktop\1236470_10151819443884326_1888640683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03"/>
            <a:ext cx="714380" cy="887551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500034" y="1357298"/>
            <a:ext cx="75533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dirty="0" smtClean="0"/>
              <a:t>5 دقائق</a:t>
            </a:r>
            <a:endParaRPr lang="ar-EG" dirty="0"/>
          </a:p>
        </p:txBody>
      </p:sp>
      <p:sp>
        <p:nvSpPr>
          <p:cNvPr id="5" name="مستطيل 4"/>
          <p:cNvSpPr/>
          <p:nvPr/>
        </p:nvSpPr>
        <p:spPr>
          <a:xfrm>
            <a:off x="175924" y="2636912"/>
            <a:ext cx="8553945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ما الذي أخرج إبليس من ملكوت السماء وطرده من لعنة الله ؟</a:t>
            </a:r>
            <a:endParaRPr lang="en-US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7984" y="3501008"/>
            <a:ext cx="3286148" cy="1323439"/>
          </a:xfrm>
          <a:prstGeom prst="rect">
            <a:avLst/>
          </a:prstGeom>
          <a:gradFill flip="none" rotWithShape="1">
            <a:gsLst>
              <a:gs pos="40000">
                <a:schemeClr val="lt2">
                  <a:tint val="94000"/>
                  <a:shade val="94000"/>
                  <a:alpha val="100000"/>
                  <a:satMod val="114000"/>
                  <a:lumMod val="114000"/>
                </a:schemeClr>
              </a:gs>
              <a:gs pos="74000">
                <a:schemeClr val="lt2">
                  <a:tint val="94000"/>
                  <a:shade val="94000"/>
                  <a:satMod val="128000"/>
                  <a:lumMod val="100000"/>
                </a:schemeClr>
              </a:gs>
              <a:gs pos="100000">
                <a:schemeClr val="lt2">
                  <a:tint val="98000"/>
                  <a:shade val="100000"/>
                  <a:hueMod val="98000"/>
                  <a:satMod val="100000"/>
                  <a:lumMod val="74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←</a:t>
            </a:r>
            <a:r>
              <a:rPr lang="ar-SA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الذنوب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en-US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904692" y="4581128"/>
            <a:ext cx="481222" cy="830997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ar-SA" sz="4800" b="1" spc="150" dirty="0" smtClean="0">
                <a:ln w="11430"/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و</a:t>
            </a:r>
            <a:endParaRPr lang="en-US" sz="4800" b="1" spc="150" dirty="0" smtClean="0">
              <a:ln w="11430"/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827584" y="5445224"/>
            <a:ext cx="3000396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المعاصي</a:t>
            </a:r>
            <a:endParaRPr lang="en-US" sz="7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71472" y="1857364"/>
            <a:ext cx="814396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ar-SA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ما الذي أخرج الأبوين من الجنة ؟.</a:t>
            </a:r>
            <a:endParaRPr lang="en-US" sz="36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786182" y="357166"/>
            <a:ext cx="2286016" cy="830997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العرض</a:t>
            </a:r>
            <a:r>
              <a:rPr lang="ar-EG" sz="4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en-US" sz="16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28596" y="1928802"/>
            <a:ext cx="8286808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4000" dirty="0" smtClean="0"/>
              <a:t>فيم يكمن خطر الذنوب والمعاصي على  الإنسان؟ </a:t>
            </a:r>
            <a:endParaRPr lang="ar-SA" sz="1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14282" y="1071546"/>
            <a:ext cx="1500198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3200" dirty="0" smtClean="0">
                <a:solidFill>
                  <a:srgbClr val="7030A0"/>
                </a:solidFill>
              </a:rPr>
              <a:t>30 دقيقة</a:t>
            </a:r>
            <a:endParaRPr lang="ar-EG" sz="3200" dirty="0">
              <a:solidFill>
                <a:srgbClr val="7030A0"/>
              </a:solidFill>
            </a:endParaRPr>
          </a:p>
        </p:txBody>
      </p:sp>
      <p:pic>
        <p:nvPicPr>
          <p:cNvPr id="10" name="صورة 9" descr="30-min-clo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357422" cy="1214422"/>
          </a:xfrm>
          <a:prstGeom prst="rect">
            <a:avLst/>
          </a:prstGeom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67544" y="4214818"/>
            <a:ext cx="8168049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2 - مقربه</a:t>
            </a:r>
            <a:r>
              <a:rPr kumimoji="0" lang="ar-SA" sz="3600" b="1" i="0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إلى سخطه </a:t>
            </a:r>
            <a:endParaRPr kumimoji="0" lang="ar-SA" sz="40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95536" y="3071810"/>
            <a:ext cx="8462744" cy="584775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50800" dir="5400000" sx="96000" rotWithShape="0">
              <a:srgbClr val="000000">
                <a:alpha val="34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1- مبعده عن رحمة الله 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4817" grpId="0" animBg="1"/>
      <p:bldP spid="348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285720" y="1571612"/>
            <a:ext cx="8501122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S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قال تعالى ( فإن تولوا فاعلم أنما يريد الله أن يصيبهم ببعض ذنوبهم وإن كثيراً من الناس لفاسقون ) </a:t>
            </a:r>
            <a:endParaRPr lang="en-US" sz="1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357166"/>
            <a:ext cx="8358246" cy="10772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هناك الكثير من النصوص التي تحذر من الذنوب والمعاصي ، اذكر بعضها ؟</a:t>
            </a:r>
            <a:endParaRPr kumimoji="0" lang="ar-SA" sz="36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95536" y="2714620"/>
            <a:ext cx="8352928" cy="95410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US" sz="2800" b="1" dirty="0" smtClean="0"/>
              <a:t> </a:t>
            </a:r>
            <a:r>
              <a:rPr lang="ar-SA" sz="2800" b="1" dirty="0" smtClean="0"/>
              <a:t>قال تعالى ( أو لم يهد للذين يرثون الأرض من بعد أهلها أن لو نشاء أصبناهم بذنوبهم </a:t>
            </a:r>
            <a:r>
              <a:rPr lang="ar-SA" sz="2800" b="1" dirty="0" smtClean="0"/>
              <a:t>ونطبع على قلوبهم </a:t>
            </a:r>
            <a:r>
              <a:rPr lang="ar-SA" sz="2800" b="1" dirty="0" smtClean="0"/>
              <a:t>فهم لا يسمعون </a:t>
            </a:r>
            <a:r>
              <a:rPr lang="ar-SA" sz="2800" b="1" dirty="0" smtClean="0"/>
              <a:t> </a:t>
            </a:r>
            <a:r>
              <a:rPr lang="ar-SA" sz="2800" b="1" dirty="0" smtClean="0"/>
              <a:t>) </a:t>
            </a:r>
            <a:endParaRPr lang="en-US" sz="1400" b="1" dirty="0" smtClean="0"/>
          </a:p>
        </p:txBody>
      </p:sp>
      <p:sp>
        <p:nvSpPr>
          <p:cNvPr id="21" name="مستطيل 20"/>
          <p:cNvSpPr/>
          <p:nvPr/>
        </p:nvSpPr>
        <p:spPr>
          <a:xfrm>
            <a:off x="179512" y="3857628"/>
            <a:ext cx="8535892" cy="2862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</a:rPr>
              <a:t>قال صلى الله عليه وسلم  (  اجتنبوا السبع الموبقات قالوا يا رسول الله وما هنُّ ؟ قال : الشرك بالله ، والسحر ، وقتل النفس التي حرم الله إلا بالحق ، وأكل الربا ، وأكل مال اليتيم ، والتولي يوم الزحف ، وقذف المحصنات المؤمنات الغافلات ) 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793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240448_112227972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6143636" y="214290"/>
            <a:ext cx="2285984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أيهما أبلغ</a:t>
            </a:r>
            <a:endParaRPr kumimoji="0" lang="ar-SA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643306" y="857232"/>
            <a:ext cx="3929090" cy="83067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2800" b="1" dirty="0" smtClean="0">
                <a:latin typeface="Calibri"/>
                <a:ea typeface="Times New Roman"/>
                <a:cs typeface="Arial"/>
              </a:rPr>
              <a:t>” اجتنبوا السبع الموبقات ” </a:t>
            </a:r>
            <a:endParaRPr lang="en-US" sz="2800" b="1" dirty="0">
              <a:latin typeface="Calibri"/>
              <a:ea typeface="Times New Roman"/>
              <a:cs typeface="Arial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85720" y="3000372"/>
            <a:ext cx="6500858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2400" b="1" dirty="0" smtClean="0">
                <a:solidFill>
                  <a:srgbClr val="FF0000"/>
                </a:solidFill>
                <a:latin typeface="Calibri"/>
                <a:ea typeface="Times New Roman"/>
              </a:rPr>
              <a:t>الأول لأن اجتناب الذنب يقتضي ترك الذنب وما يوصل إليه . </a:t>
            </a:r>
            <a:endParaRPr lang="en-US" sz="1600" b="1" dirty="0">
              <a:solidFill>
                <a:srgbClr val="FF0000"/>
              </a:solidFill>
              <a:latin typeface="Calibri"/>
              <a:ea typeface="Times New Roman"/>
              <a:cs typeface="Arial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357818" y="4071942"/>
            <a:ext cx="314327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b="1" dirty="0" smtClean="0">
                <a:latin typeface="Calibri"/>
                <a:ea typeface="Times New Roman"/>
              </a:rPr>
              <a:t>ما أقسام الذنوب </a:t>
            </a:r>
            <a:endParaRPr lang="en-US" sz="1200" b="1" dirty="0">
              <a:latin typeface="Calibri"/>
              <a:ea typeface="Times New Roman"/>
              <a:cs typeface="Arial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286380" y="5357826"/>
            <a:ext cx="3286148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ea typeface="Times New Roman"/>
              </a:rPr>
              <a:t>كبائر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ea typeface="Times New Roman"/>
              </a:rPr>
              <a:t> </a:t>
            </a:r>
            <a:endParaRPr lang="en-US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/>
              <a:ea typeface="Times New Roman"/>
              <a:cs typeface="Arial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28596" y="1714488"/>
            <a:ext cx="3929090" cy="8306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2800" b="1" dirty="0" smtClean="0">
                <a:latin typeface="Calibri"/>
                <a:ea typeface="Times New Roman"/>
                <a:cs typeface="Arial"/>
              </a:rPr>
              <a:t>” لا تقترفوا السبع الموبقات ” </a:t>
            </a:r>
            <a:endParaRPr lang="en-US" sz="2800" b="1" dirty="0">
              <a:latin typeface="Calibri"/>
              <a:ea typeface="Times New Roman"/>
              <a:cs typeface="Arial"/>
            </a:endParaRPr>
          </a:p>
        </p:txBody>
      </p:sp>
      <p:sp>
        <p:nvSpPr>
          <p:cNvPr id="12" name="سهم إلى اليسار 11"/>
          <p:cNvSpPr/>
          <p:nvPr/>
        </p:nvSpPr>
        <p:spPr>
          <a:xfrm>
            <a:off x="7072330" y="2928934"/>
            <a:ext cx="178595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1785918" y="5429264"/>
            <a:ext cx="2143140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ea typeface="Times New Roman"/>
              </a:rPr>
              <a:t>صغائر </a:t>
            </a:r>
            <a:endParaRPr 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Calibri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Disney_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57158" y="0"/>
            <a:ext cx="8143932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6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ما الدليل على أن الذنوب تنقسم إلى صغائر وكبائر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23528" y="1174891"/>
            <a:ext cx="8568952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normalizeH="0" baseline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قال تعالى ( إن تجتنبوا كبائر ما تنهون عنه نكفر عنكم سيأتيكم )</a:t>
            </a:r>
            <a:endParaRPr kumimoji="0" lang="ar-SA" sz="3600" b="1" i="0" u="none" strike="noStrike" normalizeH="0" baseline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39552" y="2357430"/>
            <a:ext cx="823612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ar-SA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قال تعالى ( الذين يجتنبون كبائر الإثم والفواحش إلا </a:t>
            </a:r>
            <a:r>
              <a:rPr lang="ar-SA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اللمم </a:t>
            </a:r>
            <a:r>
              <a:rPr lang="ar-SA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</a:t>
            </a:r>
            <a:endParaRPr lang="en-US" sz="1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571472" y="3071810"/>
            <a:ext cx="8286776" cy="80021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ar-S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قال صلى الله عليه  وسلم </a:t>
            </a:r>
            <a:r>
              <a:rPr lang="ar-SA" sz="2200" b="1" dirty="0" smtClean="0">
                <a:solidFill>
                  <a:srgbClr val="C00000"/>
                </a:solidFill>
              </a:rPr>
              <a:t>( الصلوات الخمس والجمعة إلى الجمعة كفارة لما بينهما إذا اجتنبت الكبائر  )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72066" y="4143380"/>
            <a:ext cx="3571900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6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ما المقصود بالكبائر ؟ 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71472" y="5072074"/>
            <a:ext cx="8280920" cy="15696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ar-SA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كل ذنب اقترن بلعنٍ أو غضبٍ أو عذابٍ أو نار أو حد في الدنيا .</a:t>
            </a:r>
            <a:endParaRPr lang="en-US" sz="2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16" grpId="0" animBg="1"/>
      <p:bldP spid="17" grpId="0" animBg="1"/>
      <p:bldP spid="20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240448_112227972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928662" y="214290"/>
            <a:ext cx="7215206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اذكر بعض الأمثلة للكبائر </a:t>
            </a:r>
            <a:endParaRPr kumimoji="0" lang="ar-SA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57488" y="857232"/>
            <a:ext cx="3929090" cy="83067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2800" b="1" dirty="0" smtClean="0">
                <a:latin typeface="Calibri"/>
                <a:ea typeface="Times New Roman"/>
                <a:cs typeface="Arial"/>
              </a:rPr>
              <a:t>ما المقصود بالصغائر </a:t>
            </a:r>
            <a:endParaRPr lang="en-US" sz="2800" b="1" dirty="0">
              <a:latin typeface="Calibri"/>
              <a:ea typeface="Times New Roman"/>
              <a:cs typeface="Arial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00034" y="2928934"/>
            <a:ext cx="6500858" cy="5866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b="1" dirty="0" smtClean="0">
                <a:solidFill>
                  <a:srgbClr val="FF0000"/>
                </a:solidFill>
                <a:latin typeface="Calibri"/>
                <a:ea typeface="Times New Roman"/>
              </a:rPr>
              <a:t>اذكر </a:t>
            </a:r>
            <a:r>
              <a:rPr lang="ar-SA" sz="2400" b="1" smtClean="0">
                <a:solidFill>
                  <a:srgbClr val="FF0000"/>
                </a:solidFill>
                <a:latin typeface="Calibri"/>
                <a:ea typeface="Times New Roman"/>
              </a:rPr>
              <a:t>بعض الأمثلة . </a:t>
            </a:r>
            <a:endParaRPr lang="en-US" sz="1600" b="1" dirty="0">
              <a:solidFill>
                <a:srgbClr val="FF0000"/>
              </a:solidFill>
              <a:latin typeface="Calibri"/>
              <a:ea typeface="Times New Roman"/>
              <a:cs typeface="Arial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42910" y="3786190"/>
            <a:ext cx="7858180" cy="8338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Times New Roman"/>
              </a:rPr>
              <a:t>الخروج من المسجد بعد الأذان لغير حاجة</a:t>
            </a:r>
            <a:endParaRPr lang="en-US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bri"/>
              <a:ea typeface="Times New Roman"/>
              <a:cs typeface="Arial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00034" y="4786322"/>
            <a:ext cx="8143964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ea typeface="Times New Roman"/>
              </a:rPr>
              <a:t>ترك إجابة دعوة العرس دون عذر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ea typeface="Times New Roman"/>
              </a:rPr>
              <a:t> </a:t>
            </a:r>
            <a:endParaRPr lang="en-US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/>
              <a:ea typeface="Times New Roman"/>
              <a:cs typeface="Arial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857224" y="1785926"/>
            <a:ext cx="7786742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2800" b="1" dirty="0" smtClean="0">
                <a:latin typeface="Calibri"/>
                <a:ea typeface="Times New Roman"/>
                <a:cs typeface="Arial"/>
              </a:rPr>
              <a:t>هي الذنوب التي لم ينطبق عليها حد الكبيرة </a:t>
            </a:r>
            <a:endParaRPr lang="en-US" sz="2800" b="1" dirty="0">
              <a:latin typeface="Calibri"/>
              <a:ea typeface="Times New Roman"/>
              <a:cs typeface="Arial"/>
            </a:endParaRPr>
          </a:p>
        </p:txBody>
      </p:sp>
      <p:sp>
        <p:nvSpPr>
          <p:cNvPr id="12" name="سهم إلى اليسار 11"/>
          <p:cNvSpPr/>
          <p:nvPr/>
        </p:nvSpPr>
        <p:spPr>
          <a:xfrm>
            <a:off x="7072330" y="2714620"/>
            <a:ext cx="178595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ar-SA" b="1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4500562" y="5857892"/>
            <a:ext cx="4000528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/>
              </a:rPr>
              <a:t>ترك رد السلام  </a:t>
            </a:r>
            <a:endParaRPr lang="en-U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/>
              <a:ea typeface="Times New Roman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85720" y="5857892"/>
            <a:ext cx="4000528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Times New Roman"/>
              </a:rPr>
              <a:t>عدم تشميت العاطس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611560" y="1500174"/>
            <a:ext cx="7818092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ar-S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قال صلى الله عليه وسلم  ( إياكم ومحقرات الذنوب ) </a:t>
            </a:r>
            <a:endParaRPr lang="en-US" sz="1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357166"/>
            <a:ext cx="8358246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S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ما الأسباب التي تجعل المسلم لا يتساهل بفعل الصغائر </a:t>
            </a:r>
            <a:r>
              <a:rPr kumimoji="0" lang="ar-SA" sz="32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؟</a:t>
            </a:r>
            <a:endParaRPr kumimoji="0" lang="ar-SA" sz="36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23528" y="2204864"/>
            <a:ext cx="8321008" cy="132343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قال صلى الله عليه وسلم ( .... وما نهيتكم عنه فاجتنبوه ) 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539552" y="3717032"/>
            <a:ext cx="8072494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ترك الذنب تعظيم لحق الله تعالى على العبد ولذلك قال أحد التابعين ( لا تنظر إلى صغر المعصية ولكن انظر إلى عظم من عصيت )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11560" y="5877272"/>
            <a:ext cx="7929618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ar-SA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أنّ الصغائر قد تتحول إلى كبائر   </a:t>
            </a:r>
            <a:endParaRPr lang="en-US" sz="20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793" grpId="0" animBg="1"/>
      <p:bldP spid="19" grpId="0" animBg="1"/>
      <p:bldP spid="21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142976" y="357166"/>
            <a:ext cx="6286544" cy="830997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متى تتحول الصغائر إلى كبائر </a:t>
            </a:r>
            <a:r>
              <a:rPr lang="ar-EG" sz="4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en-US" sz="16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143635" y="1363933"/>
            <a:ext cx="2806525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36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بالاستمرار عليها  </a:t>
            </a:r>
            <a:endParaRPr kumimoji="0" lang="ar-SA" sz="40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785918" y="4143380"/>
            <a:ext cx="6429419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الفرح بفعلها أو الافتخار به</a:t>
            </a:r>
            <a:endParaRPr lang="en-US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143240" y="2285992"/>
            <a:ext cx="3286148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742950" lvl="1" indent="-285750"/>
            <a:r>
              <a:rPr lang="ar-SA" sz="3100" b="1" dirty="0" smtClean="0">
                <a:solidFill>
                  <a:srgbClr val="7030A0"/>
                </a:solidFill>
              </a:rPr>
              <a:t>قال ابن عباس</a:t>
            </a:r>
            <a:endParaRPr lang="en-US" sz="3100" b="1" dirty="0">
              <a:solidFill>
                <a:srgbClr val="7030A0"/>
              </a:solidFill>
            </a:endParaRPr>
          </a:p>
        </p:txBody>
      </p:sp>
      <p:sp>
        <p:nvSpPr>
          <p:cNvPr id="9" name="سهم إلى اليسار 8"/>
          <p:cNvSpPr/>
          <p:nvPr/>
        </p:nvSpPr>
        <p:spPr>
          <a:xfrm>
            <a:off x="6643702" y="2143116"/>
            <a:ext cx="2000264" cy="78581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1214414" y="5357826"/>
            <a:ext cx="6286544" cy="830997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أن تصدر عمن يقتدي به الناس  </a:t>
            </a:r>
            <a:endParaRPr lang="en-US" sz="16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142976" y="3143248"/>
            <a:ext cx="7500990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 dirty="0" smtClean="0">
                <a:solidFill>
                  <a:srgbClr val="7030A0"/>
                </a:solidFill>
              </a:rPr>
              <a:t> ( </a:t>
            </a:r>
            <a:r>
              <a:rPr lang="ar-SA" sz="3600" b="1" dirty="0" smtClean="0">
                <a:solidFill>
                  <a:srgbClr val="FF0000"/>
                </a:solidFill>
              </a:rPr>
              <a:t>لا كبيرة مع الاستغفار ولا صغيرة مع إصرار </a:t>
            </a:r>
            <a:r>
              <a:rPr lang="ar-SA" sz="3600" b="1" dirty="0" smtClean="0">
                <a:solidFill>
                  <a:srgbClr val="7030A0"/>
                </a:solidFill>
              </a:rPr>
              <a:t>)</a:t>
            </a:r>
            <a:endParaRPr kumimoji="0" lang="ar-SA" sz="40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02546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817" grpId="0" animBg="1"/>
      <p:bldP spid="34819" grpId="0" animBg="1"/>
      <p:bldP spid="4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1788</TotalTime>
  <Words>540</Words>
  <Application>Microsoft Office PowerPoint</Application>
  <PresentationFormat>عرض على الشاشة (3:4)‏</PresentationFormat>
  <Paragraphs>83</Paragraphs>
  <Slides>15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7" baseType="lpstr">
      <vt:lpstr>شكل موجة</vt:lpstr>
      <vt:lpstr>CorelPhotoPaint.Image.7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bnhvbgfstvb</dc:creator>
  <cp:lastModifiedBy>osama maemal</cp:lastModifiedBy>
  <cp:revision>248</cp:revision>
  <dcterms:created xsi:type="dcterms:W3CDTF">2014-04-09T15:51:20Z</dcterms:created>
  <dcterms:modified xsi:type="dcterms:W3CDTF">2016-12-12T04:28:01Z</dcterms:modified>
</cp:coreProperties>
</file>