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A5002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4A58-4E4F-4760-AD71-95FCBDD7EAA4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7E9A-C5DA-49F7-8B31-C17F04EEB7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557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4A58-4E4F-4760-AD71-95FCBDD7EAA4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7E9A-C5DA-49F7-8B31-C17F04EEB7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39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4A58-4E4F-4760-AD71-95FCBDD7EAA4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7E9A-C5DA-49F7-8B31-C17F04EEB7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125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4A58-4E4F-4760-AD71-95FCBDD7EAA4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7E9A-C5DA-49F7-8B31-C17F04EEB7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98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4A58-4E4F-4760-AD71-95FCBDD7EAA4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7E9A-C5DA-49F7-8B31-C17F04EEB7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63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4A58-4E4F-4760-AD71-95FCBDD7EAA4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7E9A-C5DA-49F7-8B31-C17F04EEB7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34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4A58-4E4F-4760-AD71-95FCBDD7EAA4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7E9A-C5DA-49F7-8B31-C17F04EEB7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59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4A58-4E4F-4760-AD71-95FCBDD7EAA4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7E9A-C5DA-49F7-8B31-C17F04EEB7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583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4A58-4E4F-4760-AD71-95FCBDD7EAA4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7E9A-C5DA-49F7-8B31-C17F04EEB7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38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4A58-4E4F-4760-AD71-95FCBDD7EAA4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7E9A-C5DA-49F7-8B31-C17F04EEB7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6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4A58-4E4F-4760-AD71-95FCBDD7EAA4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7E9A-C5DA-49F7-8B31-C17F04EEB7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6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04A58-4E4F-4760-AD71-95FCBDD7EAA4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7E9A-C5DA-49F7-8B31-C17F04EEB7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771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70557" y="1852857"/>
            <a:ext cx="537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0000FF"/>
                </a:solidFill>
                <a:latin typeface="AXtManal"/>
              </a:rPr>
              <a:t>سمع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3563" y="1852857"/>
            <a:ext cx="599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0000FF"/>
                </a:solidFill>
                <a:latin typeface="AXtManal"/>
              </a:rPr>
              <a:t>يسمع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21656" y="2131153"/>
            <a:ext cx="800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AXtManal"/>
              </a:rPr>
              <a:t>انتظِروا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39111" y="2180849"/>
            <a:ext cx="800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AXtManal"/>
              </a:rPr>
              <a:t>انتظَروا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53716" y="2410721"/>
            <a:ext cx="768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CC00CC"/>
                </a:solidFill>
                <a:latin typeface="AXtManal"/>
              </a:rPr>
              <a:t>احضرا</a:t>
            </a:r>
            <a:endParaRPr lang="ar-SA" sz="2000" dirty="0">
              <a:solidFill>
                <a:srgbClr val="CC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5135" y="2420660"/>
            <a:ext cx="912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CC00CC"/>
                </a:solidFill>
                <a:latin typeface="AXtManal"/>
              </a:rPr>
              <a:t>يحضران</a:t>
            </a:r>
            <a:endParaRPr lang="ar-SA" sz="2000" dirty="0">
              <a:solidFill>
                <a:srgbClr val="CC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80968" y="2638652"/>
            <a:ext cx="724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C00000"/>
                </a:solidFill>
                <a:latin typeface="AXtManal"/>
              </a:rPr>
              <a:t>صوني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97271" y="2660471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C00000"/>
                </a:solidFill>
                <a:latin typeface="AXtManal"/>
              </a:rPr>
              <a:t>صانت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86577" y="2928159"/>
            <a:ext cx="713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0070C0"/>
                </a:solidFill>
                <a:latin typeface="AXtManal"/>
              </a:rPr>
              <a:t>اعتمرا</a:t>
            </a:r>
            <a:endParaRPr lang="ar-SA" sz="20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7381" y="2906942"/>
            <a:ext cx="824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0070C0"/>
                </a:solidFill>
                <a:latin typeface="AXtManal"/>
              </a:rPr>
              <a:t>تعتمران</a:t>
            </a:r>
            <a:endParaRPr lang="ar-SA" sz="20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04398" y="5222221"/>
            <a:ext cx="502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0000FF"/>
                </a:solidFill>
                <a:latin typeface="AXtManal"/>
              </a:rPr>
              <a:t>نزَّل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70736" y="5480639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0000FF"/>
                </a:solidFill>
                <a:latin typeface="AXtManal"/>
              </a:rPr>
              <a:t>قطع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49283" y="5719178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0000FF"/>
                </a:solidFill>
                <a:latin typeface="AXtManal"/>
              </a:rPr>
              <a:t>كاد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98950" y="5969264"/>
            <a:ext cx="484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0000FF"/>
                </a:solidFill>
                <a:latin typeface="AXtManal"/>
              </a:rPr>
              <a:t>فعل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59163" y="5189792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AXtManal"/>
              </a:rPr>
              <a:t>قم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68321" y="5452093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AXtManal"/>
              </a:rPr>
              <a:t>وفِّ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62462" y="5222221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CC00CC"/>
                </a:solidFill>
                <a:latin typeface="AXtManal"/>
              </a:rPr>
              <a:t>يكون</a:t>
            </a:r>
            <a:endParaRPr lang="ar-SA" sz="2000" dirty="0">
              <a:solidFill>
                <a:srgbClr val="CC00CC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91288" y="5481910"/>
            <a:ext cx="405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CC00CC"/>
                </a:solidFill>
                <a:latin typeface="AXtManal"/>
              </a:rPr>
              <a:t>تنهَ</a:t>
            </a:r>
            <a:endParaRPr lang="ar-SA" sz="2000" dirty="0">
              <a:solidFill>
                <a:srgbClr val="CC00CC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7415" y="5707294"/>
            <a:ext cx="519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CC00CC"/>
                </a:solidFill>
                <a:latin typeface="AXtManal"/>
              </a:rPr>
              <a:t>تأتيَ</a:t>
            </a:r>
            <a:endParaRPr lang="ar-SA" sz="20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135" y="3283002"/>
            <a:ext cx="11540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يلاحظ أن الفعل المضارع يتغير شكل آخره بتغير العوامل الداخلة عليه فالأصل فيه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الرفع</a:t>
            </a:r>
          </a:p>
          <a:p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ثم إذا </a:t>
            </a:r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دخلت عليه علامات الجزم يصبح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مجزومًا </a:t>
            </a:r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وتتنوع علامة جزمه, وإذا دخلت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عليه</a:t>
            </a:r>
          </a:p>
          <a:p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علامات </a:t>
            </a:r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النصب يصبح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منصوبًا </a:t>
            </a:r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وتتغير علامة نصبه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تبعًا </a:t>
            </a:r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لنوع الفعل.</a:t>
            </a:r>
          </a:p>
        </p:txBody>
      </p:sp>
      <p:sp>
        <p:nvSpPr>
          <p:cNvPr id="4" name="Rectangle 3"/>
          <p:cNvSpPr/>
          <p:nvPr/>
        </p:nvSpPr>
        <p:spPr>
          <a:xfrm>
            <a:off x="7" y="5458936"/>
            <a:ext cx="12175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الأصل في الفعل المضارع الإعراب ويكون مبنيًا في حالتين هما: 1ـ البناء على السكون إذا</a:t>
            </a:r>
          </a:p>
          <a:p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اتصلت به نون النسوة مثل: يذهبْن. 2ـ البناء على الفتح إذا اتصلت به نون التوكيد مثل: يذهبنَّ.</a:t>
            </a:r>
            <a:endParaRPr lang="ar-SA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6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5423" y="772123"/>
            <a:ext cx="5517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المعرب: </a:t>
            </a:r>
            <a:r>
              <a:rPr lang="ar-S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يطعمون /  نطعمكم  /  نريد  /  نخاف</a:t>
            </a:r>
            <a:endParaRPr lang="ar-S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3425" y="2228335"/>
            <a:ext cx="7297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المبني</a:t>
            </a:r>
            <a:r>
              <a:rPr 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SA" sz="2800" b="1" dirty="0">
                <a:solidFill>
                  <a:srgbClr val="FF0000"/>
                </a:solidFill>
              </a:rPr>
              <a:t>يحزن/ </a:t>
            </a:r>
            <a:r>
              <a:rPr lang="ar-SA" sz="2800" b="1" dirty="0" smtClean="0">
                <a:solidFill>
                  <a:srgbClr val="FF0000"/>
                </a:solidFill>
              </a:rPr>
              <a:t>يرضين</a:t>
            </a:r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المعرب:</a:t>
            </a:r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 ترجي</a:t>
            </a:r>
            <a:r>
              <a:rPr 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/ تشاء/ تؤي/ </a:t>
            </a:r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تقر/ </a:t>
            </a:r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يعلم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83194" y="2993996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المعرب: </a:t>
            </a:r>
            <a:r>
              <a:rPr lang="ar-S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يحسن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55339" y="3736061"/>
            <a:ext cx="4600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المبني: </a:t>
            </a:r>
            <a:r>
              <a:rPr lang="ar-SA" sz="28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استسهلن 	</a:t>
            </a:r>
            <a:r>
              <a:rPr lang="ar-SA" sz="2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المعرب: </a:t>
            </a:r>
            <a:r>
              <a:rPr lang="ar-SA" sz="28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أدرك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69517" y="4404479"/>
            <a:ext cx="1837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المعرب: </a:t>
            </a:r>
            <a:r>
              <a:rPr lang="ar-S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تطيق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04578" y="5131755"/>
            <a:ext cx="1770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المعرب: </a:t>
            </a:r>
            <a:r>
              <a:rPr lang="ar-SA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يعذر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55339" y="6088041"/>
            <a:ext cx="4288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المعرب:   </a:t>
            </a:r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تخش  / تستحي  /   تشاء</a:t>
            </a:r>
          </a:p>
        </p:txBody>
      </p:sp>
    </p:spTree>
    <p:extLst>
      <p:ext uri="{BB962C8B-B14F-4D97-AF65-F5344CB8AC3E}">
        <p14:creationId xmlns:p14="http://schemas.microsoft.com/office/powerpoint/2010/main" val="383306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357198"/>
            <a:ext cx="12005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علامات جزم الفعل المضارع هي: 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السكون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إذا كان صحيح الآخر مثل: لم يذه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أحد ) و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حذف حرف العلة 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إذا كان معتل</a:t>
            </a:r>
          </a:p>
          <a:p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الآخر مثل: لا تد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عُ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غير الله ) و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حذف النون 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إذا كان من الأفعال الخمسة مثل: لا تلعب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المسجد ) وهذه العلامات هي أيضًا علامات بناء فعل الأمر ف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السكون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مثل: (اذه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و 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حذف حرف العلة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مثل: (اد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عُ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و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حذف النون 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مثل: ( العب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).</a:t>
            </a:r>
            <a:endParaRPr lang="ar-SA" sz="2400" dirty="0"/>
          </a:p>
        </p:txBody>
      </p:sp>
      <p:sp>
        <p:nvSpPr>
          <p:cNvPr id="4" name="Rectangle 3"/>
          <p:cNvSpPr/>
          <p:nvPr/>
        </p:nvSpPr>
        <p:spPr>
          <a:xfrm>
            <a:off x="3894667" y="1916210"/>
            <a:ext cx="740833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ar-SA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ورجعَ </a:t>
            </a:r>
            <a:r>
              <a:rPr lang="ar-SA" sz="32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موسى إلى قومه غضبان أسفا</a:t>
            </a:r>
            <a:r>
              <a:rPr lang="ar-SA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</a:p>
          <a:p>
            <a:endParaRPr lang="ar-SA" sz="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ذهبْتُ للمسجد باكرًا .</a:t>
            </a:r>
          </a:p>
          <a:p>
            <a:endParaRPr lang="ar-SA" sz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"ولما دخلُوا </a:t>
            </a:r>
            <a:r>
              <a:rPr lang="ar-S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حيث أمرهم أبوهم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</a:p>
          <a:p>
            <a:endParaRPr lang="ar-SA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اصمتْ </a:t>
            </a: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فالصمت فضيلة</a:t>
            </a:r>
            <a:r>
              <a:rPr lang="ar-S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ar-SA" sz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"ادعُ </a:t>
            </a:r>
            <a:r>
              <a:rPr lang="ar-SA" sz="32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إلى سبيل ربك بالحكمة والموعظة الحسنة</a:t>
            </a:r>
            <a:r>
              <a:rPr lang="ar-SA" sz="32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</a:p>
          <a:p>
            <a:endParaRPr lang="ar-SA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"فكلي </a:t>
            </a:r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واشربي وقري عينا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</a:p>
          <a:p>
            <a:endParaRPr lang="ar-SA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لن يفلحَ </a:t>
            </a:r>
            <a:r>
              <a:rPr lang="ar-S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الكسول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ar-SA" sz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النساء يفعلْنَ </a:t>
            </a:r>
            <a:r>
              <a:rPr lang="ar-SA" sz="32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الخير</a:t>
            </a:r>
            <a:r>
              <a:rPr lang="ar-SA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ar-SA" sz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والله لأفعلَنَّ </a:t>
            </a:r>
            <a:r>
              <a:rPr lang="ar-SA" sz="32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الخير.</a:t>
            </a:r>
          </a:p>
        </p:txBody>
      </p:sp>
    </p:spTree>
    <p:extLst>
      <p:ext uri="{BB962C8B-B14F-4D97-AF65-F5344CB8AC3E}">
        <p14:creationId xmlns:p14="http://schemas.microsoft.com/office/powerpoint/2010/main" val="62455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0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05552"/>
              </p:ext>
            </p:extLst>
          </p:nvPr>
        </p:nvGraphicFramePr>
        <p:xfrm>
          <a:off x="2" y="2464508"/>
          <a:ext cx="12191998" cy="411480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الكلمة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الكلمة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الكلمة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الكلمة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الكلمة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الكلمة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الكلمة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أوصى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قال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أجداد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الآباء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احفظ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عمرو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يا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لم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ي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أن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</a:t>
                      </a:r>
                      <a:r>
                        <a:rPr lang="ar-SA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بن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بنيَّ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يبلغ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ينزل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الأجداد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عن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كلثوم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قد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أحد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بـ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ــي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التغلبي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بلغ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من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بد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ــي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الأمهات</a:t>
                      </a:r>
                      <a:endParaRPr lang="ar-SA" sz="2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بني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ــتُ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آباء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من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أوصي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ــه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من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ــي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أمر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نزل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الأولاد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كم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فـ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العمر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مقتبل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بـ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فــ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بـ / ـه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577424"/>
              </p:ext>
            </p:extLst>
          </p:nvPr>
        </p:nvGraphicFramePr>
        <p:xfrm>
          <a:off x="0" y="1072353"/>
          <a:ext cx="12192000" cy="457200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الكلمة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الكلمة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الكلمة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الكلمة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الكلمة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الكلمة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نوعها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إنَّ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عُيِّر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إن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</a:t>
                      </a:r>
                      <a:r>
                        <a:rPr lang="ar-SA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 / و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</a:t>
                      </a:r>
                      <a:r>
                        <a:rPr lang="ar-SA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ـي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بـ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باطلًا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عن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صل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جار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 / ما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ـي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فـ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الشتم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</a:t>
                      </a:r>
                      <a:r>
                        <a:rPr lang="ar-SA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كم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الله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مثل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باطلًا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فـ / إنَّ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أرحام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يحسن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عيَّر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ـه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 / من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ـه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ـكم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ثناء</a:t>
                      </a:r>
                      <a:endParaRPr lang="ar-SA" sz="2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تُ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إن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سَبَّ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أسلم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تعمر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كم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رجلاً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حقًا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سُبَّ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لـ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دار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ar-SA" sz="24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أمرًا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فـ / و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أعراض</a:t>
                      </a:r>
                      <a:endParaRPr lang="ar-SA" sz="2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كم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ar-SA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ar-SA" sz="2400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إلا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حقًا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معرب</a:t>
                      </a:r>
                      <a:endParaRPr lang="ar-SA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كف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كم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أكرم</a:t>
                      </a:r>
                      <a:endParaRPr lang="ar-S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مبني</a:t>
                      </a:r>
                      <a:endParaRPr lang="ar-S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ar-SA" sz="2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ar-SA" sz="2400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3" y="0"/>
            <a:ext cx="10058400" cy="10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1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23405" y="2905780"/>
            <a:ext cx="4897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Zarnew" panose="00000500000000000000" pitchFamily="2" charset="-78"/>
              </a:rPr>
              <a:t>من الحكمة </a:t>
            </a:r>
            <a:r>
              <a:rPr lang="ar-SA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Zarnew" panose="00000500000000000000" pitchFamily="2" charset="-78"/>
              </a:rPr>
              <a:t>أّنْ تَتَثَبَّتَ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Zarnew" panose="00000500000000000000" pitchFamily="2" charset="-78"/>
              </a:rPr>
              <a:t>قبل </a:t>
            </a:r>
            <a:r>
              <a:rPr lang="ar-SA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Zarnew" panose="00000500000000000000" pitchFamily="2" charset="-78"/>
              </a:rPr>
              <a:t>أنْ تنقلَ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Zarnew" panose="00000500000000000000" pitchFamily="2" charset="-78"/>
              </a:rPr>
              <a:t>الخبر.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Zarnew" panose="000005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3904" y="3358166"/>
            <a:ext cx="3776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Zarnew" panose="00000500000000000000" pitchFamily="2" charset="-78"/>
              </a:rPr>
              <a:t>لن يذكرَ 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Zarnew" panose="00000500000000000000" pitchFamily="2" charset="-78"/>
              </a:rPr>
              <a:t>المسلم أخاه إلا بخير.</a:t>
            </a:r>
            <a:endParaRPr lang="ar-SA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Zarnew" panose="000005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0972" y="5161721"/>
            <a:ext cx="2779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Zarnew" panose="00000500000000000000" pitchFamily="2" charset="-78"/>
              </a:rPr>
              <a:t>لــتنفقْ</a:t>
            </a:r>
            <a:r>
              <a:rPr lang="ar-SA" sz="32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Zarnew" panose="00000500000000000000" pitchFamily="2" charset="-78"/>
              </a:rPr>
              <a:t> </a:t>
            </a:r>
            <a:r>
              <a:rPr lang="ar-SA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Zarnew" panose="00000500000000000000" pitchFamily="2" charset="-78"/>
              </a:rPr>
              <a:t>مما آتاك الله.</a:t>
            </a:r>
            <a:endParaRPr lang="ar-SA" sz="32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Zarnew" panose="000005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3023" y="4709335"/>
            <a:ext cx="4887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Zarnew" panose="00000500000000000000" pitchFamily="2" charset="-78"/>
              </a:rPr>
              <a:t>لم يتفوقْ</a:t>
            </a:r>
            <a:r>
              <a:rPr lang="ar-S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Zarnew" panose="00000500000000000000" pitchFamily="2" charset="-78"/>
              </a:rPr>
              <a:t> شاعرٌ على المتنبي في الحكمة.</a:t>
            </a:r>
            <a:endParaRPr lang="ar-SA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Zarnew" panose="000005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5626" y="6031629"/>
            <a:ext cx="1205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Zarnew" panose="00000500000000000000" pitchFamily="2" charset="-78"/>
              </a:rPr>
              <a:t>المضارع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Zarnew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23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63" y="0"/>
            <a:ext cx="9612428" cy="5303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63" y="5303520"/>
            <a:ext cx="9612428" cy="15544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8565" y="799516"/>
            <a:ext cx="1116095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100" b="1" dirty="0" smtClean="0">
                <a:solidFill>
                  <a:srgbClr val="0000FF"/>
                </a:solidFill>
                <a:latin typeface="Times New Roman,Bold"/>
                <a:cs typeface="Zarnew" panose="00000500000000000000" pitchFamily="2" charset="-78"/>
              </a:rPr>
              <a:t>أمر</a:t>
            </a:r>
          </a:p>
          <a:p>
            <a:pPr algn="ctr"/>
            <a:r>
              <a:rPr lang="ar-SA" sz="2100" b="1" dirty="0" smtClean="0">
                <a:solidFill>
                  <a:srgbClr val="FF0000"/>
                </a:solidFill>
                <a:latin typeface="Times New Roman,Bold"/>
                <a:cs typeface="Zarnew" panose="00000500000000000000" pitchFamily="2" charset="-78"/>
              </a:rPr>
              <a:t>مضارع</a:t>
            </a:r>
          </a:p>
          <a:p>
            <a:pPr algn="ctr"/>
            <a:r>
              <a:rPr lang="ar-SA" sz="2100" b="1" dirty="0" smtClean="0">
                <a:solidFill>
                  <a:srgbClr val="008000"/>
                </a:solidFill>
                <a:latin typeface="Times New Roman,Bold"/>
                <a:cs typeface="Zarnew" panose="00000500000000000000" pitchFamily="2" charset="-78"/>
              </a:rPr>
              <a:t>أمر</a:t>
            </a:r>
          </a:p>
          <a:p>
            <a:pPr algn="ctr"/>
            <a:r>
              <a:rPr lang="ar-SA" sz="2100" b="1" dirty="0" smtClean="0">
                <a:solidFill>
                  <a:srgbClr val="0000FF"/>
                </a:solidFill>
                <a:latin typeface="Times New Roman,Bold"/>
                <a:cs typeface="Zarnew" panose="00000500000000000000" pitchFamily="2" charset="-78"/>
              </a:rPr>
              <a:t>مضارع</a:t>
            </a:r>
          </a:p>
          <a:p>
            <a:pPr algn="ctr"/>
            <a:endParaRPr lang="ar-SA" sz="2000" b="1" dirty="0" smtClean="0">
              <a:solidFill>
                <a:srgbClr val="0000FF"/>
              </a:solidFill>
              <a:latin typeface="Times New Roman,Bold"/>
              <a:cs typeface="Zarnew" panose="00000500000000000000" pitchFamily="2" charset="-78"/>
            </a:endParaRPr>
          </a:p>
          <a:p>
            <a:pPr algn="ctr"/>
            <a:r>
              <a:rPr lang="ar-SA" sz="2100" b="1" dirty="0" smtClean="0">
                <a:solidFill>
                  <a:srgbClr val="FF0000"/>
                </a:solidFill>
                <a:latin typeface="Times New Roman,Bold"/>
                <a:cs typeface="Zarnew" panose="00000500000000000000" pitchFamily="2" charset="-78"/>
              </a:rPr>
              <a:t>مضارع</a:t>
            </a:r>
          </a:p>
          <a:p>
            <a:pPr algn="ctr"/>
            <a:r>
              <a:rPr lang="ar-SA" sz="2100" b="1" dirty="0" smtClean="0">
                <a:solidFill>
                  <a:srgbClr val="008000"/>
                </a:solidFill>
                <a:latin typeface="Times New Roman,Bold"/>
                <a:cs typeface="Zarnew" panose="00000500000000000000" pitchFamily="2" charset="-78"/>
              </a:rPr>
              <a:t>مضارع</a:t>
            </a:r>
          </a:p>
          <a:p>
            <a:pPr algn="ctr"/>
            <a:r>
              <a:rPr lang="ar-SA" sz="2100" b="1" dirty="0" smtClean="0">
                <a:solidFill>
                  <a:srgbClr val="0000FF"/>
                </a:solidFill>
                <a:latin typeface="Times New Roman,Bold"/>
                <a:cs typeface="Zarnew" panose="00000500000000000000" pitchFamily="2" charset="-78"/>
              </a:rPr>
              <a:t>مضارع</a:t>
            </a:r>
          </a:p>
          <a:p>
            <a:pPr algn="ctr"/>
            <a:r>
              <a:rPr lang="ar-SA" sz="2100" b="1" dirty="0" smtClean="0">
                <a:solidFill>
                  <a:srgbClr val="FF0000"/>
                </a:solidFill>
                <a:latin typeface="Times New Roman,Bold"/>
                <a:cs typeface="Zarnew" panose="00000500000000000000" pitchFamily="2" charset="-78"/>
              </a:rPr>
              <a:t>ماضي</a:t>
            </a:r>
          </a:p>
          <a:p>
            <a:pPr algn="ctr"/>
            <a:r>
              <a:rPr lang="ar-SA" sz="2100" b="1" dirty="0" smtClean="0">
                <a:solidFill>
                  <a:srgbClr val="008000"/>
                </a:solidFill>
                <a:latin typeface="Times New Roman,Bold"/>
                <a:cs typeface="Zarnew" panose="00000500000000000000" pitchFamily="2" charset="-78"/>
              </a:rPr>
              <a:t>ماضي</a:t>
            </a:r>
          </a:p>
          <a:p>
            <a:pPr algn="ctr"/>
            <a:r>
              <a:rPr lang="ar-SA" sz="2100" b="1" dirty="0" smtClean="0">
                <a:solidFill>
                  <a:srgbClr val="0000FF"/>
                </a:solidFill>
                <a:latin typeface="Times New Roman,Bold"/>
                <a:cs typeface="Zarnew" panose="00000500000000000000" pitchFamily="2" charset="-78"/>
              </a:rPr>
              <a:t>مضارع</a:t>
            </a:r>
          </a:p>
          <a:p>
            <a:pPr algn="ctr"/>
            <a:r>
              <a:rPr lang="ar-SA" sz="2100" b="1" dirty="0" smtClean="0">
                <a:solidFill>
                  <a:srgbClr val="FF0000"/>
                </a:solidFill>
                <a:latin typeface="Times New Roman,Bold"/>
                <a:cs typeface="Zarnew" panose="00000500000000000000" pitchFamily="2" charset="-78"/>
              </a:rPr>
              <a:t>ماضي</a:t>
            </a:r>
          </a:p>
          <a:p>
            <a:pPr algn="ctr"/>
            <a:r>
              <a:rPr lang="ar-SA" sz="2100" b="1" dirty="0" smtClean="0">
                <a:solidFill>
                  <a:srgbClr val="008000"/>
                </a:solidFill>
                <a:latin typeface="Times New Roman,Bold"/>
                <a:cs typeface="Zarnew" panose="00000500000000000000" pitchFamily="2" charset="-78"/>
              </a:rPr>
              <a:t>مضارع</a:t>
            </a:r>
          </a:p>
          <a:p>
            <a:pPr algn="ctr"/>
            <a:r>
              <a:rPr lang="ar-SA" sz="2100" b="1" dirty="0" smtClean="0">
                <a:solidFill>
                  <a:srgbClr val="0000FF"/>
                </a:solidFill>
                <a:latin typeface="Times New Roman,Bold"/>
                <a:cs typeface="Zarnew" panose="00000500000000000000" pitchFamily="2" charset="-78"/>
              </a:rPr>
              <a:t>ماضي</a:t>
            </a:r>
            <a:endParaRPr lang="ar-SA" sz="2100" b="1" dirty="0">
              <a:cs typeface="Zarnew" panose="00000500000000000000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910514" y="1508125"/>
            <a:ext cx="415924" cy="31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319964" y="1511301"/>
            <a:ext cx="503237" cy="158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22410" y="5796098"/>
            <a:ext cx="3632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الفعل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الماضي و فعل </a:t>
            </a:r>
            <a:r>
              <a:rPr lang="ar-SA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الأمر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6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3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3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3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3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3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61" y="0"/>
            <a:ext cx="9548261" cy="51110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91669" y="3292461"/>
            <a:ext cx="2419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i="0" u="none" strike="noStrike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اشتروا / ربحت / كانوا</a:t>
            </a: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1027" y="3317058"/>
            <a:ext cx="1954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الضم/ الفتح/ الضم</a:t>
            </a: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7748" y="3265185"/>
            <a:ext cx="404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i="0" u="none" strike="noStrike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ب</a:t>
            </a: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0381" y="3577123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نادى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7385" y="3624975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الفتح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2113" y="3857003"/>
            <a:ext cx="521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دعا</a:t>
            </a:r>
            <a:endParaRPr lang="ar-SA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3314" y="3822600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الفتح</a:t>
            </a:r>
            <a:endParaRPr lang="ar-SA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02248" y="4094071"/>
            <a:ext cx="1483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أنجينا/ أغرقنا</a:t>
            </a: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4528" y="4093142"/>
            <a:ext cx="893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السكون</a:t>
            </a: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64704" y="4354613"/>
            <a:ext cx="160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أصابهم/ كسبوا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70027" y="4345544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الفتح / الضم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74700" y="4615005"/>
            <a:ext cx="665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بلغت</a:t>
            </a:r>
            <a:endParaRPr lang="ar-SA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56917" y="4607015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الفتح</a:t>
            </a:r>
            <a:endParaRPr lang="ar-SA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17583" y="3559749"/>
            <a:ext cx="40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ت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17419" y="3854926"/>
            <a:ext cx="40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ث</a:t>
            </a:r>
            <a:endParaRPr lang="ar-SA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63906" y="4021414"/>
            <a:ext cx="357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ج</a:t>
            </a: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63906" y="4264105"/>
            <a:ext cx="357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ح</a:t>
            </a:r>
            <a:endParaRPr lang="ar-S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63907" y="4585618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i="0" u="none" strike="noStrike" baseline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خ</a:t>
            </a:r>
            <a:endParaRPr lang="ar-SA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1747"/>
            <a:ext cx="12192000" cy="18062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" y="5780700"/>
            <a:ext cx="12108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الضم: </a:t>
            </a:r>
            <a:r>
              <a:rPr lang="ar-SA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إذا اتصلت به واو الجماعة(ذهبُوا). </a:t>
            </a:r>
            <a:r>
              <a:rPr lang="ar-S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السكون: 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إذا اتصلت به تاء الفاعل(ذهبْتُ)أو </a:t>
            </a:r>
            <a:r>
              <a:rPr lang="ar-SA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نا</a:t>
            </a:r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 الفاعلين(ذهبْنا) أو نون النسوة</a:t>
            </a:r>
          </a:p>
          <a:p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(ذهبْنَ). </a:t>
            </a:r>
            <a:r>
              <a:rPr lang="ar-SA" sz="2400" b="1" u="sng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الفتح: </a:t>
            </a:r>
            <a:r>
              <a:rPr lang="ar-SA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إذا لم يتصل به شيء(ذهبَ)أو اتصلت به تاء التأنيث(ذهبَتْ)أو ألف الاثنين( ذهبَا)أو ضمير نصب(أكرمَه).</a:t>
            </a:r>
            <a:endParaRPr lang="ar-SA" sz="24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5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3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3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  <p:bldP spid="7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 build="p"/>
      <p:bldP spid="15" grpId="0"/>
      <p:bldP spid="16" grpId="0"/>
      <p:bldP spid="19" grpId="0"/>
      <p:bldP spid="20" grpId="0"/>
      <p:bldP spid="21" grpId="0"/>
      <p:bldP spid="22" grpId="0"/>
      <p:bldP spid="23" grpId="0"/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21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7904" y="1736339"/>
            <a:ext cx="2117888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الفتح</a:t>
            </a:r>
          </a:p>
          <a:p>
            <a:pPr algn="ctr"/>
            <a:r>
              <a:rPr lang="ar-S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الفتح</a:t>
            </a:r>
          </a:p>
          <a:p>
            <a:pPr algn="ctr"/>
            <a:r>
              <a:rPr lang="ar-SA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الفتح</a:t>
            </a:r>
          </a:p>
          <a:p>
            <a:pPr algn="ctr"/>
            <a:r>
              <a:rPr lang="ar-SA" sz="40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الفتح</a:t>
            </a:r>
          </a:p>
          <a:p>
            <a:pPr algn="ctr"/>
            <a:r>
              <a:rPr lang="ar-SA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الفتح المقدر</a:t>
            </a:r>
          </a:p>
          <a:p>
            <a:pPr algn="ctr"/>
            <a:r>
              <a:rPr lang="ar-S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السكون</a:t>
            </a:r>
          </a:p>
          <a:p>
            <a:pPr algn="ctr"/>
            <a:r>
              <a:rPr lang="ar-SA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الضم</a:t>
            </a:r>
          </a:p>
          <a:p>
            <a:pPr algn="ctr"/>
            <a:r>
              <a:rPr lang="ar-SA" sz="40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الضم المقدر</a:t>
            </a:r>
            <a:endParaRPr lang="ar-SA" sz="40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8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17" y="-1"/>
            <a:ext cx="9517365" cy="2839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16" y="2839452"/>
            <a:ext cx="9517365" cy="4099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2561" y="3395809"/>
            <a:ext cx="6077368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سبح / استغفر				السكون</a:t>
            </a:r>
          </a:p>
          <a:p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اصدع / اعرض				السكون</a:t>
            </a:r>
          </a:p>
          <a:p>
            <a:r>
              <a:rPr lang="ar-S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اصفح / قل				السكون</a:t>
            </a:r>
          </a:p>
          <a:p>
            <a:r>
              <a:rPr lang="ar-SA" sz="28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توكل					السكون</a:t>
            </a:r>
          </a:p>
          <a:p>
            <a:r>
              <a:rPr lang="ar-S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وقرن / أقمن / آتين / أطعن		السكون</a:t>
            </a:r>
          </a:p>
          <a:p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كلي / اشربي / قرّي	                حذف النون</a:t>
            </a:r>
          </a:p>
          <a:p>
            <a:r>
              <a:rPr lang="ar-S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اذهبا				       حذف النون</a:t>
            </a:r>
          </a:p>
          <a:p>
            <a:r>
              <a:rPr lang="ar-SA" sz="28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اذهبوا / تحسسوا		       حذف النون</a:t>
            </a:r>
            <a:endParaRPr lang="ar-SA" sz="28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3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3937" y="872739"/>
            <a:ext cx="12290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يُبنى على </a:t>
            </a:r>
            <a:r>
              <a:rPr lang="ar-SA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السكون</a:t>
            </a:r>
            <a:r>
              <a:rPr lang="ar-S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 إذا كان </a:t>
            </a:r>
            <a:r>
              <a:rPr lang="ar-SA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صحيح الآخر </a:t>
            </a:r>
            <a:r>
              <a:rPr lang="ar-S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مثل: اذهبْ ، و يُبنى على </a:t>
            </a:r>
            <a:r>
              <a:rPr lang="ar-SA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حذف حرف العلة</a:t>
            </a:r>
            <a:r>
              <a:rPr lang="ar-S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 إذا كان </a:t>
            </a:r>
            <a:r>
              <a:rPr lang="ar-SA" sz="2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معتلا</a:t>
            </a:r>
            <a:r>
              <a:rPr lang="ar-S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 مثل: ادعُ</a:t>
            </a:r>
            <a:endParaRPr lang="ar-SA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5463" y="1600873"/>
            <a:ext cx="3501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يُبنى على السكون مثل: اذهبْنَ</a:t>
            </a:r>
            <a:endParaRPr lang="ar-S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7387" y="2413673"/>
            <a:ext cx="393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يُبنى على حذف النون مثل: اذهبا</a:t>
            </a:r>
            <a:endParaRPr lang="ar-SA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4107" y="3094902"/>
            <a:ext cx="3975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يُبنى على حذف النون مثل: اذهبي</a:t>
            </a:r>
            <a:endParaRPr lang="ar-SA" sz="28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6473" y="3859758"/>
            <a:ext cx="3993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يُبنى على حذف النون مثل: اذهبوا</a:t>
            </a:r>
            <a:endParaRPr lang="ar-SA" sz="2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09266"/>
            <a:ext cx="122058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السكون: </a:t>
            </a:r>
            <a:r>
              <a:rPr lang="ar-S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إذا كان صحيح الآخر(قمْ) أو اتصلت به نون النسوة(اذهبْنَ). 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الفتح: 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اتصلت به نون</a:t>
            </a:r>
          </a:p>
          <a:p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التوكيد خفيفةً(اذهبَنَ)أو ثقيلة(اذهبَنَّ). </a:t>
            </a:r>
            <a:r>
              <a:rPr lang="ar-S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حذف حرف العلة: </a:t>
            </a:r>
            <a:r>
              <a:rPr lang="ar-SA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معتل الآخر(ادعُ / اقضِ / اخشَ).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 </a:t>
            </a:r>
          </a:p>
          <a:p>
            <a:r>
              <a:rPr lang="ar-SA" sz="3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حذف النون: </a:t>
            </a:r>
            <a:r>
              <a:rPr lang="ar-SA" sz="32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اتصل به ياء المخاطبة(اذهبي)أو ألف الاثنين(اذهبا)أو واو الجماعة(اذهبوا).</a:t>
            </a:r>
            <a:endParaRPr lang="ar-SA" sz="32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4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8240" y="2320536"/>
            <a:ext cx="3517309" cy="4955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السكون</a:t>
            </a:r>
          </a:p>
          <a:p>
            <a:pPr algn="ctr"/>
            <a:r>
              <a:rPr lang="ar-SA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السكون</a:t>
            </a:r>
          </a:p>
          <a:p>
            <a:pPr algn="ctr"/>
            <a:r>
              <a:rPr lang="ar-SA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حذف حرف العلة</a:t>
            </a:r>
          </a:p>
          <a:p>
            <a:pPr algn="ctr"/>
            <a:endParaRPr lang="ar-SA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,Bold"/>
            </a:endParaRPr>
          </a:p>
          <a:p>
            <a:pPr algn="ctr"/>
            <a:r>
              <a:rPr lang="ar-SA" sz="48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حذف النون</a:t>
            </a:r>
          </a:p>
          <a:p>
            <a:pPr algn="ctr"/>
            <a:endParaRPr lang="ar-SA" sz="1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,Bold"/>
            </a:endParaRPr>
          </a:p>
          <a:p>
            <a:pPr algn="ctr"/>
            <a:r>
              <a:rPr lang="ar-SA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الفتح</a:t>
            </a:r>
          </a:p>
          <a:p>
            <a:pPr algn="ctr"/>
            <a:endParaRPr lang="ar-SA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37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759</Words>
  <Application>Microsoft Office PowerPoint</Application>
  <PresentationFormat>Widescreen</PresentationFormat>
  <Paragraphs>361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AXtManal</vt:lpstr>
      <vt:lpstr>Calibri</vt:lpstr>
      <vt:lpstr>Calibri Light</vt:lpstr>
      <vt:lpstr>Times New Roman</vt:lpstr>
      <vt:lpstr>Times New Roman,Bold</vt:lpstr>
      <vt:lpstr>Zarnew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أبو ليان</dc:creator>
  <cp:lastModifiedBy>أبو ليان</cp:lastModifiedBy>
  <cp:revision>63</cp:revision>
  <dcterms:created xsi:type="dcterms:W3CDTF">2016-11-19T05:25:29Z</dcterms:created>
  <dcterms:modified xsi:type="dcterms:W3CDTF">2016-11-22T03:48:10Z</dcterms:modified>
</cp:coreProperties>
</file>