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095" autoAdjust="0"/>
  </p:normalViewPr>
  <p:slideViewPr>
    <p:cSldViewPr>
      <p:cViewPr varScale="1">
        <p:scale>
          <a:sx n="70" d="100"/>
          <a:sy n="70" d="100"/>
        </p:scale>
        <p:origin x="11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3F41D-A319-4C4C-A21E-8ADF2089A87B}" type="doc">
      <dgm:prSet loTypeId="urn:microsoft.com/office/officeart/2005/8/layout/chart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69B8210-53C9-4D4E-8B04-EE622F19E6D1}">
      <dgm:prSet phldrT="[Text]"/>
      <dgm:spPr/>
      <dgm:t>
        <a:bodyPr/>
        <a:lstStyle/>
        <a:p>
          <a:pPr rtl="1"/>
          <a:r>
            <a:rPr lang="ar-SA" dirty="0" smtClean="0"/>
            <a:t>المعرب</a:t>
          </a:r>
          <a:endParaRPr lang="ar-SA" dirty="0"/>
        </a:p>
      </dgm:t>
    </dgm:pt>
    <dgm:pt modelId="{0687A2AF-1CC2-4602-AC2D-DA8A13F81778}" type="parTrans" cxnId="{69180E5C-2478-4469-BECA-AF53C861A295}">
      <dgm:prSet/>
      <dgm:spPr/>
      <dgm:t>
        <a:bodyPr/>
        <a:lstStyle/>
        <a:p>
          <a:pPr rtl="1"/>
          <a:endParaRPr lang="ar-SA"/>
        </a:p>
      </dgm:t>
    </dgm:pt>
    <dgm:pt modelId="{1FCC1D49-F6F3-4E64-A4F7-49069B511B5A}" type="sibTrans" cxnId="{69180E5C-2478-4469-BECA-AF53C861A295}">
      <dgm:prSet/>
      <dgm:spPr/>
      <dgm:t>
        <a:bodyPr/>
        <a:lstStyle/>
        <a:p>
          <a:pPr rtl="1"/>
          <a:endParaRPr lang="ar-SA"/>
        </a:p>
      </dgm:t>
    </dgm:pt>
    <dgm:pt modelId="{EEBE6D3A-44B7-4008-9C94-08942C721B45}">
      <dgm:prSet phldrT="[Text]"/>
      <dgm:spPr/>
      <dgm:t>
        <a:bodyPr/>
        <a:lstStyle/>
        <a:p>
          <a:pPr rtl="1"/>
          <a:r>
            <a:rPr lang="ar-SA" dirty="0" smtClean="0"/>
            <a:t>المبني</a:t>
          </a:r>
          <a:endParaRPr lang="ar-SA" dirty="0"/>
        </a:p>
      </dgm:t>
    </dgm:pt>
    <dgm:pt modelId="{0EA62DA9-AF25-467F-B6DB-7800FB8490F8}" type="parTrans" cxnId="{466DCD4E-A008-43F9-AE25-C60433CD1682}">
      <dgm:prSet/>
      <dgm:spPr/>
      <dgm:t>
        <a:bodyPr/>
        <a:lstStyle/>
        <a:p>
          <a:pPr rtl="1"/>
          <a:endParaRPr lang="ar-SA"/>
        </a:p>
      </dgm:t>
    </dgm:pt>
    <dgm:pt modelId="{B2D3FA1F-3428-44DD-A95A-513E67C48701}" type="sibTrans" cxnId="{466DCD4E-A008-43F9-AE25-C60433CD1682}">
      <dgm:prSet/>
      <dgm:spPr/>
      <dgm:t>
        <a:bodyPr/>
        <a:lstStyle/>
        <a:p>
          <a:pPr rtl="1"/>
          <a:endParaRPr lang="ar-SA"/>
        </a:p>
      </dgm:t>
    </dgm:pt>
    <dgm:pt modelId="{3452787E-7924-4D6D-B407-D72466B55B0F}">
      <dgm:prSet/>
      <dgm:spPr/>
      <dgm:t>
        <a:bodyPr/>
        <a:lstStyle/>
        <a:p>
          <a:pPr rtl="1"/>
          <a:endParaRPr lang="ar-SA" dirty="0"/>
        </a:p>
      </dgm:t>
    </dgm:pt>
    <dgm:pt modelId="{16EAA681-952B-4775-AF70-129D7DCFFAE2}" type="parTrans" cxnId="{BF4E1A2B-9BA2-4A52-910C-9F59213F3226}">
      <dgm:prSet/>
      <dgm:spPr/>
      <dgm:t>
        <a:bodyPr/>
        <a:lstStyle/>
        <a:p>
          <a:pPr rtl="1"/>
          <a:endParaRPr lang="ar-SA"/>
        </a:p>
      </dgm:t>
    </dgm:pt>
    <dgm:pt modelId="{C8DAE576-1B0F-4639-90D3-C37599403E7B}" type="sibTrans" cxnId="{BF4E1A2B-9BA2-4A52-910C-9F59213F3226}">
      <dgm:prSet/>
      <dgm:spPr/>
      <dgm:t>
        <a:bodyPr/>
        <a:lstStyle/>
        <a:p>
          <a:pPr rtl="1"/>
          <a:endParaRPr lang="ar-SA"/>
        </a:p>
      </dgm:t>
    </dgm:pt>
    <dgm:pt modelId="{775EDF25-56B9-4DBA-93AA-A3E036D10855}" type="pres">
      <dgm:prSet presAssocID="{C1B3F41D-A319-4C4C-A21E-8ADF2089A8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CAD5A8-2975-4510-BF5B-3F72F2E4AEA4}" type="pres">
      <dgm:prSet presAssocID="{C1B3F41D-A319-4C4C-A21E-8ADF2089A87B}" presName="wedge1" presStyleLbl="node1" presStyleIdx="0" presStyleCnt="2" custLinFactNeighborX="900" custLinFactNeighborY="11944"/>
      <dgm:spPr/>
      <dgm:t>
        <a:bodyPr/>
        <a:lstStyle/>
        <a:p>
          <a:pPr rtl="1"/>
          <a:endParaRPr lang="ar-SA"/>
        </a:p>
      </dgm:t>
    </dgm:pt>
    <dgm:pt modelId="{8449675E-BDB5-49C5-AF7F-CC177819517F}" type="pres">
      <dgm:prSet presAssocID="{C1B3F41D-A319-4C4C-A21E-8ADF2089A87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6C55BF-6C72-4DD1-8E7C-4A3559FDDE95}" type="pres">
      <dgm:prSet presAssocID="{C1B3F41D-A319-4C4C-A21E-8ADF2089A87B}" presName="wedge2" presStyleLbl="node1" presStyleIdx="1" presStyleCnt="2" custScaleY="48058" custLinFactNeighborX="-2236" custLinFactNeighborY="22674"/>
      <dgm:spPr/>
      <dgm:t>
        <a:bodyPr/>
        <a:lstStyle/>
        <a:p>
          <a:pPr rtl="1"/>
          <a:endParaRPr lang="ar-SA"/>
        </a:p>
      </dgm:t>
    </dgm:pt>
    <dgm:pt modelId="{C332FD61-326E-4A21-923B-355773019DDD}" type="pres">
      <dgm:prSet presAssocID="{C1B3F41D-A319-4C4C-A21E-8ADF2089A87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8AED3C4-CFAA-4BAD-9FAE-6D42E15F8EDA}" type="presOf" srcId="{C1B3F41D-A319-4C4C-A21E-8ADF2089A87B}" destId="{775EDF25-56B9-4DBA-93AA-A3E036D10855}" srcOrd="0" destOrd="0" presId="urn:microsoft.com/office/officeart/2005/8/layout/chart3"/>
    <dgm:cxn modelId="{9D4D1CC1-BFC8-4D6A-B8E0-6C43E569C2F3}" type="presOf" srcId="{3452787E-7924-4D6D-B407-D72466B55B0F}" destId="{C332FD61-326E-4A21-923B-355773019DDD}" srcOrd="1" destOrd="1" presId="urn:microsoft.com/office/officeart/2005/8/layout/chart3"/>
    <dgm:cxn modelId="{116103A6-91CD-4F2F-B611-57F23DACB221}" type="presOf" srcId="{EEBE6D3A-44B7-4008-9C94-08942C721B45}" destId="{C332FD61-326E-4A21-923B-355773019DDD}" srcOrd="1" destOrd="0" presId="urn:microsoft.com/office/officeart/2005/8/layout/chart3"/>
    <dgm:cxn modelId="{466DCD4E-A008-43F9-AE25-C60433CD1682}" srcId="{C1B3F41D-A319-4C4C-A21E-8ADF2089A87B}" destId="{EEBE6D3A-44B7-4008-9C94-08942C721B45}" srcOrd="1" destOrd="0" parTransId="{0EA62DA9-AF25-467F-B6DB-7800FB8490F8}" sibTransId="{B2D3FA1F-3428-44DD-A95A-513E67C48701}"/>
    <dgm:cxn modelId="{4E31E439-CD22-4651-BE90-5ECA2BACA054}" type="presOf" srcId="{EEBE6D3A-44B7-4008-9C94-08942C721B45}" destId="{9E6C55BF-6C72-4DD1-8E7C-4A3559FDDE95}" srcOrd="0" destOrd="0" presId="urn:microsoft.com/office/officeart/2005/8/layout/chart3"/>
    <dgm:cxn modelId="{E81D1920-AADB-4CD0-96B2-E8B377D071C7}" type="presOf" srcId="{3452787E-7924-4D6D-B407-D72466B55B0F}" destId="{9E6C55BF-6C72-4DD1-8E7C-4A3559FDDE95}" srcOrd="0" destOrd="1" presId="urn:microsoft.com/office/officeart/2005/8/layout/chart3"/>
    <dgm:cxn modelId="{B5CB549F-F080-439B-B655-76AE315C0148}" type="presOf" srcId="{B69B8210-53C9-4D4E-8B04-EE622F19E6D1}" destId="{8449675E-BDB5-49C5-AF7F-CC177819517F}" srcOrd="1" destOrd="0" presId="urn:microsoft.com/office/officeart/2005/8/layout/chart3"/>
    <dgm:cxn modelId="{69180E5C-2478-4469-BECA-AF53C861A295}" srcId="{C1B3F41D-A319-4C4C-A21E-8ADF2089A87B}" destId="{B69B8210-53C9-4D4E-8B04-EE622F19E6D1}" srcOrd="0" destOrd="0" parTransId="{0687A2AF-1CC2-4602-AC2D-DA8A13F81778}" sibTransId="{1FCC1D49-F6F3-4E64-A4F7-49069B511B5A}"/>
    <dgm:cxn modelId="{3E550B35-AF24-4765-9769-A7181EF17D71}" type="presOf" srcId="{B69B8210-53C9-4D4E-8B04-EE622F19E6D1}" destId="{F3CAD5A8-2975-4510-BF5B-3F72F2E4AEA4}" srcOrd="0" destOrd="0" presId="urn:microsoft.com/office/officeart/2005/8/layout/chart3"/>
    <dgm:cxn modelId="{BF4E1A2B-9BA2-4A52-910C-9F59213F3226}" srcId="{EEBE6D3A-44B7-4008-9C94-08942C721B45}" destId="{3452787E-7924-4D6D-B407-D72466B55B0F}" srcOrd="0" destOrd="0" parTransId="{16EAA681-952B-4775-AF70-129D7DCFFAE2}" sibTransId="{C8DAE576-1B0F-4639-90D3-C37599403E7B}"/>
    <dgm:cxn modelId="{8BA0888A-415C-4C2C-952A-F50A5171C9A2}" type="presParOf" srcId="{775EDF25-56B9-4DBA-93AA-A3E036D10855}" destId="{F3CAD5A8-2975-4510-BF5B-3F72F2E4AEA4}" srcOrd="0" destOrd="0" presId="urn:microsoft.com/office/officeart/2005/8/layout/chart3"/>
    <dgm:cxn modelId="{DF5C811D-7DBF-458E-8921-FC4672F8E681}" type="presParOf" srcId="{775EDF25-56B9-4DBA-93AA-A3E036D10855}" destId="{8449675E-BDB5-49C5-AF7F-CC177819517F}" srcOrd="1" destOrd="0" presId="urn:microsoft.com/office/officeart/2005/8/layout/chart3"/>
    <dgm:cxn modelId="{FE41FBC7-8D5D-444F-B850-A49A83317E23}" type="presParOf" srcId="{775EDF25-56B9-4DBA-93AA-A3E036D10855}" destId="{9E6C55BF-6C72-4DD1-8E7C-4A3559FDDE95}" srcOrd="2" destOrd="0" presId="urn:microsoft.com/office/officeart/2005/8/layout/chart3"/>
    <dgm:cxn modelId="{95E64433-7FDC-4AF2-87C7-60D8A1FD345A}" type="presParOf" srcId="{775EDF25-56B9-4DBA-93AA-A3E036D10855}" destId="{C332FD61-326E-4A21-923B-355773019DDD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D5A8-2975-4510-BF5B-3F72F2E4AEA4}">
      <dsp:nvSpPr>
        <dsp:cNvPr id="0" name=""/>
        <dsp:cNvSpPr/>
      </dsp:nvSpPr>
      <dsp:spPr>
        <a:xfrm>
          <a:off x="1985456" y="400980"/>
          <a:ext cx="1867820" cy="1867820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المعرب</a:t>
          </a:r>
          <a:endParaRPr lang="ar-SA" sz="1900" kern="1200" dirty="0"/>
        </a:p>
      </dsp:txBody>
      <dsp:txXfrm>
        <a:off x="2919366" y="678929"/>
        <a:ext cx="655960" cy="1311921"/>
      </dsp:txXfrm>
    </dsp:sp>
    <dsp:sp modelId="{9E6C55BF-6C72-4DD1-8E7C-4A3559FDDE95}">
      <dsp:nvSpPr>
        <dsp:cNvPr id="0" name=""/>
        <dsp:cNvSpPr/>
      </dsp:nvSpPr>
      <dsp:spPr>
        <a:xfrm>
          <a:off x="1882409" y="1086489"/>
          <a:ext cx="1867820" cy="89763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t" anchorCtr="0">
          <a:noAutofit/>
          <a:sp3d extrusionH="28000" prstMaterial="matte"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المبني</a:t>
          </a:r>
          <a:endParaRPr lang="ar-SA" sz="1900" kern="1200" dirty="0"/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500" kern="1200" dirty="0"/>
        </a:p>
      </dsp:txBody>
      <dsp:txXfrm>
        <a:off x="2149240" y="1220066"/>
        <a:ext cx="655960" cy="630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38D0-AC61-4D53-A75A-ACC2563DD82C}" type="datetimeFigureOut">
              <a:rPr lang="ar-SA" smtClean="0"/>
              <a:pPr/>
              <a:t>19/02/38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C610-2873-40D6-944B-AB13B42FEB2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\Downloads\image-0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333" y="188640"/>
            <a:ext cx="9144000" cy="8136904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895387" y="2178377"/>
            <a:ext cx="9286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مبني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مبني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259632" y="3933056"/>
            <a:ext cx="60007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هو الذي لا يتغير شكل آخره مع تغير العوامل الداخلة عليه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هو الذي يتغير شكل آخره بتغير العوامل الداخلة عليه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475656" y="4994012"/>
            <a:ext cx="61064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accent2"/>
                </a:solidFill>
              </a:rPr>
              <a:t>الطالبُ</a:t>
            </a:r>
            <a:r>
              <a:rPr lang="ar-SA" sz="2800" b="1" dirty="0" smtClean="0">
                <a:solidFill>
                  <a:schemeClr val="accent2"/>
                </a:solidFill>
              </a:rPr>
              <a:t> المجتهد يذاكر دروسه       /   </a:t>
            </a:r>
            <a:r>
              <a:rPr lang="ar-SA" sz="2800" b="1" u="sng" dirty="0" smtClean="0">
                <a:solidFill>
                  <a:schemeClr val="accent2"/>
                </a:solidFill>
              </a:rPr>
              <a:t>كيف</a:t>
            </a:r>
            <a:r>
              <a:rPr lang="ar-SA" sz="2800" b="1" dirty="0" smtClean="0">
                <a:solidFill>
                  <a:schemeClr val="accent2"/>
                </a:solidFill>
              </a:rPr>
              <a:t> حالك ؟   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6" name="مربع نص 2"/>
          <p:cNvSpPr txBox="1"/>
          <p:nvPr/>
        </p:nvSpPr>
        <p:spPr>
          <a:xfrm>
            <a:off x="1619672" y="2905167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معرب</a:t>
            </a:r>
          </a:p>
        </p:txBody>
      </p:sp>
      <p:sp>
        <p:nvSpPr>
          <p:cNvPr id="11" name="مربع نص 2"/>
          <p:cNvSpPr txBox="1"/>
          <p:nvPr/>
        </p:nvSpPr>
        <p:spPr>
          <a:xfrm>
            <a:off x="1763688" y="3154903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مبني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b\Downloads\image-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3"/>
            <a:ext cx="9144000" cy="8001055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1000108"/>
            <a:ext cx="22653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الحل في نهاية الكتاب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62932" y="5157192"/>
            <a:ext cx="6395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هذه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059832" y="5150249"/>
            <a:ext cx="619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</a:t>
            </a:r>
          </a:p>
        </p:txBody>
      </p:sp>
      <p:sp>
        <p:nvSpPr>
          <p:cNvPr id="6" name="مربع نص 3"/>
          <p:cNvSpPr txBox="1"/>
          <p:nvPr/>
        </p:nvSpPr>
        <p:spPr>
          <a:xfrm>
            <a:off x="4788024" y="5401145"/>
            <a:ext cx="783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هذان</a:t>
            </a:r>
          </a:p>
        </p:txBody>
      </p:sp>
      <p:sp>
        <p:nvSpPr>
          <p:cNvPr id="7" name="مربع نص 3"/>
          <p:cNvSpPr txBox="1"/>
          <p:nvPr/>
        </p:nvSpPr>
        <p:spPr>
          <a:xfrm>
            <a:off x="5466083" y="5645098"/>
            <a:ext cx="783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هاتان</a:t>
            </a:r>
          </a:p>
        </p:txBody>
      </p:sp>
      <p:sp>
        <p:nvSpPr>
          <p:cNvPr id="8" name="مربع نص 3"/>
          <p:cNvSpPr txBox="1"/>
          <p:nvPr/>
        </p:nvSpPr>
        <p:spPr>
          <a:xfrm>
            <a:off x="4357132" y="5906708"/>
            <a:ext cx="1127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هؤلاء</a:t>
            </a:r>
          </a:p>
        </p:txBody>
      </p:sp>
      <p:sp>
        <p:nvSpPr>
          <p:cNvPr id="11" name="مربع نص 3"/>
          <p:cNvSpPr txBox="1"/>
          <p:nvPr/>
        </p:nvSpPr>
        <p:spPr>
          <a:xfrm>
            <a:off x="5076056" y="6129935"/>
            <a:ext cx="1086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هؤلاء</a:t>
            </a:r>
          </a:p>
        </p:txBody>
      </p:sp>
      <p:sp>
        <p:nvSpPr>
          <p:cNvPr id="13" name="مربع نص 4"/>
          <p:cNvSpPr txBox="1"/>
          <p:nvPr/>
        </p:nvSpPr>
        <p:spPr>
          <a:xfrm>
            <a:off x="2381773" y="5401145"/>
            <a:ext cx="7060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اللذان</a:t>
            </a:r>
          </a:p>
        </p:txBody>
      </p:sp>
      <p:sp>
        <p:nvSpPr>
          <p:cNvPr id="14" name="مربع نص 4"/>
          <p:cNvSpPr txBox="1"/>
          <p:nvPr/>
        </p:nvSpPr>
        <p:spPr>
          <a:xfrm>
            <a:off x="3029260" y="5680412"/>
            <a:ext cx="7060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اللتان</a:t>
            </a:r>
          </a:p>
        </p:txBody>
      </p:sp>
      <p:sp>
        <p:nvSpPr>
          <p:cNvPr id="15" name="مربع نص 4"/>
          <p:cNvSpPr txBox="1"/>
          <p:nvPr/>
        </p:nvSpPr>
        <p:spPr>
          <a:xfrm>
            <a:off x="2344789" y="5953451"/>
            <a:ext cx="7060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الذين</a:t>
            </a:r>
          </a:p>
        </p:txBody>
      </p:sp>
      <p:sp>
        <p:nvSpPr>
          <p:cNvPr id="16" name="مربع نص 4"/>
          <p:cNvSpPr txBox="1"/>
          <p:nvPr/>
        </p:nvSpPr>
        <p:spPr>
          <a:xfrm>
            <a:off x="2843808" y="6168318"/>
            <a:ext cx="899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اللاتي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b\Downloads\image-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44" y="0"/>
            <a:ext cx="9144000" cy="7643842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0" y="1340768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أسماء الإشارة المعربة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(هذان)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(هاتان)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؛  فنقول: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هذان </a:t>
            </a:r>
            <a:r>
              <a:rPr lang="ar-S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الطالبان </a:t>
            </a:r>
            <a:r>
              <a:rPr lang="ar-SA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مجتهدان ورأيت</a:t>
            </a:r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هذين </a:t>
            </a:r>
            <a:r>
              <a:rPr lang="ar-SA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الطالبين ومررت </a:t>
            </a:r>
            <a:r>
              <a:rPr lang="ar-SA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بهذين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الطالبين .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(مرفوع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بالألف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ومنصوب ومجرور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بالياء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)، ومثلها هاتان</a:t>
            </a:r>
          </a:p>
          <a:p>
            <a:r>
              <a:rPr lang="ar-S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الأسماء الموصولة المعربة</a:t>
            </a:r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(اللذان)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(اللتان)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؛ فنقول: </a:t>
            </a:r>
            <a:r>
              <a:rPr lang="ar-S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جاء المعلمان</a:t>
            </a:r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اللذان</a:t>
            </a:r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تميزا </a:t>
            </a:r>
            <a:r>
              <a:rPr lang="ar-SA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ورأيت </a:t>
            </a:r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اللذين</a:t>
            </a:r>
            <a:r>
              <a:rPr lang="ar-SA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تميزا ومررت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باللذين</a:t>
            </a:r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تميزا</a:t>
            </a:r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(مرفوع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بالألف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ومنصوب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مجرور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بالياء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)، ومثلها اللتان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868144" y="5252392"/>
            <a:ext cx="180020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أنت  وك في (أراك وشيمتك وعليك ولك ومعكم وأمانيكم وأحلامكم وخدمتكم وراحتكم وأحوالكم)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533734" y="5439147"/>
            <a:ext cx="21500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</a:t>
            </a:r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(ضيفنا وزرتنا</a:t>
            </a:r>
          </a:p>
          <a:p>
            <a:r>
              <a:rPr lang="ar-SA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وجدتنا ولنا )  ونحن</a:t>
            </a:r>
            <a:endParaRPr lang="ar-SA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03648" y="5252392"/>
            <a:ext cx="17031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 والهاء في (</a:t>
            </a:r>
            <a:r>
              <a:rPr lang="ar-SA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الزمها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ar-SA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b\Downloads\image-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42952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59632" y="1124744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403152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668979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1916832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276872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4742" y="2634320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8562" y="2852936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3050843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8562" y="3253155"/>
            <a:ext cx="504056" cy="2880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977" y="3964994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 </a:t>
            </a:r>
            <a:r>
              <a:rPr lang="ar-S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ضمير منفصل</a:t>
            </a:r>
            <a:endParaRPr lang="ar-S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0583" y="4221088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إياي       ضمير منفصل</a:t>
            </a:r>
            <a:endParaRPr lang="ar-SA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752" y="4911218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هِم          ضمير متصل</a:t>
            </a:r>
            <a:endParaRPr lang="ar-S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0161" y="4469050"/>
            <a:ext cx="2223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الذين    </a:t>
            </a:r>
            <a:r>
              <a:rPr lang="ar-SA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SA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موصول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1600" y="469013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هُم         ضمير منفصل</a:t>
            </a:r>
            <a:endParaRPr lang="ar-S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0583" y="5159180"/>
            <a:ext cx="21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          ضمير متصل</a:t>
            </a:r>
            <a:endParaRPr lang="ar-SA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8387" y="5593793"/>
            <a:ext cx="2037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         اسم استفهام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82465" y="5373216"/>
            <a:ext cx="2127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</a:t>
            </a:r>
            <a:r>
              <a:rPr lang="ar-S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ضمير متصل</a:t>
            </a:r>
            <a:endParaRPr lang="ar-SA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5977" y="5873757"/>
            <a:ext cx="2162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</a:t>
            </a:r>
            <a:r>
              <a:rPr lang="ar-S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ضمير متصل</a:t>
            </a:r>
            <a:endParaRPr lang="ar-S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0583" y="6094299"/>
            <a:ext cx="2256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          اسم إشارة</a:t>
            </a:r>
            <a:endParaRPr lang="ar-S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1663" y="6314841"/>
            <a:ext cx="2127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         اسم موصول</a:t>
            </a:r>
            <a:endParaRPr lang="ar-SA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44208" y="4077072"/>
            <a:ext cx="288032" cy="221158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0232" y="4365104"/>
            <a:ext cx="360040" cy="221158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2080" y="4686562"/>
            <a:ext cx="360040" cy="254606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4048" y="4686562"/>
            <a:ext cx="288032" cy="326614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3968" y="4686562"/>
            <a:ext cx="216024" cy="326614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2200" y="5664974"/>
            <a:ext cx="144016" cy="284306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40252" y="5681281"/>
            <a:ext cx="108012" cy="267999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6136" y="5664974"/>
            <a:ext cx="144016" cy="284306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6176" y="5733256"/>
            <a:ext cx="216024" cy="216024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76056" y="5664974"/>
            <a:ext cx="144016" cy="284306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8024" y="5733255"/>
            <a:ext cx="288493" cy="216025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5733255"/>
            <a:ext cx="196391" cy="216025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/>
      <p:bldP spid="4" grpId="0"/>
      <p:bldP spid="14" grpId="0"/>
      <p:bldP spid="15" grpId="0"/>
      <p:bldP spid="17" grpId="0"/>
      <p:bldP spid="18" grpId="0"/>
      <p:bldP spid="16" grpId="0"/>
      <p:bldP spid="20" grpId="0"/>
      <p:bldP spid="21" grpId="0"/>
      <p:bldP spid="22" grpId="0"/>
      <p:bldP spid="23" grpId="0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b\Downloads\image-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448"/>
            <a:ext cx="9144000" cy="9217024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1302539" y="476672"/>
            <a:ext cx="1852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أين 	اسم شرط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7092281" y="3212976"/>
            <a:ext cx="6307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هذان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مربع نص 2"/>
          <p:cNvSpPr txBox="1"/>
          <p:nvPr/>
        </p:nvSpPr>
        <p:spPr>
          <a:xfrm>
            <a:off x="1022297" y="764704"/>
            <a:ext cx="20375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ضمير متصل</a:t>
            </a:r>
          </a:p>
        </p:txBody>
      </p:sp>
      <p:sp>
        <p:nvSpPr>
          <p:cNvPr id="18" name="مربع نص 2"/>
          <p:cNvSpPr txBox="1"/>
          <p:nvPr/>
        </p:nvSpPr>
        <p:spPr>
          <a:xfrm>
            <a:off x="998769" y="1043444"/>
            <a:ext cx="2133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          ضمير متصل</a:t>
            </a:r>
          </a:p>
        </p:txBody>
      </p:sp>
      <p:sp>
        <p:nvSpPr>
          <p:cNvPr id="19" name="مربع نص 2"/>
          <p:cNvSpPr txBox="1"/>
          <p:nvPr/>
        </p:nvSpPr>
        <p:spPr>
          <a:xfrm>
            <a:off x="974529" y="1594221"/>
            <a:ext cx="2133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هم           ضمير متصل</a:t>
            </a:r>
          </a:p>
        </p:txBody>
      </p:sp>
      <p:sp>
        <p:nvSpPr>
          <p:cNvPr id="20" name="مربع نص 2"/>
          <p:cNvSpPr txBox="1"/>
          <p:nvPr/>
        </p:nvSpPr>
        <p:spPr>
          <a:xfrm>
            <a:off x="1115616" y="1322184"/>
            <a:ext cx="20397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	اسم موصول</a:t>
            </a:r>
          </a:p>
        </p:txBody>
      </p:sp>
      <p:sp>
        <p:nvSpPr>
          <p:cNvPr id="21" name="مربع نص 2"/>
          <p:cNvSpPr txBox="1"/>
          <p:nvPr/>
        </p:nvSpPr>
        <p:spPr>
          <a:xfrm>
            <a:off x="1278656" y="1871473"/>
            <a:ext cx="1852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	اسم شرط</a:t>
            </a:r>
          </a:p>
        </p:txBody>
      </p:sp>
      <p:sp>
        <p:nvSpPr>
          <p:cNvPr id="22" name="مربع نص 2"/>
          <p:cNvSpPr txBox="1"/>
          <p:nvPr/>
        </p:nvSpPr>
        <p:spPr>
          <a:xfrm>
            <a:off x="926761" y="2165981"/>
            <a:ext cx="2133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           ضمير متصل</a:t>
            </a:r>
          </a:p>
        </p:txBody>
      </p:sp>
      <p:sp>
        <p:nvSpPr>
          <p:cNvPr id="2" name="Rectangle 1"/>
          <p:cNvSpPr/>
          <p:nvPr/>
        </p:nvSpPr>
        <p:spPr>
          <a:xfrm>
            <a:off x="6927015" y="846004"/>
            <a:ext cx="165266" cy="27874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Rectangle 28"/>
          <p:cNvSpPr/>
          <p:nvPr/>
        </p:nvSpPr>
        <p:spPr>
          <a:xfrm>
            <a:off x="6231529" y="855296"/>
            <a:ext cx="165266" cy="27874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Rectangle 29"/>
          <p:cNvSpPr/>
          <p:nvPr/>
        </p:nvSpPr>
        <p:spPr>
          <a:xfrm>
            <a:off x="5580112" y="827728"/>
            <a:ext cx="288032" cy="306308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Rectangle 30"/>
          <p:cNvSpPr/>
          <p:nvPr/>
        </p:nvSpPr>
        <p:spPr>
          <a:xfrm>
            <a:off x="6865815" y="1532511"/>
            <a:ext cx="344896" cy="251172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Rectangle 31"/>
          <p:cNvSpPr/>
          <p:nvPr/>
        </p:nvSpPr>
        <p:spPr>
          <a:xfrm>
            <a:off x="5940152" y="1594221"/>
            <a:ext cx="216024" cy="189462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Rectangle 32"/>
          <p:cNvSpPr/>
          <p:nvPr/>
        </p:nvSpPr>
        <p:spPr>
          <a:xfrm>
            <a:off x="7750990" y="2115219"/>
            <a:ext cx="318105" cy="251172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Rectangle 33"/>
          <p:cNvSpPr/>
          <p:nvPr/>
        </p:nvSpPr>
        <p:spPr>
          <a:xfrm>
            <a:off x="6300191" y="2146074"/>
            <a:ext cx="110171" cy="150543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"/>
          <p:cNvSpPr txBox="1"/>
          <p:nvPr/>
        </p:nvSpPr>
        <p:spPr>
          <a:xfrm>
            <a:off x="895449" y="3305309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إشارة للمثنى المذكر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مربع نص 3"/>
          <p:cNvSpPr txBox="1"/>
          <p:nvPr/>
        </p:nvSpPr>
        <p:spPr>
          <a:xfrm>
            <a:off x="6444208" y="3491776"/>
            <a:ext cx="463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مَنْ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مربع نص 3"/>
          <p:cNvSpPr txBox="1"/>
          <p:nvPr/>
        </p:nvSpPr>
        <p:spPr>
          <a:xfrm>
            <a:off x="919689" y="3584109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موصول بمعنى الذي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مربع نص 3"/>
          <p:cNvSpPr txBox="1"/>
          <p:nvPr/>
        </p:nvSpPr>
        <p:spPr>
          <a:xfrm>
            <a:off x="6777706" y="3791485"/>
            <a:ext cx="36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إذا</a:t>
            </a:r>
            <a:r>
              <a:rPr lang="ar-S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مربع نص 3"/>
          <p:cNvSpPr txBox="1"/>
          <p:nvPr/>
        </p:nvSpPr>
        <p:spPr>
          <a:xfrm>
            <a:off x="847681" y="3889185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شرط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مربع نص 3"/>
          <p:cNvSpPr txBox="1"/>
          <p:nvPr/>
        </p:nvSpPr>
        <p:spPr>
          <a:xfrm>
            <a:off x="7242039" y="4073851"/>
            <a:ext cx="6307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نحنُ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مربع نص 3"/>
          <p:cNvSpPr txBox="1"/>
          <p:nvPr/>
        </p:nvSpPr>
        <p:spPr>
          <a:xfrm>
            <a:off x="971600" y="4120017"/>
            <a:ext cx="22535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ضمير جمع منفصل للمتكلم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مربع نص 3"/>
          <p:cNvSpPr txBox="1"/>
          <p:nvPr/>
        </p:nvSpPr>
        <p:spPr>
          <a:xfrm>
            <a:off x="6777706" y="4348772"/>
            <a:ext cx="463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مَنْ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مربع نص 3"/>
          <p:cNvSpPr txBox="1"/>
          <p:nvPr/>
        </p:nvSpPr>
        <p:spPr>
          <a:xfrm>
            <a:off x="912619" y="4427820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موصول بمعنى الذي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مربع نص 3"/>
          <p:cNvSpPr txBox="1"/>
          <p:nvPr/>
        </p:nvSpPr>
        <p:spPr>
          <a:xfrm>
            <a:off x="7241590" y="4623519"/>
            <a:ext cx="529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إياكِ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مربع نص 3"/>
          <p:cNvSpPr txBox="1"/>
          <p:nvPr/>
        </p:nvSpPr>
        <p:spPr>
          <a:xfrm>
            <a:off x="962335" y="4708097"/>
            <a:ext cx="22535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ضمير منفصل للمخاطبة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مربع نص 3"/>
          <p:cNvSpPr txBox="1"/>
          <p:nvPr/>
        </p:nvSpPr>
        <p:spPr>
          <a:xfrm>
            <a:off x="7241590" y="4909673"/>
            <a:ext cx="529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هذه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مربع نص 3"/>
          <p:cNvSpPr txBox="1"/>
          <p:nvPr/>
        </p:nvSpPr>
        <p:spPr>
          <a:xfrm>
            <a:off x="1115616" y="5003884"/>
            <a:ext cx="20397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إشارة للمفرد المؤنث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مربع نص 3"/>
          <p:cNvSpPr txBox="1"/>
          <p:nvPr/>
        </p:nvSpPr>
        <p:spPr>
          <a:xfrm>
            <a:off x="5940152" y="5188550"/>
            <a:ext cx="637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الذين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مربع نص 3"/>
          <p:cNvSpPr txBox="1"/>
          <p:nvPr/>
        </p:nvSpPr>
        <p:spPr>
          <a:xfrm>
            <a:off x="840255" y="5267885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موصول لجمع الذكور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مربع نص 3"/>
          <p:cNvSpPr txBox="1"/>
          <p:nvPr/>
        </p:nvSpPr>
        <p:spPr>
          <a:xfrm>
            <a:off x="4860032" y="5445224"/>
            <a:ext cx="50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ــــــها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مربع نص 3"/>
          <p:cNvSpPr txBox="1"/>
          <p:nvPr/>
        </p:nvSpPr>
        <p:spPr>
          <a:xfrm>
            <a:off x="1022297" y="5548162"/>
            <a:ext cx="21697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ضمير متصل للغائب المفرد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مربع نص 3"/>
          <p:cNvSpPr txBox="1"/>
          <p:nvPr/>
        </p:nvSpPr>
        <p:spPr>
          <a:xfrm>
            <a:off x="7241590" y="5742492"/>
            <a:ext cx="637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الذي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مربع نص 3"/>
          <p:cNvSpPr txBox="1"/>
          <p:nvPr/>
        </p:nvSpPr>
        <p:spPr>
          <a:xfrm>
            <a:off x="895448" y="5827673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موصول للمفرد المذكر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مربع نص 3"/>
          <p:cNvSpPr txBox="1"/>
          <p:nvPr/>
        </p:nvSpPr>
        <p:spPr>
          <a:xfrm>
            <a:off x="6717513" y="6021793"/>
            <a:ext cx="50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مـــــــــــــا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مربع نص 3"/>
          <p:cNvSpPr txBox="1"/>
          <p:nvPr/>
        </p:nvSpPr>
        <p:spPr>
          <a:xfrm>
            <a:off x="827584" y="6093296"/>
            <a:ext cx="22912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موصول لغير العاقل</a:t>
            </a:r>
            <a:endParaRPr lang="ar-SA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7" name="مربع نص 3"/>
          <p:cNvSpPr txBox="1"/>
          <p:nvPr/>
        </p:nvSpPr>
        <p:spPr>
          <a:xfrm>
            <a:off x="7140034" y="6309320"/>
            <a:ext cx="6307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كيف</a:t>
            </a:r>
            <a:r>
              <a:rPr lang="ar-S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مربع نص 3"/>
          <p:cNvSpPr txBox="1"/>
          <p:nvPr/>
        </p:nvSpPr>
        <p:spPr>
          <a:xfrm>
            <a:off x="1501359" y="6373573"/>
            <a:ext cx="11278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اسم استفهام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build="p"/>
      <p:bldP spid="45" grpId="0" build="p"/>
      <p:bldP spid="46" grpId="0" build="p"/>
      <p:bldP spid="47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b\Downloads\image-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70"/>
            <a:ext cx="9144000" cy="707233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11560" y="3718773"/>
            <a:ext cx="7092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تغير أحوال أواخر الكلم ( أي حركة آخر الكلمة ) لاختلاف العوامل الداخلة عليه لفظًا أو تقديرًا.</a:t>
            </a:r>
          </a:p>
          <a:p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إعراب الكلمة فإننا نعربها بطريقة مباشرة بخلاف الاسم المبني. </a:t>
            </a:r>
            <a:endParaRPr lang="ar-S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31640" y="4293096"/>
            <a:ext cx="6408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ثبات حركة الحرف الأخير من الاسم المبني و لا تتغير مع اختلاف الموقع الإعرابي .</a:t>
            </a: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إعراب الكلمة المبنية فإننا نعربها بطريقة غير مباشرة بصيغة ( في محل ).</a:t>
            </a:r>
            <a:endParaRPr lang="ar-SA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5346357"/>
              </p:ext>
            </p:extLst>
          </p:nvPr>
        </p:nvGraphicFramePr>
        <p:xfrm>
          <a:off x="1691680" y="4589780"/>
          <a:ext cx="5760640" cy="222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716016" y="1484784"/>
            <a:ext cx="331236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رجل ـ امرأة ـ قبر ـ الميت</a:t>
            </a:r>
          </a:p>
          <a:p>
            <a:pPr algn="ctr"/>
            <a:r>
              <a:rPr lang="ar-S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زوج ـ عمل ـ القبور ـ الله</a:t>
            </a:r>
          </a:p>
          <a:p>
            <a:pPr algn="ctr"/>
            <a:r>
              <a:rPr lang="ar-S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حفرة ـ أخ</a:t>
            </a:r>
            <a:endParaRPr lang="ar-SA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4080" y="1484784"/>
            <a:ext cx="370792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ـ الهاء في ( لها ) ـ مَنْ ـ هذا</a:t>
            </a:r>
          </a:p>
          <a:p>
            <a:pPr algn="ctr"/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ياء المتكلم ـ الهاء في ( عمله ) </a:t>
            </a:r>
          </a:p>
          <a:p>
            <a:pPr algn="ctr"/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الهاء في ( أبعده )  ـ مَنْ </a:t>
            </a:r>
          </a:p>
          <a:p>
            <a:pPr algn="ctr"/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الهاء في ( أخيه و فيها )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CAD5A8-2975-4510-BF5B-3F72F2E4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>
                                            <p:graphicEl>
                                              <a:dgm id="{F3CAD5A8-2975-4510-BF5B-3F72F2E4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>
                                            <p:graphicEl>
                                              <a:dgm id="{F3CAD5A8-2975-4510-BF5B-3F72F2E4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3">
                                            <p:graphicEl>
                                              <a:dgm id="{F3CAD5A8-2975-4510-BF5B-3F72F2E4A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>
                                            <p:graphicEl>
                                              <a:dgm id="{F3CAD5A8-2975-4510-BF5B-3F72F2E4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>
                                            <p:graphicEl>
                                              <a:dgm id="{F3CAD5A8-2975-4510-BF5B-3F72F2E4A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E6C55BF-6C72-4DD1-8E7C-4A3559FD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3">
                                            <p:graphicEl>
                                              <a:dgm id="{9E6C55BF-6C72-4DD1-8E7C-4A3559FD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3">
                                            <p:graphicEl>
                                              <a:dgm id="{9E6C55BF-6C72-4DD1-8E7C-4A3559FD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3">
                                            <p:graphicEl>
                                              <a:dgm id="{9E6C55BF-6C72-4DD1-8E7C-4A3559FDD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>
                                            <p:graphicEl>
                                              <a:dgm id="{9E6C55BF-6C72-4DD1-8E7C-4A3559FD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>
                                            <p:graphicEl>
                                              <a:dgm id="{9E6C55BF-6C72-4DD1-8E7C-4A3559FD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13" grpId="0">
        <p:bldSub>
          <a:bldDgm bld="one"/>
        </p:bldSub>
      </p:bldGraphic>
      <p:bldP spid="2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11151"/>
              </p:ext>
            </p:extLst>
          </p:nvPr>
        </p:nvGraphicFramePr>
        <p:xfrm>
          <a:off x="467545" y="1988840"/>
          <a:ext cx="8352927" cy="47548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296254"/>
                <a:gridCol w="1296254"/>
                <a:gridCol w="1296254"/>
                <a:gridCol w="1488055"/>
                <a:gridCol w="1488055"/>
                <a:gridCol w="1488055"/>
              </a:tblGrid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علي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وفاتــ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بن / أبي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ـــه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طالب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موصول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الله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دون / الطريقة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الغراء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عبدًا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المحجة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الصبر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البيضاء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رغبة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المنهل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حياتـ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الأجل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العمل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0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عدة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دون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3"/>
            <a:ext cx="9144000" cy="188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033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97029"/>
              </p:ext>
            </p:extLst>
          </p:nvPr>
        </p:nvGraphicFramePr>
        <p:xfrm>
          <a:off x="899592" y="1124744"/>
          <a:ext cx="6718934" cy="51511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16000"/>
                <a:gridCol w="1016000"/>
                <a:gridCol w="1327467"/>
                <a:gridCol w="1016000"/>
                <a:gridCol w="1016000"/>
                <a:gridCol w="132746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عمر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العذر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استفهام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عبدالعزيز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هم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منفصل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أصحاب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ــو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ـــه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الذين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موصول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قوم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ــو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هم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هو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منفصل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موصول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بعض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تَ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هم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ــك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الناس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أهل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عمر</a:t>
                      </a:r>
                      <a:endParaRPr lang="ar-SA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6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8001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48813"/>
              </p:ext>
            </p:extLst>
          </p:nvPr>
        </p:nvGraphicFramePr>
        <p:xfrm>
          <a:off x="179512" y="1772816"/>
          <a:ext cx="8707754" cy="47548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785070"/>
                <a:gridCol w="692680"/>
                <a:gridCol w="1347468"/>
                <a:gridCol w="837536"/>
                <a:gridCol w="819848"/>
                <a:gridCol w="1275042"/>
                <a:gridCol w="747000"/>
                <a:gridCol w="819010"/>
                <a:gridCol w="13841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الاسم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الرشيد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الشرف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رجل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رجل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صاحب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مَنْ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موصول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صواب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القضاء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الدناءة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ــي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حلم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الفقه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القضاء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الحلم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ــك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أنا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</a:t>
                      </a:r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منفصل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ــك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مَنْ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موصول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الرشيد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العجلة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ـه /</a:t>
                      </a:r>
                      <a:r>
                        <a:rPr lang="ar-S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ثلاث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مَنْ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اسم موصول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مطعن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خلال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خطأ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أنت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منفصل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ــك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ه</a:t>
                      </a:r>
                      <a:endParaRPr lang="ar-S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ضمير متصل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64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602</Words>
  <Application>Microsoft Office PowerPoint</Application>
  <PresentationFormat>On-screen Show (4:3)</PresentationFormat>
  <Paragraphs>292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sab</dc:creator>
  <cp:lastModifiedBy>أبو ليان</cp:lastModifiedBy>
  <cp:revision>78</cp:revision>
  <dcterms:created xsi:type="dcterms:W3CDTF">2015-09-24T21:27:24Z</dcterms:created>
  <dcterms:modified xsi:type="dcterms:W3CDTF">2016-11-19T05:13:16Z</dcterms:modified>
</cp:coreProperties>
</file>