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91" r:id="rId2"/>
    <p:sldId id="296" r:id="rId3"/>
    <p:sldId id="562" r:id="rId4"/>
    <p:sldId id="514" r:id="rId5"/>
    <p:sldId id="532" r:id="rId6"/>
    <p:sldId id="533" r:id="rId7"/>
    <p:sldId id="534" r:id="rId8"/>
    <p:sldId id="535" r:id="rId9"/>
    <p:sldId id="536" r:id="rId10"/>
    <p:sldId id="516" r:id="rId11"/>
    <p:sldId id="537" r:id="rId12"/>
    <p:sldId id="297" r:id="rId13"/>
    <p:sldId id="538" r:id="rId14"/>
    <p:sldId id="542" r:id="rId15"/>
    <p:sldId id="543" r:id="rId16"/>
    <p:sldId id="544" r:id="rId17"/>
    <p:sldId id="545" r:id="rId18"/>
    <p:sldId id="546" r:id="rId19"/>
    <p:sldId id="539" r:id="rId20"/>
    <p:sldId id="548" r:id="rId21"/>
    <p:sldId id="549" r:id="rId22"/>
    <p:sldId id="550" r:id="rId23"/>
    <p:sldId id="551" r:id="rId24"/>
    <p:sldId id="552" r:id="rId25"/>
    <p:sldId id="553" r:id="rId26"/>
    <p:sldId id="554" r:id="rId27"/>
    <p:sldId id="540" r:id="rId28"/>
    <p:sldId id="555" r:id="rId29"/>
    <p:sldId id="556" r:id="rId30"/>
    <p:sldId id="557" r:id="rId31"/>
    <p:sldId id="558" r:id="rId32"/>
    <p:sldId id="559" r:id="rId33"/>
    <p:sldId id="560" r:id="rId34"/>
    <p:sldId id="561" r:id="rId35"/>
    <p:sldId id="541"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663300"/>
    <a:srgbClr val="6600CC"/>
    <a:srgbClr val="003366"/>
    <a:srgbClr val="960000"/>
    <a:srgbClr val="680000"/>
    <a:srgbClr val="9900CC"/>
    <a:srgbClr val="00FFFF"/>
    <a:srgbClr val="993366"/>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4" d="100"/>
          <a:sy n="64" d="100"/>
        </p:scale>
        <p:origin x="-147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2.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2.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3.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4.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5.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6.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7.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8.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9.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0.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en-US"/>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a:p>
        </p:txBody>
      </p:sp>
      <p:sp>
        <p:nvSpPr>
          <p:cNvPr id="4" name="عنصر نائب للتاريخ 3"/>
          <p:cNvSpPr>
            <a:spLocks noGrp="1"/>
          </p:cNvSpPr>
          <p:nvPr>
            <p:ph type="dt" sz="half" idx="10"/>
          </p:nvPr>
        </p:nvSpPr>
        <p:spPr/>
        <p:txBody>
          <a:bodyPr/>
          <a:lstStyle>
            <a:lvl1pPr>
              <a:defRPr/>
            </a:lvl1pPr>
          </a:lstStyle>
          <a:p>
            <a:pPr>
              <a:defRPr/>
            </a:pPr>
            <a:fld id="{9CB6F033-1536-44A6-922E-3F5D311C8B83}" type="datetimeFigureOut">
              <a:rPr lang="en-US"/>
              <a:pPr>
                <a:defRPr/>
              </a:pPr>
              <a:t>9/27/2016</a:t>
            </a:fld>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91C7C692-A1AD-4EA3-8153-1CC5294EEB4E}"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lvl1pPr>
              <a:defRPr/>
            </a:lvl1pPr>
          </a:lstStyle>
          <a:p>
            <a:pPr>
              <a:defRPr/>
            </a:pPr>
            <a:fld id="{56EFA0FA-24D4-40C6-AE72-DA977C149296}" type="datetimeFigureOut">
              <a:rPr lang="en-US"/>
              <a:pPr>
                <a:defRPr/>
              </a:pPr>
              <a:t>9/27/2016</a:t>
            </a:fld>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3037872E-EAE7-4EA8-A74A-9B592C27A148}"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lvl1pPr>
              <a:defRPr/>
            </a:lvl1pPr>
          </a:lstStyle>
          <a:p>
            <a:pPr>
              <a:defRPr/>
            </a:pPr>
            <a:fld id="{1B4A5CF4-0F0D-49E0-A49E-D076B4A6ECF2}" type="datetimeFigureOut">
              <a:rPr lang="en-US"/>
              <a:pPr>
                <a:defRPr/>
              </a:pPr>
              <a:t>9/27/2016</a:t>
            </a:fld>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E2553FAD-758B-4ABD-8067-CE9412BB00D4}"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lvl1pPr>
              <a:defRPr/>
            </a:lvl1pPr>
          </a:lstStyle>
          <a:p>
            <a:pPr>
              <a:defRPr/>
            </a:pPr>
            <a:fld id="{5868680F-C329-4B25-9654-67303FA4924B}" type="datetimeFigureOut">
              <a:rPr lang="en-US"/>
              <a:pPr>
                <a:defRPr/>
              </a:pPr>
              <a:t>9/27/2016</a:t>
            </a:fld>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074C9D9C-ED08-4DE0-9242-993B90B1CADB}"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pPr>
              <a:defRPr/>
            </a:pPr>
            <a:fld id="{608E0940-3236-4C78-9578-AA1DAD0A7E82}" type="datetimeFigureOut">
              <a:rPr lang="en-US"/>
              <a:pPr>
                <a:defRPr/>
              </a:pPr>
              <a:t>9/27/2016</a:t>
            </a:fld>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DF899129-B0A0-4C38-9634-D1B04609ABD5}"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3"/>
          <p:cNvSpPr>
            <a:spLocks noGrp="1"/>
          </p:cNvSpPr>
          <p:nvPr>
            <p:ph type="dt" sz="half" idx="10"/>
          </p:nvPr>
        </p:nvSpPr>
        <p:spPr/>
        <p:txBody>
          <a:bodyPr/>
          <a:lstStyle>
            <a:lvl1pPr>
              <a:defRPr/>
            </a:lvl1pPr>
          </a:lstStyle>
          <a:p>
            <a:pPr>
              <a:defRPr/>
            </a:pPr>
            <a:fld id="{4DEEB46E-BA1B-4C77-80B0-AFE14F4D4E51}" type="datetimeFigureOut">
              <a:rPr lang="en-US"/>
              <a:pPr>
                <a:defRPr/>
              </a:pPr>
              <a:t>9/27/2016</a:t>
            </a:fld>
            <a:endParaRPr lang="en-US"/>
          </a:p>
        </p:txBody>
      </p:sp>
      <p:sp>
        <p:nvSpPr>
          <p:cNvPr id="6" name="عنصر نائب للتذييل 4"/>
          <p:cNvSpPr>
            <a:spLocks noGrp="1"/>
          </p:cNvSpPr>
          <p:nvPr>
            <p:ph type="ftr" sz="quarter" idx="11"/>
          </p:nvPr>
        </p:nvSpPr>
        <p:spPr/>
        <p:txBody>
          <a:bodyPr/>
          <a:lstStyle>
            <a:lvl1pPr>
              <a:defRPr/>
            </a:lvl1pPr>
          </a:lstStyle>
          <a:p>
            <a:pPr>
              <a:defRPr/>
            </a:pPr>
            <a:endParaRPr lang="en-US"/>
          </a:p>
        </p:txBody>
      </p:sp>
      <p:sp>
        <p:nvSpPr>
          <p:cNvPr id="7" name="عنصر نائب لرقم الشريحة 5"/>
          <p:cNvSpPr>
            <a:spLocks noGrp="1"/>
          </p:cNvSpPr>
          <p:nvPr>
            <p:ph type="sldNum" sz="quarter" idx="12"/>
          </p:nvPr>
        </p:nvSpPr>
        <p:spPr/>
        <p:txBody>
          <a:bodyPr/>
          <a:lstStyle>
            <a:lvl1pPr>
              <a:defRPr/>
            </a:lvl1pPr>
          </a:lstStyle>
          <a:p>
            <a:pPr>
              <a:defRPr/>
            </a:pPr>
            <a:fld id="{72A6BD78-854E-4BE5-8E16-7038E4A274B2}"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3"/>
          <p:cNvSpPr>
            <a:spLocks noGrp="1"/>
          </p:cNvSpPr>
          <p:nvPr>
            <p:ph type="dt" sz="half" idx="10"/>
          </p:nvPr>
        </p:nvSpPr>
        <p:spPr/>
        <p:txBody>
          <a:bodyPr/>
          <a:lstStyle>
            <a:lvl1pPr>
              <a:defRPr/>
            </a:lvl1pPr>
          </a:lstStyle>
          <a:p>
            <a:pPr>
              <a:defRPr/>
            </a:pPr>
            <a:fld id="{0A08CF62-3DE6-4019-B68A-7E987276EE98}" type="datetimeFigureOut">
              <a:rPr lang="en-US"/>
              <a:pPr>
                <a:defRPr/>
              </a:pPr>
              <a:t>9/27/2016</a:t>
            </a:fld>
            <a:endParaRPr lang="en-US"/>
          </a:p>
        </p:txBody>
      </p:sp>
      <p:sp>
        <p:nvSpPr>
          <p:cNvPr id="8" name="عنصر نائب للتذييل 4"/>
          <p:cNvSpPr>
            <a:spLocks noGrp="1"/>
          </p:cNvSpPr>
          <p:nvPr>
            <p:ph type="ftr" sz="quarter" idx="11"/>
          </p:nvPr>
        </p:nvSpPr>
        <p:spPr/>
        <p:txBody>
          <a:bodyPr/>
          <a:lstStyle>
            <a:lvl1pPr>
              <a:defRPr/>
            </a:lvl1pPr>
          </a:lstStyle>
          <a:p>
            <a:pPr>
              <a:defRPr/>
            </a:pPr>
            <a:endParaRPr lang="en-US"/>
          </a:p>
        </p:txBody>
      </p:sp>
      <p:sp>
        <p:nvSpPr>
          <p:cNvPr id="9" name="عنصر نائب لرقم الشريحة 5"/>
          <p:cNvSpPr>
            <a:spLocks noGrp="1"/>
          </p:cNvSpPr>
          <p:nvPr>
            <p:ph type="sldNum" sz="quarter" idx="12"/>
          </p:nvPr>
        </p:nvSpPr>
        <p:spPr/>
        <p:txBody>
          <a:bodyPr/>
          <a:lstStyle>
            <a:lvl1pPr>
              <a:defRPr/>
            </a:lvl1pPr>
          </a:lstStyle>
          <a:p>
            <a:pPr>
              <a:defRPr/>
            </a:pPr>
            <a:fld id="{45BAA1AA-19B3-4D4B-AF03-5FA33C165C7F}"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تاريخ 3"/>
          <p:cNvSpPr>
            <a:spLocks noGrp="1"/>
          </p:cNvSpPr>
          <p:nvPr>
            <p:ph type="dt" sz="half" idx="10"/>
          </p:nvPr>
        </p:nvSpPr>
        <p:spPr/>
        <p:txBody>
          <a:bodyPr/>
          <a:lstStyle>
            <a:lvl1pPr>
              <a:defRPr/>
            </a:lvl1pPr>
          </a:lstStyle>
          <a:p>
            <a:pPr>
              <a:defRPr/>
            </a:pPr>
            <a:fld id="{AEC6C403-E9D0-4E77-8A06-EFF8D55D0EE8}" type="datetimeFigureOut">
              <a:rPr lang="en-US"/>
              <a:pPr>
                <a:defRPr/>
              </a:pPr>
              <a:t>9/27/2016</a:t>
            </a:fld>
            <a:endParaRPr lang="en-US"/>
          </a:p>
        </p:txBody>
      </p:sp>
      <p:sp>
        <p:nvSpPr>
          <p:cNvPr id="4" name="عنصر نائب للتذييل 4"/>
          <p:cNvSpPr>
            <a:spLocks noGrp="1"/>
          </p:cNvSpPr>
          <p:nvPr>
            <p:ph type="ftr" sz="quarter" idx="11"/>
          </p:nvPr>
        </p:nvSpPr>
        <p:spPr/>
        <p:txBody>
          <a:bodyPr/>
          <a:lstStyle>
            <a:lvl1pPr>
              <a:defRPr/>
            </a:lvl1pPr>
          </a:lstStyle>
          <a:p>
            <a:pPr>
              <a:defRPr/>
            </a:pPr>
            <a:endParaRPr lang="en-US"/>
          </a:p>
        </p:txBody>
      </p:sp>
      <p:sp>
        <p:nvSpPr>
          <p:cNvPr id="5" name="عنصر نائب لرقم الشريحة 5"/>
          <p:cNvSpPr>
            <a:spLocks noGrp="1"/>
          </p:cNvSpPr>
          <p:nvPr>
            <p:ph type="sldNum" sz="quarter" idx="12"/>
          </p:nvPr>
        </p:nvSpPr>
        <p:spPr/>
        <p:txBody>
          <a:bodyPr/>
          <a:lstStyle>
            <a:lvl1pPr>
              <a:defRPr/>
            </a:lvl1pPr>
          </a:lstStyle>
          <a:p>
            <a:pPr>
              <a:defRPr/>
            </a:pPr>
            <a:fld id="{0F82F8D2-15CF-4377-B068-76EC1B30A614}"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3"/>
          <p:cNvSpPr>
            <a:spLocks noGrp="1"/>
          </p:cNvSpPr>
          <p:nvPr>
            <p:ph type="dt" sz="half" idx="10"/>
          </p:nvPr>
        </p:nvSpPr>
        <p:spPr/>
        <p:txBody>
          <a:bodyPr/>
          <a:lstStyle>
            <a:lvl1pPr>
              <a:defRPr/>
            </a:lvl1pPr>
          </a:lstStyle>
          <a:p>
            <a:pPr>
              <a:defRPr/>
            </a:pPr>
            <a:fld id="{23D6490B-1A7C-4181-A9E1-33E570FCB173}" type="datetimeFigureOut">
              <a:rPr lang="en-US"/>
              <a:pPr>
                <a:defRPr/>
              </a:pPr>
              <a:t>9/27/2016</a:t>
            </a:fld>
            <a:endParaRPr lang="en-US"/>
          </a:p>
        </p:txBody>
      </p:sp>
      <p:sp>
        <p:nvSpPr>
          <p:cNvPr id="3" name="عنصر نائب للتذييل 4"/>
          <p:cNvSpPr>
            <a:spLocks noGrp="1"/>
          </p:cNvSpPr>
          <p:nvPr>
            <p:ph type="ftr" sz="quarter" idx="11"/>
          </p:nvPr>
        </p:nvSpPr>
        <p:spPr/>
        <p:txBody>
          <a:bodyPr/>
          <a:lstStyle>
            <a:lvl1pPr>
              <a:defRPr/>
            </a:lvl1pPr>
          </a:lstStyle>
          <a:p>
            <a:pPr>
              <a:defRPr/>
            </a:pPr>
            <a:endParaRPr lang="en-US"/>
          </a:p>
        </p:txBody>
      </p:sp>
      <p:sp>
        <p:nvSpPr>
          <p:cNvPr id="4" name="عنصر نائب لرقم الشريحة 5"/>
          <p:cNvSpPr>
            <a:spLocks noGrp="1"/>
          </p:cNvSpPr>
          <p:nvPr>
            <p:ph type="sldNum" sz="quarter" idx="12"/>
          </p:nvPr>
        </p:nvSpPr>
        <p:spPr/>
        <p:txBody>
          <a:bodyPr/>
          <a:lstStyle>
            <a:lvl1pPr>
              <a:defRPr/>
            </a:lvl1pPr>
          </a:lstStyle>
          <a:p>
            <a:pPr>
              <a:defRPr/>
            </a:pPr>
            <a:fld id="{9D33C63B-C4CB-453C-95B7-AC3AF798BFFC}"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021A2186-DAA4-4251-8CE5-7B1C75C754C9}" type="datetimeFigureOut">
              <a:rPr lang="en-US"/>
              <a:pPr>
                <a:defRPr/>
              </a:pPr>
              <a:t>9/27/2016</a:t>
            </a:fld>
            <a:endParaRPr lang="en-US"/>
          </a:p>
        </p:txBody>
      </p:sp>
      <p:sp>
        <p:nvSpPr>
          <p:cNvPr id="6" name="عنصر نائب للتذييل 4"/>
          <p:cNvSpPr>
            <a:spLocks noGrp="1"/>
          </p:cNvSpPr>
          <p:nvPr>
            <p:ph type="ftr" sz="quarter" idx="11"/>
          </p:nvPr>
        </p:nvSpPr>
        <p:spPr/>
        <p:txBody>
          <a:bodyPr/>
          <a:lstStyle>
            <a:lvl1pPr>
              <a:defRPr/>
            </a:lvl1pPr>
          </a:lstStyle>
          <a:p>
            <a:pPr>
              <a:defRPr/>
            </a:pPr>
            <a:endParaRPr lang="en-US"/>
          </a:p>
        </p:txBody>
      </p:sp>
      <p:sp>
        <p:nvSpPr>
          <p:cNvPr id="7" name="عنصر نائب لرقم الشريحة 5"/>
          <p:cNvSpPr>
            <a:spLocks noGrp="1"/>
          </p:cNvSpPr>
          <p:nvPr>
            <p:ph type="sldNum" sz="quarter" idx="12"/>
          </p:nvPr>
        </p:nvSpPr>
        <p:spPr/>
        <p:txBody>
          <a:bodyPr/>
          <a:lstStyle>
            <a:lvl1pPr>
              <a:defRPr/>
            </a:lvl1pPr>
          </a:lstStyle>
          <a:p>
            <a:pPr>
              <a:defRPr/>
            </a:pPr>
            <a:fld id="{FCCB4AE2-DDD1-4E10-B5EA-8316537B61AF}"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949A2B73-E043-498A-97C2-FB26274525F0}" type="datetimeFigureOut">
              <a:rPr lang="en-US"/>
              <a:pPr>
                <a:defRPr/>
              </a:pPr>
              <a:t>9/27/2016</a:t>
            </a:fld>
            <a:endParaRPr lang="en-US"/>
          </a:p>
        </p:txBody>
      </p:sp>
      <p:sp>
        <p:nvSpPr>
          <p:cNvPr id="6" name="عنصر نائب للتذييل 4"/>
          <p:cNvSpPr>
            <a:spLocks noGrp="1"/>
          </p:cNvSpPr>
          <p:nvPr>
            <p:ph type="ftr" sz="quarter" idx="11"/>
          </p:nvPr>
        </p:nvSpPr>
        <p:spPr/>
        <p:txBody>
          <a:bodyPr/>
          <a:lstStyle>
            <a:lvl1pPr>
              <a:defRPr/>
            </a:lvl1pPr>
          </a:lstStyle>
          <a:p>
            <a:pPr>
              <a:defRPr/>
            </a:pPr>
            <a:endParaRPr lang="en-US"/>
          </a:p>
        </p:txBody>
      </p:sp>
      <p:sp>
        <p:nvSpPr>
          <p:cNvPr id="7" name="عنصر نائب لرقم الشريحة 5"/>
          <p:cNvSpPr>
            <a:spLocks noGrp="1"/>
          </p:cNvSpPr>
          <p:nvPr>
            <p:ph type="sldNum" sz="quarter" idx="12"/>
          </p:nvPr>
        </p:nvSpPr>
        <p:spPr/>
        <p:txBody>
          <a:bodyPr/>
          <a:lstStyle>
            <a:lvl1pPr>
              <a:defRPr/>
            </a:lvl1pPr>
          </a:lstStyle>
          <a:p>
            <a:pPr>
              <a:defRPr/>
            </a:pPr>
            <a:fld id="{F27C453A-44F1-4CDA-BC8B-F41D4C5F9149}"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عنصر نائب للعنوان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endParaRPr lang="en-US" smtClean="0"/>
          </a:p>
        </p:txBody>
      </p:sp>
      <p:sp>
        <p:nvSpPr>
          <p:cNvPr id="1027" name="عنصر نائب للنص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endParaRPr lang="en-US" smtClean="0"/>
          </a:p>
          <a:p>
            <a:pPr lvl="1"/>
            <a:r>
              <a:rPr lang="ar-SA" smtClean="0"/>
              <a:t>المستوى الثاني</a:t>
            </a:r>
            <a:endParaRPr lang="en-US" smtClean="0"/>
          </a:p>
          <a:p>
            <a:pPr lvl="2"/>
            <a:r>
              <a:rPr lang="ar-SA" smtClean="0"/>
              <a:t>المستوى الثالث</a:t>
            </a:r>
            <a:endParaRPr lang="en-US" smtClean="0"/>
          </a:p>
          <a:p>
            <a:pPr lvl="3"/>
            <a:r>
              <a:rPr lang="ar-SA" smtClean="0"/>
              <a:t>المستوى الرابع</a:t>
            </a:r>
            <a:endParaRPr lang="en-US" smtClean="0"/>
          </a:p>
          <a:p>
            <a:pPr lvl="4"/>
            <a:r>
              <a:rPr lang="ar-SA" smtClean="0"/>
              <a:t>المستوى الخامس</a:t>
            </a:r>
            <a:endParaRPr lang="en-US" smtClean="0"/>
          </a:p>
        </p:txBody>
      </p:sp>
      <p:sp>
        <p:nvSpPr>
          <p:cNvPr id="4" name="عنصر نائب للتاريخ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F420A63-C564-4978-8417-15287C765338}" type="datetimeFigureOut">
              <a:rPr lang="en-US"/>
              <a:pPr>
                <a:defRPr/>
              </a:pPr>
              <a:t>9/27/2016</a:t>
            </a:fld>
            <a:endParaRPr lang="en-US"/>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عنصر نائب لرقم الشريحة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8A63E4E-8CE8-4EF5-825D-7AB25746329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dir="in"/>
    <p:sndAc>
      <p:stSnd>
        <p:snd r:embed="rId13" name="Windows XP Recycle.wav"/>
      </p:stSnd>
    </p:sndAc>
  </p:transition>
  <p:txStyles>
    <p:titleStyle>
      <a:lvl1pPr algn="ctr" rtl="0" eaLnBrk="0" fontAlgn="base" hangingPunct="0">
        <a:spcBef>
          <a:spcPct val="0"/>
        </a:spcBef>
        <a:spcAft>
          <a:spcPct val="0"/>
        </a:spcAft>
        <a:defRPr sz="4400" kern="1200">
          <a:solidFill>
            <a:schemeClr val="tx1"/>
          </a:solidFill>
          <a:latin typeface="+mj-lt"/>
          <a:ea typeface="+mj-ea"/>
          <a:cs typeface="Arial" charset="0"/>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tx1"/>
          </a:solidFill>
          <a:latin typeface="Calibri" pitchFamily="34" charset="0"/>
          <a:cs typeface="Arial" charset="0"/>
        </a:defRPr>
      </a:lvl6pPr>
      <a:lvl7pPr marL="914400" algn="ctr" rtl="0" fontAlgn="base">
        <a:spcBef>
          <a:spcPct val="0"/>
        </a:spcBef>
        <a:spcAft>
          <a:spcPct val="0"/>
        </a:spcAft>
        <a:defRPr sz="4400">
          <a:solidFill>
            <a:schemeClr val="tx1"/>
          </a:solidFill>
          <a:latin typeface="Calibri" pitchFamily="34" charset="0"/>
          <a:cs typeface="Arial" charset="0"/>
        </a:defRPr>
      </a:lvl7pPr>
      <a:lvl8pPr marL="1371600" algn="ctr" rtl="0" fontAlgn="base">
        <a:spcBef>
          <a:spcPct val="0"/>
        </a:spcBef>
        <a:spcAft>
          <a:spcPct val="0"/>
        </a:spcAft>
        <a:defRPr sz="4400">
          <a:solidFill>
            <a:schemeClr val="tx1"/>
          </a:solidFill>
          <a:latin typeface="Calibri" pitchFamily="34" charset="0"/>
          <a:cs typeface="Arial" charset="0"/>
        </a:defRPr>
      </a:lvl8pPr>
      <a:lvl9pPr marL="1828800" algn="ctr" rtl="0" fontAlgn="base">
        <a:spcBef>
          <a:spcPct val="0"/>
        </a:spcBef>
        <a:spcAft>
          <a:spcPct val="0"/>
        </a:spcAft>
        <a:defRPr sz="4400">
          <a:solidFill>
            <a:schemeClr val="tx1"/>
          </a:solidFill>
          <a:latin typeface="Calibri" pitchFamily="34"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Arial"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Arial"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Arial"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Arial"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Arial"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audio" Target="../media/audio14.wav"/></Relationships>
</file>

<file path=ppt/slides/_rels/slide10.xml.rels><?xml version="1.0" encoding="UTF-8" standalone="yes"?>
<Relationships xmlns="http://schemas.openxmlformats.org/package/2006/relationships"><Relationship Id="rId3" Type="http://schemas.openxmlformats.org/officeDocument/2006/relationships/audio" Target="../media/audio24.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audio" Target="../media/audio22.wav"/></Relationships>
</file>

<file path=ppt/slides/_rels/slide11.xml.rels><?xml version="1.0" encoding="UTF-8" standalone="yes"?>
<Relationships xmlns="http://schemas.openxmlformats.org/package/2006/relationships"><Relationship Id="rId3" Type="http://schemas.openxmlformats.org/officeDocument/2006/relationships/audio" Target="../media/audio25.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audio" Target="../media/audio27.wav"/></Relationships>
</file>

<file path=ppt/slides/_rels/slide13.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audio" Target="../media/audio27.wav"/></Relationships>
</file>

<file path=ppt/slides/_rels/slide14.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audio" Target="../media/audio27.wav"/></Relationships>
</file>

<file path=ppt/slides/_rels/slide15.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audio" Target="../media/audio27.wav"/></Relationships>
</file>

<file path=ppt/slides/_rels/slide16.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audio" Target="../media/audio27.wav"/></Relationships>
</file>

<file path=ppt/slides/_rels/slide17.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audio" Target="../media/audio27.wav"/></Relationships>
</file>

<file path=ppt/slides/_rels/slide18.xml.rels><?xml version="1.0" encoding="UTF-8" standalone="yes"?>
<Relationships xmlns="http://schemas.openxmlformats.org/package/2006/relationships"><Relationship Id="rId3" Type="http://schemas.openxmlformats.org/officeDocument/2006/relationships/audio" Target="../media/audio26.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audio" Target="../media/audio27.wav"/></Relationships>
</file>

<file path=ppt/slides/_rels/slide19.xml.rels><?xml version="1.0" encoding="UTF-8" standalone="yes"?>
<Relationships xmlns="http://schemas.openxmlformats.org/package/2006/relationships"><Relationship Id="rId3" Type="http://schemas.openxmlformats.org/officeDocument/2006/relationships/audio" Target="../media/audio28.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audio" Target="../media/audio27.wav"/></Relationships>
</file>

<file path=ppt/slides/_rels/slide2.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gif"/><Relationship Id="rId4" Type="http://schemas.openxmlformats.org/officeDocument/2006/relationships/audio" Target="../media/audio16.wav"/></Relationships>
</file>

<file path=ppt/slides/_rels/slide20.xml.rels><?xml version="1.0" encoding="UTF-8" standalone="yes"?>
<Relationships xmlns="http://schemas.openxmlformats.org/package/2006/relationships"><Relationship Id="rId3" Type="http://schemas.openxmlformats.org/officeDocument/2006/relationships/audio" Target="../media/audio29.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audio" Target="../media/audio22.wav"/><Relationship Id="rId4" Type="http://schemas.openxmlformats.org/officeDocument/2006/relationships/audio" Target="../media/audio16.wav"/></Relationships>
</file>

<file path=ppt/slides/_rels/slide21.xml.rels><?xml version="1.0" encoding="UTF-8" standalone="yes"?>
<Relationships xmlns="http://schemas.openxmlformats.org/package/2006/relationships"><Relationship Id="rId3" Type="http://schemas.openxmlformats.org/officeDocument/2006/relationships/audio" Target="../media/audio16.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audio" Target="../media/audio22.wav"/></Relationships>
</file>

<file path=ppt/slides/_rels/slide22.xml.rels><?xml version="1.0" encoding="UTF-8" standalone="yes"?>
<Relationships xmlns="http://schemas.openxmlformats.org/package/2006/relationships"><Relationship Id="rId3" Type="http://schemas.openxmlformats.org/officeDocument/2006/relationships/audio" Target="../media/audio16.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audio" Target="../media/audio22.wav"/></Relationships>
</file>

<file path=ppt/slides/_rels/slide23.xml.rels><?xml version="1.0" encoding="UTF-8" standalone="yes"?>
<Relationships xmlns="http://schemas.openxmlformats.org/package/2006/relationships"><Relationship Id="rId3" Type="http://schemas.openxmlformats.org/officeDocument/2006/relationships/audio" Target="../media/audio30.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audio" Target="../media/audio31.wav"/></Relationships>
</file>

<file path=ppt/slides/_rels/slide24.xml.rels><?xml version="1.0" encoding="UTF-8" standalone="yes"?>
<Relationships xmlns="http://schemas.openxmlformats.org/package/2006/relationships"><Relationship Id="rId3" Type="http://schemas.openxmlformats.org/officeDocument/2006/relationships/audio" Target="../media/audio32.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audio" Target="../media/audio22.wav"/></Relationships>
</file>

<file path=ppt/slides/_rels/slide25.xml.rels><?xml version="1.0" encoding="UTF-8" standalone="yes"?>
<Relationships xmlns="http://schemas.openxmlformats.org/package/2006/relationships"><Relationship Id="rId3" Type="http://schemas.openxmlformats.org/officeDocument/2006/relationships/audio" Target="../media/audio23.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audio" Target="../media/audio22.wav"/></Relationships>
</file>

<file path=ppt/slides/_rels/slide26.xml.rels><?xml version="1.0" encoding="UTF-8" standalone="yes"?>
<Relationships xmlns="http://schemas.openxmlformats.org/package/2006/relationships"><Relationship Id="rId3" Type="http://schemas.openxmlformats.org/officeDocument/2006/relationships/audio" Target="../media/audio31.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3" Type="http://schemas.openxmlformats.org/officeDocument/2006/relationships/audio" Target="../media/audio33.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audio" Target="../media/audio22.wav"/><Relationship Id="rId4" Type="http://schemas.openxmlformats.org/officeDocument/2006/relationships/audio" Target="../media/audio34.wav"/></Relationships>
</file>

<file path=ppt/slides/_rels/slide28.xml.rels><?xml version="1.0" encoding="UTF-8" standalone="yes"?>
<Relationships xmlns="http://schemas.openxmlformats.org/package/2006/relationships"><Relationship Id="rId3" Type="http://schemas.openxmlformats.org/officeDocument/2006/relationships/audio" Target="../media/audio34.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audio" Target="../media/audio22.wav"/></Relationships>
</file>

<file path=ppt/slides/_rels/slide29.xml.rels><?xml version="1.0" encoding="UTF-8" standalone="yes"?>
<Relationships xmlns="http://schemas.openxmlformats.org/package/2006/relationships"><Relationship Id="rId3" Type="http://schemas.openxmlformats.org/officeDocument/2006/relationships/audio" Target="../media/audio34.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audio" Target="../media/audio22.wav"/></Relationships>
</file>

<file path=ppt/slides/_rels/slide3.xml.rels><?xml version="1.0" encoding="UTF-8" standalone="yes"?>
<Relationships xmlns="http://schemas.openxmlformats.org/package/2006/relationships"><Relationship Id="rId3" Type="http://schemas.openxmlformats.org/officeDocument/2006/relationships/audio" Target="../media/audio17.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audio" Target="../media/audio33.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audio" Target="../media/audio22.wav"/><Relationship Id="rId4" Type="http://schemas.openxmlformats.org/officeDocument/2006/relationships/audio" Target="../media/audio34.wav"/></Relationships>
</file>

<file path=ppt/slides/_rels/slide31.xml.rels><?xml version="1.0" encoding="UTF-8" standalone="yes"?>
<Relationships xmlns="http://schemas.openxmlformats.org/package/2006/relationships"><Relationship Id="rId3" Type="http://schemas.openxmlformats.org/officeDocument/2006/relationships/audio" Target="../media/audio34.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audio" Target="../media/audio22.wav"/></Relationships>
</file>

<file path=ppt/slides/_rels/slide32.xml.rels><?xml version="1.0" encoding="UTF-8" standalone="yes"?>
<Relationships xmlns="http://schemas.openxmlformats.org/package/2006/relationships"><Relationship Id="rId3" Type="http://schemas.openxmlformats.org/officeDocument/2006/relationships/audio" Target="../media/audio34.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audio" Target="../media/audio22.wav"/></Relationships>
</file>

<file path=ppt/slides/_rels/slide33.xml.rels><?xml version="1.0" encoding="UTF-8" standalone="yes"?>
<Relationships xmlns="http://schemas.openxmlformats.org/package/2006/relationships"><Relationship Id="rId3" Type="http://schemas.openxmlformats.org/officeDocument/2006/relationships/audio" Target="../media/audio33.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audio" Target="../media/audio22.wav"/><Relationship Id="rId4" Type="http://schemas.openxmlformats.org/officeDocument/2006/relationships/audio" Target="../media/audio34.wav"/></Relationships>
</file>

<file path=ppt/slides/_rels/slide34.xml.rels><?xml version="1.0" encoding="UTF-8" standalone="yes"?>
<Relationships xmlns="http://schemas.openxmlformats.org/package/2006/relationships"><Relationship Id="rId3" Type="http://schemas.openxmlformats.org/officeDocument/2006/relationships/audio" Target="../media/audio34.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audio" Target="../media/audio22.wav"/></Relationships>
</file>

<file path=ppt/slides/_rels/slide35.xml.rels><?xml version="1.0" encoding="UTF-8" standalone="yes"?>
<Relationships xmlns="http://schemas.openxmlformats.org/package/2006/relationships"><Relationship Id="rId3" Type="http://schemas.openxmlformats.org/officeDocument/2006/relationships/audio" Target="../media/audio34.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audio" Target="../media/audio22.wav"/></Relationships>
</file>

<file path=ppt/slides/_rels/slide4.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audio" Target="../media/audio19.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audio" Target="../media/audio22.wav"/><Relationship Id="rId5" Type="http://schemas.openxmlformats.org/officeDocument/2006/relationships/audio" Target="../media/audio21.wav"/><Relationship Id="rId4" Type="http://schemas.openxmlformats.org/officeDocument/2006/relationships/audio" Target="../media/audio20.wav"/></Relationships>
</file>

<file path=ppt/slides/_rels/slide6.xml.rels><?xml version="1.0" encoding="UTF-8" standalone="yes"?>
<Relationships xmlns="http://schemas.openxmlformats.org/package/2006/relationships"><Relationship Id="rId3" Type="http://schemas.openxmlformats.org/officeDocument/2006/relationships/audio" Target="../media/audio20.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audio" Target="../media/audio22.wav"/><Relationship Id="rId4" Type="http://schemas.openxmlformats.org/officeDocument/2006/relationships/audio" Target="../media/audio21.wav"/></Relationships>
</file>

<file path=ppt/slides/_rels/slide7.xml.rels><?xml version="1.0" encoding="UTF-8" standalone="yes"?>
<Relationships xmlns="http://schemas.openxmlformats.org/package/2006/relationships"><Relationship Id="rId3" Type="http://schemas.openxmlformats.org/officeDocument/2006/relationships/audio" Target="../media/audio23.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audio" Target="../media/audio22.wav"/><Relationship Id="rId4" Type="http://schemas.openxmlformats.org/officeDocument/2006/relationships/audio" Target="../media/audio24.wav"/></Relationships>
</file>

<file path=ppt/slides/_rels/slide8.xml.rels><?xml version="1.0" encoding="UTF-8" standalone="yes"?>
<Relationships xmlns="http://schemas.openxmlformats.org/package/2006/relationships"><Relationship Id="rId3" Type="http://schemas.openxmlformats.org/officeDocument/2006/relationships/audio" Target="../media/audio24.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audio" Target="../media/audio22.wav"/></Relationships>
</file>

<file path=ppt/slides/_rels/slide9.xml.rels><?xml version="1.0" encoding="UTF-8" standalone="yes"?>
<Relationships xmlns="http://schemas.openxmlformats.org/package/2006/relationships"><Relationship Id="rId3" Type="http://schemas.openxmlformats.org/officeDocument/2006/relationships/audio" Target="../media/audio24.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audio" Target="../media/audio22.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g_1355587401_329.png"/>
          <p:cNvPicPr>
            <a:picLocks noChangeAspect="1"/>
          </p:cNvPicPr>
          <p:nvPr/>
        </p:nvPicPr>
        <p:blipFill>
          <a:blip r:embed="rId5" cstate="print"/>
          <a:srcRect/>
          <a:stretch>
            <a:fillRect/>
          </a:stretch>
        </p:blipFill>
        <p:spPr bwMode="auto">
          <a:xfrm>
            <a:off x="457200" y="0"/>
            <a:ext cx="6248400" cy="2667000"/>
          </a:xfrm>
          <a:prstGeom prst="rect">
            <a:avLst/>
          </a:prstGeom>
          <a:noFill/>
          <a:ln w="9525">
            <a:noFill/>
            <a:miter lim="800000"/>
            <a:headEnd/>
            <a:tailEnd/>
          </a:ln>
        </p:spPr>
      </p:pic>
      <p:sp>
        <p:nvSpPr>
          <p:cNvPr id="3" name="Rectangle 1"/>
          <p:cNvSpPr>
            <a:spLocks noChangeArrowheads="1"/>
          </p:cNvSpPr>
          <p:nvPr/>
        </p:nvSpPr>
        <p:spPr bwMode="auto">
          <a:xfrm rot="21294304">
            <a:off x="1752600" y="762000"/>
            <a:ext cx="3521075" cy="1016000"/>
          </a:xfrm>
          <a:prstGeom prst="rect">
            <a:avLst/>
          </a:prstGeom>
          <a:noFill/>
          <a:ln w="9525">
            <a:noFill/>
            <a:miter lim="800000"/>
            <a:headEnd/>
            <a:tailEnd/>
          </a:ln>
        </p:spPr>
        <p:txBody>
          <a:bodyPr wrap="none" anchor="ctr">
            <a:spAutoFit/>
          </a:bodyPr>
          <a:lstStyle/>
          <a:p>
            <a:pPr algn="ctr" rtl="1">
              <a:defRPr/>
            </a:pPr>
            <a:r>
              <a:rPr lang="ar-EG" sz="6000" b="1" dirty="0">
                <a:ln w="12700">
                  <a:solidFill>
                    <a:srgbClr val="FFFF00"/>
                  </a:solidFill>
                  <a:prstDash val="solid"/>
                </a:ln>
                <a:solidFill>
                  <a:srgbClr val="66FFFF"/>
                </a:solidFill>
                <a:effectLst>
                  <a:outerShdw blurRad="41275" dist="20320" dir="1800000" algn="tl" rotWithShape="0">
                    <a:srgbClr val="000000">
                      <a:alpha val="40000"/>
                    </a:srgbClr>
                  </a:outerShdw>
                </a:effectLst>
                <a:latin typeface="Calibri" pitchFamily="34" charset="0"/>
              </a:rPr>
              <a:t>الوحدة الأولى</a:t>
            </a:r>
            <a:endParaRPr lang="en-US" sz="6000" b="1" dirty="0">
              <a:ln w="12700">
                <a:solidFill>
                  <a:srgbClr val="FFFF00"/>
                </a:solidFill>
                <a:prstDash val="solid"/>
              </a:ln>
              <a:solidFill>
                <a:srgbClr val="66FFFF"/>
              </a:solidFill>
              <a:effectLst>
                <a:outerShdw blurRad="41275" dist="20320" dir="1800000" algn="tl" rotWithShape="0">
                  <a:srgbClr val="000000">
                    <a:alpha val="40000"/>
                  </a:srgbClr>
                </a:outerShdw>
              </a:effectLst>
              <a:latin typeface="Calibri" pitchFamily="34" charset="0"/>
            </a:endParaRPr>
          </a:p>
        </p:txBody>
      </p:sp>
      <p:pic>
        <p:nvPicPr>
          <p:cNvPr id="4" name="صورة 3" descr="555.gif"/>
          <p:cNvPicPr>
            <a:picLocks noChangeAspect="1"/>
          </p:cNvPicPr>
          <p:nvPr/>
        </p:nvPicPr>
        <p:blipFill>
          <a:blip r:embed="rId6" cstate="print"/>
          <a:srcRect/>
          <a:stretch>
            <a:fillRect/>
          </a:stretch>
        </p:blipFill>
        <p:spPr bwMode="auto">
          <a:xfrm>
            <a:off x="990600" y="3733800"/>
            <a:ext cx="7620000" cy="2438400"/>
          </a:xfrm>
          <a:prstGeom prst="rect">
            <a:avLst/>
          </a:prstGeom>
          <a:noFill/>
          <a:ln w="9525">
            <a:noFill/>
            <a:miter lim="800000"/>
            <a:headEnd/>
            <a:tailEnd/>
          </a:ln>
        </p:spPr>
      </p:pic>
      <p:sp>
        <p:nvSpPr>
          <p:cNvPr id="5" name="مستطيل 4"/>
          <p:cNvSpPr>
            <a:spLocks noChangeArrowheads="1"/>
          </p:cNvSpPr>
          <p:nvPr/>
        </p:nvSpPr>
        <p:spPr bwMode="auto">
          <a:xfrm>
            <a:off x="2209800" y="4038600"/>
            <a:ext cx="5029200" cy="1938992"/>
          </a:xfrm>
          <a:prstGeom prst="rect">
            <a:avLst/>
          </a:prstGeom>
          <a:noFill/>
          <a:ln w="9525">
            <a:noFill/>
            <a:miter lim="800000"/>
            <a:headEnd/>
            <a:tailEnd/>
          </a:ln>
        </p:spPr>
        <p:txBody>
          <a:bodyPr>
            <a:spAutoFit/>
          </a:bodyPr>
          <a:lstStyle/>
          <a:p>
            <a:pPr algn="ctr" rtl="1">
              <a:defRPr/>
            </a:pPr>
            <a:r>
              <a:rPr lang="ar-EG" sz="6000" b="1" dirty="0" smtClean="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rPr>
              <a:t>المتممات المنصوبة</a:t>
            </a:r>
          </a:p>
          <a:p>
            <a:pPr algn="ctr" rtl="1">
              <a:defRPr/>
            </a:pPr>
            <a:r>
              <a:rPr lang="ar-EG" sz="6000" b="1" dirty="0" smtClean="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itchFamily="34" charset="0"/>
              </a:rPr>
              <a:t>(1</a:t>
            </a:r>
            <a:r>
              <a:rPr lang="ar-EG" sz="6000" b="1" dirty="0" err="1" smtClean="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itchFamily="34" charset="0"/>
              </a:rPr>
              <a:t>)</a:t>
            </a:r>
            <a:endParaRPr lang="en-US" sz="6000" b="1" dirty="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itchFamily="34" charset="0"/>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45">
                                          <p:stCondLst>
                                            <p:cond delay="0"/>
                                          </p:stCondLst>
                                        </p:cTn>
                                        <p:tgtEl>
                                          <p:spTgt spid="2"/>
                                        </p:tgtEl>
                                      </p:cBhvr>
                                    </p:animEffect>
                                    <p:anim calcmode="lin" valueType="num">
                                      <p:cBhvr>
                                        <p:cTn id="8" dur="456"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
                                        </p:tgtEl>
                                        <p:attrNameLst>
                                          <p:attrName>ppt_y</p:attrName>
                                        </p:attrNameLst>
                                      </p:cBhvr>
                                      <p:tavLst>
                                        <p:tav tm="0" fmla="#ppt_y-sin(pi*$)/81">
                                          <p:val>
                                            <p:fltVal val="0"/>
                                          </p:val>
                                        </p:tav>
                                        <p:tav tm="100000">
                                          <p:val>
                                            <p:fltVal val="1"/>
                                          </p:val>
                                        </p:tav>
                                      </p:tavLst>
                                    </p:anim>
                                    <p:animScale>
                                      <p:cBhvr>
                                        <p:cTn id="13" dur="7">
                                          <p:stCondLst>
                                            <p:cond delay="162"/>
                                          </p:stCondLst>
                                        </p:cTn>
                                        <p:tgtEl>
                                          <p:spTgt spid="2"/>
                                        </p:tgtEl>
                                      </p:cBhvr>
                                      <p:to x="100000" y="60000"/>
                                    </p:animScale>
                                    <p:animScale>
                                      <p:cBhvr>
                                        <p:cTn id="14" dur="41" decel="50000">
                                          <p:stCondLst>
                                            <p:cond delay="169"/>
                                          </p:stCondLst>
                                        </p:cTn>
                                        <p:tgtEl>
                                          <p:spTgt spid="2"/>
                                        </p:tgtEl>
                                      </p:cBhvr>
                                      <p:to x="100000" y="100000"/>
                                    </p:animScale>
                                    <p:animScale>
                                      <p:cBhvr>
                                        <p:cTn id="15" dur="7">
                                          <p:stCondLst>
                                            <p:cond delay="328"/>
                                          </p:stCondLst>
                                        </p:cTn>
                                        <p:tgtEl>
                                          <p:spTgt spid="2"/>
                                        </p:tgtEl>
                                      </p:cBhvr>
                                      <p:to x="100000" y="80000"/>
                                    </p:animScale>
                                    <p:animScale>
                                      <p:cBhvr>
                                        <p:cTn id="16" dur="41" decel="50000">
                                          <p:stCondLst>
                                            <p:cond delay="335"/>
                                          </p:stCondLst>
                                        </p:cTn>
                                        <p:tgtEl>
                                          <p:spTgt spid="2"/>
                                        </p:tgtEl>
                                      </p:cBhvr>
                                      <p:to x="100000" y="100000"/>
                                    </p:animScale>
                                    <p:animScale>
                                      <p:cBhvr>
                                        <p:cTn id="17" dur="7">
                                          <p:stCondLst>
                                            <p:cond delay="410"/>
                                          </p:stCondLst>
                                        </p:cTn>
                                        <p:tgtEl>
                                          <p:spTgt spid="2"/>
                                        </p:tgtEl>
                                      </p:cBhvr>
                                      <p:to x="100000" y="90000"/>
                                    </p:animScale>
                                    <p:animScale>
                                      <p:cBhvr>
                                        <p:cTn id="18" dur="41" decel="50000">
                                          <p:stCondLst>
                                            <p:cond delay="417"/>
                                          </p:stCondLst>
                                        </p:cTn>
                                        <p:tgtEl>
                                          <p:spTgt spid="2"/>
                                        </p:tgtEl>
                                      </p:cBhvr>
                                      <p:to x="100000" y="100000"/>
                                    </p:animScale>
                                    <p:animScale>
                                      <p:cBhvr>
                                        <p:cTn id="19" dur="7">
                                          <p:stCondLst>
                                            <p:cond delay="452"/>
                                          </p:stCondLst>
                                        </p:cTn>
                                        <p:tgtEl>
                                          <p:spTgt spid="2"/>
                                        </p:tgtEl>
                                      </p:cBhvr>
                                      <p:to x="100000" y="95000"/>
                                    </p:animScale>
                                    <p:animScale>
                                      <p:cBhvr>
                                        <p:cTn id="20" dur="41" decel="50000">
                                          <p:stCondLst>
                                            <p:cond delay="458"/>
                                          </p:stCondLst>
                                        </p:cTn>
                                        <p:tgtEl>
                                          <p:spTgt spid="2"/>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3" name="ورقة.wav"/>
                                        </p:tgtEl>
                                      </p:cMediaNode>
                                    </p:audio>
                                  </p:subTnLst>
                                </p:cTn>
                              </p:par>
                              <p:par>
                                <p:cTn id="21" presetID="26"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145">
                                          <p:stCondLst>
                                            <p:cond delay="0"/>
                                          </p:stCondLst>
                                        </p:cTn>
                                        <p:tgtEl>
                                          <p:spTgt spid="3"/>
                                        </p:tgtEl>
                                      </p:cBhvr>
                                    </p:animEffect>
                                    <p:anim calcmode="lin" valueType="num">
                                      <p:cBhvr>
                                        <p:cTn id="24" dur="456"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3"/>
                                        </p:tgtEl>
                                        <p:attrNameLst>
                                          <p:attrName>ppt_y</p:attrName>
                                        </p:attrNameLst>
                                      </p:cBhvr>
                                      <p:tavLst>
                                        <p:tav tm="0" fmla="#ppt_y-sin(pi*$)/81">
                                          <p:val>
                                            <p:fltVal val="0"/>
                                          </p:val>
                                        </p:tav>
                                        <p:tav tm="100000">
                                          <p:val>
                                            <p:fltVal val="1"/>
                                          </p:val>
                                        </p:tav>
                                      </p:tavLst>
                                    </p:anim>
                                    <p:animScale>
                                      <p:cBhvr>
                                        <p:cTn id="29" dur="7">
                                          <p:stCondLst>
                                            <p:cond delay="162"/>
                                          </p:stCondLst>
                                        </p:cTn>
                                        <p:tgtEl>
                                          <p:spTgt spid="3"/>
                                        </p:tgtEl>
                                      </p:cBhvr>
                                      <p:to x="100000" y="60000"/>
                                    </p:animScale>
                                    <p:animScale>
                                      <p:cBhvr>
                                        <p:cTn id="30" dur="41" decel="50000">
                                          <p:stCondLst>
                                            <p:cond delay="169"/>
                                          </p:stCondLst>
                                        </p:cTn>
                                        <p:tgtEl>
                                          <p:spTgt spid="3"/>
                                        </p:tgtEl>
                                      </p:cBhvr>
                                      <p:to x="100000" y="100000"/>
                                    </p:animScale>
                                    <p:animScale>
                                      <p:cBhvr>
                                        <p:cTn id="31" dur="7">
                                          <p:stCondLst>
                                            <p:cond delay="328"/>
                                          </p:stCondLst>
                                        </p:cTn>
                                        <p:tgtEl>
                                          <p:spTgt spid="3"/>
                                        </p:tgtEl>
                                      </p:cBhvr>
                                      <p:to x="100000" y="80000"/>
                                    </p:animScale>
                                    <p:animScale>
                                      <p:cBhvr>
                                        <p:cTn id="32" dur="41" decel="50000">
                                          <p:stCondLst>
                                            <p:cond delay="335"/>
                                          </p:stCondLst>
                                        </p:cTn>
                                        <p:tgtEl>
                                          <p:spTgt spid="3"/>
                                        </p:tgtEl>
                                      </p:cBhvr>
                                      <p:to x="100000" y="100000"/>
                                    </p:animScale>
                                    <p:animScale>
                                      <p:cBhvr>
                                        <p:cTn id="33" dur="7">
                                          <p:stCondLst>
                                            <p:cond delay="410"/>
                                          </p:stCondLst>
                                        </p:cTn>
                                        <p:tgtEl>
                                          <p:spTgt spid="3"/>
                                        </p:tgtEl>
                                      </p:cBhvr>
                                      <p:to x="100000" y="90000"/>
                                    </p:animScale>
                                    <p:animScale>
                                      <p:cBhvr>
                                        <p:cTn id="34" dur="41" decel="50000">
                                          <p:stCondLst>
                                            <p:cond delay="417"/>
                                          </p:stCondLst>
                                        </p:cTn>
                                        <p:tgtEl>
                                          <p:spTgt spid="3"/>
                                        </p:tgtEl>
                                      </p:cBhvr>
                                      <p:to x="100000" y="100000"/>
                                    </p:animScale>
                                    <p:animScale>
                                      <p:cBhvr>
                                        <p:cTn id="35" dur="7">
                                          <p:stCondLst>
                                            <p:cond delay="452"/>
                                          </p:stCondLst>
                                        </p:cTn>
                                        <p:tgtEl>
                                          <p:spTgt spid="3"/>
                                        </p:tgtEl>
                                      </p:cBhvr>
                                      <p:to x="100000" y="95000"/>
                                    </p:animScale>
                                    <p:animScale>
                                      <p:cBhvr>
                                        <p:cTn id="36" dur="41" decel="50000">
                                          <p:stCondLst>
                                            <p:cond delay="458"/>
                                          </p:stCondLst>
                                        </p:cTn>
                                        <p:tgtEl>
                                          <p:spTgt spid="3"/>
                                        </p:tgtEl>
                                      </p:cBhvr>
                                      <p:to x="100000" y="100000"/>
                                    </p:animScale>
                                  </p:childTnLst>
                                  <p:subTnLst>
                                    <p:audio>
                                      <p:cMediaNode>
                                        <p:cTn display="0" masterRel="sameClick">
                                          <p:stCondLst>
                                            <p:cond evt="begin" delay="0">
                                              <p:tn val="21"/>
                                            </p:cond>
                                          </p:stCondLst>
                                          <p:endCondLst>
                                            <p:cond evt="onStopAudio" delay="0">
                                              <p:tgtEl>
                                                <p:sldTgt/>
                                              </p:tgtEl>
                                            </p:cond>
                                          </p:endCondLst>
                                        </p:cTn>
                                        <p:tgtEl>
                                          <p:sndTgt r:embed="rId3" name="ورقة.wav"/>
                                        </p:tgtEl>
                                      </p:cMediaNode>
                                    </p:audio>
                                  </p:subTnLst>
                                </p:cTn>
                              </p:par>
                            </p:childTnLst>
                          </p:cTn>
                        </p:par>
                      </p:childTnLst>
                    </p:cTn>
                  </p:par>
                  <p:par>
                    <p:cTn id="37" fill="hold">
                      <p:stCondLst>
                        <p:cond delay="indefinite"/>
                      </p:stCondLst>
                      <p:childTnLst>
                        <p:par>
                          <p:cTn id="38" fill="hold">
                            <p:stCondLst>
                              <p:cond delay="0"/>
                            </p:stCondLst>
                            <p:childTnLst>
                              <p:par>
                                <p:cTn id="39" presetID="17" presetClass="entr" presetSubtype="4"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ppt_x</p:attrName>
                                        </p:attrNameLst>
                                      </p:cBhvr>
                                      <p:tavLst>
                                        <p:tav tm="0">
                                          <p:val>
                                            <p:strVal val="#ppt_x"/>
                                          </p:val>
                                        </p:tav>
                                        <p:tav tm="100000">
                                          <p:val>
                                            <p:strVal val="#ppt_x"/>
                                          </p:val>
                                        </p:tav>
                                      </p:tavLst>
                                    </p:anim>
                                    <p:anim calcmode="lin" valueType="num">
                                      <p:cBhvr>
                                        <p:cTn id="42" dur="500" fill="hold"/>
                                        <p:tgtEl>
                                          <p:spTgt spid="4"/>
                                        </p:tgtEl>
                                        <p:attrNameLst>
                                          <p:attrName>ppt_y</p:attrName>
                                        </p:attrNameLst>
                                      </p:cBhvr>
                                      <p:tavLst>
                                        <p:tav tm="0">
                                          <p:val>
                                            <p:strVal val="#ppt_y+#ppt_h/2"/>
                                          </p:val>
                                        </p:tav>
                                        <p:tav tm="100000">
                                          <p:val>
                                            <p:strVal val="#ppt_y"/>
                                          </p:val>
                                        </p:tav>
                                      </p:tavLst>
                                    </p:anim>
                                    <p:anim calcmode="lin" valueType="num">
                                      <p:cBhvr>
                                        <p:cTn id="43" dur="500" fill="hold"/>
                                        <p:tgtEl>
                                          <p:spTgt spid="4"/>
                                        </p:tgtEl>
                                        <p:attrNameLst>
                                          <p:attrName>ppt_w</p:attrName>
                                        </p:attrNameLst>
                                      </p:cBhvr>
                                      <p:tavLst>
                                        <p:tav tm="0">
                                          <p:val>
                                            <p:strVal val="#ppt_w"/>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9"/>
                                            </p:cond>
                                          </p:stCondLst>
                                          <p:endCondLst>
                                            <p:cond evt="onStopAudio" delay="0">
                                              <p:tgtEl>
                                                <p:sldTgt/>
                                              </p:tgtEl>
                                            </p:cond>
                                          </p:endCondLst>
                                        </p:cTn>
                                        <p:tgtEl>
                                          <p:sndTgt r:embed="rId4" name="طب.wav"/>
                                        </p:tgtEl>
                                      </p:cMediaNode>
                                    </p:audio>
                                  </p:subTnLst>
                                </p:cTn>
                              </p:par>
                              <p:par>
                                <p:cTn id="45" presetID="17" presetClass="entr" presetSubtype="4"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ppt_x</p:attrName>
                                        </p:attrNameLst>
                                      </p:cBhvr>
                                      <p:tavLst>
                                        <p:tav tm="0">
                                          <p:val>
                                            <p:strVal val="#ppt_x"/>
                                          </p:val>
                                        </p:tav>
                                        <p:tav tm="100000">
                                          <p:val>
                                            <p:strVal val="#ppt_x"/>
                                          </p:val>
                                        </p:tav>
                                      </p:tavLst>
                                    </p:anim>
                                    <p:anim calcmode="lin" valueType="num">
                                      <p:cBhvr>
                                        <p:cTn id="48" dur="500" fill="hold"/>
                                        <p:tgtEl>
                                          <p:spTgt spid="5"/>
                                        </p:tgtEl>
                                        <p:attrNameLst>
                                          <p:attrName>ppt_y</p:attrName>
                                        </p:attrNameLst>
                                      </p:cBhvr>
                                      <p:tavLst>
                                        <p:tav tm="0">
                                          <p:val>
                                            <p:strVal val="#ppt_y+#ppt_h/2"/>
                                          </p:val>
                                        </p:tav>
                                        <p:tav tm="100000">
                                          <p:val>
                                            <p:strVal val="#ppt_y"/>
                                          </p:val>
                                        </p:tav>
                                      </p:tavLst>
                                    </p:anim>
                                    <p:anim calcmode="lin" valueType="num">
                                      <p:cBhvr>
                                        <p:cTn id="49" dur="500" fill="hold"/>
                                        <p:tgtEl>
                                          <p:spTgt spid="5"/>
                                        </p:tgtEl>
                                        <p:attrNameLst>
                                          <p:attrName>ppt_w</p:attrName>
                                        </p:attrNameLst>
                                      </p:cBhvr>
                                      <p:tavLst>
                                        <p:tav tm="0">
                                          <p:val>
                                            <p:strVal val="#ppt_w"/>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5"/>
                                            </p:cond>
                                          </p:stCondLst>
                                          <p:endCondLst>
                                            <p:cond evt="onStopAudio" delay="0">
                                              <p:tgtEl>
                                                <p:sldTgt/>
                                              </p:tgtEl>
                                            </p:cond>
                                          </p:endCondLst>
                                        </p:cTn>
                                        <p:tgtEl>
                                          <p:sndTgt r:embed="rId4" name="طب.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23850" y="304800"/>
            <a:ext cx="8569325" cy="6292850"/>
            <a:chOff x="785786" y="1654880"/>
            <a:chExt cx="8001082" cy="3365442"/>
          </a:xfrm>
        </p:grpSpPr>
        <p:sp>
          <p:nvSpPr>
            <p:cNvPr id="3" name="Round Same Side Corner Rectangle 3"/>
            <p:cNvSpPr/>
            <p:nvPr/>
          </p:nvSpPr>
          <p:spPr>
            <a:xfrm>
              <a:off x="1500221" y="1654880"/>
              <a:ext cx="7286647" cy="2999523"/>
            </a:xfrm>
            <a:prstGeom prst="round2SameRect">
              <a:avLst/>
            </a:prstGeom>
            <a:gradFill>
              <a:gsLst>
                <a:gs pos="0">
                  <a:srgbClr val="DDEBCF"/>
                </a:gs>
                <a:gs pos="50000">
                  <a:srgbClr val="9CB86E"/>
                </a:gs>
                <a:gs pos="100000">
                  <a:srgbClr val="156B13"/>
                </a:gs>
              </a:gsLst>
              <a:lin ang="16200000" scaled="0"/>
            </a:gradFill>
            <a:ln/>
          </p:spPr>
          <p:style>
            <a:lnRef idx="1">
              <a:schemeClr val="accent1"/>
            </a:lnRef>
            <a:fillRef idx="2">
              <a:schemeClr val="accent1"/>
            </a:fillRef>
            <a:effectRef idx="1">
              <a:schemeClr val="accent1"/>
            </a:effectRef>
            <a:fontRef idx="minor">
              <a:schemeClr val="dk1"/>
            </a:fontRef>
          </p:style>
          <p:txBody>
            <a:bodyPr rtlCol="1" anchor="ctr"/>
            <a:lstStyle/>
            <a:p>
              <a:pPr algn="ctr" rtl="1" fontAlgn="auto">
                <a:spcBef>
                  <a:spcPts val="0"/>
                </a:spcBef>
                <a:spcAft>
                  <a:spcPts val="0"/>
                </a:spcAft>
                <a:defRPr/>
              </a:pPr>
              <a:endParaRPr lang="ar-EG"/>
            </a:p>
          </p:txBody>
        </p:sp>
        <p:sp>
          <p:nvSpPr>
            <p:cNvPr id="4" name="Round Same Side Corner Rectangle 4"/>
            <p:cNvSpPr/>
            <p:nvPr/>
          </p:nvSpPr>
          <p:spPr>
            <a:xfrm rot="10800000">
              <a:off x="785786" y="2019559"/>
              <a:ext cx="8001082" cy="3000763"/>
            </a:xfrm>
            <a:prstGeom prst="round2SameRect">
              <a:avLst/>
            </a:prstGeom>
            <a:gradFill>
              <a:gsLst>
                <a:gs pos="0">
                  <a:srgbClr val="000000"/>
                </a:gs>
                <a:gs pos="20000">
                  <a:srgbClr val="000040"/>
                </a:gs>
                <a:gs pos="50000">
                  <a:srgbClr val="400040"/>
                </a:gs>
                <a:gs pos="75000">
                  <a:srgbClr val="8F0040"/>
                </a:gs>
                <a:gs pos="89999">
                  <a:srgbClr val="F27300"/>
                </a:gs>
                <a:gs pos="100000">
                  <a:srgbClr val="FFBF00"/>
                </a:gs>
              </a:gsLst>
              <a:lin ang="16200000" scaled="0"/>
            </a:gradFill>
            <a:ln/>
          </p:spPr>
          <p:style>
            <a:lnRef idx="0">
              <a:schemeClr val="accent5"/>
            </a:lnRef>
            <a:fillRef idx="3">
              <a:schemeClr val="accent5"/>
            </a:fillRef>
            <a:effectRef idx="3">
              <a:schemeClr val="accent5"/>
            </a:effectRef>
            <a:fontRef idx="minor">
              <a:schemeClr val="lt1"/>
            </a:fontRef>
          </p:style>
          <p:txBody>
            <a:bodyPr rtlCol="1" anchor="ctr"/>
            <a:lstStyle/>
            <a:p>
              <a:pPr algn="ctr" rtl="1" fontAlgn="auto">
                <a:spcBef>
                  <a:spcPts val="0"/>
                </a:spcBef>
                <a:spcAft>
                  <a:spcPts val="0"/>
                </a:spcAft>
                <a:defRPr/>
              </a:pPr>
              <a:endParaRPr lang="ar-EG"/>
            </a:p>
          </p:txBody>
        </p:sp>
        <p:sp>
          <p:nvSpPr>
            <p:cNvPr id="5" name="Round Same Side Corner Rectangle 5"/>
            <p:cNvSpPr/>
            <p:nvPr/>
          </p:nvSpPr>
          <p:spPr>
            <a:xfrm>
              <a:off x="919187" y="1766099"/>
              <a:ext cx="7723905" cy="3091214"/>
            </a:xfrm>
            <a:prstGeom prst="round2SameRect">
              <a:avLst/>
            </a:prstGeom>
            <a:solidFill>
              <a:schemeClr val="bg1"/>
            </a:solidFill>
            <a:ln w="889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a:p>
          </p:txBody>
        </p:sp>
      </p:grpSp>
      <p:sp>
        <p:nvSpPr>
          <p:cNvPr id="6" name="Rectangle 2"/>
          <p:cNvSpPr>
            <a:spLocks noChangeArrowheads="1"/>
          </p:cNvSpPr>
          <p:nvPr/>
        </p:nvSpPr>
        <p:spPr bwMode="auto">
          <a:xfrm>
            <a:off x="762000" y="609868"/>
            <a:ext cx="7396163" cy="1323439"/>
          </a:xfrm>
          <a:prstGeom prst="rect">
            <a:avLst/>
          </a:prstGeom>
          <a:noFill/>
          <a:ln w="9525">
            <a:noFill/>
            <a:miter lim="800000"/>
            <a:headEnd/>
            <a:tailEnd/>
          </a:ln>
        </p:spPr>
        <p:txBody>
          <a:bodyPr anchor="ctr">
            <a:spAutoFit/>
          </a:bodyPr>
          <a:lstStyle/>
          <a:p>
            <a:pPr lvl="0" algn="r" rtl="1"/>
            <a:r>
              <a:rPr lang="ar-EG" sz="4000" b="1" dirty="0" err="1" smtClean="0"/>
              <a:t>7.</a:t>
            </a:r>
            <a:r>
              <a:rPr lang="ar-EG" sz="4000" b="1" dirty="0" smtClean="0"/>
              <a:t> ضع في كل فراغ مما يلي مفعولًا لأجله مناسبًا:</a:t>
            </a:r>
            <a:endParaRPr lang="en-US" sz="4000" dirty="0"/>
          </a:p>
        </p:txBody>
      </p:sp>
      <p:sp>
        <p:nvSpPr>
          <p:cNvPr id="7" name="Rectangle 1"/>
          <p:cNvSpPr>
            <a:spLocks noChangeArrowheads="1"/>
          </p:cNvSpPr>
          <p:nvPr/>
        </p:nvSpPr>
        <p:spPr bwMode="auto">
          <a:xfrm>
            <a:off x="838200" y="2732783"/>
            <a:ext cx="7620000" cy="1077218"/>
          </a:xfrm>
          <a:prstGeom prst="rect">
            <a:avLst/>
          </a:prstGeom>
          <a:noFill/>
          <a:ln w="9525">
            <a:noFill/>
            <a:miter lim="800000"/>
            <a:headEnd/>
            <a:tailEnd/>
          </a:ln>
        </p:spPr>
        <p:txBody>
          <a:bodyPr wrap="square" anchor="ctr">
            <a:spAutoFit/>
          </a:bodyPr>
          <a:lstStyle/>
          <a:p>
            <a:pPr lvl="0" algn="r" rtl="1"/>
            <a:r>
              <a:rPr lang="ar-EG" sz="3200" b="1" dirty="0" err="1" smtClean="0">
                <a:latin typeface="Times New Roman" pitchFamily="18" charset="0"/>
                <a:cs typeface="Times New Roman" pitchFamily="18" charset="0"/>
              </a:rPr>
              <a:t>خ.</a:t>
            </a:r>
            <a:r>
              <a:rPr lang="ar-EG" sz="3200" b="1" dirty="0" smtClean="0">
                <a:latin typeface="Times New Roman" pitchFamily="18" charset="0"/>
                <a:cs typeface="Times New Roman" pitchFamily="18" charset="0"/>
              </a:rPr>
              <a:t> </a:t>
            </a:r>
            <a:r>
              <a:rPr lang="ar-EG" sz="3200" b="1" dirty="0" smtClean="0"/>
              <a:t>لا آخذ ديني إلا من </a:t>
            </a:r>
            <a:r>
              <a:rPr lang="ar-EG" sz="3200" b="1" dirty="0" err="1" smtClean="0"/>
              <a:t>العلماء </a:t>
            </a:r>
            <a:r>
              <a:rPr lang="ar-EG" sz="1100" dirty="0" smtClean="0">
                <a:latin typeface="Times New Roman" pitchFamily="18" charset="0"/>
                <a:cs typeface="Times New Roman" pitchFamily="18" charset="0"/>
              </a:rPr>
              <a:t>...................................................................................................</a:t>
            </a:r>
            <a:r>
              <a:rPr lang="ar-EG" sz="3200" b="1" dirty="0" smtClean="0">
                <a:latin typeface="Times New Roman" pitchFamily="18" charset="0"/>
                <a:cs typeface="Times New Roman" pitchFamily="18" charset="0"/>
              </a:rPr>
              <a:t> </a:t>
            </a:r>
            <a:r>
              <a:rPr lang="ar-EG" sz="3200" b="1" dirty="0" smtClean="0"/>
              <a:t>على التثبت في زمن كثُر فيه دعاة الضلال.</a:t>
            </a:r>
            <a:endParaRPr lang="en-US" sz="3200" dirty="0"/>
          </a:p>
        </p:txBody>
      </p:sp>
      <p:sp>
        <p:nvSpPr>
          <p:cNvPr id="8" name="Rectangle 51"/>
          <p:cNvSpPr>
            <a:spLocks noChangeArrowheads="1"/>
          </p:cNvSpPr>
          <p:nvPr/>
        </p:nvSpPr>
        <p:spPr bwMode="auto">
          <a:xfrm>
            <a:off x="2540305" y="2590800"/>
            <a:ext cx="1091966" cy="646331"/>
          </a:xfrm>
          <a:prstGeom prst="rect">
            <a:avLst/>
          </a:prstGeom>
          <a:noFill/>
          <a:ln w="9525">
            <a:noFill/>
            <a:miter lim="800000"/>
            <a:headEnd/>
            <a:tailEnd/>
          </a:ln>
        </p:spPr>
        <p:txBody>
          <a:bodyPr wrap="none" anchor="ctr">
            <a:spAutoFit/>
          </a:bodyPr>
          <a:lstStyle/>
          <a:p>
            <a:pPr algn="r" rtl="1" eaLnBrk="0" hangingPunct="0"/>
            <a:r>
              <a:rPr lang="ar-SA" sz="3600" b="1" dirty="0" smtClean="0">
                <a:solidFill>
                  <a:srgbClr val="0000FF"/>
                </a:solidFill>
              </a:rPr>
              <a:t>حرصاً</a:t>
            </a:r>
            <a:endParaRPr lang="ar-SA" sz="40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0026 - SCISSORS.wav"/>
                                        </p:tgtEl>
                                      </p:cMediaNode>
                                    </p:audio>
                                  </p:sub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500" autoRev="1" fill="hold">
                                          <p:stCondLst>
                                            <p:cond delay="0"/>
                                          </p:stCondLst>
                                        </p:cTn>
                                        <p:tgtEl>
                                          <p:spTgt spid="8"/>
                                        </p:tgtEl>
                                        <p:attrNameLst>
                                          <p:attrName>ppt_w</p:attrName>
                                        </p:attrNameLst>
                                      </p:cBhvr>
                                    </p:anim>
                                    <p:anim by="(#ppt_w*0.50)" calcmode="lin" valueType="num">
                                      <p:cBhvr>
                                        <p:cTn id="14" dur="500" decel="50000" autoRev="1" fill="hold">
                                          <p:stCondLst>
                                            <p:cond delay="0"/>
                                          </p:stCondLst>
                                        </p:cTn>
                                        <p:tgtEl>
                                          <p:spTgt spid="8"/>
                                        </p:tgtEl>
                                        <p:attrNameLst>
                                          <p:attrName>ppt_x</p:attrName>
                                        </p:attrNameLst>
                                      </p:cBhvr>
                                    </p:anim>
                                    <p:anim from="(-#ppt_h/2)" to="(#ppt_y)" calcmode="lin" valueType="num">
                                      <p:cBhvr>
                                        <p:cTn id="15" dur="1000" fill="hold">
                                          <p:stCondLst>
                                            <p:cond delay="0"/>
                                          </p:stCondLst>
                                        </p:cTn>
                                        <p:tgtEl>
                                          <p:spTgt spid="8"/>
                                        </p:tgtEl>
                                        <p:attrNameLst>
                                          <p:attrName>ppt_y</p:attrName>
                                        </p:attrNameLst>
                                      </p:cBhvr>
                                    </p:anim>
                                    <p:animRot by="21600000">
                                      <p:cBhvr>
                                        <p:cTn id="16" dur="1000" fill="hold">
                                          <p:stCondLst>
                                            <p:cond delay="0"/>
                                          </p:stCondLst>
                                        </p:cTn>
                                        <p:tgtEl>
                                          <p:spTgt spid="8"/>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oxes_frame_orange.png"/>
          <p:cNvPicPr>
            <a:picLocks noChangeAspect="1"/>
          </p:cNvPicPr>
          <p:nvPr/>
        </p:nvPicPr>
        <p:blipFill>
          <a:blip r:embed="rId4" cstate="print"/>
          <a:srcRect/>
          <a:stretch>
            <a:fillRect/>
          </a:stretch>
        </p:blipFill>
        <p:spPr bwMode="auto">
          <a:xfrm>
            <a:off x="838200" y="762000"/>
            <a:ext cx="7467600" cy="3621088"/>
          </a:xfrm>
          <a:prstGeom prst="rect">
            <a:avLst/>
          </a:prstGeom>
          <a:solidFill>
            <a:schemeClr val="bg1"/>
          </a:solidFill>
          <a:ln w="9525">
            <a:noFill/>
            <a:miter lim="800000"/>
            <a:headEnd/>
            <a:tailEnd/>
          </a:ln>
        </p:spPr>
      </p:pic>
      <p:sp>
        <p:nvSpPr>
          <p:cNvPr id="3" name="Rectangle 1"/>
          <p:cNvSpPr>
            <a:spLocks noChangeArrowheads="1"/>
          </p:cNvSpPr>
          <p:nvPr/>
        </p:nvSpPr>
        <p:spPr bwMode="auto">
          <a:xfrm>
            <a:off x="1752600" y="1030238"/>
            <a:ext cx="5562600" cy="2308324"/>
          </a:xfrm>
          <a:prstGeom prst="rect">
            <a:avLst/>
          </a:prstGeom>
          <a:noFill/>
          <a:ln w="9525">
            <a:noFill/>
            <a:miter lim="800000"/>
            <a:headEnd/>
            <a:tailEnd/>
          </a:ln>
        </p:spPr>
        <p:txBody>
          <a:bodyPr anchor="ctr">
            <a:spAutoFit/>
          </a:bodyPr>
          <a:lstStyle/>
          <a:p>
            <a:pPr lvl="0" algn="ctr" rtl="1"/>
            <a:r>
              <a:rPr lang="ar-EG" sz="4800" b="1" dirty="0" smtClean="0"/>
              <a:t>8- أجب عن كل سؤال مما يلي بجملة تحوي مفعولًا لأجله</a:t>
            </a:r>
            <a:endParaRPr lang="en-US" sz="4800" dirty="0" smtClean="0"/>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5"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
                                          </p:val>
                                        </p:tav>
                                        <p:tav tm="100000">
                                          <p:val>
                                            <p:strVal val="#ppt_w"/>
                                          </p:val>
                                        </p:tav>
                                      </p:tavLst>
                                    </p:anim>
                                    <p:anim calcmode="lin" valueType="num">
                                      <p:cBhvr>
                                        <p:cTn id="8" dur="500" fill="hold"/>
                                        <p:tgtEl>
                                          <p:spTgt spid="2"/>
                                        </p:tgtEl>
                                        <p:attrNameLst>
                                          <p:attrName>ppt_h</p:attrName>
                                        </p:attrNameLst>
                                      </p:cBhvr>
                                      <p:tavLst>
                                        <p:tav tm="0" fmla="#ppt_h*sin(2.5*pi*$)">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0060 - arcade game beep.wav"/>
                                        </p:tgtEl>
                                      </p:cMediaNode>
                                    </p:audio>
                                  </p:subTnLst>
                                </p:cTn>
                              </p:par>
                              <p:par>
                                <p:cTn id="9" presetID="19" presetClass="entr" presetSubtype="5"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ppt_w"/>
                                          </p:val>
                                        </p:tav>
                                        <p:tav tm="100000">
                                          <p:val>
                                            <p:strVal val="#ppt_w"/>
                                          </p:val>
                                        </p:tav>
                                      </p:tavLst>
                                    </p:anim>
                                    <p:anim calcmode="lin" valueType="num">
                                      <p:cBhvr>
                                        <p:cTn id="12" dur="500" fill="hold"/>
                                        <p:tgtEl>
                                          <p:spTgt spid="3"/>
                                        </p:tgtEl>
                                        <p:attrNameLst>
                                          <p:attrName>ppt_h</p:attrName>
                                        </p:attrNameLst>
                                      </p:cBhvr>
                                      <p:tavLst>
                                        <p:tav tm="0" fmla="#ppt_h*sin(2.5*pi*$)">
                                          <p:val>
                                            <p:fltVal val="0"/>
                                          </p:val>
                                        </p:tav>
                                        <p:tav tm="100000">
                                          <p:val>
                                            <p:fltVal val="1"/>
                                          </p:val>
                                        </p:tav>
                                      </p:tavLst>
                                    </p:anim>
                                  </p:childTnLst>
                                  <p:subTnLst>
                                    <p:audio>
                                      <p:cMediaNode>
                                        <p:cTn display="0" masterRel="sameClick">
                                          <p:stCondLst>
                                            <p:cond evt="begin" delay="0">
                                              <p:tn val="9"/>
                                            </p:cond>
                                          </p:stCondLst>
                                          <p:endCondLst>
                                            <p:cond evt="onStopAudio" delay="0">
                                              <p:tgtEl>
                                                <p:sldTgt/>
                                              </p:tgtEl>
                                            </p:cond>
                                          </p:endCondLst>
                                        </p:cTn>
                                        <p:tgtEl>
                                          <p:sndTgt r:embed="rId3" name="0060 - arcade game beep.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2286000" y="1066800"/>
            <a:ext cx="5486400" cy="646331"/>
          </a:xfrm>
          <a:prstGeom prst="rect">
            <a:avLst/>
          </a:prstGeom>
          <a:noFill/>
          <a:ln w="9525">
            <a:noFill/>
            <a:miter lim="800000"/>
            <a:headEnd/>
            <a:tailEnd/>
          </a:ln>
        </p:spPr>
        <p:txBody>
          <a:bodyPr wrap="square">
            <a:spAutoFit/>
          </a:bodyPr>
          <a:lstStyle/>
          <a:p>
            <a:pPr lvl="0" algn="r" rtl="1"/>
            <a:r>
              <a:rPr lang="ar-EG" sz="3600" b="1" dirty="0" smtClean="0"/>
              <a:t>أ- لِمَ أوجب الإسلام طاعة الوالدين؟</a:t>
            </a:r>
            <a:endParaRPr lang="en-US" sz="3600" dirty="0"/>
          </a:p>
        </p:txBody>
      </p:sp>
      <p:sp>
        <p:nvSpPr>
          <p:cNvPr id="6" name="Rectangle 51"/>
          <p:cNvSpPr>
            <a:spLocks noChangeArrowheads="1"/>
          </p:cNvSpPr>
          <p:nvPr/>
        </p:nvSpPr>
        <p:spPr bwMode="auto">
          <a:xfrm>
            <a:off x="1524000" y="2895600"/>
            <a:ext cx="6236123" cy="1815882"/>
          </a:xfrm>
          <a:prstGeom prst="rect">
            <a:avLst/>
          </a:prstGeom>
          <a:noFill/>
          <a:ln w="9525">
            <a:noFill/>
            <a:miter lim="800000"/>
            <a:headEnd/>
            <a:tailEnd/>
          </a:ln>
        </p:spPr>
        <p:txBody>
          <a:bodyPr wrap="square" anchor="ctr">
            <a:spAutoFit/>
          </a:bodyPr>
          <a:lstStyle/>
          <a:p>
            <a:pPr algn="ctr" rtl="1" eaLnBrk="0" hangingPunct="0"/>
            <a:r>
              <a:rPr lang="ar-SA" sz="3600" b="1" dirty="0" smtClean="0">
                <a:solidFill>
                  <a:srgbClr val="0000FF"/>
                </a:solidFill>
              </a:rPr>
              <a:t>أوجب الإسلام طاعة الوالدين تقديراً لتضحيتهما.</a:t>
            </a:r>
            <a:endParaRPr lang="en-US" sz="3600" dirty="0" smtClean="0">
              <a:solidFill>
                <a:srgbClr val="0000FF"/>
              </a:solidFill>
            </a:endParaRPr>
          </a:p>
          <a:p>
            <a:pPr algn="ctr" rtl="1" eaLnBrk="0" hangingPunct="0"/>
            <a:endParaRPr lang="ar-SA" sz="40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by="(-#ppt_w*2)" calcmode="lin" valueType="num">
                                      <p:cBhvr rctx="PPT">
                                        <p:cTn id="15" dur="500" autoRev="1" fill="hold">
                                          <p:stCondLst>
                                            <p:cond delay="0"/>
                                          </p:stCondLst>
                                        </p:cTn>
                                        <p:tgtEl>
                                          <p:spTgt spid="6"/>
                                        </p:tgtEl>
                                        <p:attrNameLst>
                                          <p:attrName>ppt_w</p:attrName>
                                        </p:attrNameLst>
                                      </p:cBhvr>
                                    </p:anim>
                                    <p:anim by="(#ppt_w*0.50)" calcmode="lin" valueType="num">
                                      <p:cBhvr>
                                        <p:cTn id="16" dur="500" decel="50000" autoRev="1" fill="hold">
                                          <p:stCondLst>
                                            <p:cond delay="0"/>
                                          </p:stCondLst>
                                        </p:cTn>
                                        <p:tgtEl>
                                          <p:spTgt spid="6"/>
                                        </p:tgtEl>
                                        <p:attrNameLst>
                                          <p:attrName>ppt_x</p:attrName>
                                        </p:attrNameLst>
                                      </p:cBhvr>
                                    </p:anim>
                                    <p:anim from="(-#ppt_h/2)" to="(#ppt_y)" calcmode="lin" valueType="num">
                                      <p:cBhvr>
                                        <p:cTn id="17" dur="1000" fill="hold">
                                          <p:stCondLst>
                                            <p:cond delay="0"/>
                                          </p:stCondLst>
                                        </p:cTn>
                                        <p:tgtEl>
                                          <p:spTgt spid="6"/>
                                        </p:tgtEl>
                                        <p:attrNameLst>
                                          <p:attrName>ppt_y</p:attrName>
                                        </p:attrNameLst>
                                      </p:cBhvr>
                                    </p:anim>
                                    <p:animRot by="21600000">
                                      <p:cBhvr>
                                        <p:cTn id="18" dur="1000" fill="hold">
                                          <p:stCondLst>
                                            <p:cond delay="0"/>
                                          </p:stCondLst>
                                        </p:cTn>
                                        <p:tgtEl>
                                          <p:spTgt spid="6"/>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2286000" y="1066800"/>
            <a:ext cx="5486400" cy="1200329"/>
          </a:xfrm>
          <a:prstGeom prst="rect">
            <a:avLst/>
          </a:prstGeom>
          <a:noFill/>
          <a:ln w="9525">
            <a:noFill/>
            <a:miter lim="800000"/>
            <a:headEnd/>
            <a:tailEnd/>
          </a:ln>
        </p:spPr>
        <p:txBody>
          <a:bodyPr wrap="square">
            <a:spAutoFit/>
          </a:bodyPr>
          <a:lstStyle/>
          <a:p>
            <a:pPr lvl="0" algn="r" rtl="1"/>
            <a:r>
              <a:rPr lang="ar-EG" sz="3600" b="1" dirty="0" smtClean="0"/>
              <a:t>ب- لِمَ تنفق الدّولة على التعليم أكثر من غيره؟</a:t>
            </a:r>
            <a:endParaRPr lang="en-US" sz="3600" dirty="0"/>
          </a:p>
        </p:txBody>
      </p:sp>
      <p:sp>
        <p:nvSpPr>
          <p:cNvPr id="6" name="Rectangle 51"/>
          <p:cNvSpPr>
            <a:spLocks noChangeArrowheads="1"/>
          </p:cNvSpPr>
          <p:nvPr/>
        </p:nvSpPr>
        <p:spPr bwMode="auto">
          <a:xfrm>
            <a:off x="1298344" y="2971800"/>
            <a:ext cx="6550256" cy="1261884"/>
          </a:xfrm>
          <a:prstGeom prst="rect">
            <a:avLst/>
          </a:prstGeom>
          <a:noFill/>
          <a:ln w="9525">
            <a:noFill/>
            <a:miter lim="800000"/>
            <a:headEnd/>
            <a:tailEnd/>
          </a:ln>
        </p:spPr>
        <p:txBody>
          <a:bodyPr wrap="none" anchor="ctr">
            <a:spAutoFit/>
          </a:bodyPr>
          <a:lstStyle/>
          <a:p>
            <a:pPr algn="ctr" rtl="1" eaLnBrk="0" hangingPunct="0"/>
            <a:r>
              <a:rPr lang="ar-SA" sz="3600" b="1" dirty="0" smtClean="0">
                <a:solidFill>
                  <a:srgbClr val="0000FF"/>
                </a:solidFill>
              </a:rPr>
              <a:t>تنفق الدولة على التعليم رغبةً في النهضة. </a:t>
            </a:r>
            <a:endParaRPr lang="en-US" sz="3600" dirty="0" smtClean="0">
              <a:solidFill>
                <a:srgbClr val="0000FF"/>
              </a:solidFill>
            </a:endParaRPr>
          </a:p>
          <a:p>
            <a:pPr algn="ctr" rtl="1" eaLnBrk="0" hangingPunct="0"/>
            <a:endParaRPr lang="ar-SA" sz="40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by="(-#ppt_w*2)" calcmode="lin" valueType="num">
                                      <p:cBhvr rctx="PPT">
                                        <p:cTn id="15" dur="500" autoRev="1" fill="hold">
                                          <p:stCondLst>
                                            <p:cond delay="0"/>
                                          </p:stCondLst>
                                        </p:cTn>
                                        <p:tgtEl>
                                          <p:spTgt spid="6"/>
                                        </p:tgtEl>
                                        <p:attrNameLst>
                                          <p:attrName>ppt_w</p:attrName>
                                        </p:attrNameLst>
                                      </p:cBhvr>
                                    </p:anim>
                                    <p:anim by="(#ppt_w*0.50)" calcmode="lin" valueType="num">
                                      <p:cBhvr>
                                        <p:cTn id="16" dur="500" decel="50000" autoRev="1" fill="hold">
                                          <p:stCondLst>
                                            <p:cond delay="0"/>
                                          </p:stCondLst>
                                        </p:cTn>
                                        <p:tgtEl>
                                          <p:spTgt spid="6"/>
                                        </p:tgtEl>
                                        <p:attrNameLst>
                                          <p:attrName>ppt_x</p:attrName>
                                        </p:attrNameLst>
                                      </p:cBhvr>
                                    </p:anim>
                                    <p:anim from="(-#ppt_h/2)" to="(#ppt_y)" calcmode="lin" valueType="num">
                                      <p:cBhvr>
                                        <p:cTn id="17" dur="1000" fill="hold">
                                          <p:stCondLst>
                                            <p:cond delay="0"/>
                                          </p:stCondLst>
                                        </p:cTn>
                                        <p:tgtEl>
                                          <p:spTgt spid="6"/>
                                        </p:tgtEl>
                                        <p:attrNameLst>
                                          <p:attrName>ppt_y</p:attrName>
                                        </p:attrNameLst>
                                      </p:cBhvr>
                                    </p:anim>
                                    <p:animRot by="21600000">
                                      <p:cBhvr>
                                        <p:cTn id="18" dur="1000" fill="hold">
                                          <p:stCondLst>
                                            <p:cond delay="0"/>
                                          </p:stCondLst>
                                        </p:cTn>
                                        <p:tgtEl>
                                          <p:spTgt spid="6"/>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1219200" y="1066800"/>
            <a:ext cx="6553200" cy="1200329"/>
          </a:xfrm>
          <a:prstGeom prst="rect">
            <a:avLst/>
          </a:prstGeom>
          <a:noFill/>
          <a:ln w="9525">
            <a:noFill/>
            <a:miter lim="800000"/>
            <a:headEnd/>
            <a:tailEnd/>
          </a:ln>
        </p:spPr>
        <p:txBody>
          <a:bodyPr wrap="square">
            <a:spAutoFit/>
          </a:bodyPr>
          <a:lstStyle/>
          <a:p>
            <a:pPr algn="r" rtl="1"/>
            <a:r>
              <a:rPr lang="ar-EG" sz="3600" b="1" dirty="0" smtClean="0"/>
              <a:t>ت- ما الذي يدعو المسلم إلى الاستيقاظ لصلاة الفجر؟</a:t>
            </a:r>
            <a:endParaRPr lang="en-US" sz="3600" dirty="0" smtClean="0"/>
          </a:p>
        </p:txBody>
      </p:sp>
      <p:sp>
        <p:nvSpPr>
          <p:cNvPr id="6" name="Rectangle 51"/>
          <p:cNvSpPr>
            <a:spLocks noChangeArrowheads="1"/>
          </p:cNvSpPr>
          <p:nvPr/>
        </p:nvSpPr>
        <p:spPr bwMode="auto">
          <a:xfrm>
            <a:off x="1524000" y="3657600"/>
            <a:ext cx="6096000" cy="1200329"/>
          </a:xfrm>
          <a:prstGeom prst="rect">
            <a:avLst/>
          </a:prstGeom>
          <a:noFill/>
          <a:ln w="9525">
            <a:noFill/>
            <a:miter lim="800000"/>
            <a:headEnd/>
            <a:tailEnd/>
          </a:ln>
        </p:spPr>
        <p:txBody>
          <a:bodyPr wrap="square" anchor="ctr">
            <a:spAutoFit/>
          </a:bodyPr>
          <a:lstStyle/>
          <a:p>
            <a:pPr algn="ctr" rtl="1"/>
            <a:r>
              <a:rPr lang="ar-SA" sz="3600" b="1" dirty="0" smtClean="0">
                <a:solidFill>
                  <a:srgbClr val="0000FF"/>
                </a:solidFill>
              </a:rPr>
              <a:t>يستيقظ المسلم لصلاة الفجر طمعاً في حفظ الله. </a:t>
            </a:r>
            <a:endParaRPr lang="en-US"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by="(-#ppt_w*2)" calcmode="lin" valueType="num">
                                      <p:cBhvr rctx="PPT">
                                        <p:cTn id="15" dur="500" autoRev="1" fill="hold">
                                          <p:stCondLst>
                                            <p:cond delay="0"/>
                                          </p:stCondLst>
                                        </p:cTn>
                                        <p:tgtEl>
                                          <p:spTgt spid="6"/>
                                        </p:tgtEl>
                                        <p:attrNameLst>
                                          <p:attrName>ppt_w</p:attrName>
                                        </p:attrNameLst>
                                      </p:cBhvr>
                                    </p:anim>
                                    <p:anim by="(#ppt_w*0.50)" calcmode="lin" valueType="num">
                                      <p:cBhvr>
                                        <p:cTn id="16" dur="500" decel="50000" autoRev="1" fill="hold">
                                          <p:stCondLst>
                                            <p:cond delay="0"/>
                                          </p:stCondLst>
                                        </p:cTn>
                                        <p:tgtEl>
                                          <p:spTgt spid="6"/>
                                        </p:tgtEl>
                                        <p:attrNameLst>
                                          <p:attrName>ppt_x</p:attrName>
                                        </p:attrNameLst>
                                      </p:cBhvr>
                                    </p:anim>
                                    <p:anim from="(-#ppt_h/2)" to="(#ppt_y)" calcmode="lin" valueType="num">
                                      <p:cBhvr>
                                        <p:cTn id="17" dur="1000" fill="hold">
                                          <p:stCondLst>
                                            <p:cond delay="0"/>
                                          </p:stCondLst>
                                        </p:cTn>
                                        <p:tgtEl>
                                          <p:spTgt spid="6"/>
                                        </p:tgtEl>
                                        <p:attrNameLst>
                                          <p:attrName>ppt_y</p:attrName>
                                        </p:attrNameLst>
                                      </p:cBhvr>
                                    </p:anim>
                                    <p:animRot by="21600000">
                                      <p:cBhvr>
                                        <p:cTn id="18" dur="1000" fill="hold">
                                          <p:stCondLst>
                                            <p:cond delay="0"/>
                                          </p:stCondLst>
                                        </p:cTn>
                                        <p:tgtEl>
                                          <p:spTgt spid="6"/>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1219200" y="1066800"/>
            <a:ext cx="6553200" cy="646331"/>
          </a:xfrm>
          <a:prstGeom prst="rect">
            <a:avLst/>
          </a:prstGeom>
          <a:noFill/>
          <a:ln w="9525">
            <a:noFill/>
            <a:miter lim="800000"/>
            <a:headEnd/>
            <a:tailEnd/>
          </a:ln>
        </p:spPr>
        <p:txBody>
          <a:bodyPr wrap="square">
            <a:spAutoFit/>
          </a:bodyPr>
          <a:lstStyle/>
          <a:p>
            <a:pPr lvl="0" algn="r" rtl="1"/>
            <a:r>
              <a:rPr lang="ar-EG" sz="3600" b="1" dirty="0" smtClean="0"/>
              <a:t>ث- كيف تحسن إلى من أساء </a:t>
            </a:r>
            <a:r>
              <a:rPr lang="ar-EG" sz="3600" b="1" dirty="0" err="1" smtClean="0"/>
              <a:t>إليك ؟!</a:t>
            </a:r>
            <a:endParaRPr lang="en-US" sz="3600" dirty="0" smtClean="0"/>
          </a:p>
        </p:txBody>
      </p:sp>
      <p:sp>
        <p:nvSpPr>
          <p:cNvPr id="6" name="Rectangle 51"/>
          <p:cNvSpPr>
            <a:spLocks noChangeArrowheads="1"/>
          </p:cNvSpPr>
          <p:nvPr/>
        </p:nvSpPr>
        <p:spPr bwMode="auto">
          <a:xfrm>
            <a:off x="1600200" y="3048000"/>
            <a:ext cx="5891356" cy="646331"/>
          </a:xfrm>
          <a:prstGeom prst="rect">
            <a:avLst/>
          </a:prstGeom>
          <a:noFill/>
          <a:ln w="9525">
            <a:noFill/>
            <a:miter lim="800000"/>
            <a:headEnd/>
            <a:tailEnd/>
          </a:ln>
        </p:spPr>
        <p:txBody>
          <a:bodyPr wrap="none" anchor="ctr">
            <a:spAutoFit/>
          </a:bodyPr>
          <a:lstStyle/>
          <a:p>
            <a:pPr rtl="1"/>
            <a:r>
              <a:rPr lang="ar-SA" sz="3600" b="1" dirty="0" smtClean="0">
                <a:solidFill>
                  <a:srgbClr val="0000FF"/>
                </a:solidFill>
              </a:rPr>
              <a:t>أحسن لمن أساء إلي أملاً في عفو الله. </a:t>
            </a:r>
            <a:endParaRPr lang="en-US"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by="(-#ppt_w*2)" calcmode="lin" valueType="num">
                                      <p:cBhvr rctx="PPT">
                                        <p:cTn id="15" dur="500" autoRev="1" fill="hold">
                                          <p:stCondLst>
                                            <p:cond delay="0"/>
                                          </p:stCondLst>
                                        </p:cTn>
                                        <p:tgtEl>
                                          <p:spTgt spid="6"/>
                                        </p:tgtEl>
                                        <p:attrNameLst>
                                          <p:attrName>ppt_w</p:attrName>
                                        </p:attrNameLst>
                                      </p:cBhvr>
                                    </p:anim>
                                    <p:anim by="(#ppt_w*0.50)" calcmode="lin" valueType="num">
                                      <p:cBhvr>
                                        <p:cTn id="16" dur="500" decel="50000" autoRev="1" fill="hold">
                                          <p:stCondLst>
                                            <p:cond delay="0"/>
                                          </p:stCondLst>
                                        </p:cTn>
                                        <p:tgtEl>
                                          <p:spTgt spid="6"/>
                                        </p:tgtEl>
                                        <p:attrNameLst>
                                          <p:attrName>ppt_x</p:attrName>
                                        </p:attrNameLst>
                                      </p:cBhvr>
                                    </p:anim>
                                    <p:anim from="(-#ppt_h/2)" to="(#ppt_y)" calcmode="lin" valueType="num">
                                      <p:cBhvr>
                                        <p:cTn id="17" dur="1000" fill="hold">
                                          <p:stCondLst>
                                            <p:cond delay="0"/>
                                          </p:stCondLst>
                                        </p:cTn>
                                        <p:tgtEl>
                                          <p:spTgt spid="6"/>
                                        </p:tgtEl>
                                        <p:attrNameLst>
                                          <p:attrName>ppt_y</p:attrName>
                                        </p:attrNameLst>
                                      </p:cBhvr>
                                    </p:anim>
                                    <p:animRot by="21600000">
                                      <p:cBhvr>
                                        <p:cTn id="18" dur="1000" fill="hold">
                                          <p:stCondLst>
                                            <p:cond delay="0"/>
                                          </p:stCondLst>
                                        </p:cTn>
                                        <p:tgtEl>
                                          <p:spTgt spid="6"/>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1219200" y="1066800"/>
            <a:ext cx="6553200" cy="646331"/>
          </a:xfrm>
          <a:prstGeom prst="rect">
            <a:avLst/>
          </a:prstGeom>
          <a:noFill/>
          <a:ln w="9525">
            <a:noFill/>
            <a:miter lim="800000"/>
            <a:headEnd/>
            <a:tailEnd/>
          </a:ln>
        </p:spPr>
        <p:txBody>
          <a:bodyPr wrap="square">
            <a:spAutoFit/>
          </a:bodyPr>
          <a:lstStyle/>
          <a:p>
            <a:pPr lvl="0" algn="r" rtl="1"/>
            <a:r>
              <a:rPr lang="ar-EG" sz="3600" b="1" dirty="0" smtClean="0"/>
              <a:t>ج- لِمَ يبذل المعلمون كلّ طاقتهم؟</a:t>
            </a:r>
            <a:endParaRPr lang="en-US" sz="3600" dirty="0"/>
          </a:p>
        </p:txBody>
      </p:sp>
      <p:sp>
        <p:nvSpPr>
          <p:cNvPr id="6" name="Rectangle 51"/>
          <p:cNvSpPr>
            <a:spLocks noChangeArrowheads="1"/>
          </p:cNvSpPr>
          <p:nvPr/>
        </p:nvSpPr>
        <p:spPr bwMode="auto">
          <a:xfrm>
            <a:off x="1600200" y="2819400"/>
            <a:ext cx="5562600" cy="1200329"/>
          </a:xfrm>
          <a:prstGeom prst="rect">
            <a:avLst/>
          </a:prstGeom>
          <a:noFill/>
          <a:ln w="9525">
            <a:noFill/>
            <a:miter lim="800000"/>
            <a:headEnd/>
            <a:tailEnd/>
          </a:ln>
        </p:spPr>
        <p:txBody>
          <a:bodyPr wrap="square" anchor="ctr">
            <a:spAutoFit/>
          </a:bodyPr>
          <a:lstStyle/>
          <a:p>
            <a:pPr algn="ctr" rtl="1"/>
            <a:r>
              <a:rPr lang="ar-SA" sz="3600" b="1" dirty="0" smtClean="0">
                <a:solidFill>
                  <a:srgbClr val="0000FF"/>
                </a:solidFill>
              </a:rPr>
              <a:t>يبذل المعلمون كل طاقتهم رجاءَ إخراج جيل المستقبل. </a:t>
            </a:r>
            <a:endParaRPr lang="en-US"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by="(-#ppt_w*2)" calcmode="lin" valueType="num">
                                      <p:cBhvr rctx="PPT">
                                        <p:cTn id="15" dur="500" autoRev="1" fill="hold">
                                          <p:stCondLst>
                                            <p:cond delay="0"/>
                                          </p:stCondLst>
                                        </p:cTn>
                                        <p:tgtEl>
                                          <p:spTgt spid="6"/>
                                        </p:tgtEl>
                                        <p:attrNameLst>
                                          <p:attrName>ppt_w</p:attrName>
                                        </p:attrNameLst>
                                      </p:cBhvr>
                                    </p:anim>
                                    <p:anim by="(#ppt_w*0.50)" calcmode="lin" valueType="num">
                                      <p:cBhvr>
                                        <p:cTn id="16" dur="500" decel="50000" autoRev="1" fill="hold">
                                          <p:stCondLst>
                                            <p:cond delay="0"/>
                                          </p:stCondLst>
                                        </p:cTn>
                                        <p:tgtEl>
                                          <p:spTgt spid="6"/>
                                        </p:tgtEl>
                                        <p:attrNameLst>
                                          <p:attrName>ppt_x</p:attrName>
                                        </p:attrNameLst>
                                      </p:cBhvr>
                                    </p:anim>
                                    <p:anim from="(-#ppt_h/2)" to="(#ppt_y)" calcmode="lin" valueType="num">
                                      <p:cBhvr>
                                        <p:cTn id="17" dur="1000" fill="hold">
                                          <p:stCondLst>
                                            <p:cond delay="0"/>
                                          </p:stCondLst>
                                        </p:cTn>
                                        <p:tgtEl>
                                          <p:spTgt spid="6"/>
                                        </p:tgtEl>
                                        <p:attrNameLst>
                                          <p:attrName>ppt_y</p:attrName>
                                        </p:attrNameLst>
                                      </p:cBhvr>
                                    </p:anim>
                                    <p:animRot by="21600000">
                                      <p:cBhvr>
                                        <p:cTn id="18" dur="1000" fill="hold">
                                          <p:stCondLst>
                                            <p:cond delay="0"/>
                                          </p:stCondLst>
                                        </p:cTn>
                                        <p:tgtEl>
                                          <p:spTgt spid="6"/>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1219200" y="1066800"/>
            <a:ext cx="6553200" cy="646331"/>
          </a:xfrm>
          <a:prstGeom prst="rect">
            <a:avLst/>
          </a:prstGeom>
          <a:noFill/>
          <a:ln w="9525">
            <a:noFill/>
            <a:miter lim="800000"/>
            <a:headEnd/>
            <a:tailEnd/>
          </a:ln>
        </p:spPr>
        <p:txBody>
          <a:bodyPr wrap="square">
            <a:spAutoFit/>
          </a:bodyPr>
          <a:lstStyle/>
          <a:p>
            <a:pPr lvl="0" algn="r" rtl="1"/>
            <a:r>
              <a:rPr lang="ar-EG" sz="3600" b="1" dirty="0" smtClean="0"/>
              <a:t>ح- ما الطريقة المثلى للتعامل مع الجاهل؟</a:t>
            </a:r>
            <a:endParaRPr lang="en-US" sz="3600" dirty="0"/>
          </a:p>
        </p:txBody>
      </p:sp>
      <p:sp>
        <p:nvSpPr>
          <p:cNvPr id="6" name="Rectangle 51"/>
          <p:cNvSpPr>
            <a:spLocks noChangeArrowheads="1"/>
          </p:cNvSpPr>
          <p:nvPr/>
        </p:nvSpPr>
        <p:spPr bwMode="auto">
          <a:xfrm>
            <a:off x="1905000" y="3276600"/>
            <a:ext cx="5011308" cy="646331"/>
          </a:xfrm>
          <a:prstGeom prst="rect">
            <a:avLst/>
          </a:prstGeom>
          <a:noFill/>
          <a:ln w="9525">
            <a:noFill/>
            <a:miter lim="800000"/>
            <a:headEnd/>
            <a:tailEnd/>
          </a:ln>
        </p:spPr>
        <p:txBody>
          <a:bodyPr wrap="none" anchor="ctr">
            <a:spAutoFit/>
          </a:bodyPr>
          <a:lstStyle/>
          <a:p>
            <a:pPr algn="ctr" rtl="1"/>
            <a:r>
              <a:rPr lang="ar-SA" sz="3600" b="1" dirty="0" smtClean="0">
                <a:solidFill>
                  <a:srgbClr val="0000FF"/>
                </a:solidFill>
              </a:rPr>
              <a:t>تعامل مع الجاهل تغافلاً وتغاضياً.</a:t>
            </a:r>
            <a:endParaRPr lang="en-US"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by="(-#ppt_w*2)" calcmode="lin" valueType="num">
                                      <p:cBhvr rctx="PPT">
                                        <p:cTn id="15" dur="500" autoRev="1" fill="hold">
                                          <p:stCondLst>
                                            <p:cond delay="0"/>
                                          </p:stCondLst>
                                        </p:cTn>
                                        <p:tgtEl>
                                          <p:spTgt spid="6"/>
                                        </p:tgtEl>
                                        <p:attrNameLst>
                                          <p:attrName>ppt_w</p:attrName>
                                        </p:attrNameLst>
                                      </p:cBhvr>
                                    </p:anim>
                                    <p:anim by="(#ppt_w*0.50)" calcmode="lin" valueType="num">
                                      <p:cBhvr>
                                        <p:cTn id="16" dur="500" decel="50000" autoRev="1" fill="hold">
                                          <p:stCondLst>
                                            <p:cond delay="0"/>
                                          </p:stCondLst>
                                        </p:cTn>
                                        <p:tgtEl>
                                          <p:spTgt spid="6"/>
                                        </p:tgtEl>
                                        <p:attrNameLst>
                                          <p:attrName>ppt_x</p:attrName>
                                        </p:attrNameLst>
                                      </p:cBhvr>
                                    </p:anim>
                                    <p:anim from="(-#ppt_h/2)" to="(#ppt_y)" calcmode="lin" valueType="num">
                                      <p:cBhvr>
                                        <p:cTn id="17" dur="1000" fill="hold">
                                          <p:stCondLst>
                                            <p:cond delay="0"/>
                                          </p:stCondLst>
                                        </p:cTn>
                                        <p:tgtEl>
                                          <p:spTgt spid="6"/>
                                        </p:tgtEl>
                                        <p:attrNameLst>
                                          <p:attrName>ppt_y</p:attrName>
                                        </p:attrNameLst>
                                      </p:cBhvr>
                                    </p:anim>
                                    <p:animRot by="21600000">
                                      <p:cBhvr>
                                        <p:cTn id="18" dur="1000" fill="hold">
                                          <p:stCondLst>
                                            <p:cond delay="0"/>
                                          </p:stCondLst>
                                        </p:cTn>
                                        <p:tgtEl>
                                          <p:spTgt spid="6"/>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1219200" y="1066800"/>
            <a:ext cx="6553200" cy="646331"/>
          </a:xfrm>
          <a:prstGeom prst="rect">
            <a:avLst/>
          </a:prstGeom>
          <a:noFill/>
          <a:ln w="9525">
            <a:noFill/>
            <a:miter lim="800000"/>
            <a:headEnd/>
            <a:tailEnd/>
          </a:ln>
        </p:spPr>
        <p:txBody>
          <a:bodyPr wrap="square">
            <a:spAutoFit/>
          </a:bodyPr>
          <a:lstStyle/>
          <a:p>
            <a:pPr lvl="0" algn="r" rtl="1"/>
            <a:r>
              <a:rPr lang="ar-EG" sz="3600" b="1" dirty="0" smtClean="0"/>
              <a:t>خ- هل تحبُّ الخير للناس؟</a:t>
            </a:r>
            <a:endParaRPr lang="en-US" sz="3600" dirty="0"/>
          </a:p>
        </p:txBody>
      </p:sp>
      <p:sp>
        <p:nvSpPr>
          <p:cNvPr id="6" name="Rectangle 51"/>
          <p:cNvSpPr>
            <a:spLocks noChangeArrowheads="1"/>
          </p:cNvSpPr>
          <p:nvPr/>
        </p:nvSpPr>
        <p:spPr bwMode="auto">
          <a:xfrm>
            <a:off x="2209800" y="3276600"/>
            <a:ext cx="4557658" cy="646331"/>
          </a:xfrm>
          <a:prstGeom prst="rect">
            <a:avLst/>
          </a:prstGeom>
          <a:noFill/>
          <a:ln w="9525">
            <a:noFill/>
            <a:miter lim="800000"/>
            <a:headEnd/>
            <a:tailEnd/>
          </a:ln>
        </p:spPr>
        <p:txBody>
          <a:bodyPr wrap="none" anchor="ctr">
            <a:spAutoFit/>
          </a:bodyPr>
          <a:lstStyle/>
          <a:p>
            <a:pPr algn="ctr" rtl="1"/>
            <a:r>
              <a:rPr lang="ar-SA" sz="3600" b="1" dirty="0" smtClean="0">
                <a:solidFill>
                  <a:srgbClr val="0000FF"/>
                </a:solidFill>
              </a:rPr>
              <a:t>أحب الخير للناس إيماناً بالله. </a:t>
            </a:r>
            <a:endParaRPr lang="en-US"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by="(-#ppt_w*2)" calcmode="lin" valueType="num">
                                      <p:cBhvr rctx="PPT">
                                        <p:cTn id="15" dur="500" autoRev="1" fill="hold">
                                          <p:stCondLst>
                                            <p:cond delay="0"/>
                                          </p:stCondLst>
                                        </p:cTn>
                                        <p:tgtEl>
                                          <p:spTgt spid="6"/>
                                        </p:tgtEl>
                                        <p:attrNameLst>
                                          <p:attrName>ppt_w</p:attrName>
                                        </p:attrNameLst>
                                      </p:cBhvr>
                                    </p:anim>
                                    <p:anim by="(#ppt_w*0.50)" calcmode="lin" valueType="num">
                                      <p:cBhvr>
                                        <p:cTn id="16" dur="500" decel="50000" autoRev="1" fill="hold">
                                          <p:stCondLst>
                                            <p:cond delay="0"/>
                                          </p:stCondLst>
                                        </p:cTn>
                                        <p:tgtEl>
                                          <p:spTgt spid="6"/>
                                        </p:tgtEl>
                                        <p:attrNameLst>
                                          <p:attrName>ppt_x</p:attrName>
                                        </p:attrNameLst>
                                      </p:cBhvr>
                                    </p:anim>
                                    <p:anim from="(-#ppt_h/2)" to="(#ppt_y)" calcmode="lin" valueType="num">
                                      <p:cBhvr>
                                        <p:cTn id="17" dur="1000" fill="hold">
                                          <p:stCondLst>
                                            <p:cond delay="0"/>
                                          </p:stCondLst>
                                        </p:cTn>
                                        <p:tgtEl>
                                          <p:spTgt spid="6"/>
                                        </p:tgtEl>
                                        <p:attrNameLst>
                                          <p:attrName>ppt_y</p:attrName>
                                        </p:attrNameLst>
                                      </p:cBhvr>
                                    </p:anim>
                                    <p:animRot by="21600000">
                                      <p:cBhvr>
                                        <p:cTn id="18" dur="1000" fill="hold">
                                          <p:stCondLst>
                                            <p:cond delay="0"/>
                                          </p:stCondLst>
                                        </p:cTn>
                                        <p:tgtEl>
                                          <p:spTgt spid="6"/>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gv-18.png"/>
          <p:cNvPicPr>
            <a:picLocks noChangeAspect="1"/>
          </p:cNvPicPr>
          <p:nvPr/>
        </p:nvPicPr>
        <p:blipFill>
          <a:blip r:embed="rId5" cstate="print">
            <a:lum bright="100000"/>
          </a:blip>
          <a:stretch>
            <a:fillRect/>
          </a:stretch>
        </p:blipFill>
        <p:spPr bwMode="auto">
          <a:xfrm>
            <a:off x="0" y="0"/>
            <a:ext cx="9372600" cy="7086600"/>
          </a:xfrm>
          <a:prstGeom prst="rect">
            <a:avLst/>
          </a:prstGeom>
          <a:noFill/>
          <a:ln w="9525">
            <a:noFill/>
            <a:miter lim="800000"/>
            <a:headEnd/>
            <a:tailEnd/>
          </a:ln>
        </p:spPr>
      </p:pic>
      <p:sp>
        <p:nvSpPr>
          <p:cNvPr id="3" name="مستطيل 2"/>
          <p:cNvSpPr>
            <a:spLocks noChangeArrowheads="1"/>
          </p:cNvSpPr>
          <p:nvPr/>
        </p:nvSpPr>
        <p:spPr bwMode="auto">
          <a:xfrm>
            <a:off x="914400" y="533400"/>
            <a:ext cx="7488238" cy="1938992"/>
          </a:xfrm>
          <a:prstGeom prst="rect">
            <a:avLst/>
          </a:prstGeom>
          <a:noFill/>
          <a:ln w="9525">
            <a:noFill/>
            <a:miter lim="800000"/>
            <a:headEnd/>
            <a:tailEnd/>
          </a:ln>
        </p:spPr>
        <p:txBody>
          <a:bodyPr>
            <a:spAutoFit/>
          </a:bodyPr>
          <a:lstStyle/>
          <a:p>
            <a:pPr algn="r" rtl="1"/>
            <a:r>
              <a:rPr lang="ar-EG" sz="4000" b="1" dirty="0" smtClean="0"/>
              <a:t>9- يجوز في المفعول لأجله أن ينصب، وأن يجر بحرف </a:t>
            </a:r>
            <a:r>
              <a:rPr lang="ar-EG" sz="4000" b="1" dirty="0" err="1" smtClean="0"/>
              <a:t>جر.</a:t>
            </a:r>
            <a:r>
              <a:rPr lang="ar-EG" sz="4000" b="1" dirty="0" smtClean="0"/>
              <a:t> عد إلى مراجعك أو إلى أحد المواقع اللغوية، واذكر التفصيل في ذلك.</a:t>
            </a:r>
            <a:endParaRPr lang="en-US" sz="4000" dirty="0" smtClean="0"/>
          </a:p>
        </p:txBody>
      </p:sp>
      <p:sp>
        <p:nvSpPr>
          <p:cNvPr id="4" name="Rectangle 51"/>
          <p:cNvSpPr>
            <a:spLocks noChangeArrowheads="1"/>
          </p:cNvSpPr>
          <p:nvPr/>
        </p:nvSpPr>
        <p:spPr bwMode="auto">
          <a:xfrm>
            <a:off x="609600" y="2438400"/>
            <a:ext cx="8265636" cy="3970318"/>
          </a:xfrm>
          <a:prstGeom prst="rect">
            <a:avLst/>
          </a:prstGeom>
          <a:noFill/>
          <a:ln w="9525">
            <a:noFill/>
            <a:miter lim="800000"/>
            <a:headEnd/>
            <a:tailEnd/>
          </a:ln>
        </p:spPr>
        <p:txBody>
          <a:bodyPr wrap="square" anchor="ctr">
            <a:spAutoFit/>
          </a:bodyPr>
          <a:lstStyle/>
          <a:p>
            <a:pPr algn="ctr" rtl="1"/>
            <a:r>
              <a:rPr lang="ar-SA" sz="3600" b="1" dirty="0" smtClean="0">
                <a:solidFill>
                  <a:srgbClr val="0000FF"/>
                </a:solidFill>
              </a:rPr>
              <a:t>الأصل في المفعول لأجله النصب ويجب نصبه إذا تجرد من أل والإضافة مثل وقفت للمعلم إجلالاً أما إذا اقترن بأل فالأنسب فيه أن يكون مجروراً إذا سبق بحرف الجر مثل حضرت للاطمئنان عليك ويجوز فيه النصب إذا تجرد من حرف الجر. </a:t>
            </a:r>
            <a:endParaRPr lang="en-US" sz="3600" dirty="0" smtClean="0">
              <a:solidFill>
                <a:srgbClr val="0000FF"/>
              </a:solidFill>
            </a:endParaRPr>
          </a:p>
          <a:p>
            <a:pPr algn="ctr" rtl="1"/>
            <a:r>
              <a:rPr lang="ar-SA" sz="3600" b="1" dirty="0" smtClean="0">
                <a:solidFill>
                  <a:srgbClr val="0000FF"/>
                </a:solidFill>
              </a:rPr>
              <a:t>وقد يكون مضافاً وهنا يتساوى فيه النصب والجر مثل تأنى المتسابق في تلاوته خشية الوقوع في الخطأ.</a:t>
            </a:r>
            <a:endParaRPr lang="en-US" sz="3600" dirty="0" smtClean="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ind.wav"/>
                                        </p:tgtEl>
                                      </p:cMediaNode>
                                    </p:audio>
                                  </p:subTnLst>
                                </p:cTn>
                              </p:par>
                              <p:par>
                                <p:cTn id="10" presetID="50" presetClass="entr" presetSubtype="0" decel="10000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wind.wav"/>
                                        </p:tgtEl>
                                      </p:cMediaNode>
                                    </p:audio>
                                  </p:sub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by="(-#ppt_w*2)" calcmode="lin" valueType="num">
                                      <p:cBhvr rctx="PPT">
                                        <p:cTn id="19" dur="500" autoRev="1" fill="hold">
                                          <p:stCondLst>
                                            <p:cond delay="0"/>
                                          </p:stCondLst>
                                        </p:cTn>
                                        <p:tgtEl>
                                          <p:spTgt spid="4"/>
                                        </p:tgtEl>
                                        <p:attrNameLst>
                                          <p:attrName>ppt_w</p:attrName>
                                        </p:attrNameLst>
                                      </p:cBhvr>
                                    </p:anim>
                                    <p:anim by="(#ppt_w*0.50)" calcmode="lin" valueType="num">
                                      <p:cBhvr>
                                        <p:cTn id="20" dur="500" decel="50000" autoRev="1" fill="hold">
                                          <p:stCondLst>
                                            <p:cond delay="0"/>
                                          </p:stCondLst>
                                        </p:cTn>
                                        <p:tgtEl>
                                          <p:spTgt spid="4"/>
                                        </p:tgtEl>
                                        <p:attrNameLst>
                                          <p:attrName>ppt_x</p:attrName>
                                        </p:attrNameLst>
                                      </p:cBhvr>
                                    </p:anim>
                                    <p:anim from="(-#ppt_h/2)" to="(#ppt_y)" calcmode="lin" valueType="num">
                                      <p:cBhvr>
                                        <p:cTn id="21" dur="1000" fill="hold">
                                          <p:stCondLst>
                                            <p:cond delay="0"/>
                                          </p:stCondLst>
                                        </p:cTn>
                                        <p:tgtEl>
                                          <p:spTgt spid="4"/>
                                        </p:tgtEl>
                                        <p:attrNameLst>
                                          <p:attrName>ppt_y</p:attrName>
                                        </p:attrNameLst>
                                      </p:cBhvr>
                                    </p:anim>
                                    <p:animRot by="21600000">
                                      <p:cBhvr>
                                        <p:cTn id="22" dur="1000" fill="hold">
                                          <p:stCondLst>
                                            <p:cond delay="0"/>
                                          </p:stCondLst>
                                        </p:cTn>
                                        <p:tgtEl>
                                          <p:spTgt spid="4"/>
                                        </p:tgtEl>
                                        <p:attrNameLst>
                                          <p:attrName>r</p:attrName>
                                        </p:attrNameLst>
                                      </p:cBhvr>
                                    </p:animRot>
                                  </p:childTnLst>
                                  <p:subTnLst>
                                    <p:audio>
                                      <p:cMediaNode>
                                        <p:cTn display="0" masterRel="sameClick">
                                          <p:stCondLst>
                                            <p:cond evt="begin" delay="0">
                                              <p:tn val="17"/>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1095597730629615321.png"/>
          <p:cNvPicPr>
            <a:picLocks noChangeAspect="1"/>
          </p:cNvPicPr>
          <p:nvPr/>
        </p:nvPicPr>
        <p:blipFill>
          <a:blip r:embed="rId5" cstate="print"/>
          <a:stretch>
            <a:fillRect/>
          </a:stretch>
        </p:blipFill>
        <p:spPr bwMode="auto">
          <a:xfrm>
            <a:off x="3942571" y="304800"/>
            <a:ext cx="4535458" cy="1789113"/>
          </a:xfrm>
          <a:prstGeom prst="rect">
            <a:avLst/>
          </a:prstGeom>
          <a:noFill/>
          <a:ln w="9525">
            <a:noFill/>
            <a:miter lim="800000"/>
            <a:headEnd/>
            <a:tailEnd/>
          </a:ln>
        </p:spPr>
      </p:pic>
      <p:sp>
        <p:nvSpPr>
          <p:cNvPr id="3" name="مستطيل 2"/>
          <p:cNvSpPr>
            <a:spLocks noChangeArrowheads="1"/>
          </p:cNvSpPr>
          <p:nvPr/>
        </p:nvSpPr>
        <p:spPr bwMode="auto">
          <a:xfrm>
            <a:off x="4175772" y="685800"/>
            <a:ext cx="3776996" cy="1107996"/>
          </a:xfrm>
          <a:prstGeom prst="rect">
            <a:avLst/>
          </a:prstGeom>
          <a:noFill/>
          <a:ln w="9525">
            <a:noFill/>
            <a:miter lim="800000"/>
            <a:headEnd/>
            <a:tailEnd/>
          </a:ln>
        </p:spPr>
        <p:txBody>
          <a:bodyPr wrap="none">
            <a:spAutoFit/>
          </a:bodyPr>
          <a:lstStyle/>
          <a:p>
            <a:pPr algn="ctr" rtl="1" fontAlgn="auto">
              <a:spcBef>
                <a:spcPts val="0"/>
              </a:spcBef>
              <a:spcAft>
                <a:spcPts val="0"/>
              </a:spcAft>
              <a:defRPr/>
            </a:pPr>
            <a:r>
              <a:rPr lang="ar-SA" sz="6600" b="1" dirty="0" smtClean="0">
                <a:ln w="12700">
                  <a:solidFill>
                    <a:schemeClr val="tx1"/>
                  </a:solidFill>
                  <a:prstDash val="solid"/>
                </a:ln>
                <a:solidFill>
                  <a:srgbClr val="00FFFF"/>
                </a:solidFill>
                <a:effectLst>
                  <a:outerShdw blurRad="41275" dist="20320" dir="1800000" algn="tl" rotWithShape="0">
                    <a:srgbClr val="000000">
                      <a:alpha val="40000"/>
                    </a:srgbClr>
                  </a:outerShdw>
                </a:effectLst>
              </a:rPr>
              <a:t>الدرس الثالث</a:t>
            </a:r>
            <a:endParaRPr lang="en-US" sz="6600" b="1" dirty="0">
              <a:ln w="12700">
                <a:solidFill>
                  <a:schemeClr val="tx1"/>
                </a:solidFill>
                <a:prstDash val="solid"/>
              </a:ln>
              <a:solidFill>
                <a:srgbClr val="00FFFF"/>
              </a:solidFill>
              <a:effectLst>
                <a:outerShdw blurRad="41275" dist="20320" dir="1800000" algn="tl" rotWithShape="0">
                  <a:srgbClr val="000000">
                    <a:alpha val="40000"/>
                  </a:srgbClr>
                </a:outerShdw>
              </a:effectLst>
            </a:endParaRPr>
          </a:p>
        </p:txBody>
      </p:sp>
      <p:pic>
        <p:nvPicPr>
          <p:cNvPr id="4" name="صورة 3" descr="00138.gif"/>
          <p:cNvPicPr>
            <a:picLocks noChangeAspect="1"/>
          </p:cNvPicPr>
          <p:nvPr/>
        </p:nvPicPr>
        <p:blipFill>
          <a:blip r:embed="rId6" cstate="print"/>
          <a:stretch>
            <a:fillRect/>
          </a:stretch>
        </p:blipFill>
        <p:spPr bwMode="auto">
          <a:xfrm>
            <a:off x="914400" y="3886200"/>
            <a:ext cx="7467599" cy="2057400"/>
          </a:xfrm>
          <a:prstGeom prst="rect">
            <a:avLst/>
          </a:prstGeom>
          <a:noFill/>
          <a:ln w="9525">
            <a:noFill/>
            <a:miter lim="800000"/>
            <a:headEnd/>
            <a:tailEnd/>
          </a:ln>
        </p:spPr>
      </p:pic>
      <p:sp>
        <p:nvSpPr>
          <p:cNvPr id="5" name="مربع نص 4"/>
          <p:cNvSpPr txBox="1">
            <a:spLocks noChangeArrowheads="1"/>
          </p:cNvSpPr>
          <p:nvPr/>
        </p:nvSpPr>
        <p:spPr bwMode="auto">
          <a:xfrm>
            <a:off x="1981200" y="4343400"/>
            <a:ext cx="5257800" cy="1107996"/>
          </a:xfrm>
          <a:prstGeom prst="rect">
            <a:avLst/>
          </a:prstGeom>
          <a:noFill/>
          <a:ln w="9525">
            <a:noFill/>
            <a:miter lim="800000"/>
            <a:headEnd/>
            <a:tailEnd/>
          </a:ln>
        </p:spPr>
        <p:txBody>
          <a:bodyPr wrap="square">
            <a:spAutoFit/>
          </a:bodyPr>
          <a:lstStyle/>
          <a:p>
            <a:pPr algn="ctr" rtl="1"/>
            <a:r>
              <a:rPr lang="ar-SA" sz="66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تابع المفعول </a:t>
            </a:r>
            <a:r>
              <a:rPr lang="ar-SA" sz="66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لأجله</a:t>
            </a:r>
            <a:endParaRPr lang="en-US" sz="66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99 - barrup sound.wav"/>
                                        </p:tgtEl>
                                      </p:cMediaNode>
                                    </p:audio>
                                  </p:sub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0099 - barrup sound.wav"/>
                                        </p:tgtEl>
                                      </p:cMediaNode>
                                    </p:audio>
                                  </p:sub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500"/>
                                        <p:tgtEl>
                                          <p:spTgt spid="4"/>
                                        </p:tgtEl>
                                      </p:cBhvr>
                                    </p:animEffect>
                                  </p:childTnLst>
                                  <p:subTnLst>
                                    <p:audio>
                                      <p:cMediaNode>
                                        <p:cTn display="0" masterRel="sameClick">
                                          <p:stCondLst>
                                            <p:cond evt="begin" delay="0">
                                              <p:tn val="13"/>
                                            </p:cond>
                                          </p:stCondLst>
                                          <p:endCondLst>
                                            <p:cond evt="onStopAudio" delay="0">
                                              <p:tgtEl>
                                                <p:sldTgt/>
                                              </p:tgtEl>
                                            </p:cond>
                                          </p:endCondLst>
                                        </p:cTn>
                                        <p:tgtEl>
                                          <p:sndTgt r:embed="rId4" name="arrow.wav"/>
                                        </p:tgtEl>
                                      </p:cMediaNode>
                                    </p:audio>
                                  </p:subTnLst>
                                </p:cTn>
                              </p:par>
                              <p:par>
                                <p:cTn id="16" presetID="5" presetClass="entr" presetSubtype="1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500"/>
                                        <p:tgtEl>
                                          <p:spTgt spid="5"/>
                                        </p:tgtEl>
                                      </p:cBhvr>
                                    </p:animEffect>
                                  </p:childTnLst>
                                  <p:subTnLst>
                                    <p:audio>
                                      <p:cMediaNode>
                                        <p:cTn display="0" masterRel="sameClick">
                                          <p:stCondLst>
                                            <p:cond evt="begin" delay="0">
                                              <p:tn val="16"/>
                                            </p:cond>
                                          </p:stCondLst>
                                          <p:endCondLst>
                                            <p:cond evt="onStopAudio" delay="0">
                                              <p:tgtEl>
                                                <p:sldTgt/>
                                              </p:tgtEl>
                                            </p:cond>
                                          </p:endCondLst>
                                        </p:cTn>
                                        <p:tgtEl>
                                          <p:sndTgt r:embed="rId4"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lgcorner2.jpg"/>
          <p:cNvPicPr>
            <a:picLocks noChangeAspect="1"/>
          </p:cNvPicPr>
          <p:nvPr/>
        </p:nvPicPr>
        <p:blipFill>
          <a:blip r:embed="rId6" cstate="print"/>
          <a:srcRect/>
          <a:stretch>
            <a:fillRect/>
          </a:stretch>
        </p:blipFill>
        <p:spPr bwMode="auto">
          <a:xfrm>
            <a:off x="71438" y="0"/>
            <a:ext cx="9501187" cy="6858000"/>
          </a:xfrm>
          <a:prstGeom prst="rect">
            <a:avLst/>
          </a:prstGeom>
          <a:noFill/>
          <a:ln w="9525">
            <a:noFill/>
            <a:miter lim="800000"/>
            <a:headEnd/>
            <a:tailEnd/>
          </a:ln>
        </p:spPr>
      </p:pic>
      <p:sp>
        <p:nvSpPr>
          <p:cNvPr id="3" name="مستطيل 2"/>
          <p:cNvSpPr>
            <a:spLocks noChangeArrowheads="1"/>
          </p:cNvSpPr>
          <p:nvPr/>
        </p:nvSpPr>
        <p:spPr bwMode="auto">
          <a:xfrm>
            <a:off x="914400" y="1219200"/>
            <a:ext cx="7072313" cy="1323439"/>
          </a:xfrm>
          <a:prstGeom prst="rect">
            <a:avLst/>
          </a:prstGeom>
          <a:noFill/>
          <a:ln w="9525">
            <a:noFill/>
            <a:miter lim="800000"/>
            <a:headEnd/>
            <a:tailEnd/>
          </a:ln>
        </p:spPr>
        <p:txBody>
          <a:bodyPr>
            <a:spAutoFit/>
          </a:bodyPr>
          <a:lstStyle/>
          <a:p>
            <a:pPr lvl="0" algn="r" rtl="1"/>
            <a:r>
              <a:rPr lang="ar-EG" sz="4000" b="1" dirty="0" smtClean="0"/>
              <a:t>10- حوّل المفعول لأجله في الجمل التالية إلى اسم مجرور:</a:t>
            </a:r>
            <a:endParaRPr lang="en-US" sz="4000" dirty="0"/>
          </a:p>
        </p:txBody>
      </p:sp>
      <p:sp>
        <p:nvSpPr>
          <p:cNvPr id="60417" name="Rectangle 1"/>
          <p:cNvSpPr>
            <a:spLocks noChangeArrowheads="1"/>
          </p:cNvSpPr>
          <p:nvPr/>
        </p:nvSpPr>
        <p:spPr bwMode="auto">
          <a:xfrm>
            <a:off x="1219200" y="3276600"/>
            <a:ext cx="6573838" cy="1923604"/>
          </a:xfrm>
          <a:prstGeom prst="rect">
            <a:avLst/>
          </a:prstGeom>
          <a:noFill/>
          <a:ln w="9525">
            <a:noFill/>
            <a:miter lim="800000"/>
            <a:headEnd/>
            <a:tailEnd/>
          </a:ln>
        </p:spPr>
        <p:txBody>
          <a:bodyPr anchor="ctr">
            <a:spAutoFit/>
          </a:bodyPr>
          <a:lstStyle/>
          <a:p>
            <a:pPr marL="742950" lvl="0" indent="-742950" algn="ctr" rtl="1" eaLnBrk="0" hangingPunct="0">
              <a:tabLst>
                <a:tab pos="457200" algn="l"/>
              </a:tabLst>
            </a:pPr>
            <a:r>
              <a:rPr lang="ar-EG" sz="3600" b="1" dirty="0">
                <a:solidFill>
                  <a:srgbClr val="663300"/>
                </a:solidFill>
                <a:latin typeface="Times New Roman" pitchFamily="18" charset="0"/>
                <a:cs typeface="Times New Roman" pitchFamily="18" charset="0"/>
              </a:rPr>
              <a:t>أ- </a:t>
            </a:r>
            <a:r>
              <a:rPr lang="ar-EG" sz="3600" b="1" dirty="0" smtClean="0">
                <a:solidFill>
                  <a:srgbClr val="663300"/>
                </a:solidFill>
              </a:rPr>
              <a:t>اعملوا الخير ابتغاء ثواب الله.</a:t>
            </a:r>
            <a:endParaRPr lang="en-US" sz="3600" dirty="0" smtClean="0">
              <a:solidFill>
                <a:srgbClr val="663300"/>
              </a:solidFill>
            </a:endParaRPr>
          </a:p>
          <a:p>
            <a:pPr marL="742950" indent="-742950" algn="ctr" rtl="1" eaLnBrk="0" hangingPunct="0">
              <a:tabLst>
                <a:tab pos="457200" algn="l"/>
              </a:tabLst>
            </a:pPr>
            <a:endParaRPr lang="ar-EG" sz="3600" b="1" dirty="0">
              <a:solidFill>
                <a:srgbClr val="663300"/>
              </a:solidFill>
              <a:latin typeface="Times New Roman" pitchFamily="18" charset="0"/>
              <a:cs typeface="Times New Roman" pitchFamily="18" charset="0"/>
            </a:endParaRPr>
          </a:p>
          <a:p>
            <a:pPr marL="742950" indent="-742950" algn="ctr" rtl="1" eaLnBrk="0" hangingPunct="0">
              <a:tabLst>
                <a:tab pos="457200" algn="l"/>
              </a:tabLst>
            </a:pPr>
            <a:r>
              <a:rPr lang="ar-EG" sz="3600" b="1" dirty="0">
                <a:solidFill>
                  <a:srgbClr val="663300"/>
                </a:solidFill>
                <a:latin typeface="Times New Roman" pitchFamily="18" charset="0"/>
                <a:cs typeface="Times New Roman" pitchFamily="18" charset="0"/>
              </a:rPr>
              <a:t>             </a:t>
            </a:r>
          </a:p>
          <a:p>
            <a:pPr marL="742950" indent="-742950" algn="ctr" rtl="1" eaLnBrk="0" hangingPunct="0">
              <a:tabLst>
                <a:tab pos="457200" algn="l"/>
              </a:tabLst>
            </a:pPr>
            <a:r>
              <a:rPr lang="ar-EG" sz="1100" dirty="0" smtClean="0">
                <a:solidFill>
                  <a:srgbClr val="663300"/>
                </a:solidFill>
                <a:latin typeface="Times New Roman" pitchFamily="18" charset="0"/>
                <a:cs typeface="Times New Roman" pitchFamily="18" charset="0"/>
              </a:rPr>
              <a:t>.......................................................................................................................................................................</a:t>
            </a:r>
            <a:endParaRPr lang="ar-EG" sz="4000" dirty="0">
              <a:solidFill>
                <a:srgbClr val="663300"/>
              </a:solidFill>
            </a:endParaRPr>
          </a:p>
        </p:txBody>
      </p:sp>
      <p:sp>
        <p:nvSpPr>
          <p:cNvPr id="6" name="Rectangle 51"/>
          <p:cNvSpPr>
            <a:spLocks noChangeArrowheads="1"/>
          </p:cNvSpPr>
          <p:nvPr/>
        </p:nvSpPr>
        <p:spPr bwMode="auto">
          <a:xfrm>
            <a:off x="2057400" y="4572000"/>
            <a:ext cx="4277132"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اعملوا الخير لابتغاء ثواب الله. </a:t>
            </a:r>
            <a:endParaRPr lang="en-US" sz="3200" dirty="0" smtClean="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0083 - أصوات طيور الدغل.wav"/>
                                        </p:tgtEl>
                                      </p:cMediaNode>
                                    </p:audio>
                                  </p:subTnLst>
                                </p:cTn>
                              </p:par>
                              <p:par>
                                <p:cTn id="12" presetID="43"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
                                        <p:tgtEl>
                                          <p:spTgt spid="3"/>
                                        </p:tgtEl>
                                      </p:cBhvr>
                                    </p:animEffect>
                                    <p:anim calcmode="lin" valueType="num">
                                      <p:cBhvr>
                                        <p:cTn id="15" dur="400" fill="hold"/>
                                        <p:tgtEl>
                                          <p:spTgt spid="3"/>
                                        </p:tgtEl>
                                        <p:attrNameLst>
                                          <p:attrName>ppt_x</p:attrName>
                                        </p:attrNameLst>
                                      </p:cBhvr>
                                      <p:tavLst>
                                        <p:tav tm="0">
                                          <p:val>
                                            <p:strVal val="#ppt_x"/>
                                          </p:val>
                                        </p:tav>
                                        <p:tav tm="100000">
                                          <p:val>
                                            <p:strVal val="#ppt_x"/>
                                          </p:val>
                                        </p:tav>
                                      </p:tavLst>
                                    </p:anim>
                                    <p:anim calcmode="lin" valueType="num">
                                      <p:cBhvr>
                                        <p:cTn id="16" dur="400" fill="hold"/>
                                        <p:tgtEl>
                                          <p:spTgt spid="3"/>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0083 - أصوات طيور الدغل.wav"/>
                                        </p:tgtEl>
                                      </p:cMediaNode>
                                    </p:audio>
                                  </p:sub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60417"/>
                                        </p:tgtEl>
                                        <p:attrNameLst>
                                          <p:attrName>style.visibility</p:attrName>
                                        </p:attrNameLst>
                                      </p:cBhvr>
                                      <p:to>
                                        <p:strVal val="visible"/>
                                      </p:to>
                                    </p:set>
                                    <p:animEffect transition="in" filter="dissolve">
                                      <p:cBhvr>
                                        <p:cTn id="23" dur="500"/>
                                        <p:tgtEl>
                                          <p:spTgt spid="60417"/>
                                        </p:tgtEl>
                                      </p:cBhvr>
                                    </p:animEffect>
                                  </p:childTnLst>
                                  <p:subTnLst>
                                    <p:audio>
                                      <p:cMediaNode>
                                        <p:cTn display="0" masterRel="sameClick">
                                          <p:stCondLst>
                                            <p:cond evt="begin" delay="0">
                                              <p:tn val="21"/>
                                            </p:cond>
                                          </p:stCondLst>
                                          <p:endCondLst>
                                            <p:cond evt="onStopAudio" delay="0">
                                              <p:tgtEl>
                                                <p:sldTgt/>
                                              </p:tgtEl>
                                            </p:cond>
                                          </p:endCondLst>
                                        </p:cTn>
                                        <p:tgtEl>
                                          <p:sndTgt r:embed="rId4" name="arrow.wav"/>
                                        </p:tgtEl>
                                      </p:cMediaNode>
                                    </p:audio>
                                  </p:sub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by="(-#ppt_w*2)" calcmode="lin" valueType="num">
                                      <p:cBhvr rctx="PPT">
                                        <p:cTn id="28" dur="500" autoRev="1" fill="hold">
                                          <p:stCondLst>
                                            <p:cond delay="0"/>
                                          </p:stCondLst>
                                        </p:cTn>
                                        <p:tgtEl>
                                          <p:spTgt spid="6"/>
                                        </p:tgtEl>
                                        <p:attrNameLst>
                                          <p:attrName>ppt_w</p:attrName>
                                        </p:attrNameLst>
                                      </p:cBhvr>
                                    </p:anim>
                                    <p:anim by="(#ppt_w*0.50)" calcmode="lin" valueType="num">
                                      <p:cBhvr>
                                        <p:cTn id="29" dur="500" decel="50000" autoRev="1" fill="hold">
                                          <p:stCondLst>
                                            <p:cond delay="0"/>
                                          </p:stCondLst>
                                        </p:cTn>
                                        <p:tgtEl>
                                          <p:spTgt spid="6"/>
                                        </p:tgtEl>
                                        <p:attrNameLst>
                                          <p:attrName>ppt_x</p:attrName>
                                        </p:attrNameLst>
                                      </p:cBhvr>
                                    </p:anim>
                                    <p:anim from="(-#ppt_h/2)" to="(#ppt_y)" calcmode="lin" valueType="num">
                                      <p:cBhvr>
                                        <p:cTn id="30" dur="1000" fill="hold">
                                          <p:stCondLst>
                                            <p:cond delay="0"/>
                                          </p:stCondLst>
                                        </p:cTn>
                                        <p:tgtEl>
                                          <p:spTgt spid="6"/>
                                        </p:tgtEl>
                                        <p:attrNameLst>
                                          <p:attrName>ppt_y</p:attrName>
                                        </p:attrNameLst>
                                      </p:cBhvr>
                                    </p:anim>
                                    <p:animRot by="21600000">
                                      <p:cBhvr>
                                        <p:cTn id="31" dur="1000" fill="hold">
                                          <p:stCondLst>
                                            <p:cond delay="0"/>
                                          </p:stCondLst>
                                        </p:cTn>
                                        <p:tgtEl>
                                          <p:spTgt spid="6"/>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5"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0417"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lgcorner2.jpg"/>
          <p:cNvPicPr>
            <a:picLocks noChangeAspect="1"/>
          </p:cNvPicPr>
          <p:nvPr/>
        </p:nvPicPr>
        <p:blipFill>
          <a:blip r:embed="rId5" cstate="print"/>
          <a:srcRect/>
          <a:stretch>
            <a:fillRect/>
          </a:stretch>
        </p:blipFill>
        <p:spPr bwMode="auto">
          <a:xfrm>
            <a:off x="71438" y="0"/>
            <a:ext cx="9501187" cy="6858000"/>
          </a:xfrm>
          <a:prstGeom prst="rect">
            <a:avLst/>
          </a:prstGeom>
          <a:noFill/>
          <a:ln w="9525">
            <a:noFill/>
            <a:miter lim="800000"/>
            <a:headEnd/>
            <a:tailEnd/>
          </a:ln>
        </p:spPr>
      </p:pic>
      <p:sp>
        <p:nvSpPr>
          <p:cNvPr id="3" name="مستطيل 2"/>
          <p:cNvSpPr>
            <a:spLocks noChangeArrowheads="1"/>
          </p:cNvSpPr>
          <p:nvPr/>
        </p:nvSpPr>
        <p:spPr bwMode="auto">
          <a:xfrm>
            <a:off x="914400" y="1219200"/>
            <a:ext cx="7072313" cy="1323439"/>
          </a:xfrm>
          <a:prstGeom prst="rect">
            <a:avLst/>
          </a:prstGeom>
          <a:noFill/>
          <a:ln w="9525">
            <a:noFill/>
            <a:miter lim="800000"/>
            <a:headEnd/>
            <a:tailEnd/>
          </a:ln>
        </p:spPr>
        <p:txBody>
          <a:bodyPr>
            <a:spAutoFit/>
          </a:bodyPr>
          <a:lstStyle/>
          <a:p>
            <a:pPr lvl="0" algn="r" rtl="1"/>
            <a:r>
              <a:rPr lang="ar-EG" sz="4000" b="1" dirty="0" smtClean="0"/>
              <a:t>10- حوّل المفعول لأجله في الجمل التالية إلى اسم مجرور:</a:t>
            </a:r>
            <a:endParaRPr lang="en-US" sz="4000" dirty="0"/>
          </a:p>
        </p:txBody>
      </p:sp>
      <p:sp>
        <p:nvSpPr>
          <p:cNvPr id="60417" name="Rectangle 1"/>
          <p:cNvSpPr>
            <a:spLocks noChangeArrowheads="1"/>
          </p:cNvSpPr>
          <p:nvPr/>
        </p:nvSpPr>
        <p:spPr bwMode="auto">
          <a:xfrm>
            <a:off x="1219200" y="3276600"/>
            <a:ext cx="6573838" cy="1923604"/>
          </a:xfrm>
          <a:prstGeom prst="rect">
            <a:avLst/>
          </a:prstGeom>
          <a:noFill/>
          <a:ln w="9525">
            <a:noFill/>
            <a:miter lim="800000"/>
            <a:headEnd/>
            <a:tailEnd/>
          </a:ln>
        </p:spPr>
        <p:txBody>
          <a:bodyPr anchor="ctr">
            <a:spAutoFit/>
          </a:bodyPr>
          <a:lstStyle/>
          <a:p>
            <a:pPr lvl="0" algn="ctr" rtl="1"/>
            <a:r>
              <a:rPr lang="ar-EG" sz="3600" b="1" dirty="0" smtClean="0">
                <a:solidFill>
                  <a:srgbClr val="663300"/>
                </a:solidFill>
                <a:latin typeface="Times New Roman" pitchFamily="18" charset="0"/>
                <a:cs typeface="Times New Roman" pitchFamily="18" charset="0"/>
              </a:rPr>
              <a:t>ب- </a:t>
            </a:r>
            <a:r>
              <a:rPr lang="ar-EG" sz="3600" b="1" dirty="0" smtClean="0">
                <a:solidFill>
                  <a:srgbClr val="663300"/>
                </a:solidFill>
              </a:rPr>
              <a:t>صمت رمضان خشية لله.</a:t>
            </a:r>
            <a:endParaRPr lang="en-US" sz="3600" dirty="0" smtClean="0">
              <a:solidFill>
                <a:srgbClr val="663300"/>
              </a:solidFill>
            </a:endParaRPr>
          </a:p>
          <a:p>
            <a:pPr marL="742950" indent="-742950" algn="r" rtl="1" eaLnBrk="0" hangingPunct="0">
              <a:tabLst>
                <a:tab pos="457200" algn="l"/>
              </a:tabLst>
            </a:pPr>
            <a:endParaRPr lang="ar-EG" sz="3600" b="1" dirty="0">
              <a:solidFill>
                <a:srgbClr val="663300"/>
              </a:solidFill>
              <a:latin typeface="Times New Roman" pitchFamily="18" charset="0"/>
              <a:cs typeface="Times New Roman" pitchFamily="18" charset="0"/>
            </a:endParaRPr>
          </a:p>
          <a:p>
            <a:pPr marL="742950" indent="-742950" algn="ctr" rtl="1" eaLnBrk="0" hangingPunct="0">
              <a:tabLst>
                <a:tab pos="457200" algn="l"/>
              </a:tabLst>
            </a:pPr>
            <a:r>
              <a:rPr lang="ar-EG" sz="3600" b="1" dirty="0">
                <a:solidFill>
                  <a:srgbClr val="663300"/>
                </a:solidFill>
                <a:latin typeface="Times New Roman" pitchFamily="18" charset="0"/>
                <a:cs typeface="Times New Roman" pitchFamily="18" charset="0"/>
              </a:rPr>
              <a:t>             </a:t>
            </a:r>
          </a:p>
          <a:p>
            <a:pPr marL="742950" indent="-742950" algn="ctr" rtl="1" eaLnBrk="0" hangingPunct="0">
              <a:tabLst>
                <a:tab pos="457200" algn="l"/>
              </a:tabLst>
            </a:pPr>
            <a:r>
              <a:rPr lang="ar-EG" sz="1100" dirty="0" smtClean="0">
                <a:solidFill>
                  <a:srgbClr val="663300"/>
                </a:solidFill>
                <a:latin typeface="Times New Roman" pitchFamily="18" charset="0"/>
                <a:cs typeface="Times New Roman" pitchFamily="18" charset="0"/>
              </a:rPr>
              <a:t>.......................................................................................................................................................................</a:t>
            </a:r>
            <a:endParaRPr lang="ar-EG" sz="4000" dirty="0">
              <a:solidFill>
                <a:srgbClr val="663300"/>
              </a:solidFill>
            </a:endParaRPr>
          </a:p>
        </p:txBody>
      </p:sp>
      <p:sp>
        <p:nvSpPr>
          <p:cNvPr id="6" name="Rectangle 51"/>
          <p:cNvSpPr>
            <a:spLocks noChangeArrowheads="1"/>
          </p:cNvSpPr>
          <p:nvPr/>
        </p:nvSpPr>
        <p:spPr bwMode="auto">
          <a:xfrm>
            <a:off x="2057400" y="4495800"/>
            <a:ext cx="4094390"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صمت رمضان من خشية الله. </a:t>
            </a:r>
            <a:endParaRPr lang="en-US" sz="3200" dirty="0" smtClean="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0417"/>
                                        </p:tgtEl>
                                        <p:attrNameLst>
                                          <p:attrName>style.visibility</p:attrName>
                                        </p:attrNameLst>
                                      </p:cBhvr>
                                      <p:to>
                                        <p:strVal val="visible"/>
                                      </p:to>
                                    </p:set>
                                    <p:animEffect transition="in" filter="dissolve">
                                      <p:cBhvr>
                                        <p:cTn id="7" dur="500"/>
                                        <p:tgtEl>
                                          <p:spTgt spid="60417"/>
                                        </p:tgtEl>
                                      </p:cBhvr>
                                    </p:animEffect>
                                  </p:childTnLst>
                                  <p:subTnLst>
                                    <p:audio>
                                      <p:cMediaNode>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by="(-#ppt_w*2)" calcmode="lin" valueType="num">
                                      <p:cBhvr rctx="PPT">
                                        <p:cTn id="12" dur="500" autoRev="1" fill="hold">
                                          <p:stCondLst>
                                            <p:cond delay="0"/>
                                          </p:stCondLst>
                                        </p:cTn>
                                        <p:tgtEl>
                                          <p:spTgt spid="6"/>
                                        </p:tgtEl>
                                        <p:attrNameLst>
                                          <p:attrName>ppt_w</p:attrName>
                                        </p:attrNameLst>
                                      </p:cBhvr>
                                    </p:anim>
                                    <p:anim by="(#ppt_w*0.50)" calcmode="lin" valueType="num">
                                      <p:cBhvr>
                                        <p:cTn id="13" dur="500" decel="50000" autoRev="1" fill="hold">
                                          <p:stCondLst>
                                            <p:cond delay="0"/>
                                          </p:stCondLst>
                                        </p:cTn>
                                        <p:tgtEl>
                                          <p:spTgt spid="6"/>
                                        </p:tgtEl>
                                        <p:attrNameLst>
                                          <p:attrName>ppt_x</p:attrName>
                                        </p:attrNameLst>
                                      </p:cBhvr>
                                    </p:anim>
                                    <p:anim from="(-#ppt_h/2)" to="(#ppt_y)" calcmode="lin" valueType="num">
                                      <p:cBhvr>
                                        <p:cTn id="14" dur="1000" fill="hold">
                                          <p:stCondLst>
                                            <p:cond delay="0"/>
                                          </p:stCondLst>
                                        </p:cTn>
                                        <p:tgtEl>
                                          <p:spTgt spid="6"/>
                                        </p:tgtEl>
                                        <p:attrNameLst>
                                          <p:attrName>ppt_y</p:attrName>
                                        </p:attrNameLst>
                                      </p:cBhvr>
                                    </p:anim>
                                    <p:animRot by="21600000">
                                      <p:cBhvr>
                                        <p:cTn id="15" dur="1000" fill="hold">
                                          <p:stCondLst>
                                            <p:cond delay="0"/>
                                          </p:stCondLst>
                                        </p:cTn>
                                        <p:tgtEl>
                                          <p:spTgt spid="6"/>
                                        </p:tgtEl>
                                        <p:attrNameLst>
                                          <p:attrName>r</p:attrName>
                                        </p:attrNameLst>
                                      </p:cBhvr>
                                    </p:animRot>
                                  </p:childTnLst>
                                  <p:subTnLst>
                                    <p:audio>
                                      <p:cMediaNode>
                                        <p:cTn display="0" masterRel="sameClick">
                                          <p:stCondLst>
                                            <p:cond evt="begin" delay="0">
                                              <p:tn val="10"/>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7"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lgcorner2.jpg"/>
          <p:cNvPicPr>
            <a:picLocks noChangeAspect="1"/>
          </p:cNvPicPr>
          <p:nvPr/>
        </p:nvPicPr>
        <p:blipFill>
          <a:blip r:embed="rId5" cstate="print"/>
          <a:srcRect/>
          <a:stretch>
            <a:fillRect/>
          </a:stretch>
        </p:blipFill>
        <p:spPr bwMode="auto">
          <a:xfrm>
            <a:off x="71438" y="0"/>
            <a:ext cx="9501187" cy="6858000"/>
          </a:xfrm>
          <a:prstGeom prst="rect">
            <a:avLst/>
          </a:prstGeom>
          <a:noFill/>
          <a:ln w="9525">
            <a:noFill/>
            <a:miter lim="800000"/>
            <a:headEnd/>
            <a:tailEnd/>
          </a:ln>
        </p:spPr>
      </p:pic>
      <p:sp>
        <p:nvSpPr>
          <p:cNvPr id="3" name="مستطيل 2"/>
          <p:cNvSpPr>
            <a:spLocks noChangeArrowheads="1"/>
          </p:cNvSpPr>
          <p:nvPr/>
        </p:nvSpPr>
        <p:spPr bwMode="auto">
          <a:xfrm>
            <a:off x="914400" y="1219200"/>
            <a:ext cx="7072313" cy="1323439"/>
          </a:xfrm>
          <a:prstGeom prst="rect">
            <a:avLst/>
          </a:prstGeom>
          <a:noFill/>
          <a:ln w="9525">
            <a:noFill/>
            <a:miter lim="800000"/>
            <a:headEnd/>
            <a:tailEnd/>
          </a:ln>
        </p:spPr>
        <p:txBody>
          <a:bodyPr>
            <a:spAutoFit/>
          </a:bodyPr>
          <a:lstStyle/>
          <a:p>
            <a:pPr lvl="0" algn="r" rtl="1"/>
            <a:r>
              <a:rPr lang="ar-EG" sz="4000" b="1" dirty="0" smtClean="0"/>
              <a:t>10- حوّل المفعول لأجله في الجمل التالية إلى اسم مجرور:</a:t>
            </a:r>
            <a:endParaRPr lang="en-US" sz="4000" dirty="0"/>
          </a:p>
        </p:txBody>
      </p:sp>
      <p:sp>
        <p:nvSpPr>
          <p:cNvPr id="60417" name="Rectangle 1"/>
          <p:cNvSpPr>
            <a:spLocks noChangeArrowheads="1"/>
          </p:cNvSpPr>
          <p:nvPr/>
        </p:nvSpPr>
        <p:spPr bwMode="auto">
          <a:xfrm>
            <a:off x="1219200" y="3276600"/>
            <a:ext cx="6573838" cy="1923604"/>
          </a:xfrm>
          <a:prstGeom prst="rect">
            <a:avLst/>
          </a:prstGeom>
          <a:noFill/>
          <a:ln w="9525">
            <a:noFill/>
            <a:miter lim="800000"/>
            <a:headEnd/>
            <a:tailEnd/>
          </a:ln>
        </p:spPr>
        <p:txBody>
          <a:bodyPr anchor="ctr">
            <a:spAutoFit/>
          </a:bodyPr>
          <a:lstStyle/>
          <a:p>
            <a:pPr algn="ctr" rtl="1"/>
            <a:r>
              <a:rPr lang="ar-EG" sz="3600" b="1" dirty="0" smtClean="0">
                <a:solidFill>
                  <a:srgbClr val="663300"/>
                </a:solidFill>
                <a:latin typeface="Times New Roman" pitchFamily="18" charset="0"/>
                <a:cs typeface="Times New Roman" pitchFamily="18" charset="0"/>
              </a:rPr>
              <a:t>ت- </a:t>
            </a:r>
            <a:r>
              <a:rPr lang="ar-EG" sz="3600" b="1" dirty="0" smtClean="0">
                <a:solidFill>
                  <a:srgbClr val="663300"/>
                </a:solidFill>
              </a:rPr>
              <a:t>ذهبت للبعثة طلبا للعلم.</a:t>
            </a:r>
            <a:endParaRPr lang="en-US" sz="3600" dirty="0" smtClean="0">
              <a:solidFill>
                <a:srgbClr val="663300"/>
              </a:solidFill>
            </a:endParaRPr>
          </a:p>
          <a:p>
            <a:pPr marL="742950" indent="-742950" algn="r" rtl="1" eaLnBrk="0" hangingPunct="0">
              <a:tabLst>
                <a:tab pos="457200" algn="l"/>
              </a:tabLst>
            </a:pPr>
            <a:endParaRPr lang="ar-EG" sz="3600" b="1" dirty="0">
              <a:solidFill>
                <a:srgbClr val="663300"/>
              </a:solidFill>
              <a:latin typeface="Times New Roman" pitchFamily="18" charset="0"/>
              <a:cs typeface="Times New Roman" pitchFamily="18" charset="0"/>
            </a:endParaRPr>
          </a:p>
          <a:p>
            <a:pPr marL="742950" indent="-742950" algn="ctr" rtl="1" eaLnBrk="0" hangingPunct="0">
              <a:tabLst>
                <a:tab pos="457200" algn="l"/>
              </a:tabLst>
            </a:pPr>
            <a:r>
              <a:rPr lang="ar-EG" sz="3600" b="1" dirty="0">
                <a:solidFill>
                  <a:srgbClr val="663300"/>
                </a:solidFill>
                <a:latin typeface="Times New Roman" pitchFamily="18" charset="0"/>
                <a:cs typeface="Times New Roman" pitchFamily="18" charset="0"/>
              </a:rPr>
              <a:t>             </a:t>
            </a:r>
          </a:p>
          <a:p>
            <a:pPr marL="742950" indent="-742950" algn="ctr" rtl="1" eaLnBrk="0" hangingPunct="0">
              <a:tabLst>
                <a:tab pos="457200" algn="l"/>
              </a:tabLst>
            </a:pPr>
            <a:r>
              <a:rPr lang="ar-EG" sz="1100" dirty="0" smtClean="0">
                <a:solidFill>
                  <a:srgbClr val="663300"/>
                </a:solidFill>
                <a:latin typeface="Times New Roman" pitchFamily="18" charset="0"/>
                <a:cs typeface="Times New Roman" pitchFamily="18" charset="0"/>
              </a:rPr>
              <a:t>.......................................................................................................................................................................</a:t>
            </a:r>
            <a:endParaRPr lang="ar-EG" sz="4000" dirty="0">
              <a:solidFill>
                <a:srgbClr val="663300"/>
              </a:solidFill>
            </a:endParaRPr>
          </a:p>
        </p:txBody>
      </p:sp>
      <p:sp>
        <p:nvSpPr>
          <p:cNvPr id="6" name="Rectangle 51"/>
          <p:cNvSpPr>
            <a:spLocks noChangeArrowheads="1"/>
          </p:cNvSpPr>
          <p:nvPr/>
        </p:nvSpPr>
        <p:spPr bwMode="auto">
          <a:xfrm>
            <a:off x="2667000" y="4495800"/>
            <a:ext cx="3449982"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ذهبت للبعثة لطلب العلم. </a:t>
            </a:r>
            <a:endParaRPr lang="en-US" sz="3200" dirty="0" smtClean="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0417"/>
                                        </p:tgtEl>
                                        <p:attrNameLst>
                                          <p:attrName>style.visibility</p:attrName>
                                        </p:attrNameLst>
                                      </p:cBhvr>
                                      <p:to>
                                        <p:strVal val="visible"/>
                                      </p:to>
                                    </p:set>
                                    <p:animEffect transition="in" filter="dissolve">
                                      <p:cBhvr>
                                        <p:cTn id="7" dur="500"/>
                                        <p:tgtEl>
                                          <p:spTgt spid="60417"/>
                                        </p:tgtEl>
                                      </p:cBhvr>
                                    </p:animEffect>
                                  </p:childTnLst>
                                  <p:subTnLst>
                                    <p:audio>
                                      <p:cMediaNode>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by="(-#ppt_w*2)" calcmode="lin" valueType="num">
                                      <p:cBhvr rctx="PPT">
                                        <p:cTn id="12" dur="500" autoRev="1" fill="hold">
                                          <p:stCondLst>
                                            <p:cond delay="0"/>
                                          </p:stCondLst>
                                        </p:cTn>
                                        <p:tgtEl>
                                          <p:spTgt spid="6"/>
                                        </p:tgtEl>
                                        <p:attrNameLst>
                                          <p:attrName>ppt_w</p:attrName>
                                        </p:attrNameLst>
                                      </p:cBhvr>
                                    </p:anim>
                                    <p:anim by="(#ppt_w*0.50)" calcmode="lin" valueType="num">
                                      <p:cBhvr>
                                        <p:cTn id="13" dur="500" decel="50000" autoRev="1" fill="hold">
                                          <p:stCondLst>
                                            <p:cond delay="0"/>
                                          </p:stCondLst>
                                        </p:cTn>
                                        <p:tgtEl>
                                          <p:spTgt spid="6"/>
                                        </p:tgtEl>
                                        <p:attrNameLst>
                                          <p:attrName>ppt_x</p:attrName>
                                        </p:attrNameLst>
                                      </p:cBhvr>
                                    </p:anim>
                                    <p:anim from="(-#ppt_h/2)" to="(#ppt_y)" calcmode="lin" valueType="num">
                                      <p:cBhvr>
                                        <p:cTn id="14" dur="1000" fill="hold">
                                          <p:stCondLst>
                                            <p:cond delay="0"/>
                                          </p:stCondLst>
                                        </p:cTn>
                                        <p:tgtEl>
                                          <p:spTgt spid="6"/>
                                        </p:tgtEl>
                                        <p:attrNameLst>
                                          <p:attrName>ppt_y</p:attrName>
                                        </p:attrNameLst>
                                      </p:cBhvr>
                                    </p:anim>
                                    <p:animRot by="21600000">
                                      <p:cBhvr>
                                        <p:cTn id="15" dur="1000" fill="hold">
                                          <p:stCondLst>
                                            <p:cond delay="0"/>
                                          </p:stCondLst>
                                        </p:cTn>
                                        <p:tgtEl>
                                          <p:spTgt spid="6"/>
                                        </p:tgtEl>
                                        <p:attrNameLst>
                                          <p:attrName>r</p:attrName>
                                        </p:attrNameLst>
                                      </p:cBhvr>
                                    </p:animRot>
                                  </p:childTnLst>
                                  <p:subTnLst>
                                    <p:audio>
                                      <p:cMediaNode>
                                        <p:cTn display="0" masterRel="sameClick">
                                          <p:stCondLst>
                                            <p:cond evt="begin" delay="0">
                                              <p:tn val="10"/>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7"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a:grpSpLocks/>
          </p:cNvGrpSpPr>
          <p:nvPr/>
        </p:nvGrpSpPr>
        <p:grpSpPr bwMode="auto">
          <a:xfrm>
            <a:off x="218712" y="533401"/>
            <a:ext cx="8706576" cy="5257800"/>
            <a:chOff x="730731" y="-10300"/>
            <a:chExt cx="7610529" cy="6842625"/>
          </a:xfrm>
        </p:grpSpPr>
        <p:sp>
          <p:nvSpPr>
            <p:cNvPr id="3" name="مستطيل 2"/>
            <p:cNvSpPr/>
            <p:nvPr/>
          </p:nvSpPr>
          <p:spPr>
            <a:xfrm>
              <a:off x="1115429" y="766518"/>
              <a:ext cx="6891090" cy="49666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 name="صورة 3" descr="img_1355588864_185.png"/>
            <p:cNvPicPr>
              <a:picLocks noChangeAspect="1"/>
            </p:cNvPicPr>
            <p:nvPr/>
          </p:nvPicPr>
          <p:blipFill>
            <a:blip r:embed="rId5" cstate="print">
              <a:duotone>
                <a:schemeClr val="accent4">
                  <a:shade val="45000"/>
                  <a:satMod val="135000"/>
                </a:schemeClr>
                <a:prstClr val="white"/>
              </a:duotone>
              <a:lum contrast="80000"/>
            </a:blip>
            <a:stretch>
              <a:fillRect/>
            </a:stretch>
          </p:blipFill>
          <p:spPr bwMode="auto">
            <a:xfrm>
              <a:off x="730731" y="-10300"/>
              <a:ext cx="7610529" cy="6842625"/>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grpSp>
      <p:sp>
        <p:nvSpPr>
          <p:cNvPr id="5" name="Rectangle 1"/>
          <p:cNvSpPr>
            <a:spLocks noChangeArrowheads="1"/>
          </p:cNvSpPr>
          <p:nvPr/>
        </p:nvSpPr>
        <p:spPr bwMode="auto">
          <a:xfrm>
            <a:off x="1066800" y="1447801"/>
            <a:ext cx="6840537" cy="1754326"/>
          </a:xfrm>
          <a:prstGeom prst="rect">
            <a:avLst/>
          </a:prstGeom>
          <a:noFill/>
          <a:ln w="9525">
            <a:noFill/>
            <a:miter lim="800000"/>
            <a:headEnd/>
            <a:tailEnd/>
          </a:ln>
        </p:spPr>
        <p:txBody>
          <a:bodyPr anchor="ctr">
            <a:spAutoFit/>
          </a:bodyPr>
          <a:lstStyle/>
          <a:p>
            <a:pPr lvl="0" algn="r" rtl="1"/>
            <a:r>
              <a:rPr lang="ar-EG" sz="3600" b="1" dirty="0" smtClean="0"/>
              <a:t>11- استخرج من النص التالي كل مفعول لأجله، ثم تحقق من صحة إجابتك بمطابقتها بالحل في نهاية </a:t>
            </a:r>
            <a:r>
              <a:rPr lang="ar-EG" sz="3600" b="1" dirty="0" err="1" smtClean="0"/>
              <a:t>الكتاب:</a:t>
            </a:r>
            <a:r>
              <a:rPr lang="ar-EG" sz="3600" b="1" dirty="0" smtClean="0"/>
              <a:t> </a:t>
            </a:r>
            <a:endParaRPr lang="en-US" sz="3600" dirty="0"/>
          </a:p>
        </p:txBody>
      </p:sp>
      <p:sp>
        <p:nvSpPr>
          <p:cNvPr id="6" name="مستطيل مستدير الزوايا 5"/>
          <p:cNvSpPr/>
          <p:nvPr/>
        </p:nvSpPr>
        <p:spPr>
          <a:xfrm>
            <a:off x="1295400" y="3537248"/>
            <a:ext cx="3657600" cy="1339552"/>
          </a:xfrm>
          <a:prstGeom prst="roundRect">
            <a:avLst/>
          </a:prstGeom>
          <a:gradFill flip="none" rotWithShape="1">
            <a:gsLst>
              <a:gs pos="100000">
                <a:srgbClr val="FFFF00">
                  <a:tint val="66000"/>
                  <a:satMod val="160000"/>
                  <a:alpha val="0"/>
                </a:srgbClr>
              </a:gs>
              <a:gs pos="50000">
                <a:srgbClr val="FFFF00">
                  <a:tint val="44500"/>
                  <a:satMod val="160000"/>
                </a:srgbClr>
              </a:gs>
              <a:gs pos="100000">
                <a:srgbClr val="FFFF00">
                  <a:tint val="23500"/>
                  <a:satMod val="160000"/>
                </a:srgbClr>
              </a:gs>
            </a:gsLst>
            <a:path path="circle">
              <a:fillToRect l="50000" t="50000" r="50000" b="50000"/>
            </a:path>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7"/>
          <p:cNvSpPr>
            <a:spLocks noChangeArrowheads="1"/>
          </p:cNvSpPr>
          <p:nvPr/>
        </p:nvSpPr>
        <p:spPr bwMode="auto">
          <a:xfrm>
            <a:off x="1524000" y="3765848"/>
            <a:ext cx="3206327" cy="769441"/>
          </a:xfrm>
          <a:prstGeom prst="rect">
            <a:avLst/>
          </a:prstGeom>
          <a:noFill/>
          <a:ln w="9525">
            <a:noFill/>
            <a:miter lim="800000"/>
            <a:headEnd/>
            <a:tailEnd/>
          </a:ln>
        </p:spPr>
        <p:txBody>
          <a:bodyPr wrap="none" anchor="ctr">
            <a:spAutoFit/>
          </a:bodyPr>
          <a:lstStyle/>
          <a:p>
            <a:pPr algn="ctr" rtl="1"/>
            <a:r>
              <a:rPr lang="ar-EG" sz="4400" b="1" dirty="0" smtClean="0">
                <a:solidFill>
                  <a:srgbClr val="FF0000"/>
                </a:solidFill>
              </a:rPr>
              <a:t>تدريب </a:t>
            </a:r>
            <a:r>
              <a:rPr lang="ar-EG" sz="4400" b="1" dirty="0" err="1" smtClean="0">
                <a:solidFill>
                  <a:srgbClr val="FF0000"/>
                </a:solidFill>
              </a:rPr>
              <a:t>محلول </a:t>
            </a:r>
            <a:r>
              <a:rPr lang="ar-EG" sz="4400" b="1" dirty="0" err="1" smtClean="0">
                <a:solidFill>
                  <a:srgbClr val="FF0000"/>
                </a:solidFill>
                <a:sym typeface="Wingdings 2"/>
              </a:rPr>
              <a:t></a:t>
            </a:r>
            <a:endParaRPr lang="en-US" sz="4400" dirty="0">
              <a:solidFill>
                <a:srgbClr val="FF0000"/>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0094 - ba-yoing sound.wav"/>
                                        </p:tgtEl>
                                      </p:cMediaNode>
                                    </p:audio>
                                  </p:subTnLst>
                                </p:cTn>
                              </p:par>
                              <p:par>
                                <p:cTn id="9" presetID="17" presetClass="entr" presetSubtype="1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0094 - ba-yoing sound.wav"/>
                                        </p:tgtEl>
                                      </p:cMediaNode>
                                    </p:audio>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subTnLst>
                                    <p:audio>
                                      <p:cMediaNode>
                                        <p:cTn display="0" masterRel="sameClick">
                                          <p:stCondLst>
                                            <p:cond evt="begin" delay="0">
                                              <p:tn val="15"/>
                                            </p:cond>
                                          </p:stCondLst>
                                          <p:endCondLst>
                                            <p:cond evt="onStopAudio" delay="0">
                                              <p:tgtEl>
                                                <p:sldTgt/>
                                              </p:tgtEl>
                                            </p:cond>
                                          </p:endCondLst>
                                        </p:cTn>
                                        <p:tgtEl>
                                          <p:sndTgt r:embed="rId4" name="coin.wav"/>
                                        </p:tgtEl>
                                      </p:cMediaNode>
                                    </p:audio>
                                  </p:sub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subTnLst>
                                    <p:audio>
                                      <p:cMediaNode>
                                        <p:cTn display="0" masterRel="sameClick">
                                          <p:stCondLst>
                                            <p:cond evt="begin" delay="0">
                                              <p:tn val="18"/>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g_1355587396_329.png"/>
          <p:cNvPicPr>
            <a:picLocks noChangeAspect="1"/>
          </p:cNvPicPr>
          <p:nvPr/>
        </p:nvPicPr>
        <p:blipFill>
          <a:blip r:embed="rId5" cstate="print">
            <a:duotone>
              <a:schemeClr val="bg2">
                <a:shade val="45000"/>
                <a:satMod val="135000"/>
              </a:schemeClr>
              <a:prstClr val="white"/>
            </a:duotone>
            <a:lum bright="14000" contrast="-4000"/>
          </a:blip>
          <a:stretch>
            <a:fillRect/>
          </a:stretch>
        </p:blipFill>
        <p:spPr>
          <a:xfrm>
            <a:off x="0" y="304800"/>
            <a:ext cx="9144000" cy="6553200"/>
          </a:xfrm>
          <a:prstGeom prst="rect">
            <a:avLst/>
          </a:prstGeom>
        </p:spPr>
      </p:pic>
      <p:sp>
        <p:nvSpPr>
          <p:cNvPr id="3" name="Rectangle 1"/>
          <p:cNvSpPr>
            <a:spLocks noChangeArrowheads="1"/>
          </p:cNvSpPr>
          <p:nvPr/>
        </p:nvSpPr>
        <p:spPr bwMode="auto">
          <a:xfrm>
            <a:off x="457200" y="609600"/>
            <a:ext cx="8096250" cy="3046988"/>
          </a:xfrm>
          <a:prstGeom prst="rect">
            <a:avLst/>
          </a:prstGeom>
          <a:noFill/>
          <a:ln w="9525">
            <a:noFill/>
            <a:miter lim="800000"/>
            <a:headEnd/>
            <a:tailEnd/>
          </a:ln>
        </p:spPr>
        <p:txBody>
          <a:bodyPr anchor="ctr">
            <a:spAutoFit/>
          </a:bodyPr>
          <a:lstStyle/>
          <a:p>
            <a:pPr algn="r" rtl="1"/>
            <a:r>
              <a:rPr lang="ar-EG" sz="3200" b="1" dirty="0" smtClean="0"/>
              <a:t>استيقظت ذات صباح مع أذان الفجر، فنهضت من فراشي رغبة في أداء الصلاة جماعة فسارعت بالوضوء وخرجت للمسجد مسرعاً أملًا بإدراك تكبيرة الإحرام، فأدركتها وأنصت لآية قرأها الإمام متأثراً وهي قوله </a:t>
            </a:r>
            <a:r>
              <a:rPr lang="ar-EG" sz="3200" b="1" dirty="0" err="1" smtClean="0"/>
              <a:t>تعالى: (</a:t>
            </a:r>
            <a:r>
              <a:rPr lang="ar-SA" sz="3200" b="1" dirty="0" smtClean="0">
                <a:solidFill>
                  <a:srgbClr val="006600"/>
                </a:solidFill>
              </a:rPr>
              <a:t>وَمِنَ النَّاسِ مَنْ يَشْرِي نَفْسَهُ ابْتِغَاءَ مَرْضَاةِ اللَّهِ</a:t>
            </a:r>
            <a:r>
              <a:rPr lang="ar-SA" sz="3200" b="1" dirty="0" smtClean="0"/>
              <a:t>) البقرة 207 فعزمت أن أجعل يومي كله طاعات رجاء أن تشملني الآية.</a:t>
            </a:r>
            <a:endParaRPr lang="en-US" sz="3200" dirty="0"/>
          </a:p>
        </p:txBody>
      </p:sp>
      <p:sp>
        <p:nvSpPr>
          <p:cNvPr id="4" name="Rectangle 51"/>
          <p:cNvSpPr>
            <a:spLocks noChangeArrowheads="1"/>
          </p:cNvSpPr>
          <p:nvPr/>
        </p:nvSpPr>
        <p:spPr bwMode="auto">
          <a:xfrm>
            <a:off x="2133600" y="4648200"/>
            <a:ext cx="4374916"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رغبة – أملا ً – ابتغاء – رجاء.</a:t>
            </a:r>
            <a:endParaRPr lang="en-US" sz="3200" dirty="0" smtClean="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par>
                                <p:cTn id="8" presetID="18" presetClass="entr" presetSubtype="3"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upRight)">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breeze.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52400" y="381000"/>
            <a:ext cx="8839200" cy="6096000"/>
            <a:chOff x="2529342" y="305579"/>
            <a:chExt cx="5036779" cy="1630049"/>
          </a:xfrm>
        </p:grpSpPr>
        <p:sp>
          <p:nvSpPr>
            <p:cNvPr id="8" name="Freeform 4"/>
            <p:cNvSpPr/>
            <p:nvPr/>
          </p:nvSpPr>
          <p:spPr>
            <a:xfrm>
              <a:off x="2529342" y="305579"/>
              <a:ext cx="5036779" cy="1630049"/>
            </a:xfrm>
            <a:prstGeom prst="rect">
              <a:avLst/>
            </a:prstGeom>
            <a:gradFill>
              <a:gsLst>
                <a:gs pos="0">
                  <a:srgbClr val="000000"/>
                </a:gs>
                <a:gs pos="20000">
                  <a:srgbClr val="000040"/>
                </a:gs>
                <a:gs pos="50000">
                  <a:srgbClr val="400040"/>
                </a:gs>
                <a:gs pos="75000">
                  <a:srgbClr val="8F0040"/>
                </a:gs>
                <a:gs pos="89999">
                  <a:srgbClr val="F27300"/>
                </a:gs>
                <a:gs pos="100000">
                  <a:srgbClr val="FFBF00"/>
                </a:gs>
              </a:gsLst>
              <a:lin ang="16200000" scaled="0"/>
            </a:gradFill>
            <a:ln/>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endParaRPr lang="ar-EG">
                <a:ln>
                  <a:solidFill>
                    <a:schemeClr val="tx1"/>
                  </a:solidFill>
                </a:ln>
              </a:endParaRPr>
            </a:p>
          </p:txBody>
        </p:sp>
        <p:sp>
          <p:nvSpPr>
            <p:cNvPr id="9" name="Freeform 5"/>
            <p:cNvSpPr/>
            <p:nvPr/>
          </p:nvSpPr>
          <p:spPr>
            <a:xfrm rot="10800000">
              <a:off x="2529342" y="387081"/>
              <a:ext cx="5036779" cy="1467044"/>
            </a:xfrm>
            <a:prstGeom prst="rect">
              <a:avLst/>
            </a:prstGeom>
            <a:solidFill>
              <a:schemeClr val="bg1">
                <a:lumMod val="95000"/>
              </a:schemeClr>
            </a:solidFill>
            <a:ln/>
          </p:spPr>
          <p:style>
            <a:lnRef idx="0">
              <a:schemeClr val="accent6"/>
            </a:lnRef>
            <a:fillRef idx="3">
              <a:schemeClr val="accent6"/>
            </a:fillRef>
            <a:effectRef idx="3">
              <a:schemeClr val="accent6"/>
            </a:effectRef>
            <a:fontRef idx="minor">
              <a:schemeClr val="lt1"/>
            </a:fontRef>
          </p:style>
          <p:txBody>
            <a:bodyPr rtlCol="1" anchor="ctr"/>
            <a:lstStyle/>
            <a:p>
              <a:pPr algn="ctr" fontAlgn="auto">
                <a:spcBef>
                  <a:spcPts val="0"/>
                </a:spcBef>
                <a:spcAft>
                  <a:spcPts val="0"/>
                </a:spcAft>
                <a:defRPr/>
              </a:pPr>
              <a:endParaRPr lang="ar-EG">
                <a:ln>
                  <a:solidFill>
                    <a:schemeClr val="tx1"/>
                  </a:solidFill>
                </a:ln>
              </a:endParaRPr>
            </a:p>
          </p:txBody>
        </p:sp>
      </p:grpSp>
      <p:sp>
        <p:nvSpPr>
          <p:cNvPr id="10" name="مستطيل 9"/>
          <p:cNvSpPr>
            <a:spLocks noChangeArrowheads="1"/>
          </p:cNvSpPr>
          <p:nvPr/>
        </p:nvSpPr>
        <p:spPr bwMode="auto">
          <a:xfrm>
            <a:off x="533400" y="762000"/>
            <a:ext cx="7991475" cy="1200329"/>
          </a:xfrm>
          <a:prstGeom prst="rect">
            <a:avLst/>
          </a:prstGeom>
          <a:noFill/>
          <a:ln w="9525">
            <a:noFill/>
            <a:miter lim="800000"/>
            <a:headEnd/>
            <a:tailEnd/>
          </a:ln>
        </p:spPr>
        <p:txBody>
          <a:bodyPr>
            <a:spAutoFit/>
          </a:bodyPr>
          <a:lstStyle/>
          <a:p>
            <a:pPr lvl="0" algn="r" rtl="1"/>
            <a:r>
              <a:rPr lang="ar-EG" sz="3600" b="1" dirty="0" smtClean="0"/>
              <a:t>12- اكتب فقرة قصيرة </a:t>
            </a:r>
            <a:r>
              <a:rPr lang="ar-EG" sz="3600" b="1" dirty="0" err="1" smtClean="0"/>
              <a:t>بعنوان </a:t>
            </a:r>
            <a:r>
              <a:rPr lang="ar-EG" sz="3600" b="1" dirty="0" smtClean="0"/>
              <a:t>(كنت أريد) على أن تضمنها أكبر عدد ممكن من المفعول لأجله:</a:t>
            </a:r>
            <a:endParaRPr lang="en-US" sz="3600" dirty="0"/>
          </a:p>
        </p:txBody>
      </p:sp>
      <p:sp>
        <p:nvSpPr>
          <p:cNvPr id="11" name="Rectangle 51"/>
          <p:cNvSpPr>
            <a:spLocks noChangeArrowheads="1"/>
          </p:cNvSpPr>
          <p:nvPr/>
        </p:nvSpPr>
        <p:spPr bwMode="auto">
          <a:xfrm>
            <a:off x="533400" y="2322255"/>
            <a:ext cx="8151481" cy="2554545"/>
          </a:xfrm>
          <a:prstGeom prst="rect">
            <a:avLst/>
          </a:prstGeom>
          <a:noFill/>
          <a:ln w="9525">
            <a:noFill/>
            <a:miter lim="800000"/>
            <a:headEnd/>
            <a:tailEnd/>
          </a:ln>
        </p:spPr>
        <p:txBody>
          <a:bodyPr wrap="square" anchor="ctr">
            <a:spAutoFit/>
          </a:bodyPr>
          <a:lstStyle/>
          <a:p>
            <a:pPr algn="r" rtl="1" eaLnBrk="0" hangingPunct="0"/>
            <a:r>
              <a:rPr lang="ar-SA" sz="3200" b="1" dirty="0" smtClean="0">
                <a:solidFill>
                  <a:srgbClr val="0000FF"/>
                </a:solidFill>
              </a:rPr>
              <a:t>مما لا شك فيه أن استحضار النوايا الحسنة في الأعمال أجره عظيم عند الله تعالى فقد كنت أريد المال رغبةً في الإنفاق في سبيل الله وكنت أريد العلم أملا ًفي نشر الدعوة وكنت أريد القوة دفاعاً عن الإسلام والمسلمين وكنت أريد الزواج طمعا ً في الذرية الصالحة وأسأل الله أن يتقبل ذلك ويأجرني عليه. </a:t>
            </a:r>
            <a:endParaRPr lang="en-US" sz="3200" dirty="0" smtClean="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مقص.wav"/>
                                        </p:tgtEl>
                                      </p:cMediaNode>
                                    </p:audio>
                                  </p:sub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subTnLst>
                                    <p:audio>
                                      <p:cMediaNode>
                                        <p:cTn display="0" masterRel="sameClick">
                                          <p:stCondLst>
                                            <p:cond evt="begin" delay="0">
                                              <p:tn val="8"/>
                                            </p:cond>
                                          </p:stCondLst>
                                          <p:endCondLst>
                                            <p:cond evt="onStopAudio" delay="0">
                                              <p:tgtEl>
                                                <p:sldTgt/>
                                              </p:tgtEl>
                                            </p:cond>
                                          </p:endCondLst>
                                        </p:cTn>
                                        <p:tgtEl>
                                          <p:sndTgt r:embed="rId3" name="مقص.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by="(-#ppt_w*2)" calcmode="lin" valueType="num">
                                      <p:cBhvr rctx="PPT">
                                        <p:cTn id="15" dur="500" autoRev="1" fill="hold">
                                          <p:stCondLst>
                                            <p:cond delay="0"/>
                                          </p:stCondLst>
                                        </p:cTn>
                                        <p:tgtEl>
                                          <p:spTgt spid="11"/>
                                        </p:tgtEl>
                                        <p:attrNameLst>
                                          <p:attrName>ppt_w</p:attrName>
                                        </p:attrNameLst>
                                      </p:cBhvr>
                                    </p:anim>
                                    <p:anim by="(#ppt_w*0.50)" calcmode="lin" valueType="num">
                                      <p:cBhvr>
                                        <p:cTn id="16" dur="500" decel="50000" autoRev="1" fill="hold">
                                          <p:stCondLst>
                                            <p:cond delay="0"/>
                                          </p:stCondLst>
                                        </p:cTn>
                                        <p:tgtEl>
                                          <p:spTgt spid="11"/>
                                        </p:tgtEl>
                                        <p:attrNameLst>
                                          <p:attrName>ppt_x</p:attrName>
                                        </p:attrNameLst>
                                      </p:cBhvr>
                                    </p:anim>
                                    <p:anim from="(-#ppt_h/2)" to="(#ppt_y)" calcmode="lin" valueType="num">
                                      <p:cBhvr>
                                        <p:cTn id="17" dur="1000" fill="hold">
                                          <p:stCondLst>
                                            <p:cond delay="0"/>
                                          </p:stCondLst>
                                        </p:cTn>
                                        <p:tgtEl>
                                          <p:spTgt spid="11"/>
                                        </p:tgtEl>
                                        <p:attrNameLst>
                                          <p:attrName>ppt_y</p:attrName>
                                        </p:attrNameLst>
                                      </p:cBhvr>
                                    </p:anim>
                                    <p:animRot by="21600000">
                                      <p:cBhvr>
                                        <p:cTn id="18" dur="1000" fill="hold">
                                          <p:stCondLst>
                                            <p:cond delay="0"/>
                                          </p:stCondLst>
                                        </p:cTn>
                                        <p:tgtEl>
                                          <p:spTgt spid="11"/>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g_1355588188_340.png"/>
          <p:cNvPicPr>
            <a:picLocks noChangeAspect="1"/>
          </p:cNvPicPr>
          <p:nvPr/>
        </p:nvPicPr>
        <p:blipFill>
          <a:blip r:embed="rId4" cstate="print">
            <a:clrChange>
              <a:clrFrom>
                <a:srgbClr val="FFFFFF"/>
              </a:clrFrom>
              <a:clrTo>
                <a:srgbClr val="FFFFFF">
                  <a:alpha val="0"/>
                </a:srgbClr>
              </a:clrTo>
            </a:clrChange>
          </a:blip>
          <a:stretch>
            <a:fillRect/>
          </a:stretch>
        </p:blipFill>
        <p:spPr bwMode="auto">
          <a:xfrm>
            <a:off x="762000" y="762000"/>
            <a:ext cx="7458894" cy="5084480"/>
          </a:xfrm>
          <a:prstGeom prst="rect">
            <a:avLst/>
          </a:prstGeom>
          <a:noFill/>
          <a:ln w="9525">
            <a:noFill/>
            <a:miter lim="800000"/>
            <a:headEnd/>
            <a:tailEnd/>
          </a:ln>
        </p:spPr>
      </p:pic>
      <p:sp>
        <p:nvSpPr>
          <p:cNvPr id="3" name="مستطيل 2"/>
          <p:cNvSpPr>
            <a:spLocks noChangeArrowheads="1"/>
          </p:cNvSpPr>
          <p:nvPr/>
        </p:nvSpPr>
        <p:spPr bwMode="auto">
          <a:xfrm>
            <a:off x="1981200" y="2286000"/>
            <a:ext cx="5616575" cy="1938992"/>
          </a:xfrm>
          <a:prstGeom prst="rect">
            <a:avLst/>
          </a:prstGeom>
          <a:noFill/>
          <a:ln w="9525">
            <a:noFill/>
            <a:miter lim="800000"/>
            <a:headEnd/>
            <a:tailEnd/>
          </a:ln>
        </p:spPr>
        <p:txBody>
          <a:bodyPr>
            <a:spAutoFit/>
          </a:bodyPr>
          <a:lstStyle/>
          <a:p>
            <a:pPr algn="ctr" rtl="1"/>
            <a:r>
              <a:rPr lang="ar-EG" sz="6000" b="1" dirty="0" smtClean="0">
                <a:solidFill>
                  <a:schemeClr val="bg1"/>
                </a:solidFill>
              </a:rPr>
              <a:t>13- أكمل إعراب ما تحته خط فيما يلي:</a:t>
            </a:r>
            <a:endParaRPr lang="en-US" sz="6000" dirty="0" smtClean="0">
              <a:solidFill>
                <a:schemeClr val="bg1"/>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par>
                                <p:cTn id="11" presetID="35"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style.rotation</p:attrName>
                                        </p:attrNameLst>
                                      </p:cBhvr>
                                      <p:tavLst>
                                        <p:tav tm="0">
                                          <p:val>
                                            <p:fltVal val="720"/>
                                          </p:val>
                                        </p:tav>
                                        <p:tav tm="100000">
                                          <p:val>
                                            <p:fltVal val="0"/>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11"/>
                                            </p:cond>
                                          </p:stCondLst>
                                          <p:endCondLst>
                                            <p:cond evt="onStopAudio" delay="0">
                                              <p:tgtEl>
                                                <p:sldTgt/>
                                              </p:tgtEl>
                                            </p:cond>
                                          </p:endCondLst>
                                        </p:cTn>
                                        <p:tgtEl>
                                          <p:sndTgt r:embed="rId3"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6" cstate="print">
            <a:duotone>
              <a:schemeClr val="accent6">
                <a:shade val="45000"/>
                <a:satMod val="135000"/>
              </a:schemeClr>
              <a:prstClr val="white"/>
            </a:duotone>
            <a:lum bright="4000" contrast="64000"/>
          </a:blip>
          <a:srcRect/>
          <a:stretch>
            <a:fillRect/>
          </a:stretch>
        </p:blipFill>
        <p:spPr bwMode="auto">
          <a:xfrm>
            <a:off x="0" y="0"/>
            <a:ext cx="9144000" cy="6858000"/>
          </a:xfrm>
          <a:prstGeom prst="rect">
            <a:avLst/>
          </a:prstGeom>
          <a:noFill/>
          <a:ln w="9525">
            <a:noFill/>
            <a:miter lim="800000"/>
            <a:headEnd/>
            <a:tailEnd/>
          </a:ln>
        </p:spPr>
      </p:pic>
      <p:sp>
        <p:nvSpPr>
          <p:cNvPr id="3" name="Rectangle 1"/>
          <p:cNvSpPr>
            <a:spLocks noChangeArrowheads="1"/>
          </p:cNvSpPr>
          <p:nvPr/>
        </p:nvSpPr>
        <p:spPr bwMode="auto">
          <a:xfrm>
            <a:off x="762000" y="533400"/>
            <a:ext cx="7432675" cy="1323439"/>
          </a:xfrm>
          <a:prstGeom prst="rect">
            <a:avLst/>
          </a:prstGeom>
          <a:noFill/>
          <a:ln w="9525">
            <a:noFill/>
            <a:miter lim="800000"/>
            <a:headEnd/>
            <a:tailEnd/>
          </a:ln>
        </p:spPr>
        <p:txBody>
          <a:bodyPr anchor="ctr">
            <a:spAutoFit/>
          </a:bodyPr>
          <a:lstStyle/>
          <a:p>
            <a:pPr lvl="0" algn="r" rtl="1"/>
            <a:r>
              <a:rPr lang="ar-EG" sz="4000" b="1" dirty="0" smtClean="0"/>
              <a:t>أ-</a:t>
            </a:r>
            <a:r>
              <a:rPr lang="ar-EG" sz="4000" b="1" u="sng" dirty="0" smtClean="0"/>
              <a:t> احرص</a:t>
            </a:r>
            <a:r>
              <a:rPr lang="ar-EG" sz="4000" b="1" dirty="0" smtClean="0"/>
              <a:t> على مرافقة الصالح </a:t>
            </a:r>
            <a:r>
              <a:rPr lang="ar-EG" sz="4000" b="1" u="sng" dirty="0" smtClean="0"/>
              <a:t>أملًا</a:t>
            </a:r>
            <a:r>
              <a:rPr lang="ar-EG" sz="4000" b="1" dirty="0" smtClean="0"/>
              <a:t> في </a:t>
            </a:r>
            <a:r>
              <a:rPr lang="ar-EG" sz="4000" b="1" u="sng" dirty="0" smtClean="0"/>
              <a:t>أن تقتدي</a:t>
            </a:r>
            <a:r>
              <a:rPr lang="ar-EG" sz="4000" b="1" dirty="0" smtClean="0"/>
              <a:t> </a:t>
            </a:r>
            <a:r>
              <a:rPr lang="ar-EG" sz="4000" b="1" dirty="0" err="1" smtClean="0"/>
              <a:t>به.</a:t>
            </a:r>
            <a:endParaRPr lang="en-US" sz="4000" dirty="0"/>
          </a:p>
        </p:txBody>
      </p:sp>
      <p:sp>
        <p:nvSpPr>
          <p:cNvPr id="4" name="Rectangle 1"/>
          <p:cNvSpPr>
            <a:spLocks noChangeArrowheads="1"/>
          </p:cNvSpPr>
          <p:nvPr/>
        </p:nvSpPr>
        <p:spPr bwMode="auto">
          <a:xfrm>
            <a:off x="1066800" y="2897089"/>
            <a:ext cx="7086600" cy="1754326"/>
          </a:xfrm>
          <a:prstGeom prst="rect">
            <a:avLst/>
          </a:prstGeom>
          <a:noFill/>
          <a:ln w="9525">
            <a:noFill/>
            <a:miter lim="800000"/>
            <a:headEnd/>
            <a:tailEnd/>
          </a:ln>
        </p:spPr>
        <p:txBody>
          <a:bodyPr anchor="ctr">
            <a:spAutoFit/>
          </a:bodyPr>
          <a:lstStyle/>
          <a:p>
            <a:pPr algn="r" rtl="1"/>
            <a:r>
              <a:rPr lang="ar-EG" sz="3600" b="1" dirty="0" smtClean="0">
                <a:solidFill>
                  <a:srgbClr val="C00000"/>
                </a:solidFill>
              </a:rPr>
              <a:t>احرص: </a:t>
            </a:r>
            <a:r>
              <a:rPr lang="ar-EG" sz="3600" b="1" dirty="0" smtClean="0"/>
              <a:t>فعل </a:t>
            </a:r>
            <a:r>
              <a:rPr lang="ar-EG" sz="3600" b="1" dirty="0" err="1" smtClean="0"/>
              <a:t>أمر، </a:t>
            </a:r>
            <a:r>
              <a:rPr lang="ar-EG" sz="1100" dirty="0" smtClean="0"/>
              <a:t>..................................................................</a:t>
            </a:r>
            <a:r>
              <a:rPr lang="ar-EG" sz="3600" b="1" dirty="0" smtClean="0"/>
              <a:t> </a:t>
            </a:r>
            <a:r>
              <a:rPr lang="ar-EG" sz="3600" b="1" dirty="0" err="1" smtClean="0"/>
              <a:t>على </a:t>
            </a:r>
            <a:r>
              <a:rPr lang="ar-EG" sz="1100" dirty="0" smtClean="0"/>
              <a:t>.....................................................................</a:t>
            </a:r>
            <a:r>
              <a:rPr lang="ar-EG" sz="3600" b="1" dirty="0" smtClean="0"/>
              <a:t>، والفاعل ضمير مستتر </a:t>
            </a:r>
            <a:r>
              <a:rPr lang="ar-EG" sz="3600" b="1" dirty="0" err="1" smtClean="0"/>
              <a:t>تقديره </a:t>
            </a:r>
            <a:r>
              <a:rPr lang="ar-EG" sz="1100" dirty="0" smtClean="0"/>
              <a:t>...............................................................................</a:t>
            </a:r>
            <a:endParaRPr lang="en-US" sz="3600" dirty="0"/>
          </a:p>
        </p:txBody>
      </p:sp>
      <p:sp>
        <p:nvSpPr>
          <p:cNvPr id="5" name="Rectangle 51"/>
          <p:cNvSpPr>
            <a:spLocks noChangeArrowheads="1"/>
          </p:cNvSpPr>
          <p:nvPr/>
        </p:nvSpPr>
        <p:spPr bwMode="auto">
          <a:xfrm>
            <a:off x="4124589" y="2895600"/>
            <a:ext cx="816249"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مبني</a:t>
            </a:r>
            <a:endParaRPr lang="ar-SA" sz="3600" dirty="0">
              <a:solidFill>
                <a:srgbClr val="FF00FF"/>
              </a:solidFill>
            </a:endParaRPr>
          </a:p>
        </p:txBody>
      </p:sp>
      <p:sp>
        <p:nvSpPr>
          <p:cNvPr id="6" name="Rectangle 51"/>
          <p:cNvSpPr>
            <a:spLocks noChangeArrowheads="1"/>
          </p:cNvSpPr>
          <p:nvPr/>
        </p:nvSpPr>
        <p:spPr bwMode="auto">
          <a:xfrm>
            <a:off x="6354714" y="3505200"/>
            <a:ext cx="1176925"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السكون</a:t>
            </a:r>
            <a:endParaRPr lang="ar-SA" sz="3600" dirty="0">
              <a:solidFill>
                <a:srgbClr val="FF00FF"/>
              </a:solidFill>
            </a:endParaRPr>
          </a:p>
        </p:txBody>
      </p:sp>
      <p:sp>
        <p:nvSpPr>
          <p:cNvPr id="7" name="Rectangle 51"/>
          <p:cNvSpPr>
            <a:spLocks noChangeArrowheads="1"/>
          </p:cNvSpPr>
          <p:nvPr/>
        </p:nvSpPr>
        <p:spPr bwMode="auto">
          <a:xfrm>
            <a:off x="5507295" y="4191000"/>
            <a:ext cx="652743"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انت</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lert.wav"/>
                                        </p:tgtEl>
                                      </p:cMediaNode>
                                    </p:audio>
                                  </p:subTnLst>
                                </p:cTn>
                              </p:par>
                              <p:par>
                                <p:cTn id="11" presetID="39" presetClass="entr" presetSubtype="0" accel="10000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alert.wav"/>
                                        </p:tgtEl>
                                      </p:cMediaNode>
                                    </p:audio>
                                  </p:sub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4" name="3.wav"/>
                                        </p:tgtEl>
                                      </p:cMediaNode>
                                    </p:audio>
                                  </p:sub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by="(-#ppt_w*2)" calcmode="lin" valueType="num">
                                      <p:cBhvr rctx="PPT">
                                        <p:cTn id="28" dur="500" autoRev="1" fill="hold">
                                          <p:stCondLst>
                                            <p:cond delay="0"/>
                                          </p:stCondLst>
                                        </p:cTn>
                                        <p:tgtEl>
                                          <p:spTgt spid="5"/>
                                        </p:tgtEl>
                                        <p:attrNameLst>
                                          <p:attrName>ppt_w</p:attrName>
                                        </p:attrNameLst>
                                      </p:cBhvr>
                                    </p:anim>
                                    <p:anim by="(#ppt_w*0.50)" calcmode="lin" valueType="num">
                                      <p:cBhvr>
                                        <p:cTn id="29" dur="500" decel="50000" autoRev="1" fill="hold">
                                          <p:stCondLst>
                                            <p:cond delay="0"/>
                                          </p:stCondLst>
                                        </p:cTn>
                                        <p:tgtEl>
                                          <p:spTgt spid="5"/>
                                        </p:tgtEl>
                                        <p:attrNameLst>
                                          <p:attrName>ppt_x</p:attrName>
                                        </p:attrNameLst>
                                      </p:cBhvr>
                                    </p:anim>
                                    <p:anim from="(-#ppt_h/2)" to="(#ppt_y)" calcmode="lin" valueType="num">
                                      <p:cBhvr>
                                        <p:cTn id="30" dur="1000" fill="hold">
                                          <p:stCondLst>
                                            <p:cond delay="0"/>
                                          </p:stCondLst>
                                        </p:cTn>
                                        <p:tgtEl>
                                          <p:spTgt spid="5"/>
                                        </p:tgtEl>
                                        <p:attrNameLst>
                                          <p:attrName>ppt_y</p:attrName>
                                        </p:attrNameLst>
                                      </p:cBhvr>
                                    </p:anim>
                                    <p:animRot by="21600000">
                                      <p:cBhvr>
                                        <p:cTn id="31" dur="1000" fill="hold">
                                          <p:stCondLst>
                                            <p:cond delay="0"/>
                                          </p:stCondLst>
                                        </p:cTn>
                                        <p:tgtEl>
                                          <p:spTgt spid="5"/>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5" name="1291 - wet and squishy.wav"/>
                                        </p:tgtEl>
                                      </p:cMediaNode>
                                    </p:audio>
                                  </p:subTnLst>
                                </p:cTn>
                              </p:par>
                            </p:childTnLst>
                          </p:cTn>
                        </p:par>
                      </p:childTnLst>
                    </p:cTn>
                  </p:par>
                  <p:par>
                    <p:cTn id="32" fill="hold">
                      <p:stCondLst>
                        <p:cond delay="indefinite"/>
                      </p:stCondLst>
                      <p:childTnLst>
                        <p:par>
                          <p:cTn id="33" fill="hold">
                            <p:stCondLst>
                              <p:cond delay="0"/>
                            </p:stCondLst>
                            <p:childTnLst>
                              <p:par>
                                <p:cTn id="34" presetID="56"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by="(-#ppt_w*2)" calcmode="lin" valueType="num">
                                      <p:cBhvr rctx="PPT">
                                        <p:cTn id="36" dur="500" autoRev="1" fill="hold">
                                          <p:stCondLst>
                                            <p:cond delay="0"/>
                                          </p:stCondLst>
                                        </p:cTn>
                                        <p:tgtEl>
                                          <p:spTgt spid="6"/>
                                        </p:tgtEl>
                                        <p:attrNameLst>
                                          <p:attrName>ppt_w</p:attrName>
                                        </p:attrNameLst>
                                      </p:cBhvr>
                                    </p:anim>
                                    <p:anim by="(#ppt_w*0.50)" calcmode="lin" valueType="num">
                                      <p:cBhvr>
                                        <p:cTn id="37" dur="500" decel="50000" autoRev="1" fill="hold">
                                          <p:stCondLst>
                                            <p:cond delay="0"/>
                                          </p:stCondLst>
                                        </p:cTn>
                                        <p:tgtEl>
                                          <p:spTgt spid="6"/>
                                        </p:tgtEl>
                                        <p:attrNameLst>
                                          <p:attrName>ppt_x</p:attrName>
                                        </p:attrNameLst>
                                      </p:cBhvr>
                                    </p:anim>
                                    <p:anim from="(-#ppt_h/2)" to="(#ppt_y)" calcmode="lin" valueType="num">
                                      <p:cBhvr>
                                        <p:cTn id="38" dur="1000" fill="hold">
                                          <p:stCondLst>
                                            <p:cond delay="0"/>
                                          </p:stCondLst>
                                        </p:cTn>
                                        <p:tgtEl>
                                          <p:spTgt spid="6"/>
                                        </p:tgtEl>
                                        <p:attrNameLst>
                                          <p:attrName>ppt_y</p:attrName>
                                        </p:attrNameLst>
                                      </p:cBhvr>
                                    </p:anim>
                                    <p:animRot by="21600000">
                                      <p:cBhvr>
                                        <p:cTn id="39" dur="1000" fill="hold">
                                          <p:stCondLst>
                                            <p:cond delay="0"/>
                                          </p:stCondLst>
                                        </p:cTn>
                                        <p:tgtEl>
                                          <p:spTgt spid="6"/>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5" name="1291 - wet and squishy.wav"/>
                                        </p:tgtEl>
                                      </p:cMediaNode>
                                    </p:audio>
                                  </p:subTnLst>
                                </p:cTn>
                              </p:par>
                            </p:childTnLst>
                          </p:cTn>
                        </p:par>
                      </p:childTnLst>
                    </p:cTn>
                  </p:par>
                  <p:par>
                    <p:cTn id="40" fill="hold">
                      <p:stCondLst>
                        <p:cond delay="indefinite"/>
                      </p:stCondLst>
                      <p:childTnLst>
                        <p:par>
                          <p:cTn id="41" fill="hold">
                            <p:stCondLst>
                              <p:cond delay="0"/>
                            </p:stCondLst>
                            <p:childTnLst>
                              <p:par>
                                <p:cTn id="42" presetID="56"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by="(-#ppt_w*2)" calcmode="lin" valueType="num">
                                      <p:cBhvr rctx="PPT">
                                        <p:cTn id="44" dur="500" autoRev="1" fill="hold">
                                          <p:stCondLst>
                                            <p:cond delay="0"/>
                                          </p:stCondLst>
                                        </p:cTn>
                                        <p:tgtEl>
                                          <p:spTgt spid="7"/>
                                        </p:tgtEl>
                                        <p:attrNameLst>
                                          <p:attrName>ppt_w</p:attrName>
                                        </p:attrNameLst>
                                      </p:cBhvr>
                                    </p:anim>
                                    <p:anim by="(#ppt_w*0.50)" calcmode="lin" valueType="num">
                                      <p:cBhvr>
                                        <p:cTn id="45" dur="500" decel="50000" autoRev="1" fill="hold">
                                          <p:stCondLst>
                                            <p:cond delay="0"/>
                                          </p:stCondLst>
                                        </p:cTn>
                                        <p:tgtEl>
                                          <p:spTgt spid="7"/>
                                        </p:tgtEl>
                                        <p:attrNameLst>
                                          <p:attrName>ppt_x</p:attrName>
                                        </p:attrNameLst>
                                      </p:cBhvr>
                                    </p:anim>
                                    <p:anim from="(-#ppt_h/2)" to="(#ppt_y)" calcmode="lin" valueType="num">
                                      <p:cBhvr>
                                        <p:cTn id="46" dur="1000" fill="hold">
                                          <p:stCondLst>
                                            <p:cond delay="0"/>
                                          </p:stCondLst>
                                        </p:cTn>
                                        <p:tgtEl>
                                          <p:spTgt spid="7"/>
                                        </p:tgtEl>
                                        <p:attrNameLst>
                                          <p:attrName>ppt_y</p:attrName>
                                        </p:attrNameLst>
                                      </p:cBhvr>
                                    </p:anim>
                                    <p:animRot by="21600000">
                                      <p:cBhvr>
                                        <p:cTn id="47" dur="1000" fill="hold">
                                          <p:stCondLst>
                                            <p:cond delay="0"/>
                                          </p:stCondLst>
                                        </p:cTn>
                                        <p:tgtEl>
                                          <p:spTgt spid="7"/>
                                        </p:tgtEl>
                                        <p:attrNameLst>
                                          <p:attrName>r</p:attrName>
                                        </p:attrNameLst>
                                      </p:cBhvr>
                                    </p:animRot>
                                  </p:childTnLst>
                                  <p:subTnLst>
                                    <p:audio>
                                      <p:cMediaNode>
                                        <p:cTn display="0" masterRel="sameClick">
                                          <p:stCondLst>
                                            <p:cond evt="begin" delay="0">
                                              <p:tn val="42"/>
                                            </p:cond>
                                          </p:stCondLst>
                                          <p:endCondLst>
                                            <p:cond evt="onStopAudio" delay="0">
                                              <p:tgtEl>
                                                <p:sldTgt/>
                                              </p:tgtEl>
                                            </p:cond>
                                          </p:endCondLst>
                                        </p:cTn>
                                        <p:tgtEl>
                                          <p:sndTgt r:embed="rId5"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4" grpId="0"/>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5" cstate="print">
            <a:duotone>
              <a:schemeClr val="accent6">
                <a:shade val="45000"/>
                <a:satMod val="135000"/>
              </a:schemeClr>
              <a:prstClr val="white"/>
            </a:duotone>
            <a:lum bright="4000" contrast="64000"/>
          </a:blip>
          <a:srcRect/>
          <a:stretch>
            <a:fillRect/>
          </a:stretch>
        </p:blipFill>
        <p:spPr bwMode="auto">
          <a:xfrm>
            <a:off x="0" y="0"/>
            <a:ext cx="9144000" cy="6858000"/>
          </a:xfrm>
          <a:prstGeom prst="rect">
            <a:avLst/>
          </a:prstGeom>
          <a:noFill/>
          <a:ln w="9525">
            <a:noFill/>
            <a:miter lim="800000"/>
            <a:headEnd/>
            <a:tailEnd/>
          </a:ln>
        </p:spPr>
      </p:pic>
      <p:sp>
        <p:nvSpPr>
          <p:cNvPr id="3" name="Rectangle 1"/>
          <p:cNvSpPr>
            <a:spLocks noChangeArrowheads="1"/>
          </p:cNvSpPr>
          <p:nvPr/>
        </p:nvSpPr>
        <p:spPr bwMode="auto">
          <a:xfrm>
            <a:off x="762000" y="533400"/>
            <a:ext cx="7432675" cy="1323439"/>
          </a:xfrm>
          <a:prstGeom prst="rect">
            <a:avLst/>
          </a:prstGeom>
          <a:noFill/>
          <a:ln w="9525">
            <a:noFill/>
            <a:miter lim="800000"/>
            <a:headEnd/>
            <a:tailEnd/>
          </a:ln>
        </p:spPr>
        <p:txBody>
          <a:bodyPr anchor="ctr">
            <a:spAutoFit/>
          </a:bodyPr>
          <a:lstStyle/>
          <a:p>
            <a:pPr lvl="0" algn="r" rtl="1"/>
            <a:r>
              <a:rPr lang="ar-EG" sz="4000" b="1" dirty="0" smtClean="0"/>
              <a:t>أ-</a:t>
            </a:r>
            <a:r>
              <a:rPr lang="ar-EG" sz="4000" b="1" u="sng" dirty="0" smtClean="0"/>
              <a:t> احرص</a:t>
            </a:r>
            <a:r>
              <a:rPr lang="ar-EG" sz="4000" b="1" dirty="0" smtClean="0"/>
              <a:t> على مرافقة الصالح </a:t>
            </a:r>
            <a:r>
              <a:rPr lang="ar-EG" sz="4000" b="1" u="sng" dirty="0" smtClean="0"/>
              <a:t>أملًا</a:t>
            </a:r>
            <a:r>
              <a:rPr lang="ar-EG" sz="4000" b="1" dirty="0" smtClean="0"/>
              <a:t> في </a:t>
            </a:r>
            <a:r>
              <a:rPr lang="ar-EG" sz="4000" b="1" u="sng" dirty="0" smtClean="0"/>
              <a:t>أن تقتدي</a:t>
            </a:r>
            <a:r>
              <a:rPr lang="ar-EG" sz="4000" b="1" dirty="0" smtClean="0"/>
              <a:t> </a:t>
            </a:r>
            <a:r>
              <a:rPr lang="ar-EG" sz="4000" b="1" dirty="0" err="1" smtClean="0"/>
              <a:t>به.</a:t>
            </a:r>
            <a:endParaRPr lang="en-US" sz="4000" dirty="0"/>
          </a:p>
        </p:txBody>
      </p:sp>
      <p:sp>
        <p:nvSpPr>
          <p:cNvPr id="4" name="Rectangle 1"/>
          <p:cNvSpPr>
            <a:spLocks noChangeArrowheads="1"/>
          </p:cNvSpPr>
          <p:nvPr/>
        </p:nvSpPr>
        <p:spPr bwMode="auto">
          <a:xfrm>
            <a:off x="1066800" y="3124200"/>
            <a:ext cx="7086600" cy="646331"/>
          </a:xfrm>
          <a:prstGeom prst="rect">
            <a:avLst/>
          </a:prstGeom>
          <a:noFill/>
          <a:ln w="9525">
            <a:noFill/>
            <a:miter lim="800000"/>
            <a:headEnd/>
            <a:tailEnd/>
          </a:ln>
        </p:spPr>
        <p:txBody>
          <a:bodyPr anchor="ctr">
            <a:spAutoFit/>
          </a:bodyPr>
          <a:lstStyle/>
          <a:p>
            <a:pPr algn="r" rtl="1"/>
            <a:r>
              <a:rPr lang="ar-EG" sz="3600" b="1" dirty="0" smtClean="0">
                <a:solidFill>
                  <a:srgbClr val="C00000"/>
                </a:solidFill>
              </a:rPr>
              <a:t>أملًا: </a:t>
            </a:r>
            <a:r>
              <a:rPr lang="ar-EG" sz="3600" b="1" dirty="0" smtClean="0"/>
              <a:t>مفعول لأجله</a:t>
            </a:r>
            <a:r>
              <a:rPr lang="ar-EG" sz="1200" dirty="0" smtClean="0"/>
              <a:t>.................................................................................................</a:t>
            </a:r>
            <a:endParaRPr lang="en-US" sz="1200" dirty="0"/>
          </a:p>
        </p:txBody>
      </p:sp>
      <p:sp>
        <p:nvSpPr>
          <p:cNvPr id="5" name="Rectangle 51"/>
          <p:cNvSpPr>
            <a:spLocks noChangeArrowheads="1"/>
          </p:cNvSpPr>
          <p:nvPr/>
        </p:nvSpPr>
        <p:spPr bwMode="auto">
          <a:xfrm>
            <a:off x="762000" y="3276600"/>
            <a:ext cx="4436859" cy="1077218"/>
          </a:xfrm>
          <a:prstGeom prst="rect">
            <a:avLst/>
          </a:prstGeom>
          <a:noFill/>
          <a:ln w="9525">
            <a:noFill/>
            <a:miter lim="800000"/>
            <a:headEnd/>
            <a:tailEnd/>
          </a:ln>
        </p:spPr>
        <p:txBody>
          <a:bodyPr wrap="square" anchor="ctr">
            <a:spAutoFit/>
          </a:bodyPr>
          <a:lstStyle/>
          <a:p>
            <a:pPr algn="ctr" rtl="1" eaLnBrk="0" hangingPunct="0"/>
            <a:r>
              <a:rPr lang="ar-SA" sz="3200" b="1" dirty="0" smtClean="0">
                <a:solidFill>
                  <a:srgbClr val="0000FF"/>
                </a:solidFill>
              </a:rPr>
              <a:t>منصوب وعلامة نصبه الفتحة الظاهرة</a:t>
            </a:r>
            <a:endParaRPr lang="ar-SA" sz="3600" dirty="0">
              <a:solidFill>
                <a:srgbClr val="0000FF"/>
              </a:solidFill>
            </a:endParaRPr>
          </a:p>
        </p:txBody>
      </p:sp>
      <p:sp>
        <p:nvSpPr>
          <p:cNvPr id="8" name="Rectangle 1"/>
          <p:cNvSpPr>
            <a:spLocks noChangeArrowheads="1"/>
          </p:cNvSpPr>
          <p:nvPr/>
        </p:nvSpPr>
        <p:spPr bwMode="auto">
          <a:xfrm>
            <a:off x="990600" y="4343400"/>
            <a:ext cx="7086600" cy="646331"/>
          </a:xfrm>
          <a:prstGeom prst="rect">
            <a:avLst/>
          </a:prstGeom>
          <a:noFill/>
          <a:ln w="9525">
            <a:noFill/>
            <a:miter lim="800000"/>
            <a:headEnd/>
            <a:tailEnd/>
          </a:ln>
        </p:spPr>
        <p:txBody>
          <a:bodyPr anchor="ctr">
            <a:spAutoFit/>
          </a:bodyPr>
          <a:lstStyle/>
          <a:p>
            <a:pPr algn="r" rtl="1"/>
            <a:r>
              <a:rPr lang="ar-EG" sz="3600" b="1" dirty="0" smtClean="0">
                <a:solidFill>
                  <a:srgbClr val="C00000"/>
                </a:solidFill>
              </a:rPr>
              <a:t>أن: </a:t>
            </a:r>
            <a:r>
              <a:rPr lang="ar-EG" sz="3600" b="1" dirty="0" smtClean="0"/>
              <a:t>حرف مصدري ونصب.</a:t>
            </a:r>
            <a:endParaRPr lang="en-US" sz="1200" dirty="0"/>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3.wav"/>
                                        </p:tgtEl>
                                      </p:cMediaNode>
                                    </p:audio>
                                  </p:sub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4" name="1291 - wet and squishy.wav"/>
                                        </p:tgtEl>
                                      </p:cMediaNode>
                                    </p:audio>
                                  </p:sub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3" name="3.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5" cstate="print">
            <a:duotone>
              <a:schemeClr val="accent6">
                <a:shade val="45000"/>
                <a:satMod val="135000"/>
              </a:schemeClr>
              <a:prstClr val="white"/>
            </a:duotone>
            <a:lum bright="4000" contrast="64000"/>
          </a:blip>
          <a:srcRect/>
          <a:stretch>
            <a:fillRect/>
          </a:stretch>
        </p:blipFill>
        <p:spPr bwMode="auto">
          <a:xfrm>
            <a:off x="0" y="0"/>
            <a:ext cx="9144000" cy="6858000"/>
          </a:xfrm>
          <a:prstGeom prst="rect">
            <a:avLst/>
          </a:prstGeom>
          <a:noFill/>
          <a:ln w="9525">
            <a:noFill/>
            <a:miter lim="800000"/>
            <a:headEnd/>
            <a:tailEnd/>
          </a:ln>
        </p:spPr>
      </p:pic>
      <p:sp>
        <p:nvSpPr>
          <p:cNvPr id="3" name="Rectangle 1"/>
          <p:cNvSpPr>
            <a:spLocks noChangeArrowheads="1"/>
          </p:cNvSpPr>
          <p:nvPr/>
        </p:nvSpPr>
        <p:spPr bwMode="auto">
          <a:xfrm>
            <a:off x="762000" y="533400"/>
            <a:ext cx="7432675" cy="1323439"/>
          </a:xfrm>
          <a:prstGeom prst="rect">
            <a:avLst/>
          </a:prstGeom>
          <a:noFill/>
          <a:ln w="9525">
            <a:noFill/>
            <a:miter lim="800000"/>
            <a:headEnd/>
            <a:tailEnd/>
          </a:ln>
        </p:spPr>
        <p:txBody>
          <a:bodyPr anchor="ctr">
            <a:spAutoFit/>
          </a:bodyPr>
          <a:lstStyle/>
          <a:p>
            <a:pPr lvl="0" algn="r" rtl="1"/>
            <a:r>
              <a:rPr lang="ar-EG" sz="4000" b="1" dirty="0" smtClean="0"/>
              <a:t>أ-</a:t>
            </a:r>
            <a:r>
              <a:rPr lang="ar-EG" sz="4000" b="1" u="sng" dirty="0" smtClean="0"/>
              <a:t> احرص</a:t>
            </a:r>
            <a:r>
              <a:rPr lang="ar-EG" sz="4000" b="1" dirty="0" smtClean="0"/>
              <a:t> على مرافقة الصالح </a:t>
            </a:r>
            <a:r>
              <a:rPr lang="ar-EG" sz="4000" b="1" u="sng" dirty="0" smtClean="0"/>
              <a:t>أملًا</a:t>
            </a:r>
            <a:r>
              <a:rPr lang="ar-EG" sz="4000" b="1" dirty="0" smtClean="0"/>
              <a:t> في </a:t>
            </a:r>
            <a:r>
              <a:rPr lang="ar-EG" sz="4000" b="1" u="sng" dirty="0" smtClean="0"/>
              <a:t>أن تقتدي</a:t>
            </a:r>
            <a:r>
              <a:rPr lang="ar-EG" sz="4000" b="1" dirty="0" smtClean="0"/>
              <a:t> </a:t>
            </a:r>
            <a:r>
              <a:rPr lang="ar-EG" sz="4000" b="1" dirty="0" err="1" smtClean="0"/>
              <a:t>به.</a:t>
            </a:r>
            <a:endParaRPr lang="en-US" sz="4000" dirty="0"/>
          </a:p>
        </p:txBody>
      </p:sp>
      <p:sp>
        <p:nvSpPr>
          <p:cNvPr id="4" name="Rectangle 1"/>
          <p:cNvSpPr>
            <a:spLocks noChangeArrowheads="1"/>
          </p:cNvSpPr>
          <p:nvPr/>
        </p:nvSpPr>
        <p:spPr bwMode="auto">
          <a:xfrm>
            <a:off x="1066800" y="2847200"/>
            <a:ext cx="7086600" cy="1200329"/>
          </a:xfrm>
          <a:prstGeom prst="rect">
            <a:avLst/>
          </a:prstGeom>
          <a:noFill/>
          <a:ln w="9525">
            <a:noFill/>
            <a:miter lim="800000"/>
            <a:headEnd/>
            <a:tailEnd/>
          </a:ln>
        </p:spPr>
        <p:txBody>
          <a:bodyPr anchor="ctr">
            <a:spAutoFit/>
          </a:bodyPr>
          <a:lstStyle/>
          <a:p>
            <a:pPr algn="r" rtl="1"/>
            <a:r>
              <a:rPr lang="ar-EG" sz="3600" b="1" dirty="0" smtClean="0">
                <a:solidFill>
                  <a:srgbClr val="C00000"/>
                </a:solidFill>
              </a:rPr>
              <a:t>تقتدي: </a:t>
            </a:r>
            <a:r>
              <a:rPr lang="ar-EG" sz="3600" b="1" dirty="0" err="1" smtClean="0"/>
              <a:t>فعل </a:t>
            </a:r>
            <a:r>
              <a:rPr lang="ar-EG" sz="1100" dirty="0" smtClean="0"/>
              <a:t>...................................................................................................................................</a:t>
            </a:r>
            <a:r>
              <a:rPr lang="ar-EG" sz="3600" b="1" dirty="0" smtClean="0"/>
              <a:t> </a:t>
            </a:r>
            <a:r>
              <a:rPr lang="ar-EG" sz="3600" b="1" dirty="0" err="1" smtClean="0"/>
              <a:t>وعلامة </a:t>
            </a:r>
            <a:r>
              <a:rPr lang="ar-EG" sz="1100" dirty="0" smtClean="0"/>
              <a:t>..............................................................................................................................................</a:t>
            </a:r>
            <a:endParaRPr lang="en-US" sz="3600" dirty="0"/>
          </a:p>
        </p:txBody>
      </p:sp>
      <p:sp>
        <p:nvSpPr>
          <p:cNvPr id="5" name="Rectangle 51"/>
          <p:cNvSpPr>
            <a:spLocks noChangeArrowheads="1"/>
          </p:cNvSpPr>
          <p:nvPr/>
        </p:nvSpPr>
        <p:spPr bwMode="auto">
          <a:xfrm>
            <a:off x="2377945" y="2895600"/>
            <a:ext cx="2334293"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مضارع منصوب</a:t>
            </a:r>
            <a:endParaRPr lang="ar-SA" sz="3600" dirty="0">
              <a:solidFill>
                <a:srgbClr val="0000FF"/>
              </a:solidFill>
            </a:endParaRPr>
          </a:p>
        </p:txBody>
      </p:sp>
      <p:sp>
        <p:nvSpPr>
          <p:cNvPr id="7" name="Rectangle 51"/>
          <p:cNvSpPr>
            <a:spLocks noChangeArrowheads="1"/>
          </p:cNvSpPr>
          <p:nvPr/>
        </p:nvSpPr>
        <p:spPr bwMode="auto">
          <a:xfrm>
            <a:off x="2199873" y="3581400"/>
            <a:ext cx="3062056"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نصبه الفتحة الظاهرة.</a:t>
            </a:r>
            <a:endParaRPr lang="en-US" sz="3200" dirty="0" smtClean="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3.wav"/>
                                        </p:tgtEl>
                                      </p:cMediaNode>
                                    </p:audio>
                                  </p:sub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4" name="1291 - wet and squishy.wav"/>
                                        </p:tgtEl>
                                      </p:cMediaNode>
                                    </p:audio>
                                  </p:subTnLst>
                                </p:cTn>
                              </p:par>
                            </p:childTnLst>
                          </p:cTn>
                        </p:par>
                      </p:childTnLst>
                    </p:cTn>
                  </p:par>
                  <p:par>
                    <p:cTn id="18" fill="hold">
                      <p:stCondLst>
                        <p:cond delay="indefinite"/>
                      </p:stCondLst>
                      <p:childTnLst>
                        <p:par>
                          <p:cTn id="19" fill="hold">
                            <p:stCondLst>
                              <p:cond delay="0"/>
                            </p:stCondLst>
                            <p:childTnLst>
                              <p:par>
                                <p:cTn id="20" presetID="56"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by="(-#ppt_w*2)" calcmode="lin" valueType="num">
                                      <p:cBhvr rctx="PPT">
                                        <p:cTn id="22" dur="500" autoRev="1" fill="hold">
                                          <p:stCondLst>
                                            <p:cond delay="0"/>
                                          </p:stCondLst>
                                        </p:cTn>
                                        <p:tgtEl>
                                          <p:spTgt spid="7"/>
                                        </p:tgtEl>
                                        <p:attrNameLst>
                                          <p:attrName>ppt_w</p:attrName>
                                        </p:attrNameLst>
                                      </p:cBhvr>
                                    </p:anim>
                                    <p:anim by="(#ppt_w*0.50)" calcmode="lin" valueType="num">
                                      <p:cBhvr>
                                        <p:cTn id="23" dur="500" decel="50000" autoRev="1" fill="hold">
                                          <p:stCondLst>
                                            <p:cond delay="0"/>
                                          </p:stCondLst>
                                        </p:cTn>
                                        <p:tgtEl>
                                          <p:spTgt spid="7"/>
                                        </p:tgtEl>
                                        <p:attrNameLst>
                                          <p:attrName>ppt_x</p:attrName>
                                        </p:attrNameLst>
                                      </p:cBhvr>
                                    </p:anim>
                                    <p:anim from="(-#ppt_h/2)" to="(#ppt_y)" calcmode="lin" valueType="num">
                                      <p:cBhvr>
                                        <p:cTn id="24" dur="1000" fill="hold">
                                          <p:stCondLst>
                                            <p:cond delay="0"/>
                                          </p:stCondLst>
                                        </p:cTn>
                                        <p:tgtEl>
                                          <p:spTgt spid="7"/>
                                        </p:tgtEl>
                                        <p:attrNameLst>
                                          <p:attrName>ppt_y</p:attrName>
                                        </p:attrNameLst>
                                      </p:cBhvr>
                                    </p:anim>
                                    <p:animRot by="21600000">
                                      <p:cBhvr>
                                        <p:cTn id="25" dur="1000" fill="hold">
                                          <p:stCondLst>
                                            <p:cond delay="0"/>
                                          </p:stCondLst>
                                        </p:cTn>
                                        <p:tgtEl>
                                          <p:spTgt spid="7"/>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33.gif"/>
          <p:cNvPicPr>
            <a:picLocks noChangeAspect="1"/>
          </p:cNvPicPr>
          <p:nvPr/>
        </p:nvPicPr>
        <p:blipFill>
          <a:blip r:embed="rId4" cstate="print"/>
          <a:stretch>
            <a:fillRect/>
          </a:stretch>
        </p:blipFill>
        <p:spPr bwMode="auto">
          <a:xfrm>
            <a:off x="1524000" y="1143000"/>
            <a:ext cx="6248400" cy="4648200"/>
          </a:xfrm>
          <a:prstGeom prst="rect">
            <a:avLst/>
          </a:prstGeom>
          <a:noFill/>
          <a:ln w="9525">
            <a:noFill/>
            <a:miter lim="800000"/>
            <a:headEnd/>
            <a:tailEnd/>
          </a:ln>
        </p:spPr>
      </p:pic>
      <p:sp>
        <p:nvSpPr>
          <p:cNvPr id="3" name="Rectangle 1"/>
          <p:cNvSpPr>
            <a:spLocks noChangeArrowheads="1"/>
          </p:cNvSpPr>
          <p:nvPr/>
        </p:nvSpPr>
        <p:spPr bwMode="auto">
          <a:xfrm>
            <a:off x="2895600" y="1518047"/>
            <a:ext cx="3200400" cy="3785652"/>
          </a:xfrm>
          <a:prstGeom prst="rect">
            <a:avLst/>
          </a:prstGeom>
          <a:noFill/>
          <a:ln w="9525">
            <a:noFill/>
            <a:miter lim="800000"/>
            <a:headEnd/>
            <a:tailEnd/>
          </a:ln>
        </p:spPr>
        <p:txBody>
          <a:bodyPr wrap="square" anchor="ctr">
            <a:spAutoFit/>
          </a:bodyPr>
          <a:lstStyle/>
          <a:p>
            <a:pPr algn="ctr" rtl="1">
              <a:defRPr/>
            </a:pPr>
            <a:r>
              <a:rPr lang="ar-SA" sz="8000" b="1" dirty="0" smtClean="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rPr>
              <a:t>تابع </a:t>
            </a:r>
            <a:r>
              <a:rPr lang="ar-EG" sz="8000" b="1" dirty="0" smtClean="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rPr>
              <a:t>نشاطات </a:t>
            </a:r>
            <a:r>
              <a:rPr lang="ar-EG" sz="8000" b="1"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rPr>
              <a:t>التعلم</a:t>
            </a:r>
            <a:endParaRPr lang="en-US" sz="8000" b="1"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ding.wav"/>
                                        </p:tgtEl>
                                      </p:cMediaNode>
                                    </p:audio>
                                  </p:subTnLst>
                                </p:cTn>
                              </p:par>
                              <p:par>
                                <p:cTn id="9" presetID="2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din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6" cstate="print">
            <a:duotone>
              <a:schemeClr val="accent6">
                <a:shade val="45000"/>
                <a:satMod val="135000"/>
              </a:schemeClr>
              <a:prstClr val="white"/>
            </a:duotone>
            <a:lum bright="4000" contrast="64000"/>
          </a:blip>
          <a:srcRect/>
          <a:stretch>
            <a:fillRect/>
          </a:stretch>
        </p:blipFill>
        <p:spPr bwMode="auto">
          <a:xfrm>
            <a:off x="0" y="0"/>
            <a:ext cx="9144000" cy="6858000"/>
          </a:xfrm>
          <a:prstGeom prst="rect">
            <a:avLst/>
          </a:prstGeom>
          <a:noFill/>
          <a:ln w="9525">
            <a:noFill/>
            <a:miter lim="800000"/>
            <a:headEnd/>
            <a:tailEnd/>
          </a:ln>
        </p:spPr>
      </p:pic>
      <p:sp>
        <p:nvSpPr>
          <p:cNvPr id="3" name="Rectangle 1"/>
          <p:cNvSpPr>
            <a:spLocks noChangeArrowheads="1"/>
          </p:cNvSpPr>
          <p:nvPr/>
        </p:nvSpPr>
        <p:spPr bwMode="auto">
          <a:xfrm>
            <a:off x="762000" y="533400"/>
            <a:ext cx="7432675" cy="1323439"/>
          </a:xfrm>
          <a:prstGeom prst="rect">
            <a:avLst/>
          </a:prstGeom>
          <a:noFill/>
          <a:ln w="9525">
            <a:noFill/>
            <a:miter lim="800000"/>
            <a:headEnd/>
            <a:tailEnd/>
          </a:ln>
        </p:spPr>
        <p:txBody>
          <a:bodyPr anchor="ctr">
            <a:spAutoFit/>
          </a:bodyPr>
          <a:lstStyle/>
          <a:p>
            <a:pPr algn="r" rtl="1"/>
            <a:r>
              <a:rPr lang="ar-EG" sz="4000" b="1" dirty="0" smtClean="0"/>
              <a:t>ب-</a:t>
            </a:r>
            <a:r>
              <a:rPr lang="ar-EG" sz="4000" b="1" u="sng" dirty="0" smtClean="0"/>
              <a:t> </a:t>
            </a:r>
            <a:r>
              <a:rPr lang="ar-EG" sz="4000" b="1" dirty="0" smtClean="0"/>
              <a:t>قال </a:t>
            </a:r>
            <a:r>
              <a:rPr lang="ar-EG" sz="4000" b="1" dirty="0" err="1" smtClean="0"/>
              <a:t>تعالى: (</a:t>
            </a:r>
            <a:r>
              <a:rPr lang="ar-SA" sz="4000" b="1" u="sng" dirty="0" smtClean="0">
                <a:solidFill>
                  <a:srgbClr val="006600"/>
                </a:solidFill>
              </a:rPr>
              <a:t>يَجْعَلُون</a:t>
            </a:r>
            <a:r>
              <a:rPr lang="ar-SA" sz="4000" b="1" dirty="0" smtClean="0">
                <a:solidFill>
                  <a:srgbClr val="006600"/>
                </a:solidFill>
              </a:rPr>
              <a:t>َ أَصَابِعَهُمْ فِي آَذَانِهِمْ مِنَ الصَّوَاعِقِ </a:t>
            </a:r>
            <a:r>
              <a:rPr lang="ar-SA" sz="4000" b="1" u="sng" dirty="0" smtClean="0">
                <a:solidFill>
                  <a:srgbClr val="006600"/>
                </a:solidFill>
              </a:rPr>
              <a:t>حَذَرَ الْمَوْتِ</a:t>
            </a:r>
            <a:r>
              <a:rPr lang="ar-SA" sz="4000" b="1" dirty="0" smtClean="0"/>
              <a:t>) البقرة 19</a:t>
            </a:r>
            <a:endParaRPr lang="en-US" sz="4000" dirty="0" smtClean="0"/>
          </a:p>
        </p:txBody>
      </p:sp>
      <p:sp>
        <p:nvSpPr>
          <p:cNvPr id="4" name="Rectangle 1"/>
          <p:cNvSpPr>
            <a:spLocks noChangeArrowheads="1"/>
          </p:cNvSpPr>
          <p:nvPr/>
        </p:nvSpPr>
        <p:spPr bwMode="auto">
          <a:xfrm>
            <a:off x="1066800" y="2847200"/>
            <a:ext cx="7086600" cy="1200329"/>
          </a:xfrm>
          <a:prstGeom prst="rect">
            <a:avLst/>
          </a:prstGeom>
          <a:noFill/>
          <a:ln w="9525">
            <a:noFill/>
            <a:miter lim="800000"/>
            <a:headEnd/>
            <a:tailEnd/>
          </a:ln>
        </p:spPr>
        <p:txBody>
          <a:bodyPr anchor="ctr">
            <a:spAutoFit/>
          </a:bodyPr>
          <a:lstStyle/>
          <a:p>
            <a:pPr algn="r" rtl="1"/>
            <a:r>
              <a:rPr lang="ar-EG" sz="3600" b="1" dirty="0" smtClean="0">
                <a:solidFill>
                  <a:srgbClr val="C00000"/>
                </a:solidFill>
              </a:rPr>
              <a:t>يجعلون: </a:t>
            </a:r>
            <a:r>
              <a:rPr lang="ar-EG" sz="3600" b="1" dirty="0" smtClean="0"/>
              <a:t>فعل </a:t>
            </a:r>
            <a:r>
              <a:rPr lang="ar-EG" sz="3600" b="1" dirty="0" err="1" smtClean="0"/>
              <a:t>مضارع </a:t>
            </a:r>
            <a:r>
              <a:rPr lang="ar-EG" sz="1100" dirty="0" smtClean="0"/>
              <a:t>................................................................................................ </a:t>
            </a:r>
            <a:r>
              <a:rPr lang="ar-EG" sz="3600" b="1" dirty="0" smtClean="0"/>
              <a:t>وعلامة رفعه ثبوت النون والواو فاعل.</a:t>
            </a:r>
            <a:endParaRPr lang="en-US" sz="3600" dirty="0"/>
          </a:p>
        </p:txBody>
      </p:sp>
      <p:sp>
        <p:nvSpPr>
          <p:cNvPr id="5" name="Rectangle 51"/>
          <p:cNvSpPr>
            <a:spLocks noChangeArrowheads="1"/>
          </p:cNvSpPr>
          <p:nvPr/>
        </p:nvSpPr>
        <p:spPr bwMode="auto">
          <a:xfrm>
            <a:off x="2883921" y="2819400"/>
            <a:ext cx="1066318"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مرفوع</a:t>
            </a:r>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lert.wav"/>
                                        </p:tgtEl>
                                      </p:cMediaNode>
                                    </p:audio>
                                  </p:subTnLst>
                                </p:cTn>
                              </p:par>
                              <p:par>
                                <p:cTn id="11" presetID="39" presetClass="entr" presetSubtype="0" accel="10000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alert.wav"/>
                                        </p:tgtEl>
                                      </p:cMediaNode>
                                    </p:audio>
                                  </p:sub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4" name="3.wav"/>
                                        </p:tgtEl>
                                      </p:cMediaNode>
                                    </p:audio>
                                  </p:sub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by="(-#ppt_w*2)" calcmode="lin" valueType="num">
                                      <p:cBhvr rctx="PPT">
                                        <p:cTn id="28" dur="500" autoRev="1" fill="hold">
                                          <p:stCondLst>
                                            <p:cond delay="0"/>
                                          </p:stCondLst>
                                        </p:cTn>
                                        <p:tgtEl>
                                          <p:spTgt spid="5"/>
                                        </p:tgtEl>
                                        <p:attrNameLst>
                                          <p:attrName>ppt_w</p:attrName>
                                        </p:attrNameLst>
                                      </p:cBhvr>
                                    </p:anim>
                                    <p:anim by="(#ppt_w*0.50)" calcmode="lin" valueType="num">
                                      <p:cBhvr>
                                        <p:cTn id="29" dur="500" decel="50000" autoRev="1" fill="hold">
                                          <p:stCondLst>
                                            <p:cond delay="0"/>
                                          </p:stCondLst>
                                        </p:cTn>
                                        <p:tgtEl>
                                          <p:spTgt spid="5"/>
                                        </p:tgtEl>
                                        <p:attrNameLst>
                                          <p:attrName>ppt_x</p:attrName>
                                        </p:attrNameLst>
                                      </p:cBhvr>
                                    </p:anim>
                                    <p:anim from="(-#ppt_h/2)" to="(#ppt_y)" calcmode="lin" valueType="num">
                                      <p:cBhvr>
                                        <p:cTn id="30" dur="1000" fill="hold">
                                          <p:stCondLst>
                                            <p:cond delay="0"/>
                                          </p:stCondLst>
                                        </p:cTn>
                                        <p:tgtEl>
                                          <p:spTgt spid="5"/>
                                        </p:tgtEl>
                                        <p:attrNameLst>
                                          <p:attrName>ppt_y</p:attrName>
                                        </p:attrNameLst>
                                      </p:cBhvr>
                                    </p:anim>
                                    <p:animRot by="21600000">
                                      <p:cBhvr>
                                        <p:cTn id="31" dur="1000" fill="hold">
                                          <p:stCondLst>
                                            <p:cond delay="0"/>
                                          </p:stCondLst>
                                        </p:cTn>
                                        <p:tgtEl>
                                          <p:spTgt spid="5"/>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5"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5" cstate="print">
            <a:duotone>
              <a:schemeClr val="accent6">
                <a:shade val="45000"/>
                <a:satMod val="135000"/>
              </a:schemeClr>
              <a:prstClr val="white"/>
            </a:duotone>
            <a:lum bright="4000" contrast="64000"/>
          </a:blip>
          <a:srcRect/>
          <a:stretch>
            <a:fillRect/>
          </a:stretch>
        </p:blipFill>
        <p:spPr bwMode="auto">
          <a:xfrm>
            <a:off x="0" y="0"/>
            <a:ext cx="9144000" cy="6858000"/>
          </a:xfrm>
          <a:prstGeom prst="rect">
            <a:avLst/>
          </a:prstGeom>
          <a:noFill/>
          <a:ln w="9525">
            <a:noFill/>
            <a:miter lim="800000"/>
            <a:headEnd/>
            <a:tailEnd/>
          </a:ln>
        </p:spPr>
      </p:pic>
      <p:sp>
        <p:nvSpPr>
          <p:cNvPr id="3" name="Rectangle 1"/>
          <p:cNvSpPr>
            <a:spLocks noChangeArrowheads="1"/>
          </p:cNvSpPr>
          <p:nvPr/>
        </p:nvSpPr>
        <p:spPr bwMode="auto">
          <a:xfrm>
            <a:off x="762000" y="533400"/>
            <a:ext cx="7432675" cy="1323439"/>
          </a:xfrm>
          <a:prstGeom prst="rect">
            <a:avLst/>
          </a:prstGeom>
          <a:noFill/>
          <a:ln w="9525">
            <a:noFill/>
            <a:miter lim="800000"/>
            <a:headEnd/>
            <a:tailEnd/>
          </a:ln>
        </p:spPr>
        <p:txBody>
          <a:bodyPr anchor="ctr">
            <a:spAutoFit/>
          </a:bodyPr>
          <a:lstStyle/>
          <a:p>
            <a:pPr algn="r" rtl="1"/>
            <a:r>
              <a:rPr lang="ar-EG" sz="4000" b="1" dirty="0" smtClean="0"/>
              <a:t>ب-</a:t>
            </a:r>
            <a:r>
              <a:rPr lang="ar-EG" sz="4000" b="1" u="sng" dirty="0" smtClean="0"/>
              <a:t> </a:t>
            </a:r>
            <a:r>
              <a:rPr lang="ar-EG" sz="4000" b="1" dirty="0" smtClean="0"/>
              <a:t>قال </a:t>
            </a:r>
            <a:r>
              <a:rPr lang="ar-EG" sz="4000" b="1" dirty="0" err="1" smtClean="0"/>
              <a:t>تعالى: (</a:t>
            </a:r>
            <a:r>
              <a:rPr lang="ar-SA" sz="4000" b="1" u="sng" dirty="0" smtClean="0">
                <a:solidFill>
                  <a:srgbClr val="006600"/>
                </a:solidFill>
              </a:rPr>
              <a:t>يَجْعَلُون</a:t>
            </a:r>
            <a:r>
              <a:rPr lang="ar-SA" sz="4000" b="1" dirty="0" smtClean="0">
                <a:solidFill>
                  <a:srgbClr val="006600"/>
                </a:solidFill>
              </a:rPr>
              <a:t>َ أَصَابِعَهُمْ فِي آَذَانِهِمْ مِنَ الصَّوَاعِقِ </a:t>
            </a:r>
            <a:r>
              <a:rPr lang="ar-SA" sz="4000" b="1" u="sng" dirty="0" smtClean="0">
                <a:solidFill>
                  <a:srgbClr val="006600"/>
                </a:solidFill>
              </a:rPr>
              <a:t>حَذَرَ الْمَوْتِ</a:t>
            </a:r>
            <a:r>
              <a:rPr lang="ar-SA" sz="4000" b="1" dirty="0" smtClean="0"/>
              <a:t>) البقرة 19</a:t>
            </a:r>
            <a:endParaRPr lang="en-US" sz="4000" dirty="0" smtClean="0"/>
          </a:p>
        </p:txBody>
      </p:sp>
      <p:sp>
        <p:nvSpPr>
          <p:cNvPr id="4" name="Rectangle 1"/>
          <p:cNvSpPr>
            <a:spLocks noChangeArrowheads="1"/>
          </p:cNvSpPr>
          <p:nvPr/>
        </p:nvSpPr>
        <p:spPr bwMode="auto">
          <a:xfrm>
            <a:off x="1066800" y="2570201"/>
            <a:ext cx="7086600" cy="1754326"/>
          </a:xfrm>
          <a:prstGeom prst="rect">
            <a:avLst/>
          </a:prstGeom>
          <a:noFill/>
          <a:ln w="9525">
            <a:noFill/>
            <a:miter lim="800000"/>
            <a:headEnd/>
            <a:tailEnd/>
          </a:ln>
        </p:spPr>
        <p:txBody>
          <a:bodyPr anchor="ctr">
            <a:spAutoFit/>
          </a:bodyPr>
          <a:lstStyle/>
          <a:p>
            <a:pPr algn="r" rtl="1"/>
            <a:r>
              <a:rPr lang="ar-EG" sz="3600" b="1" dirty="0" err="1" smtClean="0">
                <a:solidFill>
                  <a:srgbClr val="C00000"/>
                </a:solidFill>
              </a:rPr>
              <a:t>حذر: </a:t>
            </a:r>
            <a:r>
              <a:rPr lang="ar-EG" sz="1100" dirty="0" smtClean="0"/>
              <a:t>....................................................................................................</a:t>
            </a:r>
            <a:r>
              <a:rPr lang="ar-EG" sz="3600" b="1" dirty="0" smtClean="0"/>
              <a:t> منصوب وعلامة </a:t>
            </a:r>
            <a:r>
              <a:rPr lang="ar-EG" sz="3600" b="1" dirty="0" err="1" smtClean="0"/>
              <a:t>نصبه </a:t>
            </a:r>
            <a:r>
              <a:rPr lang="ar-EG" sz="1100" dirty="0" smtClean="0"/>
              <a:t>................................................................................................................</a:t>
            </a:r>
            <a:r>
              <a:rPr lang="ar-EG" sz="3600" b="1" dirty="0" smtClean="0"/>
              <a:t> وهو مضاف.</a:t>
            </a:r>
            <a:endParaRPr lang="en-US" sz="3600" dirty="0"/>
          </a:p>
        </p:txBody>
      </p:sp>
      <p:sp>
        <p:nvSpPr>
          <p:cNvPr id="5" name="Rectangle 51"/>
          <p:cNvSpPr>
            <a:spLocks noChangeArrowheads="1"/>
          </p:cNvSpPr>
          <p:nvPr/>
        </p:nvSpPr>
        <p:spPr bwMode="auto">
          <a:xfrm>
            <a:off x="4281743" y="2590800"/>
            <a:ext cx="1802096"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مفعول لأجله</a:t>
            </a:r>
            <a:endParaRPr lang="ar-SA" sz="3600" dirty="0">
              <a:solidFill>
                <a:srgbClr val="0000FF"/>
              </a:solidFill>
            </a:endParaRPr>
          </a:p>
        </p:txBody>
      </p:sp>
      <p:sp>
        <p:nvSpPr>
          <p:cNvPr id="6" name="Rectangle 51"/>
          <p:cNvSpPr>
            <a:spLocks noChangeArrowheads="1"/>
          </p:cNvSpPr>
          <p:nvPr/>
        </p:nvSpPr>
        <p:spPr bwMode="auto">
          <a:xfrm>
            <a:off x="2360941" y="3352800"/>
            <a:ext cx="2122697"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الفتحة الظاهرة</a:t>
            </a:r>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3.wav"/>
                                        </p:tgtEl>
                                      </p:cMediaNode>
                                    </p:audio>
                                  </p:sub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4" name="1291 - wet and squishy.wav"/>
                                        </p:tgtEl>
                                      </p:cMediaNode>
                                    </p:audio>
                                  </p:subTnLst>
                                </p:cTn>
                              </p:par>
                            </p:childTnLst>
                          </p:cTn>
                        </p:par>
                      </p:childTnLst>
                    </p:cTn>
                  </p:par>
                  <p:par>
                    <p:cTn id="18" fill="hold">
                      <p:stCondLst>
                        <p:cond delay="indefinite"/>
                      </p:stCondLst>
                      <p:childTnLst>
                        <p:par>
                          <p:cTn id="19" fill="hold">
                            <p:stCondLst>
                              <p:cond delay="0"/>
                            </p:stCondLst>
                            <p:childTnLst>
                              <p:par>
                                <p:cTn id="20" presetID="56"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by="(-#ppt_w*2)" calcmode="lin" valueType="num">
                                      <p:cBhvr rctx="PPT">
                                        <p:cTn id="22" dur="500" autoRev="1" fill="hold">
                                          <p:stCondLst>
                                            <p:cond delay="0"/>
                                          </p:stCondLst>
                                        </p:cTn>
                                        <p:tgtEl>
                                          <p:spTgt spid="6"/>
                                        </p:tgtEl>
                                        <p:attrNameLst>
                                          <p:attrName>ppt_w</p:attrName>
                                        </p:attrNameLst>
                                      </p:cBhvr>
                                    </p:anim>
                                    <p:anim by="(#ppt_w*0.50)" calcmode="lin" valueType="num">
                                      <p:cBhvr>
                                        <p:cTn id="23" dur="500" decel="50000" autoRev="1" fill="hold">
                                          <p:stCondLst>
                                            <p:cond delay="0"/>
                                          </p:stCondLst>
                                        </p:cTn>
                                        <p:tgtEl>
                                          <p:spTgt spid="6"/>
                                        </p:tgtEl>
                                        <p:attrNameLst>
                                          <p:attrName>ppt_x</p:attrName>
                                        </p:attrNameLst>
                                      </p:cBhvr>
                                    </p:anim>
                                    <p:anim from="(-#ppt_h/2)" to="(#ppt_y)" calcmode="lin" valueType="num">
                                      <p:cBhvr>
                                        <p:cTn id="24" dur="1000" fill="hold">
                                          <p:stCondLst>
                                            <p:cond delay="0"/>
                                          </p:stCondLst>
                                        </p:cTn>
                                        <p:tgtEl>
                                          <p:spTgt spid="6"/>
                                        </p:tgtEl>
                                        <p:attrNameLst>
                                          <p:attrName>ppt_y</p:attrName>
                                        </p:attrNameLst>
                                      </p:cBhvr>
                                    </p:anim>
                                    <p:animRot by="21600000">
                                      <p:cBhvr>
                                        <p:cTn id="25" dur="1000" fill="hold">
                                          <p:stCondLst>
                                            <p:cond delay="0"/>
                                          </p:stCondLst>
                                        </p:cTn>
                                        <p:tgtEl>
                                          <p:spTgt spid="6"/>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5" cstate="print">
            <a:duotone>
              <a:schemeClr val="accent6">
                <a:shade val="45000"/>
                <a:satMod val="135000"/>
              </a:schemeClr>
              <a:prstClr val="white"/>
            </a:duotone>
            <a:lum bright="4000" contrast="64000"/>
          </a:blip>
          <a:srcRect/>
          <a:stretch>
            <a:fillRect/>
          </a:stretch>
        </p:blipFill>
        <p:spPr bwMode="auto">
          <a:xfrm>
            <a:off x="0" y="0"/>
            <a:ext cx="9144000" cy="6858000"/>
          </a:xfrm>
          <a:prstGeom prst="rect">
            <a:avLst/>
          </a:prstGeom>
          <a:noFill/>
          <a:ln w="9525">
            <a:noFill/>
            <a:miter lim="800000"/>
            <a:headEnd/>
            <a:tailEnd/>
          </a:ln>
        </p:spPr>
      </p:pic>
      <p:sp>
        <p:nvSpPr>
          <p:cNvPr id="3" name="Rectangle 1"/>
          <p:cNvSpPr>
            <a:spLocks noChangeArrowheads="1"/>
          </p:cNvSpPr>
          <p:nvPr/>
        </p:nvSpPr>
        <p:spPr bwMode="auto">
          <a:xfrm>
            <a:off x="762000" y="533400"/>
            <a:ext cx="7432675" cy="1323439"/>
          </a:xfrm>
          <a:prstGeom prst="rect">
            <a:avLst/>
          </a:prstGeom>
          <a:noFill/>
          <a:ln w="9525">
            <a:noFill/>
            <a:miter lim="800000"/>
            <a:headEnd/>
            <a:tailEnd/>
          </a:ln>
        </p:spPr>
        <p:txBody>
          <a:bodyPr anchor="ctr">
            <a:spAutoFit/>
          </a:bodyPr>
          <a:lstStyle/>
          <a:p>
            <a:pPr algn="r" rtl="1"/>
            <a:r>
              <a:rPr lang="ar-EG" sz="4000" b="1" dirty="0" smtClean="0"/>
              <a:t>ب-</a:t>
            </a:r>
            <a:r>
              <a:rPr lang="ar-EG" sz="4000" b="1" u="sng" dirty="0" smtClean="0"/>
              <a:t> </a:t>
            </a:r>
            <a:r>
              <a:rPr lang="ar-EG" sz="4000" b="1" dirty="0" smtClean="0"/>
              <a:t>قال </a:t>
            </a:r>
            <a:r>
              <a:rPr lang="ar-EG" sz="4000" b="1" dirty="0" err="1" smtClean="0"/>
              <a:t>تعالى: (</a:t>
            </a:r>
            <a:r>
              <a:rPr lang="ar-SA" sz="4000" b="1" u="sng" dirty="0" smtClean="0">
                <a:solidFill>
                  <a:srgbClr val="006600"/>
                </a:solidFill>
              </a:rPr>
              <a:t>يَجْعَلُون</a:t>
            </a:r>
            <a:r>
              <a:rPr lang="ar-SA" sz="4000" b="1" dirty="0" smtClean="0">
                <a:solidFill>
                  <a:srgbClr val="006600"/>
                </a:solidFill>
              </a:rPr>
              <a:t>َ أَصَابِعَهُمْ فِي آَذَانِهِمْ مِنَ الصَّوَاعِقِ </a:t>
            </a:r>
            <a:r>
              <a:rPr lang="ar-SA" sz="4000" b="1" u="sng" dirty="0" smtClean="0">
                <a:solidFill>
                  <a:srgbClr val="006600"/>
                </a:solidFill>
              </a:rPr>
              <a:t>حَذَرَ الْمَوْتِ</a:t>
            </a:r>
            <a:r>
              <a:rPr lang="ar-SA" sz="4000" b="1" dirty="0" smtClean="0"/>
              <a:t>) البقرة 19</a:t>
            </a:r>
            <a:endParaRPr lang="en-US" sz="4000" dirty="0" smtClean="0"/>
          </a:p>
        </p:txBody>
      </p:sp>
      <p:sp>
        <p:nvSpPr>
          <p:cNvPr id="4" name="Rectangle 1"/>
          <p:cNvSpPr>
            <a:spLocks noChangeArrowheads="1"/>
          </p:cNvSpPr>
          <p:nvPr/>
        </p:nvSpPr>
        <p:spPr bwMode="auto">
          <a:xfrm>
            <a:off x="1066800" y="3124198"/>
            <a:ext cx="7086600" cy="646331"/>
          </a:xfrm>
          <a:prstGeom prst="rect">
            <a:avLst/>
          </a:prstGeom>
          <a:noFill/>
          <a:ln w="9525">
            <a:noFill/>
            <a:miter lim="800000"/>
            <a:headEnd/>
            <a:tailEnd/>
          </a:ln>
        </p:spPr>
        <p:txBody>
          <a:bodyPr anchor="ctr">
            <a:spAutoFit/>
          </a:bodyPr>
          <a:lstStyle/>
          <a:p>
            <a:pPr algn="r" rtl="1"/>
            <a:r>
              <a:rPr lang="ar-EG" sz="3600" b="1" dirty="0" err="1" smtClean="0">
                <a:solidFill>
                  <a:srgbClr val="C00000"/>
                </a:solidFill>
              </a:rPr>
              <a:t>الموت: </a:t>
            </a:r>
            <a:r>
              <a:rPr lang="ar-EG" sz="1100" dirty="0" smtClean="0"/>
              <a:t>..............................................................................................................</a:t>
            </a:r>
            <a:endParaRPr lang="en-US" sz="3600" dirty="0"/>
          </a:p>
        </p:txBody>
      </p:sp>
      <p:sp>
        <p:nvSpPr>
          <p:cNvPr id="5" name="Rectangle 51"/>
          <p:cNvSpPr>
            <a:spLocks noChangeArrowheads="1"/>
          </p:cNvSpPr>
          <p:nvPr/>
        </p:nvSpPr>
        <p:spPr bwMode="auto">
          <a:xfrm>
            <a:off x="990599" y="3124200"/>
            <a:ext cx="5867401" cy="1077218"/>
          </a:xfrm>
          <a:prstGeom prst="rect">
            <a:avLst/>
          </a:prstGeom>
          <a:noFill/>
          <a:ln w="9525">
            <a:noFill/>
            <a:miter lim="800000"/>
            <a:headEnd/>
            <a:tailEnd/>
          </a:ln>
        </p:spPr>
        <p:txBody>
          <a:bodyPr wrap="square" anchor="ctr">
            <a:spAutoFit/>
          </a:bodyPr>
          <a:lstStyle/>
          <a:p>
            <a:pPr algn="ctr" rtl="1" eaLnBrk="0" hangingPunct="0"/>
            <a:r>
              <a:rPr lang="ar-SA" sz="3200" b="1" dirty="0" smtClean="0">
                <a:solidFill>
                  <a:srgbClr val="0000FF"/>
                </a:solidFill>
              </a:rPr>
              <a:t>مضاف إليه مجرور وعلامة جره الكسرة الظاهرة.</a:t>
            </a:r>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3.wav"/>
                                        </p:tgtEl>
                                      </p:cMediaNode>
                                    </p:audio>
                                  </p:sub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6" cstate="print">
            <a:duotone>
              <a:schemeClr val="accent6">
                <a:shade val="45000"/>
                <a:satMod val="135000"/>
              </a:schemeClr>
              <a:prstClr val="white"/>
            </a:duotone>
            <a:lum bright="4000" contrast="64000"/>
          </a:blip>
          <a:srcRect/>
          <a:stretch>
            <a:fillRect/>
          </a:stretch>
        </p:blipFill>
        <p:spPr bwMode="auto">
          <a:xfrm>
            <a:off x="0" y="0"/>
            <a:ext cx="9144000" cy="6858000"/>
          </a:xfrm>
          <a:prstGeom prst="rect">
            <a:avLst/>
          </a:prstGeom>
          <a:noFill/>
          <a:ln w="9525">
            <a:noFill/>
            <a:miter lim="800000"/>
            <a:headEnd/>
            <a:tailEnd/>
          </a:ln>
        </p:spPr>
      </p:pic>
      <p:sp>
        <p:nvSpPr>
          <p:cNvPr id="3" name="Rectangle 1"/>
          <p:cNvSpPr>
            <a:spLocks noChangeArrowheads="1"/>
          </p:cNvSpPr>
          <p:nvPr/>
        </p:nvSpPr>
        <p:spPr bwMode="auto">
          <a:xfrm>
            <a:off x="762000" y="533400"/>
            <a:ext cx="7432675" cy="1323439"/>
          </a:xfrm>
          <a:prstGeom prst="rect">
            <a:avLst/>
          </a:prstGeom>
          <a:noFill/>
          <a:ln w="9525">
            <a:noFill/>
            <a:miter lim="800000"/>
            <a:headEnd/>
            <a:tailEnd/>
          </a:ln>
        </p:spPr>
        <p:txBody>
          <a:bodyPr anchor="ctr">
            <a:spAutoFit/>
          </a:bodyPr>
          <a:lstStyle/>
          <a:p>
            <a:pPr lvl="0" algn="r" rtl="1"/>
            <a:r>
              <a:rPr lang="ar-EG" sz="4000" b="1" dirty="0" smtClean="0"/>
              <a:t>ت-</a:t>
            </a:r>
            <a:r>
              <a:rPr lang="ar-EG" sz="4000" b="1" u="sng" dirty="0" smtClean="0"/>
              <a:t> شددت</a:t>
            </a:r>
            <a:r>
              <a:rPr lang="ar-EG" sz="4000" b="1" dirty="0" smtClean="0"/>
              <a:t> الرحال </a:t>
            </a:r>
            <a:r>
              <a:rPr lang="ar-EG" sz="4000" b="1" u="sng" dirty="0" smtClean="0"/>
              <a:t>إلى مكة رغبة</a:t>
            </a:r>
            <a:r>
              <a:rPr lang="ar-EG" sz="4000" b="1" dirty="0" smtClean="0"/>
              <a:t> في أداء للحج.</a:t>
            </a:r>
            <a:endParaRPr lang="en-US" sz="4000" dirty="0" smtClean="0"/>
          </a:p>
        </p:txBody>
      </p:sp>
      <p:sp>
        <p:nvSpPr>
          <p:cNvPr id="4" name="Rectangle 1"/>
          <p:cNvSpPr>
            <a:spLocks noChangeArrowheads="1"/>
          </p:cNvSpPr>
          <p:nvPr/>
        </p:nvSpPr>
        <p:spPr bwMode="auto">
          <a:xfrm>
            <a:off x="1066800" y="2570201"/>
            <a:ext cx="7086600" cy="1754326"/>
          </a:xfrm>
          <a:prstGeom prst="rect">
            <a:avLst/>
          </a:prstGeom>
          <a:noFill/>
          <a:ln w="9525">
            <a:noFill/>
            <a:miter lim="800000"/>
            <a:headEnd/>
            <a:tailEnd/>
          </a:ln>
        </p:spPr>
        <p:txBody>
          <a:bodyPr anchor="ctr">
            <a:spAutoFit/>
          </a:bodyPr>
          <a:lstStyle/>
          <a:p>
            <a:pPr algn="r" rtl="1"/>
            <a:r>
              <a:rPr lang="ar-EG" sz="3600" b="1" dirty="0" smtClean="0">
                <a:solidFill>
                  <a:srgbClr val="C00000"/>
                </a:solidFill>
              </a:rPr>
              <a:t>شددت: </a:t>
            </a:r>
            <a:r>
              <a:rPr lang="ar-EG" sz="3600" b="1" dirty="0" smtClean="0"/>
              <a:t>شد </a:t>
            </a:r>
            <a:r>
              <a:rPr lang="ar-EG" sz="3600" b="1" dirty="0" err="1" smtClean="0"/>
              <a:t>فعل </a:t>
            </a:r>
            <a:r>
              <a:rPr lang="ar-EG" sz="1100" dirty="0" smtClean="0"/>
              <a:t>................................................................................................................</a:t>
            </a:r>
            <a:r>
              <a:rPr lang="ar-EG" sz="3600" b="1" dirty="0" smtClean="0"/>
              <a:t> مبني على السكون، </a:t>
            </a:r>
            <a:r>
              <a:rPr lang="ar-EG" sz="3600" b="1" dirty="0" err="1" smtClean="0"/>
              <a:t>والضمير </a:t>
            </a:r>
            <a:r>
              <a:rPr lang="ar-EG" sz="3600" b="1" dirty="0" smtClean="0"/>
              <a:t>(التاء) مبني على الضم في محل رفع فاعل.</a:t>
            </a:r>
            <a:endParaRPr lang="en-US" sz="3600" dirty="0"/>
          </a:p>
        </p:txBody>
      </p:sp>
      <p:sp>
        <p:nvSpPr>
          <p:cNvPr id="5" name="Rectangle 51"/>
          <p:cNvSpPr>
            <a:spLocks noChangeArrowheads="1"/>
          </p:cNvSpPr>
          <p:nvPr/>
        </p:nvSpPr>
        <p:spPr bwMode="auto">
          <a:xfrm>
            <a:off x="3402036" y="2667000"/>
            <a:ext cx="1005403"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ماضي</a:t>
            </a:r>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lert.wav"/>
                                        </p:tgtEl>
                                      </p:cMediaNode>
                                    </p:audio>
                                  </p:subTnLst>
                                </p:cTn>
                              </p:par>
                              <p:par>
                                <p:cTn id="11" presetID="39" presetClass="entr" presetSubtype="0" accel="10000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alert.wav"/>
                                        </p:tgtEl>
                                      </p:cMediaNode>
                                    </p:audio>
                                  </p:sub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4" name="3.wav"/>
                                        </p:tgtEl>
                                      </p:cMediaNode>
                                    </p:audio>
                                  </p:sub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by="(-#ppt_w*2)" calcmode="lin" valueType="num">
                                      <p:cBhvr rctx="PPT">
                                        <p:cTn id="28" dur="500" autoRev="1" fill="hold">
                                          <p:stCondLst>
                                            <p:cond delay="0"/>
                                          </p:stCondLst>
                                        </p:cTn>
                                        <p:tgtEl>
                                          <p:spTgt spid="5"/>
                                        </p:tgtEl>
                                        <p:attrNameLst>
                                          <p:attrName>ppt_w</p:attrName>
                                        </p:attrNameLst>
                                      </p:cBhvr>
                                    </p:anim>
                                    <p:anim by="(#ppt_w*0.50)" calcmode="lin" valueType="num">
                                      <p:cBhvr>
                                        <p:cTn id="29" dur="500" decel="50000" autoRev="1" fill="hold">
                                          <p:stCondLst>
                                            <p:cond delay="0"/>
                                          </p:stCondLst>
                                        </p:cTn>
                                        <p:tgtEl>
                                          <p:spTgt spid="5"/>
                                        </p:tgtEl>
                                        <p:attrNameLst>
                                          <p:attrName>ppt_x</p:attrName>
                                        </p:attrNameLst>
                                      </p:cBhvr>
                                    </p:anim>
                                    <p:anim from="(-#ppt_h/2)" to="(#ppt_y)" calcmode="lin" valueType="num">
                                      <p:cBhvr>
                                        <p:cTn id="30" dur="1000" fill="hold">
                                          <p:stCondLst>
                                            <p:cond delay="0"/>
                                          </p:stCondLst>
                                        </p:cTn>
                                        <p:tgtEl>
                                          <p:spTgt spid="5"/>
                                        </p:tgtEl>
                                        <p:attrNameLst>
                                          <p:attrName>ppt_y</p:attrName>
                                        </p:attrNameLst>
                                      </p:cBhvr>
                                    </p:anim>
                                    <p:animRot by="21600000">
                                      <p:cBhvr>
                                        <p:cTn id="31" dur="1000" fill="hold">
                                          <p:stCondLst>
                                            <p:cond delay="0"/>
                                          </p:stCondLst>
                                        </p:cTn>
                                        <p:tgtEl>
                                          <p:spTgt spid="5"/>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5"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5" cstate="print">
            <a:duotone>
              <a:schemeClr val="accent6">
                <a:shade val="45000"/>
                <a:satMod val="135000"/>
              </a:schemeClr>
              <a:prstClr val="white"/>
            </a:duotone>
            <a:lum bright="4000" contrast="64000"/>
          </a:blip>
          <a:srcRect/>
          <a:stretch>
            <a:fillRect/>
          </a:stretch>
        </p:blipFill>
        <p:spPr bwMode="auto">
          <a:xfrm>
            <a:off x="0" y="0"/>
            <a:ext cx="9144000" cy="6858000"/>
          </a:xfrm>
          <a:prstGeom prst="rect">
            <a:avLst/>
          </a:prstGeom>
          <a:noFill/>
          <a:ln w="9525">
            <a:noFill/>
            <a:miter lim="800000"/>
            <a:headEnd/>
            <a:tailEnd/>
          </a:ln>
        </p:spPr>
      </p:pic>
      <p:sp>
        <p:nvSpPr>
          <p:cNvPr id="3" name="Rectangle 1"/>
          <p:cNvSpPr>
            <a:spLocks noChangeArrowheads="1"/>
          </p:cNvSpPr>
          <p:nvPr/>
        </p:nvSpPr>
        <p:spPr bwMode="auto">
          <a:xfrm>
            <a:off x="762000" y="533400"/>
            <a:ext cx="7432675" cy="1323439"/>
          </a:xfrm>
          <a:prstGeom prst="rect">
            <a:avLst/>
          </a:prstGeom>
          <a:noFill/>
          <a:ln w="9525">
            <a:noFill/>
            <a:miter lim="800000"/>
            <a:headEnd/>
            <a:tailEnd/>
          </a:ln>
        </p:spPr>
        <p:txBody>
          <a:bodyPr anchor="ctr">
            <a:spAutoFit/>
          </a:bodyPr>
          <a:lstStyle/>
          <a:p>
            <a:pPr lvl="0" algn="r" rtl="1"/>
            <a:r>
              <a:rPr lang="ar-EG" sz="4000" b="1" dirty="0" smtClean="0"/>
              <a:t>ت-</a:t>
            </a:r>
            <a:r>
              <a:rPr lang="ar-EG" sz="4000" b="1" u="sng" dirty="0" smtClean="0"/>
              <a:t> شددت</a:t>
            </a:r>
            <a:r>
              <a:rPr lang="ar-EG" sz="4000" b="1" dirty="0" smtClean="0"/>
              <a:t> الرحال </a:t>
            </a:r>
            <a:r>
              <a:rPr lang="ar-EG" sz="4000" b="1" u="sng" dirty="0" smtClean="0"/>
              <a:t>إلى مكة رغبة</a:t>
            </a:r>
            <a:r>
              <a:rPr lang="ar-EG" sz="4000" b="1" dirty="0" smtClean="0"/>
              <a:t> في أداء للحج.</a:t>
            </a:r>
            <a:endParaRPr lang="en-US" sz="4000" dirty="0" smtClean="0"/>
          </a:p>
        </p:txBody>
      </p:sp>
      <p:sp>
        <p:nvSpPr>
          <p:cNvPr id="4" name="Rectangle 1"/>
          <p:cNvSpPr>
            <a:spLocks noChangeArrowheads="1"/>
          </p:cNvSpPr>
          <p:nvPr/>
        </p:nvSpPr>
        <p:spPr bwMode="auto">
          <a:xfrm>
            <a:off x="1066800" y="2514600"/>
            <a:ext cx="7086600" cy="646331"/>
          </a:xfrm>
          <a:prstGeom prst="rect">
            <a:avLst/>
          </a:prstGeom>
          <a:noFill/>
          <a:ln w="9525">
            <a:noFill/>
            <a:miter lim="800000"/>
            <a:headEnd/>
            <a:tailEnd/>
          </a:ln>
        </p:spPr>
        <p:txBody>
          <a:bodyPr anchor="ctr">
            <a:spAutoFit/>
          </a:bodyPr>
          <a:lstStyle/>
          <a:p>
            <a:pPr algn="r" rtl="1"/>
            <a:r>
              <a:rPr lang="ar-EG" sz="3600" b="1" dirty="0" err="1" smtClean="0">
                <a:solidFill>
                  <a:srgbClr val="C00000"/>
                </a:solidFill>
              </a:rPr>
              <a:t>إلى: </a:t>
            </a:r>
            <a:r>
              <a:rPr lang="ar-EG" sz="1100" dirty="0" smtClean="0"/>
              <a:t>......................................................................................................................</a:t>
            </a:r>
            <a:endParaRPr lang="en-US" sz="3600" dirty="0"/>
          </a:p>
        </p:txBody>
      </p:sp>
      <p:sp>
        <p:nvSpPr>
          <p:cNvPr id="5" name="Rectangle 51"/>
          <p:cNvSpPr>
            <a:spLocks noChangeArrowheads="1"/>
          </p:cNvSpPr>
          <p:nvPr/>
        </p:nvSpPr>
        <p:spPr bwMode="auto">
          <a:xfrm>
            <a:off x="1596599" y="2438400"/>
            <a:ext cx="5413661"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حرف جر مبني لا محل له من الإعراب. </a:t>
            </a:r>
            <a:endParaRPr lang="en-US" sz="3200" dirty="0" smtClean="0">
              <a:solidFill>
                <a:srgbClr val="0000FF"/>
              </a:solidFill>
            </a:endParaRPr>
          </a:p>
        </p:txBody>
      </p:sp>
      <p:sp>
        <p:nvSpPr>
          <p:cNvPr id="6" name="Rectangle 1"/>
          <p:cNvSpPr>
            <a:spLocks noChangeArrowheads="1"/>
          </p:cNvSpPr>
          <p:nvPr/>
        </p:nvSpPr>
        <p:spPr bwMode="auto">
          <a:xfrm>
            <a:off x="1219200" y="3581400"/>
            <a:ext cx="7086600" cy="1754326"/>
          </a:xfrm>
          <a:prstGeom prst="rect">
            <a:avLst/>
          </a:prstGeom>
          <a:noFill/>
          <a:ln w="9525">
            <a:noFill/>
            <a:miter lim="800000"/>
            <a:headEnd/>
            <a:tailEnd/>
          </a:ln>
        </p:spPr>
        <p:txBody>
          <a:bodyPr anchor="ctr">
            <a:spAutoFit/>
          </a:bodyPr>
          <a:lstStyle/>
          <a:p>
            <a:pPr algn="r" rtl="1"/>
            <a:r>
              <a:rPr lang="ar-EG" sz="3600" b="1" dirty="0" err="1" smtClean="0">
                <a:solidFill>
                  <a:srgbClr val="C00000"/>
                </a:solidFill>
              </a:rPr>
              <a:t>مكة: </a:t>
            </a:r>
            <a:r>
              <a:rPr lang="ar-EG" sz="1100" dirty="0" smtClean="0"/>
              <a:t>.....................................................................................................................</a:t>
            </a:r>
            <a:r>
              <a:rPr lang="ar-EG" sz="3600" b="1" dirty="0" smtClean="0"/>
              <a:t> وعلامة </a:t>
            </a:r>
            <a:r>
              <a:rPr lang="ar-EG" sz="3600" b="1" dirty="0" err="1" smtClean="0"/>
              <a:t>جره </a:t>
            </a:r>
            <a:r>
              <a:rPr lang="ar-EG" sz="1100" dirty="0" smtClean="0"/>
              <a:t>.................................................................................................................................................</a:t>
            </a:r>
            <a:r>
              <a:rPr lang="ar-EG" sz="3600" b="1" dirty="0" smtClean="0"/>
              <a:t> </a:t>
            </a:r>
            <a:r>
              <a:rPr lang="ar-EG" sz="3600" b="1" dirty="0" err="1" smtClean="0"/>
              <a:t>لأنه </a:t>
            </a:r>
            <a:r>
              <a:rPr lang="ar-EG" sz="1100" dirty="0" smtClean="0"/>
              <a:t>.....................................................................................................</a:t>
            </a:r>
            <a:endParaRPr lang="en-US" sz="3600" dirty="0"/>
          </a:p>
        </p:txBody>
      </p:sp>
      <p:sp>
        <p:nvSpPr>
          <p:cNvPr id="7" name="Rectangle 51"/>
          <p:cNvSpPr>
            <a:spLocks noChangeArrowheads="1"/>
          </p:cNvSpPr>
          <p:nvPr/>
        </p:nvSpPr>
        <p:spPr bwMode="auto">
          <a:xfrm>
            <a:off x="4142909" y="3581400"/>
            <a:ext cx="1712328"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اسم مجرور</a:t>
            </a:r>
            <a:endParaRPr lang="ar-SA" sz="3600" dirty="0">
              <a:solidFill>
                <a:srgbClr val="0000FF"/>
              </a:solidFill>
            </a:endParaRPr>
          </a:p>
        </p:txBody>
      </p:sp>
      <p:sp>
        <p:nvSpPr>
          <p:cNvPr id="8" name="Rectangle 51"/>
          <p:cNvSpPr>
            <a:spLocks noChangeArrowheads="1"/>
          </p:cNvSpPr>
          <p:nvPr/>
        </p:nvSpPr>
        <p:spPr bwMode="auto">
          <a:xfrm>
            <a:off x="3656341" y="4191000"/>
            <a:ext cx="2122697"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الفتحة الظاهرة</a:t>
            </a:r>
            <a:endParaRPr lang="ar-SA" sz="3600" dirty="0">
              <a:solidFill>
                <a:srgbClr val="0000FF"/>
              </a:solidFill>
            </a:endParaRPr>
          </a:p>
        </p:txBody>
      </p:sp>
      <p:sp>
        <p:nvSpPr>
          <p:cNvPr id="9" name="Rectangle 51"/>
          <p:cNvSpPr>
            <a:spLocks noChangeArrowheads="1"/>
          </p:cNvSpPr>
          <p:nvPr/>
        </p:nvSpPr>
        <p:spPr bwMode="auto">
          <a:xfrm>
            <a:off x="3886200" y="4800600"/>
            <a:ext cx="2885726" cy="584775"/>
          </a:xfrm>
          <a:prstGeom prst="rect">
            <a:avLst/>
          </a:prstGeom>
          <a:noFill/>
          <a:ln w="9525">
            <a:noFill/>
            <a:miter lim="800000"/>
            <a:headEnd/>
            <a:tailEnd/>
          </a:ln>
        </p:spPr>
        <p:txBody>
          <a:bodyPr wrap="none" anchor="ctr">
            <a:spAutoFit/>
          </a:bodyPr>
          <a:lstStyle/>
          <a:p>
            <a:pPr rtl="1"/>
            <a:r>
              <a:rPr lang="ar-SA" sz="3200" b="1" dirty="0" smtClean="0">
                <a:solidFill>
                  <a:srgbClr val="0000FF"/>
                </a:solidFill>
              </a:rPr>
              <a:t>ممنوع من الصرف. </a:t>
            </a:r>
            <a:endParaRPr lang="en-US" sz="32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3.wav"/>
                                        </p:tgtEl>
                                      </p:cMediaNode>
                                    </p:audio>
                                  </p:sub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4" name="1291 - wet and squishy.wav"/>
                                        </p:tgtEl>
                                      </p:cMediaNode>
                                    </p:audio>
                                  </p:sub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3" name="3.wav"/>
                                        </p:tgtEl>
                                      </p:cMediaNode>
                                    </p:audio>
                                  </p:sub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by="(-#ppt_w*2)" calcmode="lin" valueType="num">
                                      <p:cBhvr rctx="PPT">
                                        <p:cTn id="29" dur="500" autoRev="1" fill="hold">
                                          <p:stCondLst>
                                            <p:cond delay="0"/>
                                          </p:stCondLst>
                                        </p:cTn>
                                        <p:tgtEl>
                                          <p:spTgt spid="7"/>
                                        </p:tgtEl>
                                        <p:attrNameLst>
                                          <p:attrName>ppt_w</p:attrName>
                                        </p:attrNameLst>
                                      </p:cBhvr>
                                    </p:anim>
                                    <p:anim by="(#ppt_w*0.50)" calcmode="lin" valueType="num">
                                      <p:cBhvr>
                                        <p:cTn id="30" dur="500" decel="50000" autoRev="1" fill="hold">
                                          <p:stCondLst>
                                            <p:cond delay="0"/>
                                          </p:stCondLst>
                                        </p:cTn>
                                        <p:tgtEl>
                                          <p:spTgt spid="7"/>
                                        </p:tgtEl>
                                        <p:attrNameLst>
                                          <p:attrName>ppt_x</p:attrName>
                                        </p:attrNameLst>
                                      </p:cBhvr>
                                    </p:anim>
                                    <p:anim from="(-#ppt_h/2)" to="(#ppt_y)" calcmode="lin" valueType="num">
                                      <p:cBhvr>
                                        <p:cTn id="31" dur="1000" fill="hold">
                                          <p:stCondLst>
                                            <p:cond delay="0"/>
                                          </p:stCondLst>
                                        </p:cTn>
                                        <p:tgtEl>
                                          <p:spTgt spid="7"/>
                                        </p:tgtEl>
                                        <p:attrNameLst>
                                          <p:attrName>ppt_y</p:attrName>
                                        </p:attrNameLst>
                                      </p:cBhvr>
                                    </p:anim>
                                    <p:animRot by="21600000">
                                      <p:cBhvr>
                                        <p:cTn id="32" dur="1000" fill="hold">
                                          <p:stCondLst>
                                            <p:cond delay="0"/>
                                          </p:stCondLst>
                                        </p:cTn>
                                        <p:tgtEl>
                                          <p:spTgt spid="7"/>
                                        </p:tgtEl>
                                        <p:attrNameLst>
                                          <p:attrName>r</p:attrName>
                                        </p:attrNameLst>
                                      </p:cBhvr>
                                    </p:animRot>
                                  </p:childTnLst>
                                  <p:subTnLst>
                                    <p:audio>
                                      <p:cMediaNode>
                                        <p:cTn display="0" masterRel="sameClick">
                                          <p:stCondLst>
                                            <p:cond evt="begin" delay="0">
                                              <p:tn val="27"/>
                                            </p:cond>
                                          </p:stCondLst>
                                          <p:endCondLst>
                                            <p:cond evt="onStopAudio" delay="0">
                                              <p:tgtEl>
                                                <p:sldTgt/>
                                              </p:tgtEl>
                                            </p:cond>
                                          </p:endCondLst>
                                        </p:cTn>
                                        <p:tgtEl>
                                          <p:sndTgt r:embed="rId4" name="1291 - wet and squishy.wav"/>
                                        </p:tgtEl>
                                      </p:cMediaNode>
                                    </p:audio>
                                  </p:subTnLst>
                                </p:cTn>
                              </p:par>
                            </p:childTnLst>
                          </p:cTn>
                        </p:par>
                      </p:childTnLst>
                    </p:cTn>
                  </p:par>
                  <p:par>
                    <p:cTn id="33" fill="hold">
                      <p:stCondLst>
                        <p:cond delay="indefinite"/>
                      </p:stCondLst>
                      <p:childTnLst>
                        <p:par>
                          <p:cTn id="34" fill="hold">
                            <p:stCondLst>
                              <p:cond delay="0"/>
                            </p:stCondLst>
                            <p:childTnLst>
                              <p:par>
                                <p:cTn id="35" presetID="56"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by="(-#ppt_w*2)" calcmode="lin" valueType="num">
                                      <p:cBhvr rctx="PPT">
                                        <p:cTn id="37" dur="500" autoRev="1" fill="hold">
                                          <p:stCondLst>
                                            <p:cond delay="0"/>
                                          </p:stCondLst>
                                        </p:cTn>
                                        <p:tgtEl>
                                          <p:spTgt spid="8"/>
                                        </p:tgtEl>
                                        <p:attrNameLst>
                                          <p:attrName>ppt_w</p:attrName>
                                        </p:attrNameLst>
                                      </p:cBhvr>
                                    </p:anim>
                                    <p:anim by="(#ppt_w*0.50)" calcmode="lin" valueType="num">
                                      <p:cBhvr>
                                        <p:cTn id="38" dur="500" decel="50000" autoRev="1" fill="hold">
                                          <p:stCondLst>
                                            <p:cond delay="0"/>
                                          </p:stCondLst>
                                        </p:cTn>
                                        <p:tgtEl>
                                          <p:spTgt spid="8"/>
                                        </p:tgtEl>
                                        <p:attrNameLst>
                                          <p:attrName>ppt_x</p:attrName>
                                        </p:attrNameLst>
                                      </p:cBhvr>
                                    </p:anim>
                                    <p:anim from="(-#ppt_h/2)" to="(#ppt_y)" calcmode="lin" valueType="num">
                                      <p:cBhvr>
                                        <p:cTn id="39" dur="1000" fill="hold">
                                          <p:stCondLst>
                                            <p:cond delay="0"/>
                                          </p:stCondLst>
                                        </p:cTn>
                                        <p:tgtEl>
                                          <p:spTgt spid="8"/>
                                        </p:tgtEl>
                                        <p:attrNameLst>
                                          <p:attrName>ppt_y</p:attrName>
                                        </p:attrNameLst>
                                      </p:cBhvr>
                                    </p:anim>
                                    <p:animRot by="21600000">
                                      <p:cBhvr>
                                        <p:cTn id="40" dur="1000" fill="hold">
                                          <p:stCondLst>
                                            <p:cond delay="0"/>
                                          </p:stCondLst>
                                        </p:cTn>
                                        <p:tgtEl>
                                          <p:spTgt spid="8"/>
                                        </p:tgtEl>
                                        <p:attrNameLst>
                                          <p:attrName>r</p:attrName>
                                        </p:attrNameLst>
                                      </p:cBhvr>
                                    </p:animRot>
                                  </p:childTnLst>
                                  <p:subTnLst>
                                    <p:audio>
                                      <p:cMediaNode>
                                        <p:cTn display="0" masterRel="sameClick">
                                          <p:stCondLst>
                                            <p:cond evt="begin" delay="0">
                                              <p:tn val="35"/>
                                            </p:cond>
                                          </p:stCondLst>
                                          <p:endCondLst>
                                            <p:cond evt="onStopAudio" delay="0">
                                              <p:tgtEl>
                                                <p:sldTgt/>
                                              </p:tgtEl>
                                            </p:cond>
                                          </p:endCondLst>
                                        </p:cTn>
                                        <p:tgtEl>
                                          <p:sndTgt r:embed="rId4" name="1291 - wet and squishy.wav"/>
                                        </p:tgtEl>
                                      </p:cMediaNode>
                                    </p:audio>
                                  </p:subTnLst>
                                </p:cTn>
                              </p:par>
                            </p:childTnLst>
                          </p:cTn>
                        </p:par>
                      </p:childTnLst>
                    </p:cTn>
                  </p:par>
                  <p:par>
                    <p:cTn id="41" fill="hold">
                      <p:stCondLst>
                        <p:cond delay="indefinite"/>
                      </p:stCondLst>
                      <p:childTnLst>
                        <p:par>
                          <p:cTn id="42" fill="hold">
                            <p:stCondLst>
                              <p:cond delay="0"/>
                            </p:stCondLst>
                            <p:childTnLst>
                              <p:par>
                                <p:cTn id="43" presetID="56"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 by="(-#ppt_w*2)" calcmode="lin" valueType="num">
                                      <p:cBhvr rctx="PPT">
                                        <p:cTn id="45" dur="500" autoRev="1" fill="hold">
                                          <p:stCondLst>
                                            <p:cond delay="0"/>
                                          </p:stCondLst>
                                        </p:cTn>
                                        <p:tgtEl>
                                          <p:spTgt spid="9"/>
                                        </p:tgtEl>
                                        <p:attrNameLst>
                                          <p:attrName>ppt_w</p:attrName>
                                        </p:attrNameLst>
                                      </p:cBhvr>
                                    </p:anim>
                                    <p:anim by="(#ppt_w*0.50)" calcmode="lin" valueType="num">
                                      <p:cBhvr>
                                        <p:cTn id="46" dur="500" decel="50000" autoRev="1" fill="hold">
                                          <p:stCondLst>
                                            <p:cond delay="0"/>
                                          </p:stCondLst>
                                        </p:cTn>
                                        <p:tgtEl>
                                          <p:spTgt spid="9"/>
                                        </p:tgtEl>
                                        <p:attrNameLst>
                                          <p:attrName>ppt_x</p:attrName>
                                        </p:attrNameLst>
                                      </p:cBhvr>
                                    </p:anim>
                                    <p:anim from="(-#ppt_h/2)" to="(#ppt_y)" calcmode="lin" valueType="num">
                                      <p:cBhvr>
                                        <p:cTn id="47" dur="1000" fill="hold">
                                          <p:stCondLst>
                                            <p:cond delay="0"/>
                                          </p:stCondLst>
                                        </p:cTn>
                                        <p:tgtEl>
                                          <p:spTgt spid="9"/>
                                        </p:tgtEl>
                                        <p:attrNameLst>
                                          <p:attrName>ppt_y</p:attrName>
                                        </p:attrNameLst>
                                      </p:cBhvr>
                                    </p:anim>
                                    <p:animRot by="21600000">
                                      <p:cBhvr>
                                        <p:cTn id="48" dur="1000" fill="hold">
                                          <p:stCondLst>
                                            <p:cond delay="0"/>
                                          </p:stCondLst>
                                        </p:cTn>
                                        <p:tgtEl>
                                          <p:spTgt spid="9"/>
                                        </p:tgtEl>
                                        <p:attrNameLst>
                                          <p:attrName>r</p:attrName>
                                        </p:attrNameLst>
                                      </p:cBhvr>
                                    </p:animRot>
                                  </p:childTnLst>
                                  <p:subTnLst>
                                    <p:audio>
                                      <p:cMediaNode>
                                        <p:cTn display="0" masterRel="sameClick">
                                          <p:stCondLst>
                                            <p:cond evt="begin" delay="0">
                                              <p:tn val="43"/>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5" cstate="print">
            <a:duotone>
              <a:schemeClr val="accent6">
                <a:shade val="45000"/>
                <a:satMod val="135000"/>
              </a:schemeClr>
              <a:prstClr val="white"/>
            </a:duotone>
            <a:lum bright="4000" contrast="64000"/>
          </a:blip>
          <a:srcRect/>
          <a:stretch>
            <a:fillRect/>
          </a:stretch>
        </p:blipFill>
        <p:spPr bwMode="auto">
          <a:xfrm>
            <a:off x="0" y="0"/>
            <a:ext cx="9144000" cy="6858000"/>
          </a:xfrm>
          <a:prstGeom prst="rect">
            <a:avLst/>
          </a:prstGeom>
          <a:noFill/>
          <a:ln w="9525">
            <a:noFill/>
            <a:miter lim="800000"/>
            <a:headEnd/>
            <a:tailEnd/>
          </a:ln>
        </p:spPr>
      </p:pic>
      <p:sp>
        <p:nvSpPr>
          <p:cNvPr id="3" name="Rectangle 1"/>
          <p:cNvSpPr>
            <a:spLocks noChangeArrowheads="1"/>
          </p:cNvSpPr>
          <p:nvPr/>
        </p:nvSpPr>
        <p:spPr bwMode="auto">
          <a:xfrm>
            <a:off x="762000" y="533400"/>
            <a:ext cx="7432675" cy="1323439"/>
          </a:xfrm>
          <a:prstGeom prst="rect">
            <a:avLst/>
          </a:prstGeom>
          <a:noFill/>
          <a:ln w="9525">
            <a:noFill/>
            <a:miter lim="800000"/>
            <a:headEnd/>
            <a:tailEnd/>
          </a:ln>
        </p:spPr>
        <p:txBody>
          <a:bodyPr anchor="ctr">
            <a:spAutoFit/>
          </a:bodyPr>
          <a:lstStyle/>
          <a:p>
            <a:pPr lvl="0" algn="r" rtl="1"/>
            <a:r>
              <a:rPr lang="ar-EG" sz="4000" b="1" dirty="0" smtClean="0"/>
              <a:t>ت-</a:t>
            </a:r>
            <a:r>
              <a:rPr lang="ar-EG" sz="4000" b="1" u="sng" dirty="0" smtClean="0"/>
              <a:t> شددت</a:t>
            </a:r>
            <a:r>
              <a:rPr lang="ar-EG" sz="4000" b="1" dirty="0" smtClean="0"/>
              <a:t> الرحال </a:t>
            </a:r>
            <a:r>
              <a:rPr lang="ar-EG" sz="4000" b="1" u="sng" dirty="0" smtClean="0"/>
              <a:t>إلى مكة رغبة</a:t>
            </a:r>
            <a:r>
              <a:rPr lang="ar-EG" sz="4000" b="1" dirty="0" smtClean="0"/>
              <a:t> في أداء للحج.</a:t>
            </a:r>
            <a:endParaRPr lang="en-US" sz="4000" dirty="0" smtClean="0"/>
          </a:p>
        </p:txBody>
      </p:sp>
      <p:sp>
        <p:nvSpPr>
          <p:cNvPr id="4" name="Rectangle 1"/>
          <p:cNvSpPr>
            <a:spLocks noChangeArrowheads="1"/>
          </p:cNvSpPr>
          <p:nvPr/>
        </p:nvSpPr>
        <p:spPr bwMode="auto">
          <a:xfrm>
            <a:off x="1066800" y="2639196"/>
            <a:ext cx="7086600" cy="1200329"/>
          </a:xfrm>
          <a:prstGeom prst="rect">
            <a:avLst/>
          </a:prstGeom>
          <a:noFill/>
          <a:ln w="9525">
            <a:noFill/>
            <a:miter lim="800000"/>
            <a:headEnd/>
            <a:tailEnd/>
          </a:ln>
        </p:spPr>
        <p:txBody>
          <a:bodyPr anchor="ctr">
            <a:spAutoFit/>
          </a:bodyPr>
          <a:lstStyle/>
          <a:p>
            <a:pPr algn="r" rtl="1"/>
            <a:r>
              <a:rPr lang="ar-EG" sz="3600" b="1" dirty="0" err="1" smtClean="0">
                <a:solidFill>
                  <a:srgbClr val="C00000"/>
                </a:solidFill>
              </a:rPr>
              <a:t>رغبة: </a:t>
            </a:r>
            <a:r>
              <a:rPr lang="ar-EG" sz="1100" dirty="0" smtClean="0"/>
              <a:t>..........................................................................................................</a:t>
            </a:r>
            <a:r>
              <a:rPr lang="ar-EG" sz="3600" b="1" dirty="0" smtClean="0"/>
              <a:t> منصوب وعلامة </a:t>
            </a:r>
            <a:r>
              <a:rPr lang="ar-EG" sz="3600" b="1" dirty="0" err="1" smtClean="0"/>
              <a:t>نصبه </a:t>
            </a:r>
            <a:r>
              <a:rPr lang="ar-EG" sz="1100" dirty="0" smtClean="0"/>
              <a:t>.......................................................................................................................</a:t>
            </a:r>
            <a:endParaRPr lang="en-US" sz="3600" dirty="0"/>
          </a:p>
        </p:txBody>
      </p:sp>
      <p:sp>
        <p:nvSpPr>
          <p:cNvPr id="5" name="Rectangle 51"/>
          <p:cNvSpPr>
            <a:spLocks noChangeArrowheads="1"/>
          </p:cNvSpPr>
          <p:nvPr/>
        </p:nvSpPr>
        <p:spPr bwMode="auto">
          <a:xfrm>
            <a:off x="3900743" y="2590800"/>
            <a:ext cx="1802096"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مفعول لأجله</a:t>
            </a:r>
            <a:endParaRPr lang="ar-SA" sz="3600" dirty="0">
              <a:solidFill>
                <a:srgbClr val="0000FF"/>
              </a:solidFill>
            </a:endParaRPr>
          </a:p>
        </p:txBody>
      </p:sp>
      <p:sp>
        <p:nvSpPr>
          <p:cNvPr id="6" name="Rectangle 51"/>
          <p:cNvSpPr>
            <a:spLocks noChangeArrowheads="1"/>
          </p:cNvSpPr>
          <p:nvPr/>
        </p:nvSpPr>
        <p:spPr bwMode="auto">
          <a:xfrm>
            <a:off x="2073403" y="3352800"/>
            <a:ext cx="2350322" cy="584775"/>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الفتحة الظاهرة. </a:t>
            </a:r>
            <a:endParaRPr lang="en-US" sz="3200" dirty="0" smtClean="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3.wav"/>
                                        </p:tgtEl>
                                      </p:cMediaNode>
                                    </p:audio>
                                  </p:sub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4" name="1291 - wet and squishy.wav"/>
                                        </p:tgtEl>
                                      </p:cMediaNode>
                                    </p:audio>
                                  </p:subTnLst>
                                </p:cTn>
                              </p:par>
                            </p:childTnLst>
                          </p:cTn>
                        </p:par>
                      </p:childTnLst>
                    </p:cTn>
                  </p:par>
                  <p:par>
                    <p:cTn id="18" fill="hold">
                      <p:stCondLst>
                        <p:cond delay="indefinite"/>
                      </p:stCondLst>
                      <p:childTnLst>
                        <p:par>
                          <p:cTn id="19" fill="hold">
                            <p:stCondLst>
                              <p:cond delay="0"/>
                            </p:stCondLst>
                            <p:childTnLst>
                              <p:par>
                                <p:cTn id="20" presetID="56"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by="(-#ppt_w*2)" calcmode="lin" valueType="num">
                                      <p:cBhvr rctx="PPT">
                                        <p:cTn id="22" dur="500" autoRev="1" fill="hold">
                                          <p:stCondLst>
                                            <p:cond delay="0"/>
                                          </p:stCondLst>
                                        </p:cTn>
                                        <p:tgtEl>
                                          <p:spTgt spid="6"/>
                                        </p:tgtEl>
                                        <p:attrNameLst>
                                          <p:attrName>ppt_w</p:attrName>
                                        </p:attrNameLst>
                                      </p:cBhvr>
                                    </p:anim>
                                    <p:anim by="(#ppt_w*0.50)" calcmode="lin" valueType="num">
                                      <p:cBhvr>
                                        <p:cTn id="23" dur="500" decel="50000" autoRev="1" fill="hold">
                                          <p:stCondLst>
                                            <p:cond delay="0"/>
                                          </p:stCondLst>
                                        </p:cTn>
                                        <p:tgtEl>
                                          <p:spTgt spid="6"/>
                                        </p:tgtEl>
                                        <p:attrNameLst>
                                          <p:attrName>ppt_x</p:attrName>
                                        </p:attrNameLst>
                                      </p:cBhvr>
                                    </p:anim>
                                    <p:anim from="(-#ppt_h/2)" to="(#ppt_y)" calcmode="lin" valueType="num">
                                      <p:cBhvr>
                                        <p:cTn id="24" dur="1000" fill="hold">
                                          <p:stCondLst>
                                            <p:cond delay="0"/>
                                          </p:stCondLst>
                                        </p:cTn>
                                        <p:tgtEl>
                                          <p:spTgt spid="6"/>
                                        </p:tgtEl>
                                        <p:attrNameLst>
                                          <p:attrName>ppt_y</p:attrName>
                                        </p:attrNameLst>
                                      </p:cBhvr>
                                    </p:anim>
                                    <p:animRot by="21600000">
                                      <p:cBhvr>
                                        <p:cTn id="25" dur="1000" fill="hold">
                                          <p:stCondLst>
                                            <p:cond delay="0"/>
                                          </p:stCondLst>
                                        </p:cTn>
                                        <p:tgtEl>
                                          <p:spTgt spid="6"/>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utton-23968_640.png"/>
          <p:cNvPicPr>
            <a:picLocks noChangeAspect="1"/>
          </p:cNvPicPr>
          <p:nvPr/>
        </p:nvPicPr>
        <p:blipFill>
          <a:blip r:embed="rId4" cstate="print">
            <a:duotone>
              <a:prstClr val="black"/>
              <a:schemeClr val="accent2">
                <a:tint val="45000"/>
                <a:satMod val="400000"/>
              </a:schemeClr>
            </a:duotone>
            <a:lum bright="-40000" contrast="44000"/>
          </a:blip>
          <a:stretch>
            <a:fillRect/>
          </a:stretch>
        </p:blipFill>
        <p:spPr bwMode="auto">
          <a:xfrm>
            <a:off x="609600" y="1981200"/>
            <a:ext cx="8077200" cy="2133600"/>
          </a:xfrm>
          <a:prstGeom prst="rect">
            <a:avLst/>
          </a:prstGeom>
          <a:noFill/>
          <a:ln w="9525">
            <a:noFill/>
            <a:miter lim="800000"/>
            <a:headEnd/>
            <a:tailEnd/>
          </a:ln>
        </p:spPr>
      </p:pic>
      <p:sp>
        <p:nvSpPr>
          <p:cNvPr id="3" name="Rectangle 2"/>
          <p:cNvSpPr>
            <a:spLocks noChangeArrowheads="1"/>
          </p:cNvSpPr>
          <p:nvPr/>
        </p:nvSpPr>
        <p:spPr bwMode="auto">
          <a:xfrm>
            <a:off x="990600" y="2333893"/>
            <a:ext cx="7315200" cy="1323439"/>
          </a:xfrm>
          <a:prstGeom prst="rect">
            <a:avLst/>
          </a:prstGeom>
          <a:noFill/>
          <a:ln w="9525">
            <a:noFill/>
            <a:miter lim="800000"/>
            <a:headEnd/>
            <a:tailEnd/>
          </a:ln>
        </p:spPr>
        <p:txBody>
          <a:bodyPr anchor="ctr">
            <a:spAutoFit/>
          </a:bodyPr>
          <a:lstStyle/>
          <a:p>
            <a:pPr lvl="0" algn="ctr" rtl="1"/>
            <a:r>
              <a:rPr lang="ar-EG" sz="4000" b="1" dirty="0" smtClean="0">
                <a:solidFill>
                  <a:schemeClr val="bg1"/>
                </a:solidFill>
              </a:rPr>
              <a:t>6- حدِّد الجملة التي تحوي مفعولًا لأجله مما يلي، وعيِّنه</a:t>
            </a:r>
            <a:endParaRPr lang="en-US" sz="4000" dirty="0">
              <a:solidFill>
                <a:schemeClr val="bg1"/>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par>
                                <p:cTn id="12" presetID="43"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
                                        <p:tgtEl>
                                          <p:spTgt spid="3"/>
                                        </p:tgtEl>
                                      </p:cBhvr>
                                    </p:animEffect>
                                    <p:anim calcmode="lin" valueType="num">
                                      <p:cBhvr>
                                        <p:cTn id="15" dur="400" fill="hold"/>
                                        <p:tgtEl>
                                          <p:spTgt spid="3"/>
                                        </p:tgtEl>
                                        <p:attrNameLst>
                                          <p:attrName>ppt_x</p:attrName>
                                        </p:attrNameLst>
                                      </p:cBhvr>
                                      <p:tavLst>
                                        <p:tav tm="0">
                                          <p:val>
                                            <p:strVal val="#ppt_x"/>
                                          </p:val>
                                        </p:tav>
                                        <p:tav tm="100000">
                                          <p:val>
                                            <p:strVal val="#ppt_x"/>
                                          </p:val>
                                        </p:tav>
                                      </p:tavLst>
                                    </p:anim>
                                    <p:anim calcmode="lin" valueType="num">
                                      <p:cBhvr>
                                        <p:cTn id="16" dur="400" fill="hold"/>
                                        <p:tgtEl>
                                          <p:spTgt spid="3"/>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2" y="-1"/>
          <a:ext cx="9144002" cy="6858000"/>
        </p:xfrm>
        <a:graphic>
          <a:graphicData uri="http://schemas.openxmlformats.org/drawingml/2006/table">
            <a:tbl>
              <a:tblPr firstRow="1" bandRow="1">
                <a:tableStyleId>{5C22544A-7EE6-4342-B048-85BDC9FD1C3A}</a:tableStyleId>
              </a:tblPr>
              <a:tblGrid>
                <a:gridCol w="3276602"/>
                <a:gridCol w="4804144"/>
                <a:gridCol w="1063256"/>
              </a:tblGrid>
              <a:tr h="921224">
                <a:tc>
                  <a:txBody>
                    <a:bodyPr/>
                    <a:lstStyle/>
                    <a:p>
                      <a:endParaRPr lang="en-US" dirty="0"/>
                    </a:p>
                  </a:txBody>
                  <a:tcPr>
                    <a:lnB w="12700" cap="flat" cmpd="sng" algn="ctr">
                      <a:solidFill>
                        <a:schemeClr val="tx1"/>
                      </a:solidFill>
                      <a:prstDash val="solid"/>
                      <a:round/>
                      <a:headEnd type="none" w="med" len="med"/>
                      <a:tailEnd type="none" w="med" len="med"/>
                    </a:lnB>
                    <a:solidFill>
                      <a:srgbClr val="6600CC"/>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00CC"/>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00CC"/>
                    </a:solidFill>
                  </a:tcPr>
                </a:tc>
              </a:tr>
              <a:tr h="148419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8419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8419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8419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a:spLocks noChangeArrowheads="1"/>
          </p:cNvSpPr>
          <p:nvPr/>
        </p:nvSpPr>
        <p:spPr bwMode="auto">
          <a:xfrm>
            <a:off x="8458200" y="76200"/>
            <a:ext cx="332142" cy="584775"/>
          </a:xfrm>
          <a:prstGeom prst="rect">
            <a:avLst/>
          </a:prstGeom>
          <a:noFill/>
          <a:ln w="9525">
            <a:noFill/>
            <a:miter lim="800000"/>
            <a:headEnd/>
            <a:tailEnd/>
          </a:ln>
        </p:spPr>
        <p:txBody>
          <a:bodyPr wrap="none">
            <a:spAutoFit/>
          </a:bodyPr>
          <a:lstStyle/>
          <a:p>
            <a:pPr algn="r" rtl="1"/>
            <a:r>
              <a:rPr lang="ar-EG" sz="3200" b="1" dirty="0" smtClean="0">
                <a:solidFill>
                  <a:schemeClr val="bg1"/>
                </a:solidFill>
              </a:rPr>
              <a:t>م</a:t>
            </a:r>
            <a:endParaRPr lang="en-US" sz="3200" dirty="0">
              <a:solidFill>
                <a:schemeClr val="bg1"/>
              </a:solidFill>
            </a:endParaRPr>
          </a:p>
        </p:txBody>
      </p:sp>
      <p:sp>
        <p:nvSpPr>
          <p:cNvPr id="4" name="مستطيل 3"/>
          <p:cNvSpPr>
            <a:spLocks noChangeArrowheads="1"/>
          </p:cNvSpPr>
          <p:nvPr/>
        </p:nvSpPr>
        <p:spPr bwMode="auto">
          <a:xfrm>
            <a:off x="5181600" y="228600"/>
            <a:ext cx="1021433" cy="584775"/>
          </a:xfrm>
          <a:prstGeom prst="rect">
            <a:avLst/>
          </a:prstGeom>
          <a:noFill/>
          <a:ln w="9525">
            <a:noFill/>
            <a:miter lim="800000"/>
            <a:headEnd/>
            <a:tailEnd/>
          </a:ln>
        </p:spPr>
        <p:txBody>
          <a:bodyPr wrap="none">
            <a:spAutoFit/>
          </a:bodyPr>
          <a:lstStyle/>
          <a:p>
            <a:pPr algn="r" rtl="1"/>
            <a:r>
              <a:rPr lang="ar-EG" sz="3200" b="1" dirty="0" smtClean="0">
                <a:solidFill>
                  <a:schemeClr val="bg1"/>
                </a:solidFill>
              </a:rPr>
              <a:t>الجملة</a:t>
            </a:r>
            <a:endParaRPr lang="en-US" sz="3200" b="1" dirty="0">
              <a:solidFill>
                <a:schemeClr val="bg1"/>
              </a:solidFill>
            </a:endParaRPr>
          </a:p>
        </p:txBody>
      </p:sp>
      <p:sp>
        <p:nvSpPr>
          <p:cNvPr id="5" name="مستطيل 4"/>
          <p:cNvSpPr>
            <a:spLocks noChangeArrowheads="1"/>
          </p:cNvSpPr>
          <p:nvPr/>
        </p:nvSpPr>
        <p:spPr bwMode="auto">
          <a:xfrm>
            <a:off x="0" y="177225"/>
            <a:ext cx="3048000" cy="584775"/>
          </a:xfrm>
          <a:prstGeom prst="rect">
            <a:avLst/>
          </a:prstGeom>
          <a:noFill/>
          <a:ln w="9525">
            <a:noFill/>
            <a:miter lim="800000"/>
            <a:headEnd/>
            <a:tailEnd/>
          </a:ln>
        </p:spPr>
        <p:txBody>
          <a:bodyPr wrap="square">
            <a:spAutoFit/>
          </a:bodyPr>
          <a:lstStyle/>
          <a:p>
            <a:pPr algn="ctr" rtl="1"/>
            <a:r>
              <a:rPr lang="ar-EG" sz="3200" b="1" dirty="0" smtClean="0">
                <a:solidFill>
                  <a:schemeClr val="bg1"/>
                </a:solidFill>
              </a:rPr>
              <a:t>المفعول لأجله</a:t>
            </a:r>
            <a:endParaRPr lang="en-US" sz="3200" b="1" dirty="0">
              <a:solidFill>
                <a:schemeClr val="bg1"/>
              </a:solidFill>
            </a:endParaRPr>
          </a:p>
        </p:txBody>
      </p:sp>
      <p:sp>
        <p:nvSpPr>
          <p:cNvPr id="6" name="مستطيل 5"/>
          <p:cNvSpPr>
            <a:spLocks noChangeArrowheads="1"/>
          </p:cNvSpPr>
          <p:nvPr/>
        </p:nvSpPr>
        <p:spPr bwMode="auto">
          <a:xfrm>
            <a:off x="8305800" y="1219200"/>
            <a:ext cx="533400" cy="646331"/>
          </a:xfrm>
          <a:prstGeom prst="rect">
            <a:avLst/>
          </a:prstGeom>
          <a:noFill/>
          <a:ln w="9525">
            <a:noFill/>
            <a:miter lim="800000"/>
            <a:headEnd/>
            <a:tailEnd/>
          </a:ln>
        </p:spPr>
        <p:txBody>
          <a:bodyPr wrap="square">
            <a:spAutoFit/>
          </a:bodyPr>
          <a:lstStyle/>
          <a:p>
            <a:pPr algn="ctr" rtl="1"/>
            <a:r>
              <a:rPr lang="ar-EG" sz="3600" b="1" dirty="0" smtClean="0"/>
              <a:t>1</a:t>
            </a:r>
            <a:endParaRPr lang="en-US" sz="3600" dirty="0">
              <a:solidFill>
                <a:srgbClr val="006600"/>
              </a:solidFill>
            </a:endParaRPr>
          </a:p>
        </p:txBody>
      </p:sp>
      <p:sp>
        <p:nvSpPr>
          <p:cNvPr id="7" name="Rectangle 51"/>
          <p:cNvSpPr>
            <a:spLocks noChangeArrowheads="1"/>
          </p:cNvSpPr>
          <p:nvPr/>
        </p:nvSpPr>
        <p:spPr bwMode="auto">
          <a:xfrm>
            <a:off x="3886200" y="1110734"/>
            <a:ext cx="4038600" cy="954107"/>
          </a:xfrm>
          <a:prstGeom prst="rect">
            <a:avLst/>
          </a:prstGeom>
          <a:noFill/>
          <a:ln w="9525">
            <a:noFill/>
            <a:miter lim="800000"/>
            <a:headEnd/>
            <a:tailEnd/>
          </a:ln>
        </p:spPr>
        <p:txBody>
          <a:bodyPr wrap="square" anchor="ctr">
            <a:spAutoFit/>
          </a:bodyPr>
          <a:lstStyle/>
          <a:p>
            <a:pPr algn="r" rtl="1"/>
            <a:r>
              <a:rPr lang="ar-EG" sz="2800" b="1" dirty="0" smtClean="0"/>
              <a:t>قال </a:t>
            </a:r>
            <a:r>
              <a:rPr lang="ar-EG" sz="2800" b="1" dirty="0" err="1" smtClean="0"/>
              <a:t>تعالى: (</a:t>
            </a:r>
            <a:r>
              <a:rPr lang="ar-SA" sz="2800" b="1" dirty="0" smtClean="0">
                <a:solidFill>
                  <a:srgbClr val="006600"/>
                </a:solidFill>
              </a:rPr>
              <a:t>وَلَا تَقْتُلُوا أَوْلَادَكُمْ مِنْ إِمْلَاقٍ</a:t>
            </a:r>
            <a:r>
              <a:rPr lang="ar-SA" sz="2800" b="1" dirty="0" smtClean="0"/>
              <a:t>) الأنعام 151</a:t>
            </a:r>
            <a:endParaRPr lang="en-US" sz="2800" dirty="0">
              <a:solidFill>
                <a:srgbClr val="0000FF"/>
              </a:solidFill>
            </a:endParaRPr>
          </a:p>
        </p:txBody>
      </p:sp>
      <p:sp>
        <p:nvSpPr>
          <p:cNvPr id="8" name="Rectangle 51"/>
          <p:cNvSpPr>
            <a:spLocks noChangeArrowheads="1"/>
          </p:cNvSpPr>
          <p:nvPr/>
        </p:nvSpPr>
        <p:spPr bwMode="auto">
          <a:xfrm>
            <a:off x="381000" y="1371600"/>
            <a:ext cx="2460930" cy="584775"/>
          </a:xfrm>
          <a:prstGeom prst="rect">
            <a:avLst/>
          </a:prstGeom>
          <a:noFill/>
          <a:ln w="9525">
            <a:noFill/>
            <a:miter lim="800000"/>
            <a:headEnd/>
            <a:tailEnd/>
          </a:ln>
        </p:spPr>
        <p:txBody>
          <a:bodyPr wrap="none" anchor="ctr">
            <a:spAutoFit/>
          </a:bodyPr>
          <a:lstStyle/>
          <a:p>
            <a:pPr algn="r" rtl="1" eaLnBrk="0" hangingPunct="0"/>
            <a:r>
              <a:rPr lang="ar-EG" sz="3200" b="1" dirty="0" err="1" smtClean="0">
                <a:solidFill>
                  <a:srgbClr val="FF00FF"/>
                </a:solidFill>
              </a:rPr>
              <a:t>....................</a:t>
            </a:r>
            <a:endParaRPr lang="ar-SA" sz="3600" dirty="0">
              <a:solidFill>
                <a:srgbClr val="FF00FF"/>
              </a:solidFill>
            </a:endParaRPr>
          </a:p>
        </p:txBody>
      </p:sp>
      <p:sp>
        <p:nvSpPr>
          <p:cNvPr id="9" name="مستطيل 8"/>
          <p:cNvSpPr>
            <a:spLocks noChangeArrowheads="1"/>
          </p:cNvSpPr>
          <p:nvPr/>
        </p:nvSpPr>
        <p:spPr bwMode="auto">
          <a:xfrm>
            <a:off x="8305800" y="2691825"/>
            <a:ext cx="533400" cy="646331"/>
          </a:xfrm>
          <a:prstGeom prst="rect">
            <a:avLst/>
          </a:prstGeom>
          <a:noFill/>
          <a:ln w="9525">
            <a:noFill/>
            <a:miter lim="800000"/>
            <a:headEnd/>
            <a:tailEnd/>
          </a:ln>
        </p:spPr>
        <p:txBody>
          <a:bodyPr wrap="square">
            <a:spAutoFit/>
          </a:bodyPr>
          <a:lstStyle/>
          <a:p>
            <a:pPr algn="ctr" rtl="1"/>
            <a:r>
              <a:rPr lang="ar-EG" sz="3600" b="1" dirty="0" smtClean="0"/>
              <a:t>2</a:t>
            </a:r>
            <a:endParaRPr lang="en-US" sz="3600" dirty="0">
              <a:solidFill>
                <a:srgbClr val="006600"/>
              </a:solidFill>
            </a:endParaRPr>
          </a:p>
        </p:txBody>
      </p:sp>
      <p:sp>
        <p:nvSpPr>
          <p:cNvPr id="10" name="Rectangle 51"/>
          <p:cNvSpPr>
            <a:spLocks noChangeArrowheads="1"/>
          </p:cNvSpPr>
          <p:nvPr/>
        </p:nvSpPr>
        <p:spPr bwMode="auto">
          <a:xfrm>
            <a:off x="3352800" y="2438400"/>
            <a:ext cx="4572000" cy="1384995"/>
          </a:xfrm>
          <a:prstGeom prst="rect">
            <a:avLst/>
          </a:prstGeom>
          <a:noFill/>
          <a:ln w="9525">
            <a:noFill/>
            <a:miter lim="800000"/>
            <a:headEnd/>
            <a:tailEnd/>
          </a:ln>
        </p:spPr>
        <p:txBody>
          <a:bodyPr wrap="square" anchor="ctr">
            <a:spAutoFit/>
          </a:bodyPr>
          <a:lstStyle/>
          <a:p>
            <a:pPr algn="r" rtl="1"/>
            <a:r>
              <a:rPr lang="ar-EG" sz="2800" b="1" dirty="0" smtClean="0"/>
              <a:t>قال رسول الله عليه </a:t>
            </a:r>
            <a:r>
              <a:rPr lang="ar-EG" sz="2800" b="1" dirty="0" err="1" smtClean="0"/>
              <a:t>وسلم: (</a:t>
            </a:r>
            <a:r>
              <a:rPr lang="ar-EG" sz="2800" b="1" dirty="0" smtClean="0"/>
              <a:t>(</a:t>
            </a:r>
            <a:r>
              <a:rPr lang="ar-EG" sz="2800" b="1" dirty="0" smtClean="0">
                <a:solidFill>
                  <a:srgbClr val="0070C0"/>
                </a:solidFill>
              </a:rPr>
              <a:t>من </a:t>
            </a:r>
            <a:r>
              <a:rPr lang="ar-EG" sz="2800" b="1" dirty="0" err="1" smtClean="0">
                <a:solidFill>
                  <a:srgbClr val="0070C0"/>
                </a:solidFill>
              </a:rPr>
              <a:t>صاك</a:t>
            </a:r>
            <a:r>
              <a:rPr lang="ar-EG" sz="2800" b="1" dirty="0" smtClean="0">
                <a:solidFill>
                  <a:srgbClr val="0070C0"/>
                </a:solidFill>
              </a:rPr>
              <a:t> رمضان إيمانًا واحتسابًا غُفر له ما تقدّم من ذنبه</a:t>
            </a:r>
            <a:r>
              <a:rPr lang="ar-EG" sz="2800" b="1" dirty="0" err="1" smtClean="0"/>
              <a:t>)</a:t>
            </a:r>
            <a:r>
              <a:rPr lang="ar-EG" sz="2800" b="1" dirty="0" smtClean="0"/>
              <a:t>) متفق عليه.</a:t>
            </a:r>
            <a:endParaRPr lang="en-US" sz="2800" dirty="0">
              <a:solidFill>
                <a:srgbClr val="0000FF"/>
              </a:solidFill>
            </a:endParaRPr>
          </a:p>
        </p:txBody>
      </p:sp>
      <p:sp>
        <p:nvSpPr>
          <p:cNvPr id="11" name="Rectangle 51"/>
          <p:cNvSpPr>
            <a:spLocks noChangeArrowheads="1"/>
          </p:cNvSpPr>
          <p:nvPr/>
        </p:nvSpPr>
        <p:spPr bwMode="auto">
          <a:xfrm>
            <a:off x="762001" y="2819400"/>
            <a:ext cx="2003730" cy="584775"/>
          </a:xfrm>
          <a:prstGeom prst="rect">
            <a:avLst/>
          </a:prstGeom>
          <a:noFill/>
          <a:ln w="9525">
            <a:noFill/>
            <a:miter lim="800000"/>
            <a:headEnd/>
            <a:tailEnd/>
          </a:ln>
        </p:spPr>
        <p:txBody>
          <a:bodyPr wrap="square" anchor="ctr">
            <a:spAutoFit/>
          </a:bodyPr>
          <a:lstStyle/>
          <a:p>
            <a:pPr algn="ctr" rtl="1" eaLnBrk="0" hangingPunct="0"/>
            <a:r>
              <a:rPr lang="ar-SA" sz="3200" b="1" dirty="0" smtClean="0">
                <a:solidFill>
                  <a:srgbClr val="0000FF"/>
                </a:solidFill>
              </a:rPr>
              <a:t>إيماناً</a:t>
            </a:r>
            <a:endParaRPr lang="ar-SA" sz="3600" dirty="0">
              <a:solidFill>
                <a:srgbClr val="0000FF"/>
              </a:solidFill>
            </a:endParaRPr>
          </a:p>
        </p:txBody>
      </p:sp>
      <p:sp>
        <p:nvSpPr>
          <p:cNvPr id="12" name="مستطيل 11"/>
          <p:cNvSpPr>
            <a:spLocks noChangeArrowheads="1"/>
          </p:cNvSpPr>
          <p:nvPr/>
        </p:nvSpPr>
        <p:spPr bwMode="auto">
          <a:xfrm>
            <a:off x="8305800" y="4267200"/>
            <a:ext cx="533400" cy="646331"/>
          </a:xfrm>
          <a:prstGeom prst="rect">
            <a:avLst/>
          </a:prstGeom>
          <a:noFill/>
          <a:ln w="9525">
            <a:noFill/>
            <a:miter lim="800000"/>
            <a:headEnd/>
            <a:tailEnd/>
          </a:ln>
        </p:spPr>
        <p:txBody>
          <a:bodyPr wrap="square">
            <a:spAutoFit/>
          </a:bodyPr>
          <a:lstStyle/>
          <a:p>
            <a:pPr algn="ctr" rtl="1"/>
            <a:r>
              <a:rPr lang="ar-EG" sz="3600" b="1" dirty="0" smtClean="0"/>
              <a:t>3</a:t>
            </a:r>
            <a:endParaRPr lang="en-US" sz="3600" dirty="0">
              <a:solidFill>
                <a:srgbClr val="006600"/>
              </a:solidFill>
            </a:endParaRPr>
          </a:p>
        </p:txBody>
      </p:sp>
      <p:sp>
        <p:nvSpPr>
          <p:cNvPr id="13" name="Rectangle 51"/>
          <p:cNvSpPr>
            <a:spLocks noChangeArrowheads="1"/>
          </p:cNvSpPr>
          <p:nvPr/>
        </p:nvSpPr>
        <p:spPr bwMode="auto">
          <a:xfrm>
            <a:off x="3276600" y="3850958"/>
            <a:ext cx="4648200" cy="1569660"/>
          </a:xfrm>
          <a:prstGeom prst="rect">
            <a:avLst/>
          </a:prstGeom>
          <a:noFill/>
          <a:ln w="9525">
            <a:noFill/>
            <a:miter lim="800000"/>
            <a:headEnd/>
            <a:tailEnd/>
          </a:ln>
        </p:spPr>
        <p:txBody>
          <a:bodyPr wrap="square" anchor="ctr">
            <a:spAutoFit/>
          </a:bodyPr>
          <a:lstStyle/>
          <a:p>
            <a:pPr algn="r" rtl="1"/>
            <a:r>
              <a:rPr lang="ar-EG" sz="2400" b="1" dirty="0" smtClean="0"/>
              <a:t>قال رسول الله عليه </a:t>
            </a:r>
            <a:r>
              <a:rPr lang="ar-EG" sz="2400" b="1" dirty="0" err="1" smtClean="0"/>
              <a:t>وسلم: (</a:t>
            </a:r>
            <a:r>
              <a:rPr lang="ar-EG" sz="2400" b="1" dirty="0" smtClean="0"/>
              <a:t>(</a:t>
            </a:r>
            <a:r>
              <a:rPr lang="ar-EG" sz="2400" b="1" dirty="0" smtClean="0">
                <a:solidFill>
                  <a:srgbClr val="0070C0"/>
                </a:solidFill>
              </a:rPr>
              <a:t>اللَّهُمَّ أَسْلَمْتُ نَفْسِي إليكَ، وَوجَّهْتُ وَجْهي إلَيْكَ، وفَوَّضْتُ أَمْرِي إلَيْكَ، وَأَلجَأْتُ ظهْري إلَيْكَ، رَغْبةً </a:t>
            </a:r>
            <a:r>
              <a:rPr lang="ar-EG" sz="2400" b="1" dirty="0" err="1" smtClean="0">
                <a:solidFill>
                  <a:srgbClr val="0070C0"/>
                </a:solidFill>
              </a:rPr>
              <a:t>وَرهْبَةً ..</a:t>
            </a:r>
            <a:r>
              <a:rPr lang="ar-EG" sz="2400" b="1" dirty="0" err="1" smtClean="0"/>
              <a:t>)</a:t>
            </a:r>
            <a:r>
              <a:rPr lang="ar-EG" sz="2400" b="1" dirty="0" smtClean="0"/>
              <a:t>) رواه البخاري</a:t>
            </a:r>
            <a:endParaRPr lang="en-US" sz="2400" dirty="0"/>
          </a:p>
        </p:txBody>
      </p:sp>
      <p:sp>
        <p:nvSpPr>
          <p:cNvPr id="14" name="Rectangle 51"/>
          <p:cNvSpPr>
            <a:spLocks noChangeArrowheads="1"/>
          </p:cNvSpPr>
          <p:nvPr/>
        </p:nvSpPr>
        <p:spPr bwMode="auto">
          <a:xfrm>
            <a:off x="609600" y="4267200"/>
            <a:ext cx="2156131" cy="584775"/>
          </a:xfrm>
          <a:prstGeom prst="rect">
            <a:avLst/>
          </a:prstGeom>
          <a:noFill/>
          <a:ln w="9525">
            <a:noFill/>
            <a:miter lim="800000"/>
            <a:headEnd/>
            <a:tailEnd/>
          </a:ln>
        </p:spPr>
        <p:txBody>
          <a:bodyPr wrap="square" anchor="ctr">
            <a:spAutoFit/>
          </a:bodyPr>
          <a:lstStyle/>
          <a:p>
            <a:pPr algn="ctr" rtl="1" eaLnBrk="0" hangingPunct="0"/>
            <a:r>
              <a:rPr lang="ar-SA" sz="3200" b="1" dirty="0" smtClean="0">
                <a:solidFill>
                  <a:srgbClr val="0000FF"/>
                </a:solidFill>
              </a:rPr>
              <a:t>رغبةً</a:t>
            </a:r>
            <a:endParaRPr lang="ar-SA" sz="3600" dirty="0">
              <a:solidFill>
                <a:srgbClr val="0000FF"/>
              </a:solidFill>
            </a:endParaRPr>
          </a:p>
        </p:txBody>
      </p:sp>
      <p:sp>
        <p:nvSpPr>
          <p:cNvPr id="15" name="مستطيل 14"/>
          <p:cNvSpPr>
            <a:spLocks noChangeArrowheads="1"/>
          </p:cNvSpPr>
          <p:nvPr/>
        </p:nvSpPr>
        <p:spPr bwMode="auto">
          <a:xfrm>
            <a:off x="8229600" y="5791200"/>
            <a:ext cx="533400" cy="646331"/>
          </a:xfrm>
          <a:prstGeom prst="rect">
            <a:avLst/>
          </a:prstGeom>
          <a:noFill/>
          <a:ln w="9525">
            <a:noFill/>
            <a:miter lim="800000"/>
            <a:headEnd/>
            <a:tailEnd/>
          </a:ln>
        </p:spPr>
        <p:txBody>
          <a:bodyPr wrap="square">
            <a:spAutoFit/>
          </a:bodyPr>
          <a:lstStyle/>
          <a:p>
            <a:pPr algn="ctr" rtl="1"/>
            <a:r>
              <a:rPr lang="ar-EG" sz="3600" b="1" dirty="0" smtClean="0"/>
              <a:t>4</a:t>
            </a:r>
            <a:endParaRPr lang="en-US" sz="3600" dirty="0">
              <a:solidFill>
                <a:srgbClr val="006600"/>
              </a:solidFill>
            </a:endParaRPr>
          </a:p>
        </p:txBody>
      </p:sp>
      <p:sp>
        <p:nvSpPr>
          <p:cNvPr id="16" name="Rectangle 51"/>
          <p:cNvSpPr>
            <a:spLocks noChangeArrowheads="1"/>
          </p:cNvSpPr>
          <p:nvPr/>
        </p:nvSpPr>
        <p:spPr bwMode="auto">
          <a:xfrm>
            <a:off x="3429000" y="5467291"/>
            <a:ext cx="4419600" cy="1384995"/>
          </a:xfrm>
          <a:prstGeom prst="rect">
            <a:avLst/>
          </a:prstGeom>
          <a:noFill/>
          <a:ln w="9525">
            <a:noFill/>
            <a:miter lim="800000"/>
            <a:headEnd/>
            <a:tailEnd/>
          </a:ln>
        </p:spPr>
        <p:txBody>
          <a:bodyPr wrap="square" anchor="ctr">
            <a:spAutoFit/>
          </a:bodyPr>
          <a:lstStyle/>
          <a:p>
            <a:pPr algn="r" rtl="1"/>
            <a:r>
              <a:rPr lang="ar-EG" sz="2800" b="1" dirty="0" smtClean="0"/>
              <a:t>قال الشاعر:</a:t>
            </a:r>
            <a:endParaRPr lang="en-US" sz="2800" dirty="0" smtClean="0"/>
          </a:p>
          <a:p>
            <a:pPr algn="r" rtl="1"/>
            <a:r>
              <a:rPr lang="ar-EG" sz="2800" b="1" dirty="0" smtClean="0"/>
              <a:t>يغضي حياء ويُغضَى من مهابته</a:t>
            </a:r>
            <a:endParaRPr lang="en-US" sz="2800" dirty="0" smtClean="0"/>
          </a:p>
          <a:p>
            <a:pPr algn="r"/>
            <a:r>
              <a:rPr lang="ar-EG" sz="2800" b="1" dirty="0" smtClean="0"/>
              <a:t>                فلا يُكلَّم إلا حين يبتسم</a:t>
            </a:r>
            <a:endParaRPr lang="en-US" sz="2800" dirty="0"/>
          </a:p>
        </p:txBody>
      </p:sp>
      <p:sp>
        <p:nvSpPr>
          <p:cNvPr id="17" name="Rectangle 51"/>
          <p:cNvSpPr>
            <a:spLocks noChangeArrowheads="1"/>
          </p:cNvSpPr>
          <p:nvPr/>
        </p:nvSpPr>
        <p:spPr bwMode="auto">
          <a:xfrm>
            <a:off x="609601" y="5867400"/>
            <a:ext cx="2308532" cy="584775"/>
          </a:xfrm>
          <a:prstGeom prst="rect">
            <a:avLst/>
          </a:prstGeom>
          <a:noFill/>
          <a:ln w="9525">
            <a:noFill/>
            <a:miter lim="800000"/>
            <a:headEnd/>
            <a:tailEnd/>
          </a:ln>
        </p:spPr>
        <p:txBody>
          <a:bodyPr wrap="square" anchor="ctr">
            <a:spAutoFit/>
          </a:bodyPr>
          <a:lstStyle/>
          <a:p>
            <a:pPr algn="ctr" rtl="1" eaLnBrk="0" hangingPunct="0"/>
            <a:r>
              <a:rPr lang="ar-SA" sz="3200" b="1" dirty="0" smtClean="0">
                <a:solidFill>
                  <a:srgbClr val="0000FF"/>
                </a:solidFill>
              </a:rPr>
              <a:t>حياءً</a:t>
            </a:r>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197 - ريح الشتاء.wav"/>
                                        </p:tgtEl>
                                      </p:cMediaNode>
                                    </p:audio>
                                  </p:subTnLst>
                                </p:cTn>
                              </p:par>
                              <p:par>
                                <p:cTn id="8" presetID="18" presetClass="entr" presetSubtype="1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0197 - ريح الشتاء.wav"/>
                                        </p:tgtEl>
                                      </p:cMediaNode>
                                    </p:audio>
                                  </p:sub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3" name="0197 - ريح الشتاء.wav"/>
                                        </p:tgtEl>
                                      </p:cMediaNode>
                                    </p:audio>
                                  </p:subTnLst>
                                </p:cTn>
                              </p:par>
                              <p:par>
                                <p:cTn id="14" presetID="18" presetClass="entr" presetSubtype="12"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strips(downLeft)">
                                      <p:cBhvr>
                                        <p:cTn id="16" dur="500"/>
                                        <p:tgtEl>
                                          <p:spTgt spid="5"/>
                                        </p:tgtEl>
                                      </p:cBhvr>
                                    </p:animEffect>
                                  </p:childTnLst>
                                  <p:subTnLst>
                                    <p:audio>
                                      <p:cMediaNode>
                                        <p:cTn display="0" masterRel="sameClick">
                                          <p:stCondLst>
                                            <p:cond evt="begin" delay="0">
                                              <p:tn val="14"/>
                                            </p:cond>
                                          </p:stCondLst>
                                          <p:endCondLst>
                                            <p:cond evt="onStopAudio" delay="0">
                                              <p:tgtEl>
                                                <p:sldTgt/>
                                              </p:tgtEl>
                                            </p:cond>
                                          </p:endCondLst>
                                        </p:cTn>
                                        <p:tgtEl>
                                          <p:sndTgt r:embed="rId3" name="0197 - ريح الشتاء.wav"/>
                                        </p:tgtEl>
                                      </p:cMediaNode>
                                    </p:audio>
                                  </p:subTnLst>
                                </p:cTn>
                              </p:par>
                            </p:childTnLst>
                          </p:cTn>
                        </p:par>
                      </p:childTnLst>
                    </p:cTn>
                  </p:par>
                  <p:par>
                    <p:cTn id="17" fill="hold">
                      <p:stCondLst>
                        <p:cond delay="indefinite"/>
                      </p:stCondLst>
                      <p:childTnLst>
                        <p:par>
                          <p:cTn id="18" fill="hold">
                            <p:stCondLst>
                              <p:cond delay="0"/>
                            </p:stCondLst>
                            <p:childTnLst>
                              <p:par>
                                <p:cTn id="19" presetID="25"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6"/>
                                        </p:tgtEl>
                                      </p:cBhvr>
                                    </p:animEffect>
                                  </p:childTnLst>
                                  <p:subTnLst>
                                    <p:audio>
                                      <p:cMediaNode>
                                        <p:cTn display="0" masterRel="sameClick">
                                          <p:stCondLst>
                                            <p:cond evt="begin" delay="0">
                                              <p:tn val="19"/>
                                            </p:cond>
                                          </p:stCondLst>
                                          <p:endCondLst>
                                            <p:cond evt="onStopAudio" delay="0">
                                              <p:tgtEl>
                                                <p:sldTgt/>
                                              </p:tgtEl>
                                            </p:cond>
                                          </p:endCondLst>
                                        </p:cTn>
                                        <p:tgtEl>
                                          <p:sndTgt r:embed="rId4" name="laser.wav"/>
                                        </p:tgtEl>
                                      </p:cMediaNode>
                                    </p:audio>
                                  </p:subTnLst>
                                </p:cTn>
                              </p:par>
                            </p:childTnLst>
                          </p:cTn>
                        </p:par>
                      </p:childTnLst>
                    </p:cTn>
                  </p:par>
                  <p:par>
                    <p:cTn id="29" fill="hold">
                      <p:stCondLst>
                        <p:cond delay="indefinite"/>
                      </p:stCondLst>
                      <p:childTnLst>
                        <p:par>
                          <p:cTn id="30" fill="hold">
                            <p:stCondLst>
                              <p:cond delay="0"/>
                            </p:stCondLst>
                            <p:childTnLst>
                              <p:par>
                                <p:cTn id="31" presetID="30"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800" decel="100000"/>
                                        <p:tgtEl>
                                          <p:spTgt spid="7"/>
                                        </p:tgtEl>
                                      </p:cBhvr>
                                    </p:animEffect>
                                    <p:anim calcmode="lin" valueType="num">
                                      <p:cBhvr>
                                        <p:cTn id="34" dur="800" decel="100000" fill="hold"/>
                                        <p:tgtEl>
                                          <p:spTgt spid="7"/>
                                        </p:tgtEl>
                                        <p:attrNameLst>
                                          <p:attrName>style.rotation</p:attrName>
                                        </p:attrNameLst>
                                      </p:cBhvr>
                                      <p:tavLst>
                                        <p:tav tm="0">
                                          <p:val>
                                            <p:fltVal val="-90"/>
                                          </p:val>
                                        </p:tav>
                                        <p:tav tm="100000">
                                          <p:val>
                                            <p:fltVal val="0"/>
                                          </p:val>
                                        </p:tav>
                                      </p:tavLst>
                                    </p:anim>
                                    <p:anim calcmode="lin" valueType="num">
                                      <p:cBhvr>
                                        <p:cTn id="35" dur="800" decel="100000" fill="hold"/>
                                        <p:tgtEl>
                                          <p:spTgt spid="7"/>
                                        </p:tgtEl>
                                        <p:attrNameLst>
                                          <p:attrName>ppt_x</p:attrName>
                                        </p:attrNameLst>
                                      </p:cBhvr>
                                      <p:tavLst>
                                        <p:tav tm="0">
                                          <p:val>
                                            <p:strVal val="#ppt_x+0.4"/>
                                          </p:val>
                                        </p:tav>
                                        <p:tav tm="100000">
                                          <p:val>
                                            <p:strVal val="#ppt_x-0.05"/>
                                          </p:val>
                                        </p:tav>
                                      </p:tavLst>
                                    </p:anim>
                                    <p:anim calcmode="lin" valueType="num">
                                      <p:cBhvr>
                                        <p:cTn id="36" dur="800" decel="100000" fill="hold"/>
                                        <p:tgtEl>
                                          <p:spTgt spid="7"/>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7"/>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5" name="1364 - yooo sound.wav"/>
                                        </p:tgtEl>
                                      </p:cMediaNode>
                                    </p:audio>
                                  </p:subTnLst>
                                </p:cTn>
                              </p:par>
                            </p:childTnLst>
                          </p:cTn>
                        </p:par>
                      </p:childTnLst>
                    </p:cTn>
                  </p:par>
                  <p:par>
                    <p:cTn id="39" fill="hold">
                      <p:stCondLst>
                        <p:cond delay="indefinite"/>
                      </p:stCondLst>
                      <p:childTnLst>
                        <p:par>
                          <p:cTn id="40" fill="hold">
                            <p:stCondLst>
                              <p:cond delay="0"/>
                            </p:stCondLst>
                            <p:childTnLst>
                              <p:par>
                                <p:cTn id="41" presetID="56"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by="(-#ppt_w*2)" calcmode="lin" valueType="num">
                                      <p:cBhvr rctx="PPT">
                                        <p:cTn id="43" dur="500" autoRev="1" fill="hold">
                                          <p:stCondLst>
                                            <p:cond delay="0"/>
                                          </p:stCondLst>
                                        </p:cTn>
                                        <p:tgtEl>
                                          <p:spTgt spid="8"/>
                                        </p:tgtEl>
                                        <p:attrNameLst>
                                          <p:attrName>ppt_w</p:attrName>
                                        </p:attrNameLst>
                                      </p:cBhvr>
                                    </p:anim>
                                    <p:anim by="(#ppt_w*0.50)" calcmode="lin" valueType="num">
                                      <p:cBhvr>
                                        <p:cTn id="44" dur="500" decel="50000" autoRev="1" fill="hold">
                                          <p:stCondLst>
                                            <p:cond delay="0"/>
                                          </p:stCondLst>
                                        </p:cTn>
                                        <p:tgtEl>
                                          <p:spTgt spid="8"/>
                                        </p:tgtEl>
                                        <p:attrNameLst>
                                          <p:attrName>ppt_x</p:attrName>
                                        </p:attrNameLst>
                                      </p:cBhvr>
                                    </p:anim>
                                    <p:anim from="(-#ppt_h/2)" to="(#ppt_y)" calcmode="lin" valueType="num">
                                      <p:cBhvr>
                                        <p:cTn id="45" dur="1000" fill="hold">
                                          <p:stCondLst>
                                            <p:cond delay="0"/>
                                          </p:stCondLst>
                                        </p:cTn>
                                        <p:tgtEl>
                                          <p:spTgt spid="8"/>
                                        </p:tgtEl>
                                        <p:attrNameLst>
                                          <p:attrName>ppt_y</p:attrName>
                                        </p:attrNameLst>
                                      </p:cBhvr>
                                    </p:anim>
                                    <p:animRot by="21600000">
                                      <p:cBhvr>
                                        <p:cTn id="46" dur="1000" fill="hold">
                                          <p:stCondLst>
                                            <p:cond delay="0"/>
                                          </p:stCondLst>
                                        </p:cTn>
                                        <p:tgtEl>
                                          <p:spTgt spid="8"/>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6" name="1291 - wet and squishy.wav"/>
                                        </p:tgtEl>
                                      </p:cMediaNode>
                                    </p:audio>
                                  </p:subTnLst>
                                </p:cTn>
                              </p:par>
                            </p:childTnLst>
                          </p:cTn>
                        </p:par>
                      </p:childTnLst>
                    </p:cTn>
                  </p:par>
                  <p:par>
                    <p:cTn id="47" fill="hold">
                      <p:stCondLst>
                        <p:cond delay="indefinite"/>
                      </p:stCondLst>
                      <p:childTnLst>
                        <p:par>
                          <p:cTn id="48" fill="hold">
                            <p:stCondLst>
                              <p:cond delay="0"/>
                            </p:stCondLst>
                            <p:childTnLst>
                              <p:par>
                                <p:cTn id="49" presetID="25"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4" dur="1000" fill="hold"/>
                                        <p:tgtEl>
                                          <p:spTgt spid="9"/>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9"/>
                                        </p:tgtEl>
                                      </p:cBhvr>
                                    </p:animEffect>
                                  </p:childTnLst>
                                  <p:subTnLst>
                                    <p:audio>
                                      <p:cMediaNode>
                                        <p:cTn display="0" masterRel="sameClick">
                                          <p:stCondLst>
                                            <p:cond evt="begin" delay="0">
                                              <p:tn val="49"/>
                                            </p:cond>
                                          </p:stCondLst>
                                          <p:endCondLst>
                                            <p:cond evt="onStopAudio" delay="0">
                                              <p:tgtEl>
                                                <p:sldTgt/>
                                              </p:tgtEl>
                                            </p:cond>
                                          </p:endCondLst>
                                        </p:cTn>
                                        <p:tgtEl>
                                          <p:sndTgt r:embed="rId4" name="laser.wav"/>
                                        </p:tgtEl>
                                      </p:cMediaNode>
                                    </p:audio>
                                  </p:subTnLst>
                                </p:cTn>
                              </p:par>
                            </p:childTnLst>
                          </p:cTn>
                        </p:par>
                      </p:childTnLst>
                    </p:cTn>
                  </p:par>
                  <p:par>
                    <p:cTn id="59" fill="hold">
                      <p:stCondLst>
                        <p:cond delay="indefinite"/>
                      </p:stCondLst>
                      <p:childTnLst>
                        <p:par>
                          <p:cTn id="60" fill="hold">
                            <p:stCondLst>
                              <p:cond delay="0"/>
                            </p:stCondLst>
                            <p:childTnLst>
                              <p:par>
                                <p:cTn id="61" presetID="30"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800" decel="100000"/>
                                        <p:tgtEl>
                                          <p:spTgt spid="10"/>
                                        </p:tgtEl>
                                      </p:cBhvr>
                                    </p:animEffect>
                                    <p:anim calcmode="lin" valueType="num">
                                      <p:cBhvr>
                                        <p:cTn id="64" dur="800" decel="100000" fill="hold"/>
                                        <p:tgtEl>
                                          <p:spTgt spid="10"/>
                                        </p:tgtEl>
                                        <p:attrNameLst>
                                          <p:attrName>style.rotation</p:attrName>
                                        </p:attrNameLst>
                                      </p:cBhvr>
                                      <p:tavLst>
                                        <p:tav tm="0">
                                          <p:val>
                                            <p:fltVal val="-90"/>
                                          </p:val>
                                        </p:tav>
                                        <p:tav tm="100000">
                                          <p:val>
                                            <p:fltVal val="0"/>
                                          </p:val>
                                        </p:tav>
                                      </p:tavLst>
                                    </p:anim>
                                    <p:anim calcmode="lin" valueType="num">
                                      <p:cBhvr>
                                        <p:cTn id="65" dur="800" decel="100000" fill="hold"/>
                                        <p:tgtEl>
                                          <p:spTgt spid="10"/>
                                        </p:tgtEl>
                                        <p:attrNameLst>
                                          <p:attrName>ppt_x</p:attrName>
                                        </p:attrNameLst>
                                      </p:cBhvr>
                                      <p:tavLst>
                                        <p:tav tm="0">
                                          <p:val>
                                            <p:strVal val="#ppt_x+0.4"/>
                                          </p:val>
                                        </p:tav>
                                        <p:tav tm="100000">
                                          <p:val>
                                            <p:strVal val="#ppt_x-0.05"/>
                                          </p:val>
                                        </p:tav>
                                      </p:tavLst>
                                    </p:anim>
                                    <p:anim calcmode="lin" valueType="num">
                                      <p:cBhvr>
                                        <p:cTn id="66" dur="800" decel="100000" fill="hold"/>
                                        <p:tgtEl>
                                          <p:spTgt spid="10"/>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5" name="1364 - yooo sound.wav"/>
                                        </p:tgtEl>
                                      </p:cMediaNode>
                                    </p:audio>
                                  </p:subTnLst>
                                </p:cTn>
                              </p:par>
                            </p:childTnLst>
                          </p:cTn>
                        </p:par>
                      </p:childTnLst>
                    </p:cTn>
                  </p:par>
                  <p:par>
                    <p:cTn id="69" fill="hold">
                      <p:stCondLst>
                        <p:cond delay="indefinite"/>
                      </p:stCondLst>
                      <p:childTnLst>
                        <p:par>
                          <p:cTn id="70" fill="hold">
                            <p:stCondLst>
                              <p:cond delay="0"/>
                            </p:stCondLst>
                            <p:childTnLst>
                              <p:par>
                                <p:cTn id="71" presetID="56" presetClass="entr" presetSubtype="0" fill="hold" grpId="0" nodeType="clickEffect">
                                  <p:stCondLst>
                                    <p:cond delay="0"/>
                                  </p:stCondLst>
                                  <p:childTnLst>
                                    <p:set>
                                      <p:cBhvr>
                                        <p:cTn id="72" dur="1" fill="hold">
                                          <p:stCondLst>
                                            <p:cond delay="0"/>
                                          </p:stCondLst>
                                        </p:cTn>
                                        <p:tgtEl>
                                          <p:spTgt spid="11"/>
                                        </p:tgtEl>
                                        <p:attrNameLst>
                                          <p:attrName>style.visibility</p:attrName>
                                        </p:attrNameLst>
                                      </p:cBhvr>
                                      <p:to>
                                        <p:strVal val="visible"/>
                                      </p:to>
                                    </p:set>
                                    <p:anim by="(-#ppt_w*2)" calcmode="lin" valueType="num">
                                      <p:cBhvr rctx="PPT">
                                        <p:cTn id="73" dur="500" autoRev="1" fill="hold">
                                          <p:stCondLst>
                                            <p:cond delay="0"/>
                                          </p:stCondLst>
                                        </p:cTn>
                                        <p:tgtEl>
                                          <p:spTgt spid="11"/>
                                        </p:tgtEl>
                                        <p:attrNameLst>
                                          <p:attrName>ppt_w</p:attrName>
                                        </p:attrNameLst>
                                      </p:cBhvr>
                                    </p:anim>
                                    <p:anim by="(#ppt_w*0.50)" calcmode="lin" valueType="num">
                                      <p:cBhvr>
                                        <p:cTn id="74" dur="500" decel="50000" autoRev="1" fill="hold">
                                          <p:stCondLst>
                                            <p:cond delay="0"/>
                                          </p:stCondLst>
                                        </p:cTn>
                                        <p:tgtEl>
                                          <p:spTgt spid="11"/>
                                        </p:tgtEl>
                                        <p:attrNameLst>
                                          <p:attrName>ppt_x</p:attrName>
                                        </p:attrNameLst>
                                      </p:cBhvr>
                                    </p:anim>
                                    <p:anim from="(-#ppt_h/2)" to="(#ppt_y)" calcmode="lin" valueType="num">
                                      <p:cBhvr>
                                        <p:cTn id="75" dur="1000" fill="hold">
                                          <p:stCondLst>
                                            <p:cond delay="0"/>
                                          </p:stCondLst>
                                        </p:cTn>
                                        <p:tgtEl>
                                          <p:spTgt spid="11"/>
                                        </p:tgtEl>
                                        <p:attrNameLst>
                                          <p:attrName>ppt_y</p:attrName>
                                        </p:attrNameLst>
                                      </p:cBhvr>
                                    </p:anim>
                                    <p:animRot by="21600000">
                                      <p:cBhvr>
                                        <p:cTn id="76" dur="1000" fill="hold">
                                          <p:stCondLst>
                                            <p:cond delay="0"/>
                                          </p:stCondLst>
                                        </p:cTn>
                                        <p:tgtEl>
                                          <p:spTgt spid="11"/>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6" name="1291 - wet and squishy.wav"/>
                                        </p:tgtEl>
                                      </p:cMediaNode>
                                    </p:audio>
                                  </p:subTnLst>
                                </p:cTn>
                              </p:par>
                            </p:childTnLst>
                          </p:cTn>
                        </p:par>
                      </p:childTnLst>
                    </p:cTn>
                  </p:par>
                  <p:par>
                    <p:cTn id="77" fill="hold">
                      <p:stCondLst>
                        <p:cond delay="indefinite"/>
                      </p:stCondLst>
                      <p:childTnLst>
                        <p:par>
                          <p:cTn id="78" fill="hold">
                            <p:stCondLst>
                              <p:cond delay="0"/>
                            </p:stCondLst>
                            <p:childTnLst>
                              <p:par>
                                <p:cTn id="79" presetID="25" presetClass="entr" presetSubtype="0" fill="hold" grpId="0" nodeType="click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p:cTn id="8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8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8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84" dur="1000" fill="hold"/>
                                        <p:tgtEl>
                                          <p:spTgt spid="12"/>
                                        </p:tgtEl>
                                        <p:attrNameLst>
                                          <p:attrName>ppt_h</p:attrName>
                                        </p:attrNameLst>
                                      </p:cBhvr>
                                      <p:tavLst>
                                        <p:tav tm="0">
                                          <p:val>
                                            <p:strVal val="#ppt_h"/>
                                          </p:val>
                                        </p:tav>
                                        <p:tav tm="100000">
                                          <p:val>
                                            <p:strVal val="#ppt_h"/>
                                          </p:val>
                                        </p:tav>
                                      </p:tavLst>
                                    </p:anim>
                                    <p:anim calcmode="lin" valueType="num">
                                      <p:cBhvr>
                                        <p:cTn id="8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8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8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88" dur="1000" decel="50000">
                                          <p:stCondLst>
                                            <p:cond delay="0"/>
                                          </p:stCondLst>
                                        </p:cTn>
                                        <p:tgtEl>
                                          <p:spTgt spid="12"/>
                                        </p:tgtEl>
                                      </p:cBhvr>
                                    </p:animEffect>
                                  </p:childTnLst>
                                  <p:subTnLst>
                                    <p:audio>
                                      <p:cMediaNode>
                                        <p:cTn display="0" masterRel="sameClick">
                                          <p:stCondLst>
                                            <p:cond evt="begin" delay="0">
                                              <p:tn val="79"/>
                                            </p:cond>
                                          </p:stCondLst>
                                          <p:endCondLst>
                                            <p:cond evt="onStopAudio" delay="0">
                                              <p:tgtEl>
                                                <p:sldTgt/>
                                              </p:tgtEl>
                                            </p:cond>
                                          </p:endCondLst>
                                        </p:cTn>
                                        <p:tgtEl>
                                          <p:sndTgt r:embed="rId4" name="laser.wav"/>
                                        </p:tgtEl>
                                      </p:cMediaNode>
                                    </p:audio>
                                  </p:subTnLst>
                                </p:cTn>
                              </p:par>
                            </p:childTnLst>
                          </p:cTn>
                        </p:par>
                      </p:childTnLst>
                    </p:cTn>
                  </p:par>
                  <p:par>
                    <p:cTn id="89" fill="hold">
                      <p:stCondLst>
                        <p:cond delay="indefinite"/>
                      </p:stCondLst>
                      <p:childTnLst>
                        <p:par>
                          <p:cTn id="90" fill="hold">
                            <p:stCondLst>
                              <p:cond delay="0"/>
                            </p:stCondLst>
                            <p:childTnLst>
                              <p:par>
                                <p:cTn id="91" presetID="30" presetClass="entr" presetSubtype="0" fill="hold" grpId="0" nodeType="click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800" decel="100000"/>
                                        <p:tgtEl>
                                          <p:spTgt spid="13"/>
                                        </p:tgtEl>
                                      </p:cBhvr>
                                    </p:animEffect>
                                    <p:anim calcmode="lin" valueType="num">
                                      <p:cBhvr>
                                        <p:cTn id="94" dur="800" decel="100000" fill="hold"/>
                                        <p:tgtEl>
                                          <p:spTgt spid="13"/>
                                        </p:tgtEl>
                                        <p:attrNameLst>
                                          <p:attrName>style.rotation</p:attrName>
                                        </p:attrNameLst>
                                      </p:cBhvr>
                                      <p:tavLst>
                                        <p:tav tm="0">
                                          <p:val>
                                            <p:fltVal val="-90"/>
                                          </p:val>
                                        </p:tav>
                                        <p:tav tm="100000">
                                          <p:val>
                                            <p:fltVal val="0"/>
                                          </p:val>
                                        </p:tav>
                                      </p:tavLst>
                                    </p:anim>
                                    <p:anim calcmode="lin" valueType="num">
                                      <p:cBhvr>
                                        <p:cTn id="95" dur="800" decel="100000" fill="hold"/>
                                        <p:tgtEl>
                                          <p:spTgt spid="13"/>
                                        </p:tgtEl>
                                        <p:attrNameLst>
                                          <p:attrName>ppt_x</p:attrName>
                                        </p:attrNameLst>
                                      </p:cBhvr>
                                      <p:tavLst>
                                        <p:tav tm="0">
                                          <p:val>
                                            <p:strVal val="#ppt_x+0.4"/>
                                          </p:val>
                                        </p:tav>
                                        <p:tav tm="100000">
                                          <p:val>
                                            <p:strVal val="#ppt_x-0.05"/>
                                          </p:val>
                                        </p:tav>
                                      </p:tavLst>
                                    </p:anim>
                                    <p:anim calcmode="lin" valueType="num">
                                      <p:cBhvr>
                                        <p:cTn id="96" dur="800" decel="100000" fill="hold"/>
                                        <p:tgtEl>
                                          <p:spTgt spid="13"/>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91"/>
                                            </p:cond>
                                          </p:stCondLst>
                                          <p:endCondLst>
                                            <p:cond evt="onStopAudio" delay="0">
                                              <p:tgtEl>
                                                <p:sldTgt/>
                                              </p:tgtEl>
                                            </p:cond>
                                          </p:endCondLst>
                                        </p:cTn>
                                        <p:tgtEl>
                                          <p:sndTgt r:embed="rId5" name="1364 - yooo sound.wav"/>
                                        </p:tgtEl>
                                      </p:cMediaNode>
                                    </p:audio>
                                  </p:subTnLst>
                                </p:cTn>
                              </p:par>
                            </p:childTnLst>
                          </p:cTn>
                        </p:par>
                      </p:childTnLst>
                    </p:cTn>
                  </p:par>
                  <p:par>
                    <p:cTn id="99" fill="hold">
                      <p:stCondLst>
                        <p:cond delay="indefinite"/>
                      </p:stCondLst>
                      <p:childTnLst>
                        <p:par>
                          <p:cTn id="100" fill="hold">
                            <p:stCondLst>
                              <p:cond delay="0"/>
                            </p:stCondLst>
                            <p:childTnLst>
                              <p:par>
                                <p:cTn id="101" presetID="56" presetClass="entr" presetSubtype="0" fill="hold" grpId="0" nodeType="clickEffect">
                                  <p:stCondLst>
                                    <p:cond delay="0"/>
                                  </p:stCondLst>
                                  <p:childTnLst>
                                    <p:set>
                                      <p:cBhvr>
                                        <p:cTn id="102" dur="1" fill="hold">
                                          <p:stCondLst>
                                            <p:cond delay="0"/>
                                          </p:stCondLst>
                                        </p:cTn>
                                        <p:tgtEl>
                                          <p:spTgt spid="14"/>
                                        </p:tgtEl>
                                        <p:attrNameLst>
                                          <p:attrName>style.visibility</p:attrName>
                                        </p:attrNameLst>
                                      </p:cBhvr>
                                      <p:to>
                                        <p:strVal val="visible"/>
                                      </p:to>
                                    </p:set>
                                    <p:anim by="(-#ppt_w*2)" calcmode="lin" valueType="num">
                                      <p:cBhvr rctx="PPT">
                                        <p:cTn id="103" dur="500" autoRev="1" fill="hold">
                                          <p:stCondLst>
                                            <p:cond delay="0"/>
                                          </p:stCondLst>
                                        </p:cTn>
                                        <p:tgtEl>
                                          <p:spTgt spid="14"/>
                                        </p:tgtEl>
                                        <p:attrNameLst>
                                          <p:attrName>ppt_w</p:attrName>
                                        </p:attrNameLst>
                                      </p:cBhvr>
                                    </p:anim>
                                    <p:anim by="(#ppt_w*0.50)" calcmode="lin" valueType="num">
                                      <p:cBhvr>
                                        <p:cTn id="104" dur="500" decel="50000" autoRev="1" fill="hold">
                                          <p:stCondLst>
                                            <p:cond delay="0"/>
                                          </p:stCondLst>
                                        </p:cTn>
                                        <p:tgtEl>
                                          <p:spTgt spid="14"/>
                                        </p:tgtEl>
                                        <p:attrNameLst>
                                          <p:attrName>ppt_x</p:attrName>
                                        </p:attrNameLst>
                                      </p:cBhvr>
                                    </p:anim>
                                    <p:anim from="(-#ppt_h/2)" to="(#ppt_y)" calcmode="lin" valueType="num">
                                      <p:cBhvr>
                                        <p:cTn id="105" dur="1000" fill="hold">
                                          <p:stCondLst>
                                            <p:cond delay="0"/>
                                          </p:stCondLst>
                                        </p:cTn>
                                        <p:tgtEl>
                                          <p:spTgt spid="14"/>
                                        </p:tgtEl>
                                        <p:attrNameLst>
                                          <p:attrName>ppt_y</p:attrName>
                                        </p:attrNameLst>
                                      </p:cBhvr>
                                    </p:anim>
                                    <p:animRot by="21600000">
                                      <p:cBhvr>
                                        <p:cTn id="106" dur="1000" fill="hold">
                                          <p:stCondLst>
                                            <p:cond delay="0"/>
                                          </p:stCondLst>
                                        </p:cTn>
                                        <p:tgtEl>
                                          <p:spTgt spid="14"/>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6" name="1291 - wet and squishy.wav"/>
                                        </p:tgtEl>
                                      </p:cMediaNode>
                                    </p:audio>
                                  </p:subTnLst>
                                </p:cTn>
                              </p:par>
                            </p:childTnLst>
                          </p:cTn>
                        </p:par>
                      </p:childTnLst>
                    </p:cTn>
                  </p:par>
                  <p:par>
                    <p:cTn id="107" fill="hold">
                      <p:stCondLst>
                        <p:cond delay="indefinite"/>
                      </p:stCondLst>
                      <p:childTnLst>
                        <p:par>
                          <p:cTn id="108" fill="hold">
                            <p:stCondLst>
                              <p:cond delay="0"/>
                            </p:stCondLst>
                            <p:childTnLst>
                              <p:par>
                                <p:cTn id="109" presetID="25" presetClass="entr" presetSubtype="0" fill="hold" grpId="0" nodeType="clickEffect">
                                  <p:stCondLst>
                                    <p:cond delay="0"/>
                                  </p:stCondLst>
                                  <p:childTnLst>
                                    <p:set>
                                      <p:cBhvr>
                                        <p:cTn id="110" dur="1" fill="hold">
                                          <p:stCondLst>
                                            <p:cond delay="0"/>
                                          </p:stCondLst>
                                        </p:cTn>
                                        <p:tgtEl>
                                          <p:spTgt spid="15"/>
                                        </p:tgtEl>
                                        <p:attrNameLst>
                                          <p:attrName>style.visibility</p:attrName>
                                        </p:attrNameLst>
                                      </p:cBhvr>
                                      <p:to>
                                        <p:strVal val="visible"/>
                                      </p:to>
                                    </p:set>
                                    <p:anim calcmode="lin" valueType="num">
                                      <p:cBhvr>
                                        <p:cTn id="11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1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1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14" dur="1000" fill="hold"/>
                                        <p:tgtEl>
                                          <p:spTgt spid="15"/>
                                        </p:tgtEl>
                                        <p:attrNameLst>
                                          <p:attrName>ppt_h</p:attrName>
                                        </p:attrNameLst>
                                      </p:cBhvr>
                                      <p:tavLst>
                                        <p:tav tm="0">
                                          <p:val>
                                            <p:strVal val="#ppt_h"/>
                                          </p:val>
                                        </p:tav>
                                        <p:tav tm="100000">
                                          <p:val>
                                            <p:strVal val="#ppt_h"/>
                                          </p:val>
                                        </p:tav>
                                      </p:tavLst>
                                    </p:anim>
                                    <p:anim calcmode="lin" valueType="num">
                                      <p:cBhvr>
                                        <p:cTn id="11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1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1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8" dur="1000" decel="50000">
                                          <p:stCondLst>
                                            <p:cond delay="0"/>
                                          </p:stCondLst>
                                        </p:cTn>
                                        <p:tgtEl>
                                          <p:spTgt spid="15"/>
                                        </p:tgtEl>
                                      </p:cBhvr>
                                    </p:animEffect>
                                  </p:childTnLst>
                                  <p:subTnLst>
                                    <p:audio>
                                      <p:cMediaNode>
                                        <p:cTn display="0" masterRel="sameClick">
                                          <p:stCondLst>
                                            <p:cond evt="begin" delay="0">
                                              <p:tn val="109"/>
                                            </p:cond>
                                          </p:stCondLst>
                                          <p:endCondLst>
                                            <p:cond evt="onStopAudio" delay="0">
                                              <p:tgtEl>
                                                <p:sldTgt/>
                                              </p:tgtEl>
                                            </p:cond>
                                          </p:endCondLst>
                                        </p:cTn>
                                        <p:tgtEl>
                                          <p:sndTgt r:embed="rId4" name="laser.wav"/>
                                        </p:tgtEl>
                                      </p:cMediaNode>
                                    </p:audio>
                                  </p:subTnLst>
                                </p:cTn>
                              </p:par>
                            </p:childTnLst>
                          </p:cTn>
                        </p:par>
                      </p:childTnLst>
                    </p:cTn>
                  </p:par>
                  <p:par>
                    <p:cTn id="119" fill="hold">
                      <p:stCondLst>
                        <p:cond delay="indefinite"/>
                      </p:stCondLst>
                      <p:childTnLst>
                        <p:par>
                          <p:cTn id="120" fill="hold">
                            <p:stCondLst>
                              <p:cond delay="0"/>
                            </p:stCondLst>
                            <p:childTnLst>
                              <p:par>
                                <p:cTn id="121" presetID="30" presetClass="entr" presetSubtype="0" fill="hold" grpId="0" nodeType="clickEffect">
                                  <p:stCondLst>
                                    <p:cond delay="0"/>
                                  </p:stCondLst>
                                  <p:childTnLst>
                                    <p:set>
                                      <p:cBhvr>
                                        <p:cTn id="122" dur="1" fill="hold">
                                          <p:stCondLst>
                                            <p:cond delay="0"/>
                                          </p:stCondLst>
                                        </p:cTn>
                                        <p:tgtEl>
                                          <p:spTgt spid="16"/>
                                        </p:tgtEl>
                                        <p:attrNameLst>
                                          <p:attrName>style.visibility</p:attrName>
                                        </p:attrNameLst>
                                      </p:cBhvr>
                                      <p:to>
                                        <p:strVal val="visible"/>
                                      </p:to>
                                    </p:set>
                                    <p:animEffect transition="in" filter="fade">
                                      <p:cBhvr>
                                        <p:cTn id="123" dur="800" decel="100000"/>
                                        <p:tgtEl>
                                          <p:spTgt spid="16"/>
                                        </p:tgtEl>
                                      </p:cBhvr>
                                    </p:animEffect>
                                    <p:anim calcmode="lin" valueType="num">
                                      <p:cBhvr>
                                        <p:cTn id="124" dur="800" decel="100000" fill="hold"/>
                                        <p:tgtEl>
                                          <p:spTgt spid="16"/>
                                        </p:tgtEl>
                                        <p:attrNameLst>
                                          <p:attrName>style.rotation</p:attrName>
                                        </p:attrNameLst>
                                      </p:cBhvr>
                                      <p:tavLst>
                                        <p:tav tm="0">
                                          <p:val>
                                            <p:fltVal val="-90"/>
                                          </p:val>
                                        </p:tav>
                                        <p:tav tm="100000">
                                          <p:val>
                                            <p:fltVal val="0"/>
                                          </p:val>
                                        </p:tav>
                                      </p:tavLst>
                                    </p:anim>
                                    <p:anim calcmode="lin" valueType="num">
                                      <p:cBhvr>
                                        <p:cTn id="125" dur="800" decel="100000" fill="hold"/>
                                        <p:tgtEl>
                                          <p:spTgt spid="16"/>
                                        </p:tgtEl>
                                        <p:attrNameLst>
                                          <p:attrName>ppt_x</p:attrName>
                                        </p:attrNameLst>
                                      </p:cBhvr>
                                      <p:tavLst>
                                        <p:tav tm="0">
                                          <p:val>
                                            <p:strVal val="#ppt_x+0.4"/>
                                          </p:val>
                                        </p:tav>
                                        <p:tav tm="100000">
                                          <p:val>
                                            <p:strVal val="#ppt_x-0.05"/>
                                          </p:val>
                                        </p:tav>
                                      </p:tavLst>
                                    </p:anim>
                                    <p:anim calcmode="lin" valueType="num">
                                      <p:cBhvr>
                                        <p:cTn id="126" dur="800" decel="100000" fill="hold"/>
                                        <p:tgtEl>
                                          <p:spTgt spid="16"/>
                                        </p:tgtEl>
                                        <p:attrNameLst>
                                          <p:attrName>ppt_y</p:attrName>
                                        </p:attrNameLst>
                                      </p:cBhvr>
                                      <p:tavLst>
                                        <p:tav tm="0">
                                          <p:val>
                                            <p:strVal val="#ppt_y-0.4"/>
                                          </p:val>
                                        </p:tav>
                                        <p:tav tm="100000">
                                          <p:val>
                                            <p:strVal val="#ppt_y+0.1"/>
                                          </p:val>
                                        </p:tav>
                                      </p:tavLst>
                                    </p:anim>
                                    <p:anim calcmode="lin" valueType="num">
                                      <p:cBhvr>
                                        <p:cTn id="127"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8"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121"/>
                                            </p:cond>
                                          </p:stCondLst>
                                          <p:endCondLst>
                                            <p:cond evt="onStopAudio" delay="0">
                                              <p:tgtEl>
                                                <p:sldTgt/>
                                              </p:tgtEl>
                                            </p:cond>
                                          </p:endCondLst>
                                        </p:cTn>
                                        <p:tgtEl>
                                          <p:sndTgt r:embed="rId5" name="1364 - yooo sound.wav"/>
                                        </p:tgtEl>
                                      </p:cMediaNode>
                                    </p:audio>
                                  </p:subTnLst>
                                </p:cTn>
                              </p:par>
                            </p:childTnLst>
                          </p:cTn>
                        </p:par>
                      </p:childTnLst>
                    </p:cTn>
                  </p:par>
                  <p:par>
                    <p:cTn id="129" fill="hold">
                      <p:stCondLst>
                        <p:cond delay="indefinite"/>
                      </p:stCondLst>
                      <p:childTnLst>
                        <p:par>
                          <p:cTn id="130" fill="hold">
                            <p:stCondLst>
                              <p:cond delay="0"/>
                            </p:stCondLst>
                            <p:childTnLst>
                              <p:par>
                                <p:cTn id="131" presetID="56" presetClass="entr" presetSubtype="0" fill="hold" grpId="0" nodeType="clickEffect">
                                  <p:stCondLst>
                                    <p:cond delay="0"/>
                                  </p:stCondLst>
                                  <p:childTnLst>
                                    <p:set>
                                      <p:cBhvr>
                                        <p:cTn id="132" dur="1" fill="hold">
                                          <p:stCondLst>
                                            <p:cond delay="0"/>
                                          </p:stCondLst>
                                        </p:cTn>
                                        <p:tgtEl>
                                          <p:spTgt spid="17"/>
                                        </p:tgtEl>
                                        <p:attrNameLst>
                                          <p:attrName>style.visibility</p:attrName>
                                        </p:attrNameLst>
                                      </p:cBhvr>
                                      <p:to>
                                        <p:strVal val="visible"/>
                                      </p:to>
                                    </p:set>
                                    <p:anim by="(-#ppt_w*2)" calcmode="lin" valueType="num">
                                      <p:cBhvr rctx="PPT">
                                        <p:cTn id="133" dur="500" autoRev="1" fill="hold">
                                          <p:stCondLst>
                                            <p:cond delay="0"/>
                                          </p:stCondLst>
                                        </p:cTn>
                                        <p:tgtEl>
                                          <p:spTgt spid="17"/>
                                        </p:tgtEl>
                                        <p:attrNameLst>
                                          <p:attrName>ppt_w</p:attrName>
                                        </p:attrNameLst>
                                      </p:cBhvr>
                                    </p:anim>
                                    <p:anim by="(#ppt_w*0.50)" calcmode="lin" valueType="num">
                                      <p:cBhvr>
                                        <p:cTn id="134" dur="500" decel="50000" autoRev="1" fill="hold">
                                          <p:stCondLst>
                                            <p:cond delay="0"/>
                                          </p:stCondLst>
                                        </p:cTn>
                                        <p:tgtEl>
                                          <p:spTgt spid="17"/>
                                        </p:tgtEl>
                                        <p:attrNameLst>
                                          <p:attrName>ppt_x</p:attrName>
                                        </p:attrNameLst>
                                      </p:cBhvr>
                                    </p:anim>
                                    <p:anim from="(-#ppt_h/2)" to="(#ppt_y)" calcmode="lin" valueType="num">
                                      <p:cBhvr>
                                        <p:cTn id="135" dur="1000" fill="hold">
                                          <p:stCondLst>
                                            <p:cond delay="0"/>
                                          </p:stCondLst>
                                        </p:cTn>
                                        <p:tgtEl>
                                          <p:spTgt spid="17"/>
                                        </p:tgtEl>
                                        <p:attrNameLst>
                                          <p:attrName>ppt_y</p:attrName>
                                        </p:attrNameLst>
                                      </p:cBhvr>
                                    </p:anim>
                                    <p:animRot by="21600000">
                                      <p:cBhvr>
                                        <p:cTn id="136" dur="1000" fill="hold">
                                          <p:stCondLst>
                                            <p:cond delay="0"/>
                                          </p:stCondLst>
                                        </p:cTn>
                                        <p:tgtEl>
                                          <p:spTgt spid="17"/>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6"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2" y="-1"/>
          <a:ext cx="9144002" cy="5373806"/>
        </p:xfrm>
        <a:graphic>
          <a:graphicData uri="http://schemas.openxmlformats.org/drawingml/2006/table">
            <a:tbl>
              <a:tblPr firstRow="1" bandRow="1">
                <a:tableStyleId>{5C22544A-7EE6-4342-B048-85BDC9FD1C3A}</a:tableStyleId>
              </a:tblPr>
              <a:tblGrid>
                <a:gridCol w="3276602"/>
                <a:gridCol w="4804144"/>
                <a:gridCol w="1063256"/>
              </a:tblGrid>
              <a:tr h="921224">
                <a:tc>
                  <a:txBody>
                    <a:bodyPr/>
                    <a:lstStyle/>
                    <a:p>
                      <a:endParaRPr lang="en-US" dirty="0"/>
                    </a:p>
                  </a:txBody>
                  <a:tcPr>
                    <a:lnB w="12700" cap="flat" cmpd="sng" algn="ctr">
                      <a:solidFill>
                        <a:schemeClr val="tx1"/>
                      </a:solidFill>
                      <a:prstDash val="solid"/>
                      <a:round/>
                      <a:headEnd type="none" w="med" len="med"/>
                      <a:tailEnd type="none" w="med" len="med"/>
                    </a:lnB>
                    <a:solidFill>
                      <a:srgbClr val="6600CC"/>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00CC"/>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00CC"/>
                    </a:solidFill>
                  </a:tcPr>
                </a:tc>
              </a:tr>
              <a:tr h="148419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8419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8419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a:spLocks noChangeArrowheads="1"/>
          </p:cNvSpPr>
          <p:nvPr/>
        </p:nvSpPr>
        <p:spPr bwMode="auto">
          <a:xfrm>
            <a:off x="8458200" y="76200"/>
            <a:ext cx="332142" cy="584775"/>
          </a:xfrm>
          <a:prstGeom prst="rect">
            <a:avLst/>
          </a:prstGeom>
          <a:noFill/>
          <a:ln w="9525">
            <a:noFill/>
            <a:miter lim="800000"/>
            <a:headEnd/>
            <a:tailEnd/>
          </a:ln>
        </p:spPr>
        <p:txBody>
          <a:bodyPr wrap="none">
            <a:spAutoFit/>
          </a:bodyPr>
          <a:lstStyle/>
          <a:p>
            <a:pPr algn="r" rtl="1"/>
            <a:r>
              <a:rPr lang="ar-EG" sz="3200" b="1" dirty="0" smtClean="0">
                <a:solidFill>
                  <a:schemeClr val="bg1"/>
                </a:solidFill>
              </a:rPr>
              <a:t>م</a:t>
            </a:r>
            <a:endParaRPr lang="en-US" sz="3200" dirty="0">
              <a:solidFill>
                <a:schemeClr val="bg1"/>
              </a:solidFill>
            </a:endParaRPr>
          </a:p>
        </p:txBody>
      </p:sp>
      <p:sp>
        <p:nvSpPr>
          <p:cNvPr id="4" name="مستطيل 3"/>
          <p:cNvSpPr>
            <a:spLocks noChangeArrowheads="1"/>
          </p:cNvSpPr>
          <p:nvPr/>
        </p:nvSpPr>
        <p:spPr bwMode="auto">
          <a:xfrm>
            <a:off x="5181600" y="228600"/>
            <a:ext cx="1021433" cy="584775"/>
          </a:xfrm>
          <a:prstGeom prst="rect">
            <a:avLst/>
          </a:prstGeom>
          <a:noFill/>
          <a:ln w="9525">
            <a:noFill/>
            <a:miter lim="800000"/>
            <a:headEnd/>
            <a:tailEnd/>
          </a:ln>
        </p:spPr>
        <p:txBody>
          <a:bodyPr wrap="none">
            <a:spAutoFit/>
          </a:bodyPr>
          <a:lstStyle/>
          <a:p>
            <a:pPr algn="r" rtl="1"/>
            <a:r>
              <a:rPr lang="ar-EG" sz="3200" b="1" dirty="0" smtClean="0">
                <a:solidFill>
                  <a:schemeClr val="bg1"/>
                </a:solidFill>
              </a:rPr>
              <a:t>الجملة</a:t>
            </a:r>
            <a:endParaRPr lang="en-US" sz="3200" b="1" dirty="0">
              <a:solidFill>
                <a:schemeClr val="bg1"/>
              </a:solidFill>
            </a:endParaRPr>
          </a:p>
        </p:txBody>
      </p:sp>
      <p:sp>
        <p:nvSpPr>
          <p:cNvPr id="5" name="مستطيل 4"/>
          <p:cNvSpPr>
            <a:spLocks noChangeArrowheads="1"/>
          </p:cNvSpPr>
          <p:nvPr/>
        </p:nvSpPr>
        <p:spPr bwMode="auto">
          <a:xfrm>
            <a:off x="0" y="177225"/>
            <a:ext cx="3048000" cy="584775"/>
          </a:xfrm>
          <a:prstGeom prst="rect">
            <a:avLst/>
          </a:prstGeom>
          <a:noFill/>
          <a:ln w="9525">
            <a:noFill/>
            <a:miter lim="800000"/>
            <a:headEnd/>
            <a:tailEnd/>
          </a:ln>
        </p:spPr>
        <p:txBody>
          <a:bodyPr wrap="square">
            <a:spAutoFit/>
          </a:bodyPr>
          <a:lstStyle/>
          <a:p>
            <a:pPr algn="ctr" rtl="1"/>
            <a:r>
              <a:rPr lang="ar-EG" sz="3200" b="1" dirty="0" smtClean="0">
                <a:solidFill>
                  <a:schemeClr val="bg1"/>
                </a:solidFill>
              </a:rPr>
              <a:t>المفعول لأجله</a:t>
            </a:r>
            <a:endParaRPr lang="en-US" sz="3200" b="1" dirty="0">
              <a:solidFill>
                <a:schemeClr val="bg1"/>
              </a:solidFill>
            </a:endParaRPr>
          </a:p>
        </p:txBody>
      </p:sp>
      <p:sp>
        <p:nvSpPr>
          <p:cNvPr id="6" name="مستطيل 5"/>
          <p:cNvSpPr>
            <a:spLocks noChangeArrowheads="1"/>
          </p:cNvSpPr>
          <p:nvPr/>
        </p:nvSpPr>
        <p:spPr bwMode="auto">
          <a:xfrm>
            <a:off x="8305800" y="1219200"/>
            <a:ext cx="533400" cy="646331"/>
          </a:xfrm>
          <a:prstGeom prst="rect">
            <a:avLst/>
          </a:prstGeom>
          <a:noFill/>
          <a:ln w="9525">
            <a:noFill/>
            <a:miter lim="800000"/>
            <a:headEnd/>
            <a:tailEnd/>
          </a:ln>
        </p:spPr>
        <p:txBody>
          <a:bodyPr wrap="square">
            <a:spAutoFit/>
          </a:bodyPr>
          <a:lstStyle/>
          <a:p>
            <a:pPr algn="ctr" rtl="1"/>
            <a:r>
              <a:rPr lang="ar-EG" sz="3600" b="1" dirty="0" smtClean="0"/>
              <a:t>5</a:t>
            </a:r>
            <a:endParaRPr lang="en-US" sz="3600" dirty="0">
              <a:solidFill>
                <a:srgbClr val="006600"/>
              </a:solidFill>
            </a:endParaRPr>
          </a:p>
        </p:txBody>
      </p:sp>
      <p:sp>
        <p:nvSpPr>
          <p:cNvPr id="7" name="Rectangle 51"/>
          <p:cNvSpPr>
            <a:spLocks noChangeArrowheads="1"/>
          </p:cNvSpPr>
          <p:nvPr/>
        </p:nvSpPr>
        <p:spPr bwMode="auto">
          <a:xfrm>
            <a:off x="3276600" y="895291"/>
            <a:ext cx="4648200" cy="1384995"/>
          </a:xfrm>
          <a:prstGeom prst="rect">
            <a:avLst/>
          </a:prstGeom>
          <a:noFill/>
          <a:ln w="9525">
            <a:noFill/>
            <a:miter lim="800000"/>
            <a:headEnd/>
            <a:tailEnd/>
          </a:ln>
        </p:spPr>
        <p:txBody>
          <a:bodyPr wrap="square" anchor="ctr">
            <a:spAutoFit/>
          </a:bodyPr>
          <a:lstStyle/>
          <a:p>
            <a:pPr algn="r" rtl="1"/>
            <a:r>
              <a:rPr lang="ar-EG" sz="2800" b="1" dirty="0" smtClean="0"/>
              <a:t>قال الشاعر:</a:t>
            </a:r>
            <a:endParaRPr lang="en-US" sz="2800" dirty="0" smtClean="0"/>
          </a:p>
          <a:p>
            <a:pPr algn="r" rtl="1"/>
            <a:r>
              <a:rPr lang="ar-EG" sz="2800" b="1" dirty="0" smtClean="0"/>
              <a:t>ومن ينفق الساعات في جمع ماله</a:t>
            </a:r>
            <a:endParaRPr lang="en-US" sz="2800" dirty="0" smtClean="0"/>
          </a:p>
          <a:p>
            <a:pPr algn="r"/>
            <a:r>
              <a:rPr lang="ar-EG" sz="2800" b="1" dirty="0" smtClean="0"/>
              <a:t>              مخافةَ فقرٍ فالذي فعل الفقرُ </a:t>
            </a:r>
            <a:endParaRPr lang="en-US" sz="2800" dirty="0">
              <a:solidFill>
                <a:srgbClr val="0000FF"/>
              </a:solidFill>
            </a:endParaRPr>
          </a:p>
        </p:txBody>
      </p:sp>
      <p:sp>
        <p:nvSpPr>
          <p:cNvPr id="8" name="Rectangle 51"/>
          <p:cNvSpPr>
            <a:spLocks noChangeArrowheads="1"/>
          </p:cNvSpPr>
          <p:nvPr/>
        </p:nvSpPr>
        <p:spPr bwMode="auto">
          <a:xfrm>
            <a:off x="609600" y="1371600"/>
            <a:ext cx="2232331" cy="584775"/>
          </a:xfrm>
          <a:prstGeom prst="rect">
            <a:avLst/>
          </a:prstGeom>
          <a:noFill/>
          <a:ln w="9525">
            <a:noFill/>
            <a:miter lim="800000"/>
            <a:headEnd/>
            <a:tailEnd/>
          </a:ln>
        </p:spPr>
        <p:txBody>
          <a:bodyPr wrap="square" anchor="ctr">
            <a:spAutoFit/>
          </a:bodyPr>
          <a:lstStyle/>
          <a:p>
            <a:pPr algn="ctr" rtl="1" eaLnBrk="0" hangingPunct="0"/>
            <a:r>
              <a:rPr lang="ar-SA" sz="3200" b="1" dirty="0" smtClean="0">
                <a:solidFill>
                  <a:srgbClr val="0000FF"/>
                </a:solidFill>
              </a:rPr>
              <a:t>مخافةً</a:t>
            </a:r>
            <a:endParaRPr lang="ar-SA" sz="3600" dirty="0">
              <a:solidFill>
                <a:srgbClr val="0000FF"/>
              </a:solidFill>
            </a:endParaRPr>
          </a:p>
        </p:txBody>
      </p:sp>
      <p:sp>
        <p:nvSpPr>
          <p:cNvPr id="9" name="مستطيل 8"/>
          <p:cNvSpPr>
            <a:spLocks noChangeArrowheads="1"/>
          </p:cNvSpPr>
          <p:nvPr/>
        </p:nvSpPr>
        <p:spPr bwMode="auto">
          <a:xfrm>
            <a:off x="8305800" y="2691825"/>
            <a:ext cx="533400" cy="646331"/>
          </a:xfrm>
          <a:prstGeom prst="rect">
            <a:avLst/>
          </a:prstGeom>
          <a:noFill/>
          <a:ln w="9525">
            <a:noFill/>
            <a:miter lim="800000"/>
            <a:headEnd/>
            <a:tailEnd/>
          </a:ln>
        </p:spPr>
        <p:txBody>
          <a:bodyPr wrap="square">
            <a:spAutoFit/>
          </a:bodyPr>
          <a:lstStyle/>
          <a:p>
            <a:pPr algn="ctr" rtl="1"/>
            <a:r>
              <a:rPr lang="ar-EG" sz="3600" b="1" dirty="0" smtClean="0"/>
              <a:t>6</a:t>
            </a:r>
            <a:endParaRPr lang="en-US" sz="3600" dirty="0">
              <a:solidFill>
                <a:srgbClr val="006600"/>
              </a:solidFill>
            </a:endParaRPr>
          </a:p>
        </p:txBody>
      </p:sp>
      <p:sp>
        <p:nvSpPr>
          <p:cNvPr id="10" name="Rectangle 51"/>
          <p:cNvSpPr>
            <a:spLocks noChangeArrowheads="1"/>
          </p:cNvSpPr>
          <p:nvPr/>
        </p:nvSpPr>
        <p:spPr bwMode="auto">
          <a:xfrm>
            <a:off x="3352800" y="2653844"/>
            <a:ext cx="4572000" cy="954107"/>
          </a:xfrm>
          <a:prstGeom prst="rect">
            <a:avLst/>
          </a:prstGeom>
          <a:noFill/>
          <a:ln w="9525">
            <a:noFill/>
            <a:miter lim="800000"/>
            <a:headEnd/>
            <a:tailEnd/>
          </a:ln>
        </p:spPr>
        <p:txBody>
          <a:bodyPr wrap="square" anchor="ctr">
            <a:spAutoFit/>
          </a:bodyPr>
          <a:lstStyle/>
          <a:p>
            <a:pPr algn="r" rtl="1"/>
            <a:r>
              <a:rPr lang="ar-EG" sz="2800" b="1" dirty="0" smtClean="0"/>
              <a:t>أحرصُ على متابعة هذا المعلم؛ لأن طريقته في الشرح تعجبني</a:t>
            </a:r>
            <a:endParaRPr lang="en-US" sz="2800" dirty="0">
              <a:solidFill>
                <a:srgbClr val="0000FF"/>
              </a:solidFill>
            </a:endParaRPr>
          </a:p>
        </p:txBody>
      </p:sp>
      <p:sp>
        <p:nvSpPr>
          <p:cNvPr id="11" name="Rectangle 51"/>
          <p:cNvSpPr>
            <a:spLocks noChangeArrowheads="1"/>
          </p:cNvSpPr>
          <p:nvPr/>
        </p:nvSpPr>
        <p:spPr bwMode="auto">
          <a:xfrm>
            <a:off x="304800" y="2819400"/>
            <a:ext cx="2460930" cy="584775"/>
          </a:xfrm>
          <a:prstGeom prst="rect">
            <a:avLst/>
          </a:prstGeom>
          <a:noFill/>
          <a:ln w="9525">
            <a:noFill/>
            <a:miter lim="800000"/>
            <a:headEnd/>
            <a:tailEnd/>
          </a:ln>
        </p:spPr>
        <p:txBody>
          <a:bodyPr wrap="none" anchor="ctr">
            <a:spAutoFit/>
          </a:bodyPr>
          <a:lstStyle/>
          <a:p>
            <a:pPr algn="r" rtl="1" eaLnBrk="0" hangingPunct="0"/>
            <a:r>
              <a:rPr lang="ar-EG" sz="3200" b="1" dirty="0" err="1" smtClean="0">
                <a:solidFill>
                  <a:srgbClr val="FF00FF"/>
                </a:solidFill>
              </a:rPr>
              <a:t>....................</a:t>
            </a:r>
            <a:endParaRPr lang="ar-SA" sz="3600" dirty="0">
              <a:solidFill>
                <a:srgbClr val="FF00FF"/>
              </a:solidFill>
            </a:endParaRPr>
          </a:p>
        </p:txBody>
      </p:sp>
      <p:sp>
        <p:nvSpPr>
          <p:cNvPr id="12" name="مستطيل 11"/>
          <p:cNvSpPr>
            <a:spLocks noChangeArrowheads="1"/>
          </p:cNvSpPr>
          <p:nvPr/>
        </p:nvSpPr>
        <p:spPr bwMode="auto">
          <a:xfrm>
            <a:off x="8305800" y="4267200"/>
            <a:ext cx="533400" cy="646331"/>
          </a:xfrm>
          <a:prstGeom prst="rect">
            <a:avLst/>
          </a:prstGeom>
          <a:noFill/>
          <a:ln w="9525">
            <a:noFill/>
            <a:miter lim="800000"/>
            <a:headEnd/>
            <a:tailEnd/>
          </a:ln>
        </p:spPr>
        <p:txBody>
          <a:bodyPr wrap="square">
            <a:spAutoFit/>
          </a:bodyPr>
          <a:lstStyle/>
          <a:p>
            <a:pPr algn="ctr" rtl="1"/>
            <a:r>
              <a:rPr lang="ar-EG" sz="3600" b="1" dirty="0" smtClean="0"/>
              <a:t>7</a:t>
            </a:r>
            <a:endParaRPr lang="en-US" sz="3600" dirty="0">
              <a:solidFill>
                <a:srgbClr val="006600"/>
              </a:solidFill>
            </a:endParaRPr>
          </a:p>
        </p:txBody>
      </p:sp>
      <p:sp>
        <p:nvSpPr>
          <p:cNvPr id="13" name="Rectangle 51"/>
          <p:cNvSpPr>
            <a:spLocks noChangeArrowheads="1"/>
          </p:cNvSpPr>
          <p:nvPr/>
        </p:nvSpPr>
        <p:spPr bwMode="auto">
          <a:xfrm>
            <a:off x="3276600" y="4374179"/>
            <a:ext cx="4648200" cy="523220"/>
          </a:xfrm>
          <a:prstGeom prst="rect">
            <a:avLst/>
          </a:prstGeom>
          <a:noFill/>
          <a:ln w="9525">
            <a:noFill/>
            <a:miter lim="800000"/>
            <a:headEnd/>
            <a:tailEnd/>
          </a:ln>
        </p:spPr>
        <p:txBody>
          <a:bodyPr wrap="square" anchor="ctr">
            <a:spAutoFit/>
          </a:bodyPr>
          <a:lstStyle/>
          <a:p>
            <a:pPr algn="r" rtl="1"/>
            <a:r>
              <a:rPr lang="ar-EG" sz="2800" b="1" dirty="0" smtClean="0"/>
              <a:t>لم أنم  البارحة من ألم في رجلي.</a:t>
            </a:r>
            <a:endParaRPr lang="en-US" sz="2800" dirty="0"/>
          </a:p>
        </p:txBody>
      </p:sp>
      <p:sp>
        <p:nvSpPr>
          <p:cNvPr id="14" name="Rectangle 51"/>
          <p:cNvSpPr>
            <a:spLocks noChangeArrowheads="1"/>
          </p:cNvSpPr>
          <p:nvPr/>
        </p:nvSpPr>
        <p:spPr bwMode="auto">
          <a:xfrm>
            <a:off x="304800" y="4267200"/>
            <a:ext cx="2460930" cy="584775"/>
          </a:xfrm>
          <a:prstGeom prst="rect">
            <a:avLst/>
          </a:prstGeom>
          <a:noFill/>
          <a:ln w="9525">
            <a:noFill/>
            <a:miter lim="800000"/>
            <a:headEnd/>
            <a:tailEnd/>
          </a:ln>
        </p:spPr>
        <p:txBody>
          <a:bodyPr wrap="none" anchor="ctr">
            <a:spAutoFit/>
          </a:bodyPr>
          <a:lstStyle/>
          <a:p>
            <a:pPr algn="r" rtl="1" eaLnBrk="0" hangingPunct="0"/>
            <a:r>
              <a:rPr lang="ar-EG" sz="3200" b="1" dirty="0" err="1" smtClean="0">
                <a:solidFill>
                  <a:srgbClr val="FF00FF"/>
                </a:solidFill>
              </a:rPr>
              <a:t>....................</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3" name="laser.wav"/>
                                        </p:tgtEl>
                                      </p:cMediaNode>
                                    </p:audio>
                                  </p:subTnLst>
                                </p:cTn>
                              </p:par>
                            </p:childTnLst>
                          </p:cTn>
                        </p:par>
                      </p:childTnLst>
                    </p:cTn>
                  </p:par>
                  <p:par>
                    <p:cTn id="15" fill="hold">
                      <p:stCondLst>
                        <p:cond delay="indefinite"/>
                      </p:stCondLst>
                      <p:childTnLst>
                        <p:par>
                          <p:cTn id="16" fill="hold">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800" decel="100000"/>
                                        <p:tgtEl>
                                          <p:spTgt spid="7"/>
                                        </p:tgtEl>
                                      </p:cBhvr>
                                    </p:animEffect>
                                    <p:anim calcmode="lin" valueType="num">
                                      <p:cBhvr>
                                        <p:cTn id="20" dur="800" decel="100000" fill="hold"/>
                                        <p:tgtEl>
                                          <p:spTgt spid="7"/>
                                        </p:tgtEl>
                                        <p:attrNameLst>
                                          <p:attrName>style.rotation</p:attrName>
                                        </p:attrNameLst>
                                      </p:cBhvr>
                                      <p:tavLst>
                                        <p:tav tm="0">
                                          <p:val>
                                            <p:fltVal val="-90"/>
                                          </p:val>
                                        </p:tav>
                                        <p:tav tm="100000">
                                          <p:val>
                                            <p:fltVal val="0"/>
                                          </p:val>
                                        </p:tav>
                                      </p:tavLst>
                                    </p:anim>
                                    <p:anim calcmode="lin" valueType="num">
                                      <p:cBhvr>
                                        <p:cTn id="21" dur="800" decel="100000" fill="hold"/>
                                        <p:tgtEl>
                                          <p:spTgt spid="7"/>
                                        </p:tgtEl>
                                        <p:attrNameLst>
                                          <p:attrName>ppt_x</p:attrName>
                                        </p:attrNameLst>
                                      </p:cBhvr>
                                      <p:tavLst>
                                        <p:tav tm="0">
                                          <p:val>
                                            <p:strVal val="#ppt_x+0.4"/>
                                          </p:val>
                                        </p:tav>
                                        <p:tav tm="100000">
                                          <p:val>
                                            <p:strVal val="#ppt_x-0.05"/>
                                          </p:val>
                                        </p:tav>
                                      </p:tavLst>
                                    </p:anim>
                                    <p:anim calcmode="lin" valueType="num">
                                      <p:cBhvr>
                                        <p:cTn id="22" dur="800" decel="100000" fill="hold"/>
                                        <p:tgtEl>
                                          <p:spTgt spid="7"/>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1364 - yooo sound.wav"/>
                                        </p:tgtEl>
                                      </p:cMediaNode>
                                    </p:audio>
                                  </p:sub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by="(-#ppt_w*2)" calcmode="lin" valueType="num">
                                      <p:cBhvr rctx="PPT">
                                        <p:cTn id="29" dur="500" autoRev="1" fill="hold">
                                          <p:stCondLst>
                                            <p:cond delay="0"/>
                                          </p:stCondLst>
                                        </p:cTn>
                                        <p:tgtEl>
                                          <p:spTgt spid="8"/>
                                        </p:tgtEl>
                                        <p:attrNameLst>
                                          <p:attrName>ppt_w</p:attrName>
                                        </p:attrNameLst>
                                      </p:cBhvr>
                                    </p:anim>
                                    <p:anim by="(#ppt_w*0.50)" calcmode="lin" valueType="num">
                                      <p:cBhvr>
                                        <p:cTn id="30" dur="500" decel="50000" autoRev="1" fill="hold">
                                          <p:stCondLst>
                                            <p:cond delay="0"/>
                                          </p:stCondLst>
                                        </p:cTn>
                                        <p:tgtEl>
                                          <p:spTgt spid="8"/>
                                        </p:tgtEl>
                                        <p:attrNameLst>
                                          <p:attrName>ppt_x</p:attrName>
                                        </p:attrNameLst>
                                      </p:cBhvr>
                                    </p:anim>
                                    <p:anim from="(-#ppt_h/2)" to="(#ppt_y)" calcmode="lin" valueType="num">
                                      <p:cBhvr>
                                        <p:cTn id="31" dur="1000" fill="hold">
                                          <p:stCondLst>
                                            <p:cond delay="0"/>
                                          </p:stCondLst>
                                        </p:cTn>
                                        <p:tgtEl>
                                          <p:spTgt spid="8"/>
                                        </p:tgtEl>
                                        <p:attrNameLst>
                                          <p:attrName>ppt_y</p:attrName>
                                        </p:attrNameLst>
                                      </p:cBhvr>
                                    </p:anim>
                                    <p:animRot by="21600000">
                                      <p:cBhvr>
                                        <p:cTn id="32" dur="1000" fill="hold">
                                          <p:stCondLst>
                                            <p:cond delay="0"/>
                                          </p:stCondLst>
                                        </p:cTn>
                                        <p:tgtEl>
                                          <p:spTgt spid="8"/>
                                        </p:tgtEl>
                                        <p:attrNameLst>
                                          <p:attrName>r</p:attrName>
                                        </p:attrNameLst>
                                      </p:cBhvr>
                                    </p:animRot>
                                  </p:childTnLst>
                                  <p:subTnLst>
                                    <p:audio>
                                      <p:cMediaNode>
                                        <p:cTn display="0" masterRel="sameClick">
                                          <p:stCondLst>
                                            <p:cond evt="begin" delay="0">
                                              <p:tn val="27"/>
                                            </p:cond>
                                          </p:stCondLst>
                                          <p:endCondLst>
                                            <p:cond evt="onStopAudio" delay="0">
                                              <p:tgtEl>
                                                <p:sldTgt/>
                                              </p:tgtEl>
                                            </p:cond>
                                          </p:endCondLst>
                                        </p:cTn>
                                        <p:tgtEl>
                                          <p:sndTgt r:embed="rId5" name="1291 - wet and squishy.wav"/>
                                        </p:tgtEl>
                                      </p:cMediaNode>
                                    </p:audio>
                                  </p:subTnLst>
                                </p:cTn>
                              </p:par>
                            </p:childTnLst>
                          </p:cTn>
                        </p:par>
                      </p:childTnLst>
                    </p:cTn>
                  </p:par>
                  <p:par>
                    <p:cTn id="33" fill="hold">
                      <p:stCondLst>
                        <p:cond delay="indefinite"/>
                      </p:stCondLst>
                      <p:childTnLst>
                        <p:par>
                          <p:cTn id="34" fill="hold">
                            <p:stCondLst>
                              <p:cond delay="0"/>
                            </p:stCondLst>
                            <p:childTnLst>
                              <p:par>
                                <p:cTn id="35" presetID="25"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0" dur="1000" fill="hold"/>
                                        <p:tgtEl>
                                          <p:spTgt spid="9"/>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9"/>
                                        </p:tgtEl>
                                      </p:cBhvr>
                                    </p:animEffect>
                                  </p:childTnLst>
                                  <p:subTnLst>
                                    <p:audio>
                                      <p:cMediaNode>
                                        <p:cTn display="0" masterRel="sameClick">
                                          <p:stCondLst>
                                            <p:cond evt="begin" delay="0">
                                              <p:tn val="35"/>
                                            </p:cond>
                                          </p:stCondLst>
                                          <p:endCondLst>
                                            <p:cond evt="onStopAudio" delay="0">
                                              <p:tgtEl>
                                                <p:sldTgt/>
                                              </p:tgtEl>
                                            </p:cond>
                                          </p:endCondLst>
                                        </p:cTn>
                                        <p:tgtEl>
                                          <p:sndTgt r:embed="rId3" name="laser.wav"/>
                                        </p:tgtEl>
                                      </p:cMediaNode>
                                    </p:audio>
                                  </p:subTnLst>
                                </p:cTn>
                              </p:par>
                            </p:childTnLst>
                          </p:cTn>
                        </p:par>
                      </p:childTnLst>
                    </p:cTn>
                  </p:par>
                  <p:par>
                    <p:cTn id="45" fill="hold">
                      <p:stCondLst>
                        <p:cond delay="indefinite"/>
                      </p:stCondLst>
                      <p:childTnLst>
                        <p:par>
                          <p:cTn id="46" fill="hold">
                            <p:stCondLst>
                              <p:cond delay="0"/>
                            </p:stCondLst>
                            <p:childTnLst>
                              <p:par>
                                <p:cTn id="47" presetID="30"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800" decel="100000"/>
                                        <p:tgtEl>
                                          <p:spTgt spid="10"/>
                                        </p:tgtEl>
                                      </p:cBhvr>
                                    </p:animEffect>
                                    <p:anim calcmode="lin" valueType="num">
                                      <p:cBhvr>
                                        <p:cTn id="50" dur="800" decel="100000" fill="hold"/>
                                        <p:tgtEl>
                                          <p:spTgt spid="10"/>
                                        </p:tgtEl>
                                        <p:attrNameLst>
                                          <p:attrName>style.rotation</p:attrName>
                                        </p:attrNameLst>
                                      </p:cBhvr>
                                      <p:tavLst>
                                        <p:tav tm="0">
                                          <p:val>
                                            <p:fltVal val="-90"/>
                                          </p:val>
                                        </p:tav>
                                        <p:tav tm="100000">
                                          <p:val>
                                            <p:fltVal val="0"/>
                                          </p:val>
                                        </p:tav>
                                      </p:tavLst>
                                    </p:anim>
                                    <p:anim calcmode="lin" valueType="num">
                                      <p:cBhvr>
                                        <p:cTn id="51" dur="800" decel="100000" fill="hold"/>
                                        <p:tgtEl>
                                          <p:spTgt spid="10"/>
                                        </p:tgtEl>
                                        <p:attrNameLst>
                                          <p:attrName>ppt_x</p:attrName>
                                        </p:attrNameLst>
                                      </p:cBhvr>
                                      <p:tavLst>
                                        <p:tav tm="0">
                                          <p:val>
                                            <p:strVal val="#ppt_x+0.4"/>
                                          </p:val>
                                        </p:tav>
                                        <p:tav tm="100000">
                                          <p:val>
                                            <p:strVal val="#ppt_x-0.05"/>
                                          </p:val>
                                        </p:tav>
                                      </p:tavLst>
                                    </p:anim>
                                    <p:anim calcmode="lin" valueType="num">
                                      <p:cBhvr>
                                        <p:cTn id="52" dur="800" decel="100000" fill="hold"/>
                                        <p:tgtEl>
                                          <p:spTgt spid="10"/>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4" name="1364 - yooo sound.wav"/>
                                        </p:tgtEl>
                                      </p:cMediaNode>
                                    </p:audio>
                                  </p:subTnLst>
                                </p:cTn>
                              </p:par>
                            </p:childTnLst>
                          </p:cTn>
                        </p:par>
                      </p:childTnLst>
                    </p:cTn>
                  </p:par>
                  <p:par>
                    <p:cTn id="55" fill="hold">
                      <p:stCondLst>
                        <p:cond delay="indefinite"/>
                      </p:stCondLst>
                      <p:childTnLst>
                        <p:par>
                          <p:cTn id="56" fill="hold">
                            <p:stCondLst>
                              <p:cond delay="0"/>
                            </p:stCondLst>
                            <p:childTnLst>
                              <p:par>
                                <p:cTn id="57" presetID="56"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 by="(-#ppt_w*2)" calcmode="lin" valueType="num">
                                      <p:cBhvr rctx="PPT">
                                        <p:cTn id="59" dur="500" autoRev="1" fill="hold">
                                          <p:stCondLst>
                                            <p:cond delay="0"/>
                                          </p:stCondLst>
                                        </p:cTn>
                                        <p:tgtEl>
                                          <p:spTgt spid="11"/>
                                        </p:tgtEl>
                                        <p:attrNameLst>
                                          <p:attrName>ppt_w</p:attrName>
                                        </p:attrNameLst>
                                      </p:cBhvr>
                                    </p:anim>
                                    <p:anim by="(#ppt_w*0.50)" calcmode="lin" valueType="num">
                                      <p:cBhvr>
                                        <p:cTn id="60" dur="500" decel="50000" autoRev="1" fill="hold">
                                          <p:stCondLst>
                                            <p:cond delay="0"/>
                                          </p:stCondLst>
                                        </p:cTn>
                                        <p:tgtEl>
                                          <p:spTgt spid="11"/>
                                        </p:tgtEl>
                                        <p:attrNameLst>
                                          <p:attrName>ppt_x</p:attrName>
                                        </p:attrNameLst>
                                      </p:cBhvr>
                                    </p:anim>
                                    <p:anim from="(-#ppt_h/2)" to="(#ppt_y)" calcmode="lin" valueType="num">
                                      <p:cBhvr>
                                        <p:cTn id="61" dur="1000" fill="hold">
                                          <p:stCondLst>
                                            <p:cond delay="0"/>
                                          </p:stCondLst>
                                        </p:cTn>
                                        <p:tgtEl>
                                          <p:spTgt spid="11"/>
                                        </p:tgtEl>
                                        <p:attrNameLst>
                                          <p:attrName>ppt_y</p:attrName>
                                        </p:attrNameLst>
                                      </p:cBhvr>
                                    </p:anim>
                                    <p:animRot by="21600000">
                                      <p:cBhvr>
                                        <p:cTn id="62" dur="1000" fill="hold">
                                          <p:stCondLst>
                                            <p:cond delay="0"/>
                                          </p:stCondLst>
                                        </p:cTn>
                                        <p:tgtEl>
                                          <p:spTgt spid="11"/>
                                        </p:tgtEl>
                                        <p:attrNameLst>
                                          <p:attrName>r</p:attrName>
                                        </p:attrNameLst>
                                      </p:cBhvr>
                                    </p:animRot>
                                  </p:childTnLst>
                                  <p:subTnLst>
                                    <p:audio>
                                      <p:cMediaNode>
                                        <p:cTn display="0" masterRel="sameClick">
                                          <p:stCondLst>
                                            <p:cond evt="begin" delay="0">
                                              <p:tn val="57"/>
                                            </p:cond>
                                          </p:stCondLst>
                                          <p:endCondLst>
                                            <p:cond evt="onStopAudio" delay="0">
                                              <p:tgtEl>
                                                <p:sldTgt/>
                                              </p:tgtEl>
                                            </p:cond>
                                          </p:endCondLst>
                                        </p:cTn>
                                        <p:tgtEl>
                                          <p:sndTgt r:embed="rId5" name="1291 - wet and squishy.wav"/>
                                        </p:tgtEl>
                                      </p:cMediaNode>
                                    </p:audio>
                                  </p:sub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70" dur="1000" fill="hold"/>
                                        <p:tgtEl>
                                          <p:spTgt spid="12"/>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2"/>
                                        </p:tgtEl>
                                      </p:cBhvr>
                                    </p:animEffect>
                                  </p:childTnLst>
                                  <p:subTnLst>
                                    <p:audio>
                                      <p:cMediaNode>
                                        <p:cTn display="0" masterRel="sameClick">
                                          <p:stCondLst>
                                            <p:cond evt="begin" delay="0">
                                              <p:tn val="65"/>
                                            </p:cond>
                                          </p:stCondLst>
                                          <p:endCondLst>
                                            <p:cond evt="onStopAudio" delay="0">
                                              <p:tgtEl>
                                                <p:sldTgt/>
                                              </p:tgtEl>
                                            </p:cond>
                                          </p:endCondLst>
                                        </p:cTn>
                                        <p:tgtEl>
                                          <p:sndTgt r:embed="rId3" name="laser.wav"/>
                                        </p:tgtEl>
                                      </p:cMediaNode>
                                    </p:audio>
                                  </p:subTnLst>
                                </p:cTn>
                              </p:par>
                            </p:childTnLst>
                          </p:cTn>
                        </p:par>
                      </p:childTnLst>
                    </p:cTn>
                  </p:par>
                  <p:par>
                    <p:cTn id="75" fill="hold">
                      <p:stCondLst>
                        <p:cond delay="indefinite"/>
                      </p:stCondLst>
                      <p:childTnLst>
                        <p:par>
                          <p:cTn id="76" fill="hold">
                            <p:stCondLst>
                              <p:cond delay="0"/>
                            </p:stCondLst>
                            <p:childTnLst>
                              <p:par>
                                <p:cTn id="77" presetID="30"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800" decel="100000"/>
                                        <p:tgtEl>
                                          <p:spTgt spid="13"/>
                                        </p:tgtEl>
                                      </p:cBhvr>
                                    </p:animEffect>
                                    <p:anim calcmode="lin" valueType="num">
                                      <p:cBhvr>
                                        <p:cTn id="80" dur="800" decel="100000" fill="hold"/>
                                        <p:tgtEl>
                                          <p:spTgt spid="13"/>
                                        </p:tgtEl>
                                        <p:attrNameLst>
                                          <p:attrName>style.rotation</p:attrName>
                                        </p:attrNameLst>
                                      </p:cBhvr>
                                      <p:tavLst>
                                        <p:tav tm="0">
                                          <p:val>
                                            <p:fltVal val="-90"/>
                                          </p:val>
                                        </p:tav>
                                        <p:tav tm="100000">
                                          <p:val>
                                            <p:fltVal val="0"/>
                                          </p:val>
                                        </p:tav>
                                      </p:tavLst>
                                    </p:anim>
                                    <p:anim calcmode="lin" valueType="num">
                                      <p:cBhvr>
                                        <p:cTn id="81" dur="800" decel="100000" fill="hold"/>
                                        <p:tgtEl>
                                          <p:spTgt spid="13"/>
                                        </p:tgtEl>
                                        <p:attrNameLst>
                                          <p:attrName>ppt_x</p:attrName>
                                        </p:attrNameLst>
                                      </p:cBhvr>
                                      <p:tavLst>
                                        <p:tav tm="0">
                                          <p:val>
                                            <p:strVal val="#ppt_x+0.4"/>
                                          </p:val>
                                        </p:tav>
                                        <p:tav tm="100000">
                                          <p:val>
                                            <p:strVal val="#ppt_x-0.05"/>
                                          </p:val>
                                        </p:tav>
                                      </p:tavLst>
                                    </p:anim>
                                    <p:anim calcmode="lin" valueType="num">
                                      <p:cBhvr>
                                        <p:cTn id="82" dur="800" decel="100000" fill="hold"/>
                                        <p:tgtEl>
                                          <p:spTgt spid="13"/>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77"/>
                                            </p:cond>
                                          </p:stCondLst>
                                          <p:endCondLst>
                                            <p:cond evt="onStopAudio" delay="0">
                                              <p:tgtEl>
                                                <p:sldTgt/>
                                              </p:tgtEl>
                                            </p:cond>
                                          </p:endCondLst>
                                        </p:cTn>
                                        <p:tgtEl>
                                          <p:sndTgt r:embed="rId4" name="1364 - yooo sound.wav"/>
                                        </p:tgtEl>
                                      </p:cMediaNode>
                                    </p:audio>
                                  </p:subTnLst>
                                </p:cTn>
                              </p:par>
                            </p:childTnLst>
                          </p:cTn>
                        </p:par>
                      </p:childTnLst>
                    </p:cTn>
                  </p:par>
                  <p:par>
                    <p:cTn id="85" fill="hold">
                      <p:stCondLst>
                        <p:cond delay="indefinite"/>
                      </p:stCondLst>
                      <p:childTnLst>
                        <p:par>
                          <p:cTn id="86" fill="hold">
                            <p:stCondLst>
                              <p:cond delay="0"/>
                            </p:stCondLst>
                            <p:childTnLst>
                              <p:par>
                                <p:cTn id="87" presetID="56" presetClass="entr" presetSubtype="0" fill="hold" grpId="0" nodeType="clickEffect">
                                  <p:stCondLst>
                                    <p:cond delay="0"/>
                                  </p:stCondLst>
                                  <p:childTnLst>
                                    <p:set>
                                      <p:cBhvr>
                                        <p:cTn id="88" dur="1" fill="hold">
                                          <p:stCondLst>
                                            <p:cond delay="0"/>
                                          </p:stCondLst>
                                        </p:cTn>
                                        <p:tgtEl>
                                          <p:spTgt spid="14"/>
                                        </p:tgtEl>
                                        <p:attrNameLst>
                                          <p:attrName>style.visibility</p:attrName>
                                        </p:attrNameLst>
                                      </p:cBhvr>
                                      <p:to>
                                        <p:strVal val="visible"/>
                                      </p:to>
                                    </p:set>
                                    <p:anim by="(-#ppt_w*2)" calcmode="lin" valueType="num">
                                      <p:cBhvr rctx="PPT">
                                        <p:cTn id="89" dur="500" autoRev="1" fill="hold">
                                          <p:stCondLst>
                                            <p:cond delay="0"/>
                                          </p:stCondLst>
                                        </p:cTn>
                                        <p:tgtEl>
                                          <p:spTgt spid="14"/>
                                        </p:tgtEl>
                                        <p:attrNameLst>
                                          <p:attrName>ppt_w</p:attrName>
                                        </p:attrNameLst>
                                      </p:cBhvr>
                                    </p:anim>
                                    <p:anim by="(#ppt_w*0.50)" calcmode="lin" valueType="num">
                                      <p:cBhvr>
                                        <p:cTn id="90" dur="500" decel="50000" autoRev="1" fill="hold">
                                          <p:stCondLst>
                                            <p:cond delay="0"/>
                                          </p:stCondLst>
                                        </p:cTn>
                                        <p:tgtEl>
                                          <p:spTgt spid="14"/>
                                        </p:tgtEl>
                                        <p:attrNameLst>
                                          <p:attrName>ppt_x</p:attrName>
                                        </p:attrNameLst>
                                      </p:cBhvr>
                                    </p:anim>
                                    <p:anim from="(-#ppt_h/2)" to="(#ppt_y)" calcmode="lin" valueType="num">
                                      <p:cBhvr>
                                        <p:cTn id="91" dur="1000" fill="hold">
                                          <p:stCondLst>
                                            <p:cond delay="0"/>
                                          </p:stCondLst>
                                        </p:cTn>
                                        <p:tgtEl>
                                          <p:spTgt spid="14"/>
                                        </p:tgtEl>
                                        <p:attrNameLst>
                                          <p:attrName>ppt_y</p:attrName>
                                        </p:attrNameLst>
                                      </p:cBhvr>
                                    </p:anim>
                                    <p:animRot by="21600000">
                                      <p:cBhvr>
                                        <p:cTn id="92" dur="1000" fill="hold">
                                          <p:stCondLst>
                                            <p:cond delay="0"/>
                                          </p:stCondLst>
                                        </p:cTn>
                                        <p:tgtEl>
                                          <p:spTgt spid="14"/>
                                        </p:tgtEl>
                                        <p:attrNameLst>
                                          <p:attrName>r</p:attrName>
                                        </p:attrNameLst>
                                      </p:cBhvr>
                                    </p:animRot>
                                  </p:childTnLst>
                                  <p:subTnLst>
                                    <p:audio>
                                      <p:cMediaNode>
                                        <p:cTn display="0" masterRel="sameClick">
                                          <p:stCondLst>
                                            <p:cond evt="begin" delay="0">
                                              <p:tn val="87"/>
                                            </p:cond>
                                          </p:stCondLst>
                                          <p:endCondLst>
                                            <p:cond evt="onStopAudio" delay="0">
                                              <p:tgtEl>
                                                <p:sldTgt/>
                                              </p:tgtEl>
                                            </p:cond>
                                          </p:endCondLst>
                                        </p:cTn>
                                        <p:tgtEl>
                                          <p:sndTgt r:embed="rId5"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23850" y="304800"/>
            <a:ext cx="8569325" cy="6292850"/>
            <a:chOff x="785786" y="1654880"/>
            <a:chExt cx="8001082" cy="3365442"/>
          </a:xfrm>
        </p:grpSpPr>
        <p:sp>
          <p:nvSpPr>
            <p:cNvPr id="3" name="Round Same Side Corner Rectangle 3"/>
            <p:cNvSpPr/>
            <p:nvPr/>
          </p:nvSpPr>
          <p:spPr>
            <a:xfrm>
              <a:off x="1500221" y="1654880"/>
              <a:ext cx="7286647" cy="2999523"/>
            </a:xfrm>
            <a:prstGeom prst="round2SameRect">
              <a:avLst/>
            </a:prstGeom>
            <a:gradFill>
              <a:gsLst>
                <a:gs pos="0">
                  <a:srgbClr val="DDEBCF"/>
                </a:gs>
                <a:gs pos="50000">
                  <a:srgbClr val="9CB86E"/>
                </a:gs>
                <a:gs pos="100000">
                  <a:srgbClr val="156B13"/>
                </a:gs>
              </a:gsLst>
              <a:lin ang="16200000" scaled="0"/>
            </a:gradFill>
            <a:ln/>
          </p:spPr>
          <p:style>
            <a:lnRef idx="1">
              <a:schemeClr val="accent1"/>
            </a:lnRef>
            <a:fillRef idx="2">
              <a:schemeClr val="accent1"/>
            </a:fillRef>
            <a:effectRef idx="1">
              <a:schemeClr val="accent1"/>
            </a:effectRef>
            <a:fontRef idx="minor">
              <a:schemeClr val="dk1"/>
            </a:fontRef>
          </p:style>
          <p:txBody>
            <a:bodyPr rtlCol="1" anchor="ctr"/>
            <a:lstStyle/>
            <a:p>
              <a:pPr algn="ctr" rtl="1" fontAlgn="auto">
                <a:spcBef>
                  <a:spcPts val="0"/>
                </a:spcBef>
                <a:spcAft>
                  <a:spcPts val="0"/>
                </a:spcAft>
                <a:defRPr/>
              </a:pPr>
              <a:endParaRPr lang="ar-EG"/>
            </a:p>
          </p:txBody>
        </p:sp>
        <p:sp>
          <p:nvSpPr>
            <p:cNvPr id="4" name="Round Same Side Corner Rectangle 4"/>
            <p:cNvSpPr/>
            <p:nvPr/>
          </p:nvSpPr>
          <p:spPr>
            <a:xfrm rot="10800000">
              <a:off x="785786" y="2019559"/>
              <a:ext cx="8001082" cy="3000763"/>
            </a:xfrm>
            <a:prstGeom prst="round2SameRect">
              <a:avLst/>
            </a:prstGeom>
            <a:gradFill>
              <a:gsLst>
                <a:gs pos="0">
                  <a:srgbClr val="000000"/>
                </a:gs>
                <a:gs pos="20000">
                  <a:srgbClr val="000040"/>
                </a:gs>
                <a:gs pos="50000">
                  <a:srgbClr val="400040"/>
                </a:gs>
                <a:gs pos="75000">
                  <a:srgbClr val="8F0040"/>
                </a:gs>
                <a:gs pos="89999">
                  <a:srgbClr val="F27300"/>
                </a:gs>
                <a:gs pos="100000">
                  <a:srgbClr val="FFBF00"/>
                </a:gs>
              </a:gsLst>
              <a:lin ang="16200000" scaled="0"/>
            </a:gradFill>
            <a:ln/>
          </p:spPr>
          <p:style>
            <a:lnRef idx="0">
              <a:schemeClr val="accent5"/>
            </a:lnRef>
            <a:fillRef idx="3">
              <a:schemeClr val="accent5"/>
            </a:fillRef>
            <a:effectRef idx="3">
              <a:schemeClr val="accent5"/>
            </a:effectRef>
            <a:fontRef idx="minor">
              <a:schemeClr val="lt1"/>
            </a:fontRef>
          </p:style>
          <p:txBody>
            <a:bodyPr rtlCol="1" anchor="ctr"/>
            <a:lstStyle/>
            <a:p>
              <a:pPr algn="ctr" rtl="1" fontAlgn="auto">
                <a:spcBef>
                  <a:spcPts val="0"/>
                </a:spcBef>
                <a:spcAft>
                  <a:spcPts val="0"/>
                </a:spcAft>
                <a:defRPr/>
              </a:pPr>
              <a:endParaRPr lang="ar-EG"/>
            </a:p>
          </p:txBody>
        </p:sp>
        <p:sp>
          <p:nvSpPr>
            <p:cNvPr id="5" name="Round Same Side Corner Rectangle 5"/>
            <p:cNvSpPr/>
            <p:nvPr/>
          </p:nvSpPr>
          <p:spPr>
            <a:xfrm>
              <a:off x="919187" y="1766099"/>
              <a:ext cx="7723905" cy="3091214"/>
            </a:xfrm>
            <a:prstGeom prst="round2SameRect">
              <a:avLst/>
            </a:prstGeom>
            <a:solidFill>
              <a:schemeClr val="bg1"/>
            </a:solidFill>
            <a:ln w="889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a:p>
          </p:txBody>
        </p:sp>
      </p:grpSp>
      <p:sp>
        <p:nvSpPr>
          <p:cNvPr id="25603" name="Rectangle 2"/>
          <p:cNvSpPr>
            <a:spLocks noChangeArrowheads="1"/>
          </p:cNvSpPr>
          <p:nvPr/>
        </p:nvSpPr>
        <p:spPr bwMode="auto">
          <a:xfrm>
            <a:off x="762000" y="609868"/>
            <a:ext cx="7396163" cy="1323439"/>
          </a:xfrm>
          <a:prstGeom prst="rect">
            <a:avLst/>
          </a:prstGeom>
          <a:noFill/>
          <a:ln w="9525">
            <a:noFill/>
            <a:miter lim="800000"/>
            <a:headEnd/>
            <a:tailEnd/>
          </a:ln>
        </p:spPr>
        <p:txBody>
          <a:bodyPr anchor="ctr">
            <a:spAutoFit/>
          </a:bodyPr>
          <a:lstStyle/>
          <a:p>
            <a:pPr lvl="0" algn="r" rtl="1"/>
            <a:r>
              <a:rPr lang="ar-EG" sz="4000" b="1" dirty="0" err="1" smtClean="0"/>
              <a:t>7.</a:t>
            </a:r>
            <a:r>
              <a:rPr lang="ar-EG" sz="4000" b="1" dirty="0" smtClean="0"/>
              <a:t> ضع في كل فراغ مما يلي مفعولًا لأجله مناسبًا:</a:t>
            </a:r>
            <a:endParaRPr lang="en-US" sz="4000" dirty="0"/>
          </a:p>
        </p:txBody>
      </p:sp>
      <p:sp>
        <p:nvSpPr>
          <p:cNvPr id="69633" name="Rectangle 1"/>
          <p:cNvSpPr>
            <a:spLocks noChangeArrowheads="1"/>
          </p:cNvSpPr>
          <p:nvPr/>
        </p:nvSpPr>
        <p:spPr bwMode="auto">
          <a:xfrm>
            <a:off x="838200" y="2732782"/>
            <a:ext cx="7620000" cy="1077218"/>
          </a:xfrm>
          <a:prstGeom prst="rect">
            <a:avLst/>
          </a:prstGeom>
          <a:noFill/>
          <a:ln w="9525">
            <a:noFill/>
            <a:miter lim="800000"/>
            <a:headEnd/>
            <a:tailEnd/>
          </a:ln>
        </p:spPr>
        <p:txBody>
          <a:bodyPr wrap="square" anchor="ctr">
            <a:spAutoFit/>
          </a:bodyPr>
          <a:lstStyle/>
          <a:p>
            <a:pPr algn="r" rtl="1" eaLnBrk="0" hangingPunct="0"/>
            <a:r>
              <a:rPr lang="ar-EG" sz="3200" b="1" dirty="0" err="1">
                <a:latin typeface="Times New Roman" pitchFamily="18" charset="0"/>
                <a:cs typeface="Times New Roman" pitchFamily="18" charset="0"/>
              </a:rPr>
              <a:t>أ.</a:t>
            </a:r>
            <a:r>
              <a:rPr lang="ar-EG" sz="3200" b="1" dirty="0">
                <a:latin typeface="Times New Roman" pitchFamily="18" charset="0"/>
                <a:cs typeface="Times New Roman" pitchFamily="18" charset="0"/>
              </a:rPr>
              <a:t> </a:t>
            </a:r>
            <a:r>
              <a:rPr lang="ar-EG" sz="3200" b="1" dirty="0" smtClean="0"/>
              <a:t>كل </a:t>
            </a:r>
            <a:r>
              <a:rPr lang="ar-EG" sz="3200" b="1" dirty="0" err="1" smtClean="0"/>
              <a:t>بيمينك </a:t>
            </a:r>
            <a:r>
              <a:rPr lang="ar-EG" sz="3200" b="1" dirty="0" err="1" smtClean="0">
                <a:latin typeface="Times New Roman" pitchFamily="18" charset="0"/>
                <a:cs typeface="Times New Roman" pitchFamily="18" charset="0"/>
              </a:rPr>
              <a:t> </a:t>
            </a:r>
            <a:r>
              <a:rPr lang="ar-EG" sz="1100" dirty="0">
                <a:latin typeface="Times New Roman" pitchFamily="18" charset="0"/>
                <a:cs typeface="Times New Roman" pitchFamily="18" charset="0"/>
              </a:rPr>
              <a:t>.........................................................................................................</a:t>
            </a:r>
            <a:r>
              <a:rPr lang="ar-EG" sz="3200" b="1" dirty="0">
                <a:latin typeface="Times New Roman" pitchFamily="18" charset="0"/>
                <a:cs typeface="Times New Roman" pitchFamily="18" charset="0"/>
              </a:rPr>
              <a:t> </a:t>
            </a:r>
            <a:r>
              <a:rPr lang="ar-EG" sz="3200" b="1" dirty="0" smtClean="0"/>
              <a:t>لسنة النبي صلى الله عليه وسلم.</a:t>
            </a:r>
            <a:endParaRPr lang="ar-EG" sz="3600" dirty="0"/>
          </a:p>
        </p:txBody>
      </p:sp>
      <p:sp>
        <p:nvSpPr>
          <p:cNvPr id="8" name="Rectangle 51"/>
          <p:cNvSpPr>
            <a:spLocks noChangeArrowheads="1"/>
          </p:cNvSpPr>
          <p:nvPr/>
        </p:nvSpPr>
        <p:spPr bwMode="auto">
          <a:xfrm>
            <a:off x="3505200" y="2509390"/>
            <a:ext cx="2260669" cy="646331"/>
          </a:xfrm>
          <a:prstGeom prst="rect">
            <a:avLst/>
          </a:prstGeom>
          <a:noFill/>
          <a:ln w="9525">
            <a:noFill/>
            <a:miter lim="800000"/>
            <a:headEnd/>
            <a:tailEnd/>
          </a:ln>
        </p:spPr>
        <p:txBody>
          <a:bodyPr wrap="square" anchor="ctr">
            <a:spAutoFit/>
          </a:bodyPr>
          <a:lstStyle/>
          <a:p>
            <a:pPr algn="ctr" rtl="1" eaLnBrk="0" hangingPunct="0"/>
            <a:r>
              <a:rPr lang="ar-SA" sz="3600" b="1" dirty="0" smtClean="0">
                <a:solidFill>
                  <a:srgbClr val="0000FF"/>
                </a:solidFill>
              </a:rPr>
              <a:t>اتباعاً</a:t>
            </a:r>
            <a:endParaRPr lang="ar-SA" sz="4000" dirty="0">
              <a:solidFill>
                <a:srgbClr val="0000FF"/>
              </a:solidFill>
            </a:endParaRPr>
          </a:p>
        </p:txBody>
      </p:sp>
      <p:sp>
        <p:nvSpPr>
          <p:cNvPr id="9" name="Rectangle 1"/>
          <p:cNvSpPr>
            <a:spLocks noChangeArrowheads="1"/>
          </p:cNvSpPr>
          <p:nvPr/>
        </p:nvSpPr>
        <p:spPr bwMode="auto">
          <a:xfrm>
            <a:off x="762001" y="4444425"/>
            <a:ext cx="7772400" cy="584775"/>
          </a:xfrm>
          <a:prstGeom prst="rect">
            <a:avLst/>
          </a:prstGeom>
          <a:noFill/>
          <a:ln w="9525">
            <a:noFill/>
            <a:miter lim="800000"/>
            <a:headEnd/>
            <a:tailEnd/>
          </a:ln>
        </p:spPr>
        <p:txBody>
          <a:bodyPr wrap="square" anchor="ctr">
            <a:spAutoFit/>
          </a:bodyPr>
          <a:lstStyle/>
          <a:p>
            <a:pPr algn="r" rtl="1"/>
            <a:r>
              <a:rPr lang="ar-EG" sz="3200" b="1" dirty="0" err="1"/>
              <a:t>ب.</a:t>
            </a:r>
            <a:r>
              <a:rPr lang="ar-EG" sz="3200" b="1" dirty="0"/>
              <a:t> </a:t>
            </a:r>
            <a:r>
              <a:rPr lang="ar-EG" sz="3200" b="1" dirty="0" smtClean="0"/>
              <a:t>صمت </a:t>
            </a:r>
            <a:r>
              <a:rPr lang="ar-EG" sz="3200" b="1" dirty="0" err="1" smtClean="0"/>
              <a:t>رمضان  </a:t>
            </a:r>
            <a:r>
              <a:rPr lang="ar-EG" sz="1100" dirty="0"/>
              <a:t>.......................................................................................................</a:t>
            </a:r>
            <a:r>
              <a:rPr lang="ar-EG" sz="3200" b="1" dirty="0"/>
              <a:t> </a:t>
            </a:r>
            <a:r>
              <a:rPr lang="ar-EG" sz="3200" b="1" dirty="0" smtClean="0"/>
              <a:t>لله.</a:t>
            </a:r>
            <a:endParaRPr lang="en-US" sz="3200" dirty="0"/>
          </a:p>
        </p:txBody>
      </p:sp>
      <p:sp>
        <p:nvSpPr>
          <p:cNvPr id="10" name="Rectangle 51"/>
          <p:cNvSpPr>
            <a:spLocks noChangeArrowheads="1"/>
          </p:cNvSpPr>
          <p:nvPr/>
        </p:nvSpPr>
        <p:spPr bwMode="auto">
          <a:xfrm>
            <a:off x="3409308" y="4285169"/>
            <a:ext cx="1490481" cy="646331"/>
          </a:xfrm>
          <a:prstGeom prst="rect">
            <a:avLst/>
          </a:prstGeom>
          <a:noFill/>
          <a:ln w="9525">
            <a:noFill/>
            <a:miter lim="800000"/>
            <a:headEnd/>
            <a:tailEnd/>
          </a:ln>
        </p:spPr>
        <p:txBody>
          <a:bodyPr wrap="square" anchor="ctr">
            <a:spAutoFit/>
          </a:bodyPr>
          <a:lstStyle/>
          <a:p>
            <a:pPr algn="ctr" rtl="1" eaLnBrk="0" hangingPunct="0"/>
            <a:r>
              <a:rPr lang="ar-SA" sz="3600" b="1" dirty="0" smtClean="0">
                <a:solidFill>
                  <a:srgbClr val="0000FF"/>
                </a:solidFill>
              </a:rPr>
              <a:t>طاعةً</a:t>
            </a:r>
            <a:endParaRPr lang="ar-SA" sz="4000" b="1"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مقص.wav"/>
                                        </p:tgtEl>
                                      </p:cMediaNode>
                                    </p:audio>
                                  </p:subTnLst>
                                </p:cTn>
                              </p:par>
                              <p:par>
                                <p:cTn id="10" presetID="29" presetClass="entr" presetSubtype="0" fill="hold" grpId="0" nodeType="withEffect">
                                  <p:stCondLst>
                                    <p:cond delay="0"/>
                                  </p:stCondLst>
                                  <p:childTnLst>
                                    <p:set>
                                      <p:cBhvr>
                                        <p:cTn id="11" dur="1" fill="hold">
                                          <p:stCondLst>
                                            <p:cond delay="0"/>
                                          </p:stCondLst>
                                        </p:cTn>
                                        <p:tgtEl>
                                          <p:spTgt spid="25603"/>
                                        </p:tgtEl>
                                        <p:attrNameLst>
                                          <p:attrName>style.visibility</p:attrName>
                                        </p:attrNameLst>
                                      </p:cBhvr>
                                      <p:to>
                                        <p:strVal val="visible"/>
                                      </p:to>
                                    </p:set>
                                    <p:anim calcmode="lin" valueType="num">
                                      <p:cBhvr>
                                        <p:cTn id="12" dur="1000" fill="hold"/>
                                        <p:tgtEl>
                                          <p:spTgt spid="25603"/>
                                        </p:tgtEl>
                                        <p:attrNameLst>
                                          <p:attrName>ppt_x</p:attrName>
                                        </p:attrNameLst>
                                      </p:cBhvr>
                                      <p:tavLst>
                                        <p:tav tm="0">
                                          <p:val>
                                            <p:strVal val="#ppt_x-.2"/>
                                          </p:val>
                                        </p:tav>
                                        <p:tav tm="100000">
                                          <p:val>
                                            <p:strVal val="#ppt_x"/>
                                          </p:val>
                                        </p:tav>
                                      </p:tavLst>
                                    </p:anim>
                                    <p:anim calcmode="lin" valueType="num">
                                      <p:cBhvr>
                                        <p:cTn id="13" dur="1000" fill="hold"/>
                                        <p:tgtEl>
                                          <p:spTgt spid="2560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5603"/>
                                        </p:tgtEl>
                                      </p:cBhvr>
                                    </p:animEffect>
                                  </p:childTnLst>
                                  <p:subTnLst>
                                    <p:audio>
                                      <p:cMediaNode>
                                        <p:cTn display="0" masterRel="sameClick">
                                          <p:stCondLst>
                                            <p:cond evt="begin" delay="0">
                                              <p:tn val="10"/>
                                            </p:cond>
                                          </p:stCondLst>
                                          <p:endCondLst>
                                            <p:cond evt="onStopAudio" delay="0">
                                              <p:tgtEl>
                                                <p:sldTgt/>
                                              </p:tgtEl>
                                            </p:cond>
                                          </p:endCondLst>
                                        </p:cTn>
                                        <p:tgtEl>
                                          <p:sndTgt r:embed="rId3" name="مقص.wav"/>
                                        </p:tgtEl>
                                      </p:cMediaNode>
                                    </p:audio>
                                  </p:sub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9633"/>
                                        </p:tgtEl>
                                        <p:attrNameLst>
                                          <p:attrName>style.visibility</p:attrName>
                                        </p:attrNameLst>
                                      </p:cBhvr>
                                      <p:to>
                                        <p:strVal val="visible"/>
                                      </p:to>
                                    </p:set>
                                    <p:anim calcmode="lin" valueType="num">
                                      <p:cBhvr>
                                        <p:cTn id="19" dur="500" fill="hold"/>
                                        <p:tgtEl>
                                          <p:spTgt spid="69633"/>
                                        </p:tgtEl>
                                        <p:attrNameLst>
                                          <p:attrName>ppt_w</p:attrName>
                                        </p:attrNameLst>
                                      </p:cBhvr>
                                      <p:tavLst>
                                        <p:tav tm="0">
                                          <p:val>
                                            <p:fltVal val="0"/>
                                          </p:val>
                                        </p:tav>
                                        <p:tav tm="100000">
                                          <p:val>
                                            <p:strVal val="#ppt_w"/>
                                          </p:val>
                                        </p:tav>
                                      </p:tavLst>
                                    </p:anim>
                                    <p:anim calcmode="lin" valueType="num">
                                      <p:cBhvr>
                                        <p:cTn id="20" dur="500" fill="hold"/>
                                        <p:tgtEl>
                                          <p:spTgt spid="6963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7"/>
                                            </p:cond>
                                          </p:stCondLst>
                                          <p:endCondLst>
                                            <p:cond evt="onStopAudio" delay="0">
                                              <p:tgtEl>
                                                <p:sldTgt/>
                                              </p:tgtEl>
                                            </p:cond>
                                          </p:endCondLst>
                                        </p:cTn>
                                        <p:tgtEl>
                                          <p:sndTgt r:embed="rId4" name="0026 - SCISSORS.wav"/>
                                        </p:tgtEl>
                                      </p:cMediaNode>
                                    </p:audio>
                                  </p:sub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by="(-#ppt_w*2)" calcmode="lin" valueType="num">
                                      <p:cBhvr rctx="PPT">
                                        <p:cTn id="25" dur="500" autoRev="1" fill="hold">
                                          <p:stCondLst>
                                            <p:cond delay="0"/>
                                          </p:stCondLst>
                                        </p:cTn>
                                        <p:tgtEl>
                                          <p:spTgt spid="8"/>
                                        </p:tgtEl>
                                        <p:attrNameLst>
                                          <p:attrName>ppt_w</p:attrName>
                                        </p:attrNameLst>
                                      </p:cBhvr>
                                    </p:anim>
                                    <p:anim by="(#ppt_w*0.50)" calcmode="lin" valueType="num">
                                      <p:cBhvr>
                                        <p:cTn id="26" dur="500" decel="50000" autoRev="1" fill="hold">
                                          <p:stCondLst>
                                            <p:cond delay="0"/>
                                          </p:stCondLst>
                                        </p:cTn>
                                        <p:tgtEl>
                                          <p:spTgt spid="8"/>
                                        </p:tgtEl>
                                        <p:attrNameLst>
                                          <p:attrName>ppt_x</p:attrName>
                                        </p:attrNameLst>
                                      </p:cBhvr>
                                    </p:anim>
                                    <p:anim from="(-#ppt_h/2)" to="(#ppt_y)" calcmode="lin" valueType="num">
                                      <p:cBhvr>
                                        <p:cTn id="27" dur="1000" fill="hold">
                                          <p:stCondLst>
                                            <p:cond delay="0"/>
                                          </p:stCondLst>
                                        </p:cTn>
                                        <p:tgtEl>
                                          <p:spTgt spid="8"/>
                                        </p:tgtEl>
                                        <p:attrNameLst>
                                          <p:attrName>ppt_y</p:attrName>
                                        </p:attrNameLst>
                                      </p:cBhvr>
                                    </p:anim>
                                    <p:animRot by="21600000">
                                      <p:cBhvr>
                                        <p:cTn id="28" dur="1000" fill="hold">
                                          <p:stCondLst>
                                            <p:cond delay="0"/>
                                          </p:stCondLst>
                                        </p:cTn>
                                        <p:tgtEl>
                                          <p:spTgt spid="8"/>
                                        </p:tgtEl>
                                        <p:attrNameLst>
                                          <p:attrName>r</p:attrName>
                                        </p:attrNameLst>
                                      </p:cBhvr>
                                    </p:animRot>
                                  </p:childTnLst>
                                  <p:subTnLst>
                                    <p:audio>
                                      <p:cMediaNode>
                                        <p:cTn display="0" masterRel="sameClick">
                                          <p:stCondLst>
                                            <p:cond evt="begin" delay="0">
                                              <p:tn val="23"/>
                                            </p:cond>
                                          </p:stCondLst>
                                          <p:endCondLst>
                                            <p:cond evt="onStopAudio" delay="0">
                                              <p:tgtEl>
                                                <p:sldTgt/>
                                              </p:tgtEl>
                                            </p:cond>
                                          </p:endCondLst>
                                        </p:cTn>
                                        <p:tgtEl>
                                          <p:sndTgt r:embed="rId5" name="1291 - wet and squishy.wav"/>
                                        </p:tgtEl>
                                      </p:cMediaNode>
                                    </p:audio>
                                  </p:sub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1"/>
                                            </p:cond>
                                          </p:stCondLst>
                                          <p:endCondLst>
                                            <p:cond evt="onStopAudio" delay="0">
                                              <p:tgtEl>
                                                <p:sldTgt/>
                                              </p:tgtEl>
                                            </p:cond>
                                          </p:endCondLst>
                                        </p:cTn>
                                        <p:tgtEl>
                                          <p:sndTgt r:embed="rId4" name="0026 - SCISSORS.wav"/>
                                        </p:tgtEl>
                                      </p:cMediaNode>
                                    </p:audio>
                                  </p:subTnLst>
                                </p:cTn>
                              </p:par>
                            </p:childTnLst>
                          </p:cTn>
                        </p:par>
                      </p:childTnLst>
                    </p:cTn>
                  </p:par>
                  <p:par>
                    <p:cTn id="35" fill="hold">
                      <p:stCondLst>
                        <p:cond delay="indefinite"/>
                      </p:stCondLst>
                      <p:childTnLst>
                        <p:par>
                          <p:cTn id="36" fill="hold">
                            <p:stCondLst>
                              <p:cond delay="0"/>
                            </p:stCondLst>
                            <p:childTnLst>
                              <p:par>
                                <p:cTn id="37" presetID="56"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by="(-#ppt_w*2)" calcmode="lin" valueType="num">
                                      <p:cBhvr rctx="PPT">
                                        <p:cTn id="39" dur="500" autoRev="1" fill="hold">
                                          <p:stCondLst>
                                            <p:cond delay="0"/>
                                          </p:stCondLst>
                                        </p:cTn>
                                        <p:tgtEl>
                                          <p:spTgt spid="10"/>
                                        </p:tgtEl>
                                        <p:attrNameLst>
                                          <p:attrName>ppt_w</p:attrName>
                                        </p:attrNameLst>
                                      </p:cBhvr>
                                    </p:anim>
                                    <p:anim by="(#ppt_w*0.50)" calcmode="lin" valueType="num">
                                      <p:cBhvr>
                                        <p:cTn id="40" dur="500" decel="50000" autoRev="1" fill="hold">
                                          <p:stCondLst>
                                            <p:cond delay="0"/>
                                          </p:stCondLst>
                                        </p:cTn>
                                        <p:tgtEl>
                                          <p:spTgt spid="10"/>
                                        </p:tgtEl>
                                        <p:attrNameLst>
                                          <p:attrName>ppt_x</p:attrName>
                                        </p:attrNameLst>
                                      </p:cBhvr>
                                    </p:anim>
                                    <p:anim from="(-#ppt_h/2)" to="(#ppt_y)" calcmode="lin" valueType="num">
                                      <p:cBhvr>
                                        <p:cTn id="41" dur="1000" fill="hold">
                                          <p:stCondLst>
                                            <p:cond delay="0"/>
                                          </p:stCondLst>
                                        </p:cTn>
                                        <p:tgtEl>
                                          <p:spTgt spid="10"/>
                                        </p:tgtEl>
                                        <p:attrNameLst>
                                          <p:attrName>ppt_y</p:attrName>
                                        </p:attrNameLst>
                                      </p:cBhvr>
                                    </p:anim>
                                    <p:animRot by="21600000">
                                      <p:cBhvr>
                                        <p:cTn id="42" dur="1000" fill="hold">
                                          <p:stCondLst>
                                            <p:cond delay="0"/>
                                          </p:stCondLst>
                                        </p:cTn>
                                        <p:tgtEl>
                                          <p:spTgt spid="10"/>
                                        </p:tgtEl>
                                        <p:attrNameLst>
                                          <p:attrName>r</p:attrName>
                                        </p:attrNameLst>
                                      </p:cBhvr>
                                    </p:animRot>
                                  </p:childTnLst>
                                  <p:subTnLst>
                                    <p:audio>
                                      <p:cMediaNode>
                                        <p:cTn display="0" masterRel="sameClick">
                                          <p:stCondLst>
                                            <p:cond evt="begin" delay="0">
                                              <p:tn val="37"/>
                                            </p:cond>
                                          </p:stCondLst>
                                          <p:endCondLst>
                                            <p:cond evt="onStopAudio" delay="0">
                                              <p:tgtEl>
                                                <p:sldTgt/>
                                              </p:tgtEl>
                                            </p:cond>
                                          </p:endCondLst>
                                        </p:cTn>
                                        <p:tgtEl>
                                          <p:sndTgt r:embed="rId5"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69633"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23850" y="304800"/>
            <a:ext cx="8569325" cy="6292850"/>
            <a:chOff x="785786" y="1654880"/>
            <a:chExt cx="8001082" cy="3365442"/>
          </a:xfrm>
        </p:grpSpPr>
        <p:sp>
          <p:nvSpPr>
            <p:cNvPr id="3" name="Round Same Side Corner Rectangle 3"/>
            <p:cNvSpPr/>
            <p:nvPr/>
          </p:nvSpPr>
          <p:spPr>
            <a:xfrm>
              <a:off x="1500221" y="1654880"/>
              <a:ext cx="7286647" cy="2999523"/>
            </a:xfrm>
            <a:prstGeom prst="round2SameRect">
              <a:avLst/>
            </a:prstGeom>
            <a:gradFill>
              <a:gsLst>
                <a:gs pos="0">
                  <a:srgbClr val="DDEBCF"/>
                </a:gs>
                <a:gs pos="50000">
                  <a:srgbClr val="9CB86E"/>
                </a:gs>
                <a:gs pos="100000">
                  <a:srgbClr val="156B13"/>
                </a:gs>
              </a:gsLst>
              <a:lin ang="16200000" scaled="0"/>
            </a:gradFill>
            <a:ln/>
          </p:spPr>
          <p:style>
            <a:lnRef idx="1">
              <a:schemeClr val="accent1"/>
            </a:lnRef>
            <a:fillRef idx="2">
              <a:schemeClr val="accent1"/>
            </a:fillRef>
            <a:effectRef idx="1">
              <a:schemeClr val="accent1"/>
            </a:effectRef>
            <a:fontRef idx="minor">
              <a:schemeClr val="dk1"/>
            </a:fontRef>
          </p:style>
          <p:txBody>
            <a:bodyPr rtlCol="1" anchor="ctr"/>
            <a:lstStyle/>
            <a:p>
              <a:pPr algn="ctr" rtl="1" fontAlgn="auto">
                <a:spcBef>
                  <a:spcPts val="0"/>
                </a:spcBef>
                <a:spcAft>
                  <a:spcPts val="0"/>
                </a:spcAft>
                <a:defRPr/>
              </a:pPr>
              <a:endParaRPr lang="ar-EG"/>
            </a:p>
          </p:txBody>
        </p:sp>
        <p:sp>
          <p:nvSpPr>
            <p:cNvPr id="4" name="Round Same Side Corner Rectangle 4"/>
            <p:cNvSpPr/>
            <p:nvPr/>
          </p:nvSpPr>
          <p:spPr>
            <a:xfrm rot="10800000">
              <a:off x="785786" y="2019559"/>
              <a:ext cx="8001082" cy="3000763"/>
            </a:xfrm>
            <a:prstGeom prst="round2SameRect">
              <a:avLst/>
            </a:prstGeom>
            <a:gradFill>
              <a:gsLst>
                <a:gs pos="0">
                  <a:srgbClr val="000000"/>
                </a:gs>
                <a:gs pos="20000">
                  <a:srgbClr val="000040"/>
                </a:gs>
                <a:gs pos="50000">
                  <a:srgbClr val="400040"/>
                </a:gs>
                <a:gs pos="75000">
                  <a:srgbClr val="8F0040"/>
                </a:gs>
                <a:gs pos="89999">
                  <a:srgbClr val="F27300"/>
                </a:gs>
                <a:gs pos="100000">
                  <a:srgbClr val="FFBF00"/>
                </a:gs>
              </a:gsLst>
              <a:lin ang="16200000" scaled="0"/>
            </a:gradFill>
            <a:ln/>
          </p:spPr>
          <p:style>
            <a:lnRef idx="0">
              <a:schemeClr val="accent5"/>
            </a:lnRef>
            <a:fillRef idx="3">
              <a:schemeClr val="accent5"/>
            </a:fillRef>
            <a:effectRef idx="3">
              <a:schemeClr val="accent5"/>
            </a:effectRef>
            <a:fontRef idx="minor">
              <a:schemeClr val="lt1"/>
            </a:fontRef>
          </p:style>
          <p:txBody>
            <a:bodyPr rtlCol="1" anchor="ctr"/>
            <a:lstStyle/>
            <a:p>
              <a:pPr algn="ctr" rtl="1" fontAlgn="auto">
                <a:spcBef>
                  <a:spcPts val="0"/>
                </a:spcBef>
                <a:spcAft>
                  <a:spcPts val="0"/>
                </a:spcAft>
                <a:defRPr/>
              </a:pPr>
              <a:endParaRPr lang="ar-EG"/>
            </a:p>
          </p:txBody>
        </p:sp>
        <p:sp>
          <p:nvSpPr>
            <p:cNvPr id="5" name="Round Same Side Corner Rectangle 5"/>
            <p:cNvSpPr/>
            <p:nvPr/>
          </p:nvSpPr>
          <p:spPr>
            <a:xfrm>
              <a:off x="919187" y="1766099"/>
              <a:ext cx="7723905" cy="3091214"/>
            </a:xfrm>
            <a:prstGeom prst="round2SameRect">
              <a:avLst/>
            </a:prstGeom>
            <a:solidFill>
              <a:schemeClr val="bg1"/>
            </a:solidFill>
            <a:ln w="889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a:p>
          </p:txBody>
        </p:sp>
      </p:grpSp>
      <p:sp>
        <p:nvSpPr>
          <p:cNvPr id="25603" name="Rectangle 2"/>
          <p:cNvSpPr>
            <a:spLocks noChangeArrowheads="1"/>
          </p:cNvSpPr>
          <p:nvPr/>
        </p:nvSpPr>
        <p:spPr bwMode="auto">
          <a:xfrm>
            <a:off x="762000" y="609868"/>
            <a:ext cx="7396163" cy="1323439"/>
          </a:xfrm>
          <a:prstGeom prst="rect">
            <a:avLst/>
          </a:prstGeom>
          <a:noFill/>
          <a:ln w="9525">
            <a:noFill/>
            <a:miter lim="800000"/>
            <a:headEnd/>
            <a:tailEnd/>
          </a:ln>
        </p:spPr>
        <p:txBody>
          <a:bodyPr anchor="ctr">
            <a:spAutoFit/>
          </a:bodyPr>
          <a:lstStyle/>
          <a:p>
            <a:pPr lvl="0" algn="r" rtl="1"/>
            <a:r>
              <a:rPr lang="ar-EG" sz="4000" b="1" dirty="0" err="1" smtClean="0"/>
              <a:t>7.</a:t>
            </a:r>
            <a:r>
              <a:rPr lang="ar-EG" sz="4000" b="1" dirty="0" smtClean="0"/>
              <a:t> ضع في كل فراغ مما يلي مفعولًا لأجله مناسبًا:</a:t>
            </a:r>
            <a:endParaRPr lang="en-US" sz="4000" dirty="0"/>
          </a:p>
        </p:txBody>
      </p:sp>
      <p:sp>
        <p:nvSpPr>
          <p:cNvPr id="69633" name="Rectangle 1"/>
          <p:cNvSpPr>
            <a:spLocks noChangeArrowheads="1"/>
          </p:cNvSpPr>
          <p:nvPr/>
        </p:nvSpPr>
        <p:spPr bwMode="auto">
          <a:xfrm>
            <a:off x="838200" y="2732782"/>
            <a:ext cx="7620000" cy="1077218"/>
          </a:xfrm>
          <a:prstGeom prst="rect">
            <a:avLst/>
          </a:prstGeom>
          <a:noFill/>
          <a:ln w="9525">
            <a:noFill/>
            <a:miter lim="800000"/>
            <a:headEnd/>
            <a:tailEnd/>
          </a:ln>
        </p:spPr>
        <p:txBody>
          <a:bodyPr wrap="square" anchor="ctr">
            <a:spAutoFit/>
          </a:bodyPr>
          <a:lstStyle/>
          <a:p>
            <a:pPr algn="r" rtl="1" eaLnBrk="0" hangingPunct="0"/>
            <a:r>
              <a:rPr lang="ar-EG" sz="3200" b="1" dirty="0" err="1" smtClean="0">
                <a:latin typeface="Times New Roman" pitchFamily="18" charset="0"/>
                <a:cs typeface="Times New Roman" pitchFamily="18" charset="0"/>
              </a:rPr>
              <a:t>ت.</a:t>
            </a:r>
            <a:r>
              <a:rPr lang="ar-EG" sz="3200" b="1" dirty="0" smtClean="0">
                <a:latin typeface="Times New Roman" pitchFamily="18" charset="0"/>
                <a:cs typeface="Times New Roman" pitchFamily="18" charset="0"/>
              </a:rPr>
              <a:t> </a:t>
            </a:r>
            <a:r>
              <a:rPr lang="ar-EG" sz="3200" b="1" dirty="0" smtClean="0"/>
              <a:t>بذلت </a:t>
            </a:r>
            <a:r>
              <a:rPr lang="ar-EG" sz="3200" b="1" dirty="0" err="1" smtClean="0"/>
              <a:t>النصيحة </a:t>
            </a:r>
            <a:r>
              <a:rPr lang="ar-EG" sz="1100" dirty="0" smtClean="0">
                <a:latin typeface="Times New Roman" pitchFamily="18" charset="0"/>
                <a:cs typeface="Times New Roman" pitchFamily="18" charset="0"/>
              </a:rPr>
              <a:t>.........................................................................................................</a:t>
            </a:r>
            <a:r>
              <a:rPr lang="ar-EG" sz="3200" b="1" dirty="0" smtClean="0">
                <a:latin typeface="Times New Roman" pitchFamily="18" charset="0"/>
                <a:cs typeface="Times New Roman" pitchFamily="18" charset="0"/>
              </a:rPr>
              <a:t> </a:t>
            </a:r>
            <a:r>
              <a:rPr lang="ar-EG" sz="3200" b="1" dirty="0" smtClean="0"/>
              <a:t>لأصدقائي.</a:t>
            </a:r>
            <a:endParaRPr lang="ar-EG" sz="3600" dirty="0"/>
          </a:p>
        </p:txBody>
      </p:sp>
      <p:sp>
        <p:nvSpPr>
          <p:cNvPr id="8" name="Rectangle 51"/>
          <p:cNvSpPr>
            <a:spLocks noChangeArrowheads="1"/>
          </p:cNvSpPr>
          <p:nvPr/>
        </p:nvSpPr>
        <p:spPr bwMode="auto">
          <a:xfrm>
            <a:off x="2514600" y="2509390"/>
            <a:ext cx="3251271" cy="646331"/>
          </a:xfrm>
          <a:prstGeom prst="rect">
            <a:avLst/>
          </a:prstGeom>
          <a:noFill/>
          <a:ln w="9525">
            <a:noFill/>
            <a:miter lim="800000"/>
            <a:headEnd/>
            <a:tailEnd/>
          </a:ln>
        </p:spPr>
        <p:txBody>
          <a:bodyPr wrap="square" anchor="ctr">
            <a:spAutoFit/>
          </a:bodyPr>
          <a:lstStyle/>
          <a:p>
            <a:pPr algn="ctr" rtl="1" eaLnBrk="0" hangingPunct="0"/>
            <a:r>
              <a:rPr lang="ar-EG" sz="3600" b="1" dirty="0" smtClean="0">
                <a:solidFill>
                  <a:srgbClr val="0000FF"/>
                </a:solidFill>
              </a:rPr>
              <a:t>حباً</a:t>
            </a:r>
            <a:endParaRPr lang="ar-SA" sz="4000" dirty="0">
              <a:solidFill>
                <a:srgbClr val="0000FF"/>
              </a:solidFill>
            </a:endParaRPr>
          </a:p>
        </p:txBody>
      </p:sp>
      <p:sp>
        <p:nvSpPr>
          <p:cNvPr id="9" name="Rectangle 1"/>
          <p:cNvSpPr>
            <a:spLocks noChangeArrowheads="1"/>
          </p:cNvSpPr>
          <p:nvPr/>
        </p:nvSpPr>
        <p:spPr bwMode="auto">
          <a:xfrm>
            <a:off x="762001" y="4198205"/>
            <a:ext cx="7772400" cy="1077218"/>
          </a:xfrm>
          <a:prstGeom prst="rect">
            <a:avLst/>
          </a:prstGeom>
          <a:noFill/>
          <a:ln w="9525">
            <a:noFill/>
            <a:miter lim="800000"/>
            <a:headEnd/>
            <a:tailEnd/>
          </a:ln>
        </p:spPr>
        <p:txBody>
          <a:bodyPr wrap="square" anchor="ctr">
            <a:spAutoFit/>
          </a:bodyPr>
          <a:lstStyle/>
          <a:p>
            <a:pPr lvl="0" algn="r" rtl="1"/>
            <a:r>
              <a:rPr lang="ar-EG" sz="3200" b="1" dirty="0" err="1" smtClean="0"/>
              <a:t>ث.</a:t>
            </a:r>
            <a:r>
              <a:rPr lang="ar-EG" sz="3200" b="1" dirty="0" smtClean="0"/>
              <a:t> عكفت على </a:t>
            </a:r>
            <a:r>
              <a:rPr lang="ar-EG" sz="3200" b="1" dirty="0" err="1" smtClean="0"/>
              <a:t>الطاعات </a:t>
            </a:r>
            <a:r>
              <a:rPr lang="ar-EG" sz="1100" dirty="0" smtClean="0"/>
              <a:t>.......................................................................................................</a:t>
            </a:r>
            <a:r>
              <a:rPr lang="ar-EG" sz="3200" b="1" dirty="0" smtClean="0"/>
              <a:t> في ثواب الله.</a:t>
            </a:r>
            <a:endParaRPr lang="en-US" sz="3200" dirty="0" smtClean="0"/>
          </a:p>
        </p:txBody>
      </p:sp>
      <p:sp>
        <p:nvSpPr>
          <p:cNvPr id="10" name="Rectangle 51"/>
          <p:cNvSpPr>
            <a:spLocks noChangeArrowheads="1"/>
          </p:cNvSpPr>
          <p:nvPr/>
        </p:nvSpPr>
        <p:spPr bwMode="auto">
          <a:xfrm>
            <a:off x="1981201" y="4038600"/>
            <a:ext cx="2385190" cy="646331"/>
          </a:xfrm>
          <a:prstGeom prst="rect">
            <a:avLst/>
          </a:prstGeom>
          <a:noFill/>
          <a:ln w="9525">
            <a:noFill/>
            <a:miter lim="800000"/>
            <a:headEnd/>
            <a:tailEnd/>
          </a:ln>
        </p:spPr>
        <p:txBody>
          <a:bodyPr wrap="square" anchor="ctr">
            <a:spAutoFit/>
          </a:bodyPr>
          <a:lstStyle/>
          <a:p>
            <a:pPr algn="ctr" rtl="1" eaLnBrk="0" hangingPunct="0"/>
            <a:r>
              <a:rPr lang="ar-SA" sz="3600" b="1" dirty="0" smtClean="0">
                <a:solidFill>
                  <a:srgbClr val="0000FF"/>
                </a:solidFill>
              </a:rPr>
              <a:t>رغبةً</a:t>
            </a:r>
            <a:endParaRPr lang="ar-SA" sz="4000" b="1"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9633"/>
                                        </p:tgtEl>
                                        <p:attrNameLst>
                                          <p:attrName>style.visibility</p:attrName>
                                        </p:attrNameLst>
                                      </p:cBhvr>
                                      <p:to>
                                        <p:strVal val="visible"/>
                                      </p:to>
                                    </p:set>
                                    <p:anim calcmode="lin" valueType="num">
                                      <p:cBhvr>
                                        <p:cTn id="7" dur="500" fill="hold"/>
                                        <p:tgtEl>
                                          <p:spTgt spid="69633"/>
                                        </p:tgtEl>
                                        <p:attrNameLst>
                                          <p:attrName>ppt_w</p:attrName>
                                        </p:attrNameLst>
                                      </p:cBhvr>
                                      <p:tavLst>
                                        <p:tav tm="0">
                                          <p:val>
                                            <p:fltVal val="0"/>
                                          </p:val>
                                        </p:tav>
                                        <p:tav tm="100000">
                                          <p:val>
                                            <p:strVal val="#ppt_w"/>
                                          </p:val>
                                        </p:tav>
                                      </p:tavLst>
                                    </p:anim>
                                    <p:anim calcmode="lin" valueType="num">
                                      <p:cBhvr>
                                        <p:cTn id="8" dur="500" fill="hold"/>
                                        <p:tgtEl>
                                          <p:spTgt spid="6963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0026 - SCISSORS.wav"/>
                                        </p:tgtEl>
                                      </p:cMediaNode>
                                    </p:audio>
                                  </p:sub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500" autoRev="1" fill="hold">
                                          <p:stCondLst>
                                            <p:cond delay="0"/>
                                          </p:stCondLst>
                                        </p:cTn>
                                        <p:tgtEl>
                                          <p:spTgt spid="8"/>
                                        </p:tgtEl>
                                        <p:attrNameLst>
                                          <p:attrName>ppt_w</p:attrName>
                                        </p:attrNameLst>
                                      </p:cBhvr>
                                    </p:anim>
                                    <p:anim by="(#ppt_w*0.50)" calcmode="lin" valueType="num">
                                      <p:cBhvr>
                                        <p:cTn id="14" dur="500" decel="50000" autoRev="1" fill="hold">
                                          <p:stCondLst>
                                            <p:cond delay="0"/>
                                          </p:stCondLst>
                                        </p:cTn>
                                        <p:tgtEl>
                                          <p:spTgt spid="8"/>
                                        </p:tgtEl>
                                        <p:attrNameLst>
                                          <p:attrName>ppt_x</p:attrName>
                                        </p:attrNameLst>
                                      </p:cBhvr>
                                    </p:anim>
                                    <p:anim from="(-#ppt_h/2)" to="(#ppt_y)" calcmode="lin" valueType="num">
                                      <p:cBhvr>
                                        <p:cTn id="15" dur="1000" fill="hold">
                                          <p:stCondLst>
                                            <p:cond delay="0"/>
                                          </p:stCondLst>
                                        </p:cTn>
                                        <p:tgtEl>
                                          <p:spTgt spid="8"/>
                                        </p:tgtEl>
                                        <p:attrNameLst>
                                          <p:attrName>ppt_y</p:attrName>
                                        </p:attrNameLst>
                                      </p:cBhvr>
                                    </p:anim>
                                    <p:animRot by="21600000">
                                      <p:cBhvr>
                                        <p:cTn id="16" dur="1000" fill="hold">
                                          <p:stCondLst>
                                            <p:cond delay="0"/>
                                          </p:stCondLst>
                                        </p:cTn>
                                        <p:tgtEl>
                                          <p:spTgt spid="8"/>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4" name="1291 - wet and squishy.wav"/>
                                        </p:tgtEl>
                                      </p:cMediaNode>
                                    </p:audio>
                                  </p:sub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9"/>
                                            </p:cond>
                                          </p:stCondLst>
                                          <p:endCondLst>
                                            <p:cond evt="onStopAudio" delay="0">
                                              <p:tgtEl>
                                                <p:sldTgt/>
                                              </p:tgtEl>
                                            </p:cond>
                                          </p:endCondLst>
                                        </p:cTn>
                                        <p:tgtEl>
                                          <p:sndTgt r:embed="rId3" name="0026 - SCISSORS.wav"/>
                                        </p:tgtEl>
                                      </p:cMediaNode>
                                    </p:audio>
                                  </p:subTnLst>
                                </p:cTn>
                              </p:par>
                            </p:childTnLst>
                          </p:cTn>
                        </p:par>
                      </p:childTnLst>
                    </p:cTn>
                  </p:par>
                  <p:par>
                    <p:cTn id="23" fill="hold">
                      <p:stCondLst>
                        <p:cond delay="indefinite"/>
                      </p:stCondLst>
                      <p:childTnLst>
                        <p:par>
                          <p:cTn id="24" fill="hold">
                            <p:stCondLst>
                              <p:cond delay="0"/>
                            </p:stCondLst>
                            <p:childTnLst>
                              <p:par>
                                <p:cTn id="25" presetID="56"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by="(-#ppt_w*2)" calcmode="lin" valueType="num">
                                      <p:cBhvr rctx="PPT">
                                        <p:cTn id="27" dur="500" autoRev="1" fill="hold">
                                          <p:stCondLst>
                                            <p:cond delay="0"/>
                                          </p:stCondLst>
                                        </p:cTn>
                                        <p:tgtEl>
                                          <p:spTgt spid="10"/>
                                        </p:tgtEl>
                                        <p:attrNameLst>
                                          <p:attrName>ppt_w</p:attrName>
                                        </p:attrNameLst>
                                      </p:cBhvr>
                                    </p:anim>
                                    <p:anim by="(#ppt_w*0.50)" calcmode="lin" valueType="num">
                                      <p:cBhvr>
                                        <p:cTn id="28" dur="500" decel="50000" autoRev="1" fill="hold">
                                          <p:stCondLst>
                                            <p:cond delay="0"/>
                                          </p:stCondLst>
                                        </p:cTn>
                                        <p:tgtEl>
                                          <p:spTgt spid="10"/>
                                        </p:tgtEl>
                                        <p:attrNameLst>
                                          <p:attrName>ppt_x</p:attrName>
                                        </p:attrNameLst>
                                      </p:cBhvr>
                                    </p:anim>
                                    <p:anim from="(-#ppt_h/2)" to="(#ppt_y)" calcmode="lin" valueType="num">
                                      <p:cBhvr>
                                        <p:cTn id="29" dur="1000" fill="hold">
                                          <p:stCondLst>
                                            <p:cond delay="0"/>
                                          </p:stCondLst>
                                        </p:cTn>
                                        <p:tgtEl>
                                          <p:spTgt spid="10"/>
                                        </p:tgtEl>
                                        <p:attrNameLst>
                                          <p:attrName>ppt_y</p:attrName>
                                        </p:attrNameLst>
                                      </p:cBhvr>
                                    </p:anim>
                                    <p:animRot by="21600000">
                                      <p:cBhvr>
                                        <p:cTn id="30" dur="1000" fill="hold">
                                          <p:stCondLst>
                                            <p:cond delay="0"/>
                                          </p:stCondLst>
                                        </p:cTn>
                                        <p:tgtEl>
                                          <p:spTgt spid="10"/>
                                        </p:tgtEl>
                                        <p:attrNameLst>
                                          <p:attrName>r</p:attrName>
                                        </p:attrNameLst>
                                      </p:cBhvr>
                                    </p:animRot>
                                  </p:childTnLst>
                                  <p:subTnLst>
                                    <p:audio>
                                      <p:cMediaNode>
                                        <p:cTn display="0" masterRel="sameClick">
                                          <p:stCondLst>
                                            <p:cond evt="begin" delay="0">
                                              <p:tn val="25"/>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3"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23850" y="304800"/>
            <a:ext cx="8569325" cy="6292850"/>
            <a:chOff x="785786" y="1654880"/>
            <a:chExt cx="8001082" cy="3365442"/>
          </a:xfrm>
        </p:grpSpPr>
        <p:sp>
          <p:nvSpPr>
            <p:cNvPr id="3" name="Round Same Side Corner Rectangle 3"/>
            <p:cNvSpPr/>
            <p:nvPr/>
          </p:nvSpPr>
          <p:spPr>
            <a:xfrm>
              <a:off x="1500221" y="1654880"/>
              <a:ext cx="7286647" cy="2999523"/>
            </a:xfrm>
            <a:prstGeom prst="round2SameRect">
              <a:avLst/>
            </a:prstGeom>
            <a:gradFill>
              <a:gsLst>
                <a:gs pos="0">
                  <a:srgbClr val="DDEBCF"/>
                </a:gs>
                <a:gs pos="50000">
                  <a:srgbClr val="9CB86E"/>
                </a:gs>
                <a:gs pos="100000">
                  <a:srgbClr val="156B13"/>
                </a:gs>
              </a:gsLst>
              <a:lin ang="16200000" scaled="0"/>
            </a:gradFill>
            <a:ln/>
          </p:spPr>
          <p:style>
            <a:lnRef idx="1">
              <a:schemeClr val="accent1"/>
            </a:lnRef>
            <a:fillRef idx="2">
              <a:schemeClr val="accent1"/>
            </a:fillRef>
            <a:effectRef idx="1">
              <a:schemeClr val="accent1"/>
            </a:effectRef>
            <a:fontRef idx="minor">
              <a:schemeClr val="dk1"/>
            </a:fontRef>
          </p:style>
          <p:txBody>
            <a:bodyPr rtlCol="1" anchor="ctr"/>
            <a:lstStyle/>
            <a:p>
              <a:pPr algn="ctr" rtl="1" fontAlgn="auto">
                <a:spcBef>
                  <a:spcPts val="0"/>
                </a:spcBef>
                <a:spcAft>
                  <a:spcPts val="0"/>
                </a:spcAft>
                <a:defRPr/>
              </a:pPr>
              <a:endParaRPr lang="ar-EG"/>
            </a:p>
          </p:txBody>
        </p:sp>
        <p:sp>
          <p:nvSpPr>
            <p:cNvPr id="4" name="Round Same Side Corner Rectangle 4"/>
            <p:cNvSpPr/>
            <p:nvPr/>
          </p:nvSpPr>
          <p:spPr>
            <a:xfrm rot="10800000">
              <a:off x="785786" y="2019559"/>
              <a:ext cx="8001082" cy="3000763"/>
            </a:xfrm>
            <a:prstGeom prst="round2SameRect">
              <a:avLst/>
            </a:prstGeom>
            <a:gradFill>
              <a:gsLst>
                <a:gs pos="0">
                  <a:srgbClr val="000000"/>
                </a:gs>
                <a:gs pos="20000">
                  <a:srgbClr val="000040"/>
                </a:gs>
                <a:gs pos="50000">
                  <a:srgbClr val="400040"/>
                </a:gs>
                <a:gs pos="75000">
                  <a:srgbClr val="8F0040"/>
                </a:gs>
                <a:gs pos="89999">
                  <a:srgbClr val="F27300"/>
                </a:gs>
                <a:gs pos="100000">
                  <a:srgbClr val="FFBF00"/>
                </a:gs>
              </a:gsLst>
              <a:lin ang="16200000" scaled="0"/>
            </a:gradFill>
            <a:ln/>
          </p:spPr>
          <p:style>
            <a:lnRef idx="0">
              <a:schemeClr val="accent5"/>
            </a:lnRef>
            <a:fillRef idx="3">
              <a:schemeClr val="accent5"/>
            </a:fillRef>
            <a:effectRef idx="3">
              <a:schemeClr val="accent5"/>
            </a:effectRef>
            <a:fontRef idx="minor">
              <a:schemeClr val="lt1"/>
            </a:fontRef>
          </p:style>
          <p:txBody>
            <a:bodyPr rtlCol="1" anchor="ctr"/>
            <a:lstStyle/>
            <a:p>
              <a:pPr algn="ctr" rtl="1" fontAlgn="auto">
                <a:spcBef>
                  <a:spcPts val="0"/>
                </a:spcBef>
                <a:spcAft>
                  <a:spcPts val="0"/>
                </a:spcAft>
                <a:defRPr/>
              </a:pPr>
              <a:endParaRPr lang="ar-EG"/>
            </a:p>
          </p:txBody>
        </p:sp>
        <p:sp>
          <p:nvSpPr>
            <p:cNvPr id="5" name="Round Same Side Corner Rectangle 5"/>
            <p:cNvSpPr/>
            <p:nvPr/>
          </p:nvSpPr>
          <p:spPr>
            <a:xfrm>
              <a:off x="919187" y="1766099"/>
              <a:ext cx="7723905" cy="3091214"/>
            </a:xfrm>
            <a:prstGeom prst="round2SameRect">
              <a:avLst/>
            </a:prstGeom>
            <a:solidFill>
              <a:schemeClr val="bg1"/>
            </a:solidFill>
            <a:ln w="889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a:p>
          </p:txBody>
        </p:sp>
      </p:grpSp>
      <p:sp>
        <p:nvSpPr>
          <p:cNvPr id="25603" name="Rectangle 2"/>
          <p:cNvSpPr>
            <a:spLocks noChangeArrowheads="1"/>
          </p:cNvSpPr>
          <p:nvPr/>
        </p:nvSpPr>
        <p:spPr bwMode="auto">
          <a:xfrm>
            <a:off x="762000" y="609868"/>
            <a:ext cx="7396163" cy="1323439"/>
          </a:xfrm>
          <a:prstGeom prst="rect">
            <a:avLst/>
          </a:prstGeom>
          <a:noFill/>
          <a:ln w="9525">
            <a:noFill/>
            <a:miter lim="800000"/>
            <a:headEnd/>
            <a:tailEnd/>
          </a:ln>
        </p:spPr>
        <p:txBody>
          <a:bodyPr anchor="ctr">
            <a:spAutoFit/>
          </a:bodyPr>
          <a:lstStyle/>
          <a:p>
            <a:pPr lvl="0" algn="r" rtl="1"/>
            <a:r>
              <a:rPr lang="ar-EG" sz="4000" b="1" dirty="0" err="1" smtClean="0"/>
              <a:t>7.</a:t>
            </a:r>
            <a:r>
              <a:rPr lang="ar-EG" sz="4000" b="1" dirty="0" smtClean="0"/>
              <a:t> ضع في كل فراغ مما يلي مفعولًا لأجله مناسبًا:</a:t>
            </a:r>
            <a:endParaRPr lang="en-US" sz="4000" dirty="0"/>
          </a:p>
        </p:txBody>
      </p:sp>
      <p:sp>
        <p:nvSpPr>
          <p:cNvPr id="69633" name="Rectangle 1"/>
          <p:cNvSpPr>
            <a:spLocks noChangeArrowheads="1"/>
          </p:cNvSpPr>
          <p:nvPr/>
        </p:nvSpPr>
        <p:spPr bwMode="auto">
          <a:xfrm>
            <a:off x="838200" y="2732783"/>
            <a:ext cx="7620000" cy="1077218"/>
          </a:xfrm>
          <a:prstGeom prst="rect">
            <a:avLst/>
          </a:prstGeom>
          <a:noFill/>
          <a:ln w="9525">
            <a:noFill/>
            <a:miter lim="800000"/>
            <a:headEnd/>
            <a:tailEnd/>
          </a:ln>
        </p:spPr>
        <p:txBody>
          <a:bodyPr wrap="square" anchor="ctr">
            <a:spAutoFit/>
          </a:bodyPr>
          <a:lstStyle/>
          <a:p>
            <a:pPr lvl="0" algn="r" rtl="1" eaLnBrk="0" hangingPunct="0"/>
            <a:r>
              <a:rPr lang="ar-EG" sz="3200" b="1" dirty="0" err="1" smtClean="0">
                <a:latin typeface="Times New Roman" pitchFamily="18" charset="0"/>
                <a:cs typeface="Times New Roman" pitchFamily="18" charset="0"/>
              </a:rPr>
              <a:t>ج.</a:t>
            </a:r>
            <a:r>
              <a:rPr lang="ar-EG" sz="3200" b="1" dirty="0" smtClean="0">
                <a:latin typeface="Times New Roman" pitchFamily="18" charset="0"/>
                <a:cs typeface="Times New Roman" pitchFamily="18" charset="0"/>
              </a:rPr>
              <a:t> </a:t>
            </a:r>
            <a:r>
              <a:rPr lang="ar-EG" sz="3200" b="1" dirty="0" smtClean="0"/>
              <a:t>أحسن إلى </a:t>
            </a:r>
            <a:r>
              <a:rPr lang="ar-EG" sz="3200" b="1" dirty="0" err="1" smtClean="0"/>
              <a:t>والديك </a:t>
            </a:r>
            <a:r>
              <a:rPr lang="ar-EG" sz="1100" dirty="0" smtClean="0">
                <a:latin typeface="Times New Roman" pitchFamily="18" charset="0"/>
                <a:cs typeface="Times New Roman" pitchFamily="18" charset="0"/>
              </a:rPr>
              <a:t>.........................................................................................................</a:t>
            </a:r>
            <a:r>
              <a:rPr lang="ar-EG" sz="3200" b="1" dirty="0" smtClean="0">
                <a:latin typeface="Times New Roman" pitchFamily="18" charset="0"/>
                <a:cs typeface="Times New Roman" pitchFamily="18" charset="0"/>
              </a:rPr>
              <a:t> </a:t>
            </a:r>
            <a:r>
              <a:rPr lang="ar-EG" sz="3200" b="1" dirty="0" smtClean="0"/>
              <a:t>لأمر الله.</a:t>
            </a:r>
            <a:endParaRPr lang="en-US" sz="3200" dirty="0" smtClean="0"/>
          </a:p>
        </p:txBody>
      </p:sp>
      <p:sp>
        <p:nvSpPr>
          <p:cNvPr id="8" name="Rectangle 51"/>
          <p:cNvSpPr>
            <a:spLocks noChangeArrowheads="1"/>
          </p:cNvSpPr>
          <p:nvPr/>
        </p:nvSpPr>
        <p:spPr bwMode="auto">
          <a:xfrm>
            <a:off x="3503539" y="2590800"/>
            <a:ext cx="966931" cy="646331"/>
          </a:xfrm>
          <a:prstGeom prst="rect">
            <a:avLst/>
          </a:prstGeom>
          <a:noFill/>
          <a:ln w="9525">
            <a:noFill/>
            <a:miter lim="800000"/>
            <a:headEnd/>
            <a:tailEnd/>
          </a:ln>
        </p:spPr>
        <p:txBody>
          <a:bodyPr wrap="none" anchor="ctr">
            <a:spAutoFit/>
          </a:bodyPr>
          <a:lstStyle/>
          <a:p>
            <a:pPr algn="r" rtl="1" eaLnBrk="0" hangingPunct="0"/>
            <a:r>
              <a:rPr lang="ar-SA" sz="3600" b="1" dirty="0" smtClean="0">
                <a:solidFill>
                  <a:srgbClr val="0000FF"/>
                </a:solidFill>
              </a:rPr>
              <a:t>تنفيذاً</a:t>
            </a:r>
            <a:endParaRPr lang="ar-SA" sz="4000" dirty="0">
              <a:solidFill>
                <a:srgbClr val="0000FF"/>
              </a:solidFill>
            </a:endParaRPr>
          </a:p>
        </p:txBody>
      </p:sp>
      <p:sp>
        <p:nvSpPr>
          <p:cNvPr id="9" name="Rectangle 1"/>
          <p:cNvSpPr>
            <a:spLocks noChangeArrowheads="1"/>
          </p:cNvSpPr>
          <p:nvPr/>
        </p:nvSpPr>
        <p:spPr bwMode="auto">
          <a:xfrm>
            <a:off x="762001" y="4198205"/>
            <a:ext cx="7772400" cy="1077218"/>
          </a:xfrm>
          <a:prstGeom prst="rect">
            <a:avLst/>
          </a:prstGeom>
          <a:noFill/>
          <a:ln w="9525">
            <a:noFill/>
            <a:miter lim="800000"/>
            <a:headEnd/>
            <a:tailEnd/>
          </a:ln>
        </p:spPr>
        <p:txBody>
          <a:bodyPr wrap="square" anchor="ctr">
            <a:spAutoFit/>
          </a:bodyPr>
          <a:lstStyle/>
          <a:p>
            <a:pPr lvl="0" algn="r" rtl="1"/>
            <a:r>
              <a:rPr lang="ar-EG" sz="3200" b="1" dirty="0" err="1" smtClean="0"/>
              <a:t>ح.</a:t>
            </a:r>
            <a:r>
              <a:rPr lang="ar-EG" sz="3200" b="1" dirty="0" smtClean="0"/>
              <a:t> يزور محمد </a:t>
            </a:r>
            <a:r>
              <a:rPr lang="ar-EG" sz="3200" b="1" dirty="0" err="1" smtClean="0"/>
              <a:t>إخوانه </a:t>
            </a:r>
            <a:r>
              <a:rPr lang="ar-EG" sz="1100" dirty="0" smtClean="0"/>
              <a:t>.......................................................................................................</a:t>
            </a:r>
            <a:r>
              <a:rPr lang="ar-EG" sz="3200" b="1" dirty="0" smtClean="0"/>
              <a:t> للأجر.</a:t>
            </a:r>
            <a:endParaRPr lang="en-US" sz="3200" dirty="0" smtClean="0"/>
          </a:p>
        </p:txBody>
      </p:sp>
      <p:sp>
        <p:nvSpPr>
          <p:cNvPr id="10" name="Rectangle 51"/>
          <p:cNvSpPr>
            <a:spLocks noChangeArrowheads="1"/>
          </p:cNvSpPr>
          <p:nvPr/>
        </p:nvSpPr>
        <p:spPr bwMode="auto">
          <a:xfrm>
            <a:off x="3596627" y="4038600"/>
            <a:ext cx="769763" cy="646331"/>
          </a:xfrm>
          <a:prstGeom prst="rect">
            <a:avLst/>
          </a:prstGeom>
          <a:noFill/>
          <a:ln w="9525">
            <a:noFill/>
            <a:miter lim="800000"/>
            <a:headEnd/>
            <a:tailEnd/>
          </a:ln>
        </p:spPr>
        <p:txBody>
          <a:bodyPr wrap="none" anchor="ctr">
            <a:spAutoFit/>
          </a:bodyPr>
          <a:lstStyle/>
          <a:p>
            <a:pPr algn="r" rtl="1" eaLnBrk="0" hangingPunct="0"/>
            <a:r>
              <a:rPr lang="ar-SA" sz="3600" b="1" dirty="0" smtClean="0">
                <a:solidFill>
                  <a:srgbClr val="0000FF"/>
                </a:solidFill>
              </a:rPr>
              <a:t>طلباً</a:t>
            </a:r>
            <a:endParaRPr lang="ar-SA" sz="4000" b="1"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9633"/>
                                        </p:tgtEl>
                                        <p:attrNameLst>
                                          <p:attrName>style.visibility</p:attrName>
                                        </p:attrNameLst>
                                      </p:cBhvr>
                                      <p:to>
                                        <p:strVal val="visible"/>
                                      </p:to>
                                    </p:set>
                                    <p:anim calcmode="lin" valueType="num">
                                      <p:cBhvr>
                                        <p:cTn id="7" dur="500" fill="hold"/>
                                        <p:tgtEl>
                                          <p:spTgt spid="69633"/>
                                        </p:tgtEl>
                                        <p:attrNameLst>
                                          <p:attrName>ppt_w</p:attrName>
                                        </p:attrNameLst>
                                      </p:cBhvr>
                                      <p:tavLst>
                                        <p:tav tm="0">
                                          <p:val>
                                            <p:fltVal val="0"/>
                                          </p:val>
                                        </p:tav>
                                        <p:tav tm="100000">
                                          <p:val>
                                            <p:strVal val="#ppt_w"/>
                                          </p:val>
                                        </p:tav>
                                      </p:tavLst>
                                    </p:anim>
                                    <p:anim calcmode="lin" valueType="num">
                                      <p:cBhvr>
                                        <p:cTn id="8" dur="500" fill="hold"/>
                                        <p:tgtEl>
                                          <p:spTgt spid="6963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0026 - SCISSORS.wav"/>
                                        </p:tgtEl>
                                      </p:cMediaNode>
                                    </p:audio>
                                  </p:sub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500" autoRev="1" fill="hold">
                                          <p:stCondLst>
                                            <p:cond delay="0"/>
                                          </p:stCondLst>
                                        </p:cTn>
                                        <p:tgtEl>
                                          <p:spTgt spid="8"/>
                                        </p:tgtEl>
                                        <p:attrNameLst>
                                          <p:attrName>ppt_w</p:attrName>
                                        </p:attrNameLst>
                                      </p:cBhvr>
                                    </p:anim>
                                    <p:anim by="(#ppt_w*0.50)" calcmode="lin" valueType="num">
                                      <p:cBhvr>
                                        <p:cTn id="14" dur="500" decel="50000" autoRev="1" fill="hold">
                                          <p:stCondLst>
                                            <p:cond delay="0"/>
                                          </p:stCondLst>
                                        </p:cTn>
                                        <p:tgtEl>
                                          <p:spTgt spid="8"/>
                                        </p:tgtEl>
                                        <p:attrNameLst>
                                          <p:attrName>ppt_x</p:attrName>
                                        </p:attrNameLst>
                                      </p:cBhvr>
                                    </p:anim>
                                    <p:anim from="(-#ppt_h/2)" to="(#ppt_y)" calcmode="lin" valueType="num">
                                      <p:cBhvr>
                                        <p:cTn id="15" dur="1000" fill="hold">
                                          <p:stCondLst>
                                            <p:cond delay="0"/>
                                          </p:stCondLst>
                                        </p:cTn>
                                        <p:tgtEl>
                                          <p:spTgt spid="8"/>
                                        </p:tgtEl>
                                        <p:attrNameLst>
                                          <p:attrName>ppt_y</p:attrName>
                                        </p:attrNameLst>
                                      </p:cBhvr>
                                    </p:anim>
                                    <p:animRot by="21600000">
                                      <p:cBhvr>
                                        <p:cTn id="16" dur="1000" fill="hold">
                                          <p:stCondLst>
                                            <p:cond delay="0"/>
                                          </p:stCondLst>
                                        </p:cTn>
                                        <p:tgtEl>
                                          <p:spTgt spid="8"/>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4" name="1291 - wet and squishy.wav"/>
                                        </p:tgtEl>
                                      </p:cMediaNode>
                                    </p:audio>
                                  </p:sub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9"/>
                                            </p:cond>
                                          </p:stCondLst>
                                          <p:endCondLst>
                                            <p:cond evt="onStopAudio" delay="0">
                                              <p:tgtEl>
                                                <p:sldTgt/>
                                              </p:tgtEl>
                                            </p:cond>
                                          </p:endCondLst>
                                        </p:cTn>
                                        <p:tgtEl>
                                          <p:sndTgt r:embed="rId3" name="0026 - SCISSORS.wav"/>
                                        </p:tgtEl>
                                      </p:cMediaNode>
                                    </p:audio>
                                  </p:subTnLst>
                                </p:cTn>
                              </p:par>
                            </p:childTnLst>
                          </p:cTn>
                        </p:par>
                      </p:childTnLst>
                    </p:cTn>
                  </p:par>
                  <p:par>
                    <p:cTn id="23" fill="hold">
                      <p:stCondLst>
                        <p:cond delay="indefinite"/>
                      </p:stCondLst>
                      <p:childTnLst>
                        <p:par>
                          <p:cTn id="24" fill="hold">
                            <p:stCondLst>
                              <p:cond delay="0"/>
                            </p:stCondLst>
                            <p:childTnLst>
                              <p:par>
                                <p:cTn id="25" presetID="56"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by="(-#ppt_w*2)" calcmode="lin" valueType="num">
                                      <p:cBhvr rctx="PPT">
                                        <p:cTn id="27" dur="500" autoRev="1" fill="hold">
                                          <p:stCondLst>
                                            <p:cond delay="0"/>
                                          </p:stCondLst>
                                        </p:cTn>
                                        <p:tgtEl>
                                          <p:spTgt spid="10"/>
                                        </p:tgtEl>
                                        <p:attrNameLst>
                                          <p:attrName>ppt_w</p:attrName>
                                        </p:attrNameLst>
                                      </p:cBhvr>
                                    </p:anim>
                                    <p:anim by="(#ppt_w*0.50)" calcmode="lin" valueType="num">
                                      <p:cBhvr>
                                        <p:cTn id="28" dur="500" decel="50000" autoRev="1" fill="hold">
                                          <p:stCondLst>
                                            <p:cond delay="0"/>
                                          </p:stCondLst>
                                        </p:cTn>
                                        <p:tgtEl>
                                          <p:spTgt spid="10"/>
                                        </p:tgtEl>
                                        <p:attrNameLst>
                                          <p:attrName>ppt_x</p:attrName>
                                        </p:attrNameLst>
                                      </p:cBhvr>
                                    </p:anim>
                                    <p:anim from="(-#ppt_h/2)" to="(#ppt_y)" calcmode="lin" valueType="num">
                                      <p:cBhvr>
                                        <p:cTn id="29" dur="1000" fill="hold">
                                          <p:stCondLst>
                                            <p:cond delay="0"/>
                                          </p:stCondLst>
                                        </p:cTn>
                                        <p:tgtEl>
                                          <p:spTgt spid="10"/>
                                        </p:tgtEl>
                                        <p:attrNameLst>
                                          <p:attrName>ppt_y</p:attrName>
                                        </p:attrNameLst>
                                      </p:cBhvr>
                                    </p:anim>
                                    <p:animRot by="21600000">
                                      <p:cBhvr>
                                        <p:cTn id="30" dur="1000" fill="hold">
                                          <p:stCondLst>
                                            <p:cond delay="0"/>
                                          </p:stCondLst>
                                        </p:cTn>
                                        <p:tgtEl>
                                          <p:spTgt spid="10"/>
                                        </p:tgtEl>
                                        <p:attrNameLst>
                                          <p:attrName>r</p:attrName>
                                        </p:attrNameLst>
                                      </p:cBhvr>
                                    </p:animRot>
                                  </p:childTnLst>
                                  <p:subTnLst>
                                    <p:audio>
                                      <p:cMediaNode>
                                        <p:cTn display="0" masterRel="sameClick">
                                          <p:stCondLst>
                                            <p:cond evt="begin" delay="0">
                                              <p:tn val="25"/>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3" grpId="0"/>
      <p:bldP spid="8" grpId="0"/>
      <p:bldP spid="9" grpId="0"/>
      <p:bldP spid="10"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2076</TotalTime>
  <Words>996</Words>
  <Application>Microsoft Office PowerPoint</Application>
  <PresentationFormat>عرض على الشاشة (3:4)‏</PresentationFormat>
  <Paragraphs>136</Paragraphs>
  <Slides>35</Slides>
  <Notes>0</Notes>
  <HiddenSlides>0</HiddenSlides>
  <MMClips>0</MMClips>
  <ScaleCrop>false</ScaleCrop>
  <HeadingPairs>
    <vt:vector size="4" baseType="variant">
      <vt:variant>
        <vt:lpstr>سمة</vt:lpstr>
      </vt:variant>
      <vt:variant>
        <vt:i4>1</vt:i4>
      </vt:variant>
      <vt:variant>
        <vt:lpstr>عناوين الشرائح</vt:lpstr>
      </vt:variant>
      <vt:variant>
        <vt:i4>35</vt:i4>
      </vt:variant>
    </vt:vector>
  </HeadingPairs>
  <TitlesOfParts>
    <vt:vector size="36"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النحو والصرف3  المستوى الخامس - النظام الفصلي للتعليم الثانوي- المسار الأدبي ومدارس تحفيظ القرآن الكريم- الوحدة الأولى</dc:title>
  <dc:subject>3-الدرس الثالث المفعول لأجله</dc:subject>
  <dc:creator>أ/بندر الحازمي</dc:creator>
  <cp:keywords>حقيبة انجاز المعلم والمعلمة</cp:keywords>
  <cp:lastModifiedBy>secretools world</cp:lastModifiedBy>
  <cp:revision>1091</cp:revision>
  <dcterms:created xsi:type="dcterms:W3CDTF">2015-09-12T19:02:35Z</dcterms:created>
  <dcterms:modified xsi:type="dcterms:W3CDTF">2016-09-27T07:07:12Z</dcterms:modified>
</cp:coreProperties>
</file>