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91" r:id="rId2"/>
    <p:sldId id="296" r:id="rId3"/>
    <p:sldId id="268" r:id="rId4"/>
    <p:sldId id="498" r:id="rId5"/>
    <p:sldId id="499" r:id="rId6"/>
    <p:sldId id="500" r:id="rId7"/>
    <p:sldId id="502" r:id="rId8"/>
    <p:sldId id="503" r:id="rId9"/>
    <p:sldId id="504" r:id="rId10"/>
    <p:sldId id="505" r:id="rId11"/>
    <p:sldId id="506" r:id="rId12"/>
    <p:sldId id="507" r:id="rId13"/>
    <p:sldId id="508" r:id="rId14"/>
    <p:sldId id="501" r:id="rId15"/>
    <p:sldId id="511" r:id="rId16"/>
    <p:sldId id="509" r:id="rId17"/>
    <p:sldId id="510" r:id="rId18"/>
    <p:sldId id="517" r:id="rId19"/>
    <p:sldId id="518" r:id="rId20"/>
    <p:sldId id="512" r:id="rId21"/>
    <p:sldId id="519" r:id="rId22"/>
    <p:sldId id="520" r:id="rId23"/>
    <p:sldId id="521" r:id="rId24"/>
    <p:sldId id="522" r:id="rId25"/>
    <p:sldId id="523" r:id="rId26"/>
    <p:sldId id="525" r:id="rId27"/>
    <p:sldId id="513" r:id="rId28"/>
    <p:sldId id="526" r:id="rId29"/>
    <p:sldId id="527" r:id="rId30"/>
    <p:sldId id="528" r:id="rId31"/>
    <p:sldId id="529" r:id="rId32"/>
    <p:sldId id="562" r:id="rId33"/>
    <p:sldId id="530" r:id="rId34"/>
    <p:sldId id="531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663300"/>
    <a:srgbClr val="6600CC"/>
    <a:srgbClr val="003366"/>
    <a:srgbClr val="960000"/>
    <a:srgbClr val="680000"/>
    <a:srgbClr val="9900CC"/>
    <a:srgbClr val="00FFFF"/>
    <a:srgbClr val="9933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49" d="100"/>
          <a:sy n="49" d="100"/>
        </p:scale>
        <p:origin x="-96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6F033-1536-44A6-922E-3F5D311C8B83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7C692-A1AD-4EA3-8153-1CC5294EEB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FA0FA-24D4-40C6-AE72-DA977C149296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7872E-EAE7-4EA8-A74A-9B592C27A1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A5CF4-0F0D-49E0-A49E-D076B4A6ECF2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53FAD-758B-4ABD-8067-CE9412BB00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8680F-C329-4B25-9654-67303FA4924B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C9D9C-ED08-4DE0-9242-993B90B1CA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E0940-3236-4C78-9578-AA1DAD0A7E82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99129-B0A0-4C38-9634-D1B04609A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EB46E-BA1B-4C77-80B0-AFE14F4D4E51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6BD78-854E-4BE5-8E16-7038E4A274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CF62-3DE6-4019-B68A-7E987276EE98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AA1AA-19B3-4D4B-AF03-5FA33C165C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6C403-E9D0-4E77-8A06-EFF8D55D0EE8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2F8D2-15CF-4377-B068-76EC1B30A6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6490B-1A7C-4181-A9E1-33E570FCB173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3C63B-C4CB-453C-95B7-AC3AF798BF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A2186-DAA4-4251-8CE5-7B1C75C754C9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4AE2-DDD1-4E10-B5EA-8316537B61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A2B73-E043-498A-97C2-FB26274525F0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C453A-44F1-4CDA-BC8B-F41D4C5F91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1027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420A63-C564-4978-8417-15287C765338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A63E4E-8CE8-4EF5-825D-7AB257463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 dir="in"/>
    <p:sndAc>
      <p:stSnd>
        <p:snd r:embed="rId13" name="Windows XP Recycle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audio" Target="../media/audio14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3.wav"/><Relationship Id="rId5" Type="http://schemas.openxmlformats.org/officeDocument/2006/relationships/audio" Target="../media/audio28.wav"/><Relationship Id="rId4" Type="http://schemas.openxmlformats.org/officeDocument/2006/relationships/audio" Target="../media/audio27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3.wav"/><Relationship Id="rId4" Type="http://schemas.openxmlformats.org/officeDocument/2006/relationships/audio" Target="../media/audio28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0.wav"/><Relationship Id="rId7" Type="http://schemas.openxmlformats.org/officeDocument/2006/relationships/audio" Target="../media/audio2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2.wav"/><Relationship Id="rId5" Type="http://schemas.openxmlformats.org/officeDocument/2006/relationships/audio" Target="../media/audio14.wav"/><Relationship Id="rId4" Type="http://schemas.openxmlformats.org/officeDocument/2006/relationships/audio" Target="../media/audio3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3.wav"/><Relationship Id="rId5" Type="http://schemas.openxmlformats.org/officeDocument/2006/relationships/audio" Target="../media/audio36.wav"/><Relationship Id="rId4" Type="http://schemas.openxmlformats.org/officeDocument/2006/relationships/audio" Target="../media/audio3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3.wav"/><Relationship Id="rId4" Type="http://schemas.openxmlformats.org/officeDocument/2006/relationships/audio" Target="../media/audio36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3.wav"/><Relationship Id="rId4" Type="http://schemas.openxmlformats.org/officeDocument/2006/relationships/audio" Target="../media/audio36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audio" Target="../media/audio16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3.wav"/><Relationship Id="rId5" Type="http://schemas.openxmlformats.org/officeDocument/2006/relationships/audio" Target="../media/audio38.wav"/><Relationship Id="rId4" Type="http://schemas.openxmlformats.org/officeDocument/2006/relationships/audio" Target="../media/audio37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3.wav"/><Relationship Id="rId4" Type="http://schemas.openxmlformats.org/officeDocument/2006/relationships/audio" Target="../media/audio38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3.wav"/><Relationship Id="rId5" Type="http://schemas.openxmlformats.org/officeDocument/2006/relationships/audio" Target="../media/audio31.wav"/><Relationship Id="rId4" Type="http://schemas.openxmlformats.org/officeDocument/2006/relationships/audio" Target="../media/audio40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0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3.wav"/><Relationship Id="rId4" Type="http://schemas.openxmlformats.org/officeDocument/2006/relationships/audio" Target="../media/audio3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3.wav"/><Relationship Id="rId5" Type="http://schemas.openxmlformats.org/officeDocument/2006/relationships/audio" Target="../media/audio42.wav"/><Relationship Id="rId4" Type="http://schemas.openxmlformats.org/officeDocument/2006/relationships/audio" Target="../media/audio3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42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3.wav"/><Relationship Id="rId4" Type="http://schemas.openxmlformats.org/officeDocument/2006/relationships/audio" Target="../media/audio4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audio" Target="../media/audio25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7" Type="http://schemas.openxmlformats.org/officeDocument/2006/relationships/image" Target="../media/image20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audio" Target="../media/audio44.wav"/><Relationship Id="rId4" Type="http://schemas.openxmlformats.org/officeDocument/2006/relationships/audio" Target="../media/audio43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3.wav"/><Relationship Id="rId5" Type="http://schemas.openxmlformats.org/officeDocument/2006/relationships/audio" Target="../media/audio47.wav"/><Relationship Id="rId4" Type="http://schemas.openxmlformats.org/officeDocument/2006/relationships/audio" Target="../media/audio46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3.wav"/><Relationship Id="rId4" Type="http://schemas.openxmlformats.org/officeDocument/2006/relationships/audio" Target="../media/audio47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3.wav"/><Relationship Id="rId5" Type="http://schemas.openxmlformats.org/officeDocument/2006/relationships/audio" Target="../media/audio21.wav"/><Relationship Id="rId4" Type="http://schemas.openxmlformats.org/officeDocument/2006/relationships/audio" Target="../media/audio2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3.wav"/><Relationship Id="rId4" Type="http://schemas.openxmlformats.org/officeDocument/2006/relationships/audio" Target="../media/audio2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7" Type="http://schemas.openxmlformats.org/officeDocument/2006/relationships/image" Target="../media/image9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audio" Target="../media/audio23.wav"/><Relationship Id="rId4" Type="http://schemas.openxmlformats.org/officeDocument/2006/relationships/audio" Target="../media/audio18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audio" Target="../media/audio2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audio" Target="../media/audio25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7401_329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0"/>
            <a:ext cx="6248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 rot="21294304">
            <a:off x="1752600" y="762000"/>
            <a:ext cx="35210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>
              <a:defRPr/>
            </a:pPr>
            <a:r>
              <a:rPr lang="ar-EG" sz="6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الوحدة الأولى</a:t>
            </a:r>
            <a:endParaRPr lang="en-US" sz="60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66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4" name="صورة 3" descr="555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3733800"/>
            <a:ext cx="7620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209800" y="4038600"/>
            <a:ext cx="5029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6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المتممات المنصوبة</a:t>
            </a:r>
          </a:p>
          <a:p>
            <a:pPr algn="ctr" rtl="1">
              <a:defRPr/>
            </a:pPr>
            <a:r>
              <a:rPr lang="ar-EG" sz="6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(1</a:t>
            </a:r>
            <a:r>
              <a:rPr lang="ar-EG" sz="60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)</a:t>
            </a:r>
            <a:endParaRPr lang="en-US" sz="6000" b="1" dirty="0">
              <a:ln w="12700">
                <a:solidFill>
                  <a:srgbClr val="FF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e31434966fb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9600" y="838200"/>
            <a:ext cx="7954848" cy="48169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00200" y="1884909"/>
            <a:ext cx="4572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EG" sz="5400" b="1" dirty="0" err="1" smtClean="0"/>
              <a:t>2-</a:t>
            </a:r>
            <a:r>
              <a:rPr lang="ar-EG" sz="5400" b="1" dirty="0" smtClean="0"/>
              <a:t> </a:t>
            </a:r>
            <a:r>
              <a:rPr lang="ar-SA" sz="5400" b="1" dirty="0" smtClean="0"/>
              <a:t>حدّد زمن كل فعل تحته خط مما يلي:</a:t>
            </a:r>
            <a:endParaRPr lang="en-US" sz="54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l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76199"/>
          <a:ext cx="9144000" cy="6629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4495800"/>
                <a:gridCol w="838200"/>
              </a:tblGrid>
              <a:tr h="103162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610600" y="304799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105400" y="304799"/>
            <a:ext cx="11288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الجملة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978717" y="304800"/>
            <a:ext cx="16882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>
                <a:solidFill>
                  <a:schemeClr val="bg1"/>
                </a:solidFill>
              </a:rPr>
              <a:t>زمن الفعل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458200" y="1371600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1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505200" y="1270337"/>
            <a:ext cx="4724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smtClean="0">
                <a:solidFill>
                  <a:srgbClr val="006600"/>
                </a:solidFill>
              </a:rPr>
              <a:t>مَا </a:t>
            </a:r>
            <a:r>
              <a:rPr lang="ar-SA" sz="2800" b="1" u="sng" dirty="0" smtClean="0">
                <a:solidFill>
                  <a:srgbClr val="006600"/>
                </a:solidFill>
              </a:rPr>
              <a:t>وَدَّعَك</a:t>
            </a:r>
            <a:r>
              <a:rPr lang="ar-SA" sz="2800" b="1" dirty="0" smtClean="0">
                <a:solidFill>
                  <a:srgbClr val="006600"/>
                </a:solidFill>
              </a:rPr>
              <a:t>َ رَبُّكَ وَمَا قَلَى</a:t>
            </a:r>
            <a:r>
              <a:rPr lang="ar-SA" sz="2800" b="1" dirty="0" smtClean="0"/>
              <a:t>) </a:t>
            </a:r>
            <a:r>
              <a:rPr lang="ar-SA" sz="2800" b="1" dirty="0" err="1" smtClean="0"/>
              <a:t>الضحي</a:t>
            </a:r>
            <a:r>
              <a:rPr lang="ar-SA" sz="2800" b="1" dirty="0" smtClean="0"/>
              <a:t> 3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628050" y="1371600"/>
            <a:ext cx="11913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الماضي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458200" y="2753618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2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886200" y="2652356"/>
            <a:ext cx="4343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smtClean="0">
                <a:solidFill>
                  <a:srgbClr val="006600"/>
                </a:solidFill>
              </a:rPr>
              <a:t>أَلَمْ </a:t>
            </a:r>
            <a:r>
              <a:rPr lang="ar-SA" sz="2800" b="1" u="sng" dirty="0" smtClean="0">
                <a:solidFill>
                  <a:srgbClr val="006600"/>
                </a:solidFill>
              </a:rPr>
              <a:t>تَر</a:t>
            </a:r>
            <a:r>
              <a:rPr lang="ar-SA" sz="2800" b="1" dirty="0" smtClean="0">
                <a:solidFill>
                  <a:srgbClr val="006600"/>
                </a:solidFill>
              </a:rPr>
              <a:t>َ كَيْفَ فَعَلَ رَبُّكَ بِأَصْحَابِ الْفِيلِ</a:t>
            </a:r>
            <a:r>
              <a:rPr lang="ar-SA" sz="2800" b="1" dirty="0" smtClean="0"/>
              <a:t>) الفيل 1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1642475" y="2753618"/>
            <a:ext cx="11769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الحاضر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458200" y="4267199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3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733800" y="4165937"/>
            <a:ext cx="4495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smtClean="0">
                <a:solidFill>
                  <a:srgbClr val="006600"/>
                </a:solidFill>
              </a:rPr>
              <a:t>وَالْأَنْعَامَ </a:t>
            </a:r>
            <a:r>
              <a:rPr lang="ar-SA" sz="2800" b="1" u="sng" dirty="0" smtClean="0">
                <a:solidFill>
                  <a:srgbClr val="006600"/>
                </a:solidFill>
              </a:rPr>
              <a:t>خَلَقَهَا</a:t>
            </a:r>
            <a:r>
              <a:rPr lang="ar-SA" sz="2800" b="1" dirty="0" smtClean="0">
                <a:solidFill>
                  <a:srgbClr val="006600"/>
                </a:solidFill>
              </a:rPr>
              <a:t> لَكُمْ فِيهَا دِفْءٌ وَمَنَافِعُ وَمِنْهَا تَأْكُلُونَ</a:t>
            </a:r>
            <a:r>
              <a:rPr lang="ar-SA" sz="2800" b="1" dirty="0" smtClean="0"/>
              <a:t>) النحل 5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1628050" y="4267199"/>
            <a:ext cx="11913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الماضي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8458200" y="5637311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4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3276600" y="5536049"/>
            <a:ext cx="4800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u="sng" dirty="0" smtClean="0"/>
              <a:t>أ</a:t>
            </a:r>
            <a:r>
              <a:rPr lang="ar-SA" sz="2800" b="1" u="sng" dirty="0" smtClean="0">
                <a:solidFill>
                  <a:srgbClr val="006600"/>
                </a:solidFill>
              </a:rPr>
              <a:t>َقِمِ</a:t>
            </a:r>
            <a:r>
              <a:rPr lang="ar-SA" sz="2800" b="1" dirty="0" smtClean="0">
                <a:solidFill>
                  <a:srgbClr val="006600"/>
                </a:solidFill>
              </a:rPr>
              <a:t> الصَّلَاةَ لِدُلُوكِ الشَّمْسِ</a:t>
            </a:r>
            <a:r>
              <a:rPr lang="ar-SA" sz="2800" b="1" dirty="0" smtClean="0"/>
              <a:t>)الإسراء 78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485382" y="5637311"/>
            <a:ext cx="13340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المستقبل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76199"/>
          <a:ext cx="9144000" cy="5229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4495800"/>
                <a:gridCol w="838200"/>
              </a:tblGrid>
              <a:tr h="103162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610600" y="304799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105400" y="304799"/>
            <a:ext cx="11288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الجملة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978717" y="304800"/>
            <a:ext cx="16882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>
                <a:solidFill>
                  <a:schemeClr val="bg1"/>
                </a:solidFill>
              </a:rPr>
              <a:t>زمن الفعل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458200" y="1371600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5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4038600" y="1221938"/>
            <a:ext cx="4191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400" b="1" dirty="0" smtClean="0"/>
              <a:t>قال </a:t>
            </a:r>
            <a:r>
              <a:rPr lang="ar-SA" sz="2400" b="1" dirty="0" err="1" smtClean="0"/>
              <a:t>تعالى: </a:t>
            </a:r>
            <a:r>
              <a:rPr lang="ar-SA" sz="2400" b="1" dirty="0" smtClean="0"/>
              <a:t>(</a:t>
            </a:r>
            <a:r>
              <a:rPr lang="ar-SA" sz="2400" b="1" dirty="0" smtClean="0">
                <a:solidFill>
                  <a:srgbClr val="006600"/>
                </a:solidFill>
              </a:rPr>
              <a:t>وَلَوْ أَنَّهُمْ آَمَنُوا وَاتَّقَوْا لَمَثُوبَةٌ مِنْ عِنْدِ اللَّهِ خَيْرٌ لَوْ كَانُوا </a:t>
            </a:r>
            <a:r>
              <a:rPr lang="ar-SA" sz="2400" b="1" u="sng" dirty="0" smtClean="0">
                <a:solidFill>
                  <a:srgbClr val="006600"/>
                </a:solidFill>
              </a:rPr>
              <a:t>يَعْلَمُون</a:t>
            </a:r>
            <a:r>
              <a:rPr lang="ar-SA" sz="2400" b="1" dirty="0" smtClean="0">
                <a:solidFill>
                  <a:srgbClr val="006600"/>
                </a:solidFill>
              </a:rPr>
              <a:t>َ</a:t>
            </a:r>
            <a:r>
              <a:rPr lang="ar-SA" sz="2400" b="1" dirty="0" smtClean="0"/>
              <a:t>) البقرة 103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642475" y="1371600"/>
            <a:ext cx="11769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الحاضر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458200" y="2753618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6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886200" y="2609671"/>
            <a:ext cx="434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400" b="1" dirty="0" smtClean="0"/>
              <a:t>قال </a:t>
            </a:r>
            <a:r>
              <a:rPr lang="ar-SA" sz="2400" b="1" dirty="0" err="1" smtClean="0"/>
              <a:t>تعالى: </a:t>
            </a:r>
            <a:r>
              <a:rPr lang="ar-SA" sz="2400" b="1" dirty="0" smtClean="0"/>
              <a:t>(</a:t>
            </a:r>
            <a:r>
              <a:rPr lang="ar-SA" sz="2400" b="1" dirty="0" smtClean="0">
                <a:solidFill>
                  <a:srgbClr val="006600"/>
                </a:solidFill>
              </a:rPr>
              <a:t>وَأَقِيمُوا الصَّلَاةَ وَآَتُوا الزَّكَاةَ وَمَا </a:t>
            </a:r>
            <a:r>
              <a:rPr lang="ar-SA" sz="2400" b="1" u="sng" dirty="0" smtClean="0">
                <a:solidFill>
                  <a:srgbClr val="006600"/>
                </a:solidFill>
              </a:rPr>
              <a:t>تُقَدِّمُو</a:t>
            </a:r>
            <a:r>
              <a:rPr lang="ar-SA" sz="2400" b="1" dirty="0" smtClean="0">
                <a:solidFill>
                  <a:srgbClr val="006600"/>
                </a:solidFill>
              </a:rPr>
              <a:t>ا لِأَنْفُسِكُمْ مِنْ خَيْرٍ تَجِدُوهُ عِنْدَ اللَّهِ إِنَّ اللَّهَ بِمَا تَعْمَلُونَ بَصِيرٌ</a:t>
            </a:r>
            <a:r>
              <a:rPr lang="ar-SA" sz="2400" b="1" dirty="0" smtClean="0"/>
              <a:t>) البقرة 110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1642475" y="2753618"/>
            <a:ext cx="11769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الحاضر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458200" y="4267199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7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733800" y="4227492"/>
            <a:ext cx="449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400" b="1" dirty="0" smtClean="0"/>
              <a:t>قال </a:t>
            </a:r>
            <a:r>
              <a:rPr lang="ar-SA" sz="2400" b="1" dirty="0" err="1" smtClean="0"/>
              <a:t>تعالى: </a:t>
            </a:r>
            <a:r>
              <a:rPr lang="ar-SA" sz="2400" b="1" dirty="0" smtClean="0"/>
              <a:t>(</a:t>
            </a:r>
            <a:r>
              <a:rPr lang="ar-SA" sz="2400" b="1" dirty="0" smtClean="0">
                <a:solidFill>
                  <a:srgbClr val="006600"/>
                </a:solidFill>
              </a:rPr>
              <a:t>فَإِذَا قُضِيَتِ الصَّلَاةُ </a:t>
            </a:r>
            <a:r>
              <a:rPr lang="ar-SA" sz="2400" b="1" u="sng" dirty="0" smtClean="0">
                <a:solidFill>
                  <a:srgbClr val="006600"/>
                </a:solidFill>
              </a:rPr>
              <a:t>فَانْتَشِرُوا</a:t>
            </a:r>
            <a:r>
              <a:rPr lang="ar-SA" sz="2400" b="1" dirty="0" smtClean="0">
                <a:solidFill>
                  <a:srgbClr val="006600"/>
                </a:solidFill>
              </a:rPr>
              <a:t> فِي الْأَرْضِ</a:t>
            </a:r>
            <a:r>
              <a:rPr lang="ar-SA" sz="2400" b="1" dirty="0" smtClean="0"/>
              <a:t>) الجمعة 10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1485382" y="4267199"/>
            <a:ext cx="13340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المستقبل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>
            <a:grpSpLocks/>
          </p:cNvGrpSpPr>
          <p:nvPr/>
        </p:nvGrpSpPr>
        <p:grpSpPr bwMode="auto">
          <a:xfrm>
            <a:off x="914400" y="838200"/>
            <a:ext cx="7391400" cy="4953000"/>
            <a:chOff x="914871" y="2277053"/>
            <a:chExt cx="7391447" cy="3168674"/>
          </a:xfrm>
        </p:grpSpPr>
        <p:sp>
          <p:nvSpPr>
            <p:cNvPr id="3" name="مستطيل 2"/>
            <p:cNvSpPr/>
            <p:nvPr/>
          </p:nvSpPr>
          <p:spPr>
            <a:xfrm>
              <a:off x="1429224" y="2429454"/>
              <a:ext cx="6272253" cy="27146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22533" name="صورة 5" descr="0038.WM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914871" y="2277053"/>
              <a:ext cx="7391447" cy="3168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86000" y="2057400"/>
            <a:ext cx="4724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4800" b="1" dirty="0" err="1" smtClean="0"/>
              <a:t>3-</a:t>
            </a:r>
            <a:r>
              <a:rPr lang="ar-EG" sz="4800" b="1" dirty="0" smtClean="0"/>
              <a:t> </a:t>
            </a:r>
            <a:r>
              <a:rPr lang="ar-SA" sz="4800" b="1" dirty="0" smtClean="0"/>
              <a:t>مثّل لثلاث جمل فعلية، ثم اذكر مكوّناتها كما في المثال الأول:</a:t>
            </a:r>
            <a:endParaRPr lang="en-US" sz="4800" dirty="0" smtClean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152401"/>
          <a:ext cx="9144000" cy="6248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  <a:gridCol w="914400"/>
              </a:tblGrid>
              <a:tr h="8751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</a:tr>
              <a:tr h="13433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33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33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33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3048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4419600" y="344269"/>
            <a:ext cx="3124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chemeClr val="bg1"/>
                </a:solidFill>
              </a:rPr>
              <a:t>الجملة الفعلية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304800"/>
            <a:ext cx="3124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chemeClr val="bg1"/>
                </a:solidFill>
              </a:rPr>
              <a:t>مكوّناتها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219200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343400" y="1295400"/>
            <a:ext cx="3657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600" b="1" dirty="0" smtClean="0"/>
              <a:t>يوقِّرُ المسلمُ </a:t>
            </a:r>
            <a:r>
              <a:rPr lang="ar-SA" sz="3600" b="1" dirty="0" err="1" smtClean="0"/>
              <a:t>الكبيراَ.</a:t>
            </a:r>
            <a:endParaRPr lang="en-US" sz="3600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04800" y="1094601"/>
            <a:ext cx="320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SA" sz="3600" b="1" dirty="0" smtClean="0"/>
              <a:t>فعل مضارع، فاعل، مفعول </a:t>
            </a:r>
            <a:r>
              <a:rPr lang="ar-SA" sz="3600" b="1" dirty="0" err="1" smtClean="0"/>
              <a:t>به.</a:t>
            </a:r>
            <a:endParaRPr lang="en-US" sz="3600" dirty="0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2667000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5181600" y="2667000"/>
            <a:ext cx="26709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1"/>
            <a:r>
              <a:rPr lang="ar-SA" sz="3200" b="1" dirty="0" smtClean="0">
                <a:solidFill>
                  <a:srgbClr val="0000FF"/>
                </a:solidFill>
              </a:rPr>
              <a:t>كتب الطالبُ الدرسَ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0" y="2590800"/>
            <a:ext cx="4191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0000FF"/>
                </a:solidFill>
              </a:rPr>
              <a:t>فعل ماضي – فاعل – مفعول به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05800" y="4078069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5181600" y="4078069"/>
            <a:ext cx="23439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1"/>
            <a:r>
              <a:rPr lang="ar-SA" sz="3200" b="1" dirty="0" smtClean="0">
                <a:solidFill>
                  <a:srgbClr val="0000FF"/>
                </a:solidFill>
              </a:rPr>
              <a:t>رحمتُ المصابين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-1" y="3810000"/>
            <a:ext cx="411480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فعل ماضي – ضمير في محل رفع فاعل – مفعول به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8305800" y="5297269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5181600" y="5297269"/>
            <a:ext cx="15055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1"/>
            <a:r>
              <a:rPr lang="ar-SA" sz="3200" b="1" dirty="0" smtClean="0">
                <a:solidFill>
                  <a:srgbClr val="0000FF"/>
                </a:solidFill>
              </a:rPr>
              <a:t>قلْ الصدقَ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0" y="5257800"/>
            <a:ext cx="403942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فعل أمر – مفعول به – والفاعل مستتر تقديره أنت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7 - bicycle 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7 - bicycle 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7 - bicycle 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7 - bicycle 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build="p" bldLvl="2"/>
      <p:bldP spid="8" grpId="0" build="p" bldLvl="2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524000" y="1143000"/>
            <a:ext cx="6248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895600" y="2133600"/>
            <a:ext cx="3200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>
              <a:defRPr/>
            </a:pPr>
            <a:r>
              <a:rPr lang="ar-EG" sz="8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نشاطات التعلم</a:t>
            </a:r>
            <a:endParaRPr lang="en-US" sz="8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970940161863283799gswanson_Storage_cylinder.svg.med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33400"/>
            <a:ext cx="8305800" cy="533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76400" y="1371600"/>
            <a:ext cx="59436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EG" sz="4400" b="1" dirty="0" err="1" smtClean="0"/>
              <a:t>1-</a:t>
            </a:r>
            <a:r>
              <a:rPr lang="ar-EG" sz="4400" b="1" dirty="0" smtClean="0"/>
              <a:t> </a:t>
            </a:r>
            <a:r>
              <a:rPr lang="ar-SA" sz="4400" b="1" dirty="0" smtClean="0"/>
              <a:t>يُعرَّف المفعول لأجله </a:t>
            </a:r>
            <a:r>
              <a:rPr lang="ar-SA" sz="4400" b="1" dirty="0" err="1" smtClean="0"/>
              <a:t>بأنه: </a:t>
            </a:r>
            <a:r>
              <a:rPr lang="ar-SA" sz="4400" b="1" dirty="0" smtClean="0"/>
              <a:t>(مصدر قلبي يبيّن سبب ما قبله</a:t>
            </a:r>
            <a:r>
              <a:rPr lang="ar-SA" sz="4400" b="1" dirty="0" err="1" smtClean="0"/>
              <a:t>).</a:t>
            </a:r>
            <a:r>
              <a:rPr lang="ar-SA" sz="4400" b="1" dirty="0" smtClean="0"/>
              <a:t> استعن بهذا التعريف لتحديد المفعول لأجله في الجمل التالية:</a:t>
            </a:r>
            <a:endParaRPr lang="en-US" sz="44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" y="76200"/>
          <a:ext cx="9144000" cy="662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399"/>
                <a:gridCol w="5040638"/>
                <a:gridCol w="902963"/>
              </a:tblGrid>
              <a:tr h="8672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515164" y="1524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029200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533400" y="228600"/>
            <a:ext cx="2209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chemeClr val="bg1"/>
                </a:solidFill>
              </a:rPr>
              <a:t>المفعول لأجله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82000" y="12954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276600" y="1003757"/>
            <a:ext cx="4876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err="1" smtClean="0">
                <a:solidFill>
                  <a:srgbClr val="006600"/>
                </a:solidFill>
              </a:rPr>
              <a:t>بِئْسَمَا</a:t>
            </a:r>
            <a:r>
              <a:rPr lang="ar-SA" sz="2800" b="1" dirty="0" smtClean="0">
                <a:solidFill>
                  <a:srgbClr val="006600"/>
                </a:solidFill>
              </a:rPr>
              <a:t> اشْتَرَوْا </a:t>
            </a:r>
            <a:r>
              <a:rPr lang="ar-SA" sz="2800" b="1" dirty="0" err="1" smtClean="0">
                <a:solidFill>
                  <a:srgbClr val="006600"/>
                </a:solidFill>
              </a:rPr>
              <a:t>بِهِ</a:t>
            </a:r>
            <a:r>
              <a:rPr lang="ar-SA" sz="2800" b="1" dirty="0" smtClean="0">
                <a:solidFill>
                  <a:srgbClr val="006600"/>
                </a:solidFill>
              </a:rPr>
              <a:t> أَنْفُسَهُمْ أَنْ يَكْفُرُوا بِمَا أَنْزَلَ اللَّهُ بَغْيًا أَنْ يُنَزِّلَ اللَّهُ مِنْ فَضْلِهِ عَلَى مَنْ يَشَاءُ مِنْ عِبَادِهِ</a:t>
            </a:r>
            <a:r>
              <a:rPr lang="ar-SA" sz="2800" b="1" dirty="0" smtClean="0"/>
              <a:t>) البقرة 90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576411" y="1600200"/>
            <a:ext cx="6527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بغياً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82000" y="3263443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276600" y="3402688"/>
            <a:ext cx="487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smtClean="0">
                <a:solidFill>
                  <a:srgbClr val="006600"/>
                </a:solidFill>
              </a:rPr>
              <a:t>وَلَا تُمْسِكُوهُنَّ </a:t>
            </a:r>
            <a:r>
              <a:rPr lang="ar-SA" sz="2800" b="1" dirty="0" err="1" smtClean="0">
                <a:solidFill>
                  <a:srgbClr val="006600"/>
                </a:solidFill>
              </a:rPr>
              <a:t>ضِرَارًا</a:t>
            </a:r>
            <a:r>
              <a:rPr lang="ar-SA" sz="2800" b="1" dirty="0" smtClean="0">
                <a:solidFill>
                  <a:srgbClr val="006600"/>
                </a:solidFill>
              </a:rPr>
              <a:t> لِتَعْتَدُوا</a:t>
            </a:r>
            <a:r>
              <a:rPr lang="ar-SA" sz="2800" b="1" dirty="0" smtClean="0"/>
              <a:t>) البقرة 231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1219200" y="3568243"/>
            <a:ext cx="10374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ضراراً</a:t>
            </a:r>
            <a:endParaRPr lang="en-US" sz="3200" dirty="0" smtClean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82000" y="5231248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200400" y="5181600"/>
            <a:ext cx="487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smtClean="0">
                <a:solidFill>
                  <a:srgbClr val="006600"/>
                </a:solidFill>
              </a:rPr>
              <a:t>يَجْعَلُونَ أَصَابِعَهُمْ فِي آَذَانِهِمْ مِنَ الصَّوَاعِقِ حَذَرَ الْمَوْتِ</a:t>
            </a:r>
            <a:r>
              <a:rPr lang="ar-SA" sz="2800" b="1" dirty="0" smtClean="0"/>
              <a:t>) البقرة 19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1358287" y="5410200"/>
            <a:ext cx="7184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حذر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رر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رر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رر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رر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" y="76200"/>
          <a:ext cx="9144000" cy="662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399"/>
                <a:gridCol w="5040638"/>
                <a:gridCol w="902963"/>
              </a:tblGrid>
              <a:tr h="8672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515164" y="1524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029200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533400" y="228600"/>
            <a:ext cx="2209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chemeClr val="bg1"/>
                </a:solidFill>
              </a:rPr>
              <a:t>المفعول لأجله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82000" y="12954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276600" y="1219200"/>
            <a:ext cx="4876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smtClean="0">
                <a:solidFill>
                  <a:srgbClr val="006600"/>
                </a:solidFill>
              </a:rPr>
              <a:t>وَمِنَ النَّاسِ مَنْ يَشْرِي نَفْسَهُ ابْتِغَاءَ مَرْضَاةِ اللَّهِ وَاللَّهُ رَءُوفٌ بِالْعِبَادِ</a:t>
            </a:r>
            <a:r>
              <a:rPr lang="ar-SA" sz="2800" b="1" dirty="0" smtClean="0"/>
              <a:t>) البقرة 207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143000" y="1600200"/>
            <a:ext cx="9348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ابتغاء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82000" y="3263443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5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276600" y="3187244"/>
            <a:ext cx="4876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smtClean="0">
                <a:solidFill>
                  <a:srgbClr val="006600"/>
                </a:solidFill>
              </a:rPr>
              <a:t>وَنَزَّلْنَا عَلَيْكَ الْكِتَابَ تِبْيَانًا لِكُلِّ شَيْءٍ وَهُدًى وَرَحْمَةً وَبُشْرَى لِلْمُسْلِمِينَ</a:t>
            </a:r>
            <a:r>
              <a:rPr lang="ar-SA" sz="2800" b="1" dirty="0" smtClean="0"/>
              <a:t>) النحل 89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1252005" y="3568243"/>
            <a:ext cx="8258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تنياناً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82000" y="5231248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6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200400" y="5181600"/>
            <a:ext cx="487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smtClean="0">
                <a:solidFill>
                  <a:srgbClr val="006600"/>
                </a:solidFill>
              </a:rPr>
              <a:t>إِنَّا مُرْسِلُو النَّاقَةِ فِتْنَةً لَهُمْ فَارْتَقِبْهُمْ وَاصْطَبِرْ</a:t>
            </a:r>
            <a:r>
              <a:rPr lang="ar-SA" sz="2800" b="1" dirty="0" smtClean="0"/>
              <a:t>) القمر 27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1221432" y="5410200"/>
            <a:ext cx="7040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فتنة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" y="76200"/>
          <a:ext cx="9144000" cy="2787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399"/>
                <a:gridCol w="5040638"/>
                <a:gridCol w="902963"/>
              </a:tblGrid>
              <a:tr h="8672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515164" y="1524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029200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533400" y="228600"/>
            <a:ext cx="2209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chemeClr val="bg1"/>
                </a:solidFill>
              </a:rPr>
              <a:t>المفعول لأجله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82000" y="12954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7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276600" y="1434644"/>
            <a:ext cx="487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قال </a:t>
            </a:r>
            <a:r>
              <a:rPr lang="ar-SA" sz="2800" b="1" dirty="0" err="1" smtClean="0"/>
              <a:t>تعالى: </a:t>
            </a:r>
            <a:r>
              <a:rPr lang="ar-SA" sz="2800" b="1" dirty="0" smtClean="0"/>
              <a:t>(</a:t>
            </a:r>
            <a:r>
              <a:rPr lang="ar-SA" sz="2800" b="1" dirty="0" smtClean="0">
                <a:solidFill>
                  <a:srgbClr val="006600"/>
                </a:solidFill>
              </a:rPr>
              <a:t>وَمِنْ آَيَاتِهِ يُرِيكُمُ الْبَرْقَ خَوْفًا وَطَمَعًا وَيُنَزِّلُ مِنَ السَّمَاءِ مَاءً</a:t>
            </a:r>
            <a:r>
              <a:rPr lang="ar-SA" sz="2800" b="1" dirty="0" smtClean="0"/>
              <a:t>) الروم 24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174569" y="1625025"/>
            <a:ext cx="8066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خوفاً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9559773062961532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942571" y="304800"/>
            <a:ext cx="4535458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4175772" y="685800"/>
            <a:ext cx="377699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الدرس الثالث</a:t>
            </a:r>
            <a:endParaRPr lang="en-US" sz="66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صورة 3" descr="0013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914400" y="3886200"/>
            <a:ext cx="7467599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286000" y="4343400"/>
            <a:ext cx="487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المفعول لأجله</a:t>
            </a:r>
            <a:endParaRPr lang="en-US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99 - barru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99 - barrup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762000" y="762000"/>
            <a:ext cx="7696200" cy="5257800"/>
            <a:chOff x="762000" y="381000"/>
            <a:chExt cx="7696199" cy="5257800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1295400" y="533400"/>
              <a:ext cx="6857999" cy="403860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4" name="صورة 3" descr="frame0806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2000" y="381000"/>
              <a:ext cx="7696199" cy="52578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52600" y="1911023"/>
            <a:ext cx="6070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rtl="1"/>
            <a:r>
              <a:rPr lang="ar-EG" sz="4000" b="1" dirty="0"/>
              <a:t>2-</a:t>
            </a:r>
            <a:r>
              <a:rPr lang="en-US" sz="4000" b="1" dirty="0"/>
              <a:t> </a:t>
            </a:r>
            <a:r>
              <a:rPr lang="ar-SA" sz="4000" b="1" dirty="0" smtClean="0"/>
              <a:t>تأمل الكلمات التي تحتها خط، ثم ضع </a:t>
            </a:r>
            <a:r>
              <a:rPr lang="ar-SA" sz="4000" b="1" dirty="0" err="1" smtClean="0"/>
              <a:t>علامة (</a:t>
            </a:r>
            <a:r>
              <a:rPr lang="ar-SA" sz="4000" b="1" dirty="0" err="1" smtClean="0">
                <a:sym typeface="Wingdings 2"/>
              </a:rPr>
              <a:t></a:t>
            </a:r>
            <a:r>
              <a:rPr lang="ar-SA" sz="4000" b="1" dirty="0" smtClean="0"/>
              <a:t>) أمام الكلمتين المتفقتين في الفاعل.</a:t>
            </a:r>
            <a:endParaRPr lang="en-US" sz="4000" dirty="0" smtClean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ows XP Recy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2" y="-1"/>
          <a:ext cx="9144002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3"/>
                <a:gridCol w="3508743"/>
                <a:gridCol w="1063256"/>
              </a:tblGrid>
              <a:tr h="9212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76200"/>
            <a:ext cx="332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495274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762000" y="177225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chemeClr val="bg1"/>
                </a:solidFill>
              </a:rPr>
              <a:t>الفاعل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219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4724400" y="1192649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سكنت</a:t>
            </a:r>
            <a:r>
              <a:rPr lang="ar-SA" sz="2800" b="1" dirty="0" smtClean="0"/>
              <a:t> القرية؛ لأنني </a:t>
            </a:r>
            <a:r>
              <a:rPr lang="ar-SA" sz="2800" b="1" u="sng" dirty="0" smtClean="0"/>
              <a:t>أرغب</a:t>
            </a:r>
            <a:r>
              <a:rPr lang="ar-SA" sz="2800" b="1" dirty="0" smtClean="0"/>
              <a:t> في الهدوء.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981201" y="1295400"/>
            <a:ext cx="14703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8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800" dirty="0">
              <a:solidFill>
                <a:srgbClr val="FF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2743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4648200" y="2716649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حضرت</a:t>
            </a:r>
            <a:r>
              <a:rPr lang="ar-SA" sz="2800" b="1" dirty="0" smtClean="0"/>
              <a:t> الحفل البارحة، بينما </a:t>
            </a:r>
            <a:r>
              <a:rPr lang="ar-SA" sz="2800" b="1" u="sng" dirty="0" smtClean="0"/>
              <a:t>تخلف</a:t>
            </a:r>
            <a:r>
              <a:rPr lang="ar-SA" sz="2800" b="1" dirty="0" smtClean="0"/>
              <a:t> أخي الأكبر.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1752600" y="2819400"/>
            <a:ext cx="16227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en-US" sz="4000" b="1" dirty="0" smtClean="0">
                <a:solidFill>
                  <a:srgbClr val="FF00FF"/>
                </a:solidFill>
              </a:rPr>
              <a:t>x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05800" y="428059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4724400" y="4114800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يبكر</a:t>
            </a:r>
            <a:r>
              <a:rPr lang="ar-SA" sz="2800" b="1" dirty="0" smtClean="0"/>
              <a:t> خالد للصلاة، لأنه </a:t>
            </a:r>
            <a:r>
              <a:rPr lang="ar-SA" sz="2800" b="1" u="sng" dirty="0" smtClean="0"/>
              <a:t>يرغب</a:t>
            </a:r>
            <a:r>
              <a:rPr lang="ar-SA" sz="2800" b="1" dirty="0" smtClean="0"/>
              <a:t> في الأجر.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1488101" y="4356795"/>
            <a:ext cx="1963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8305800" y="572839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4724400" y="5423356"/>
            <a:ext cx="320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يؤدي</a:t>
            </a:r>
            <a:r>
              <a:rPr lang="ar-SA" sz="2800" b="1" dirty="0" smtClean="0"/>
              <a:t> صالح الواجبات بإتقان، وزميله </a:t>
            </a:r>
            <a:r>
              <a:rPr lang="ar-SA" sz="2800" b="1" u="sng" dirty="0" smtClean="0"/>
              <a:t>يقصر</a:t>
            </a:r>
            <a:r>
              <a:rPr lang="ar-SA" sz="2800" b="1" dirty="0" smtClean="0"/>
              <a:t> في أدائها.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828800" y="5804595"/>
            <a:ext cx="16227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en-US" sz="4000" b="1" dirty="0" smtClean="0">
                <a:solidFill>
                  <a:srgbClr val="FF00FF"/>
                </a:solidFill>
              </a:rPr>
              <a:t>x</a:t>
            </a:r>
            <a:endParaRPr lang="ar-SA" sz="4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2" y="-1"/>
          <a:ext cx="9144002" cy="5373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3"/>
                <a:gridCol w="3508743"/>
                <a:gridCol w="1063256"/>
              </a:tblGrid>
              <a:tr h="9212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76200"/>
            <a:ext cx="332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495274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762000" y="177225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chemeClr val="bg1"/>
                </a:solidFill>
              </a:rPr>
              <a:t>الفاعل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219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5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4724400" y="1192649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تسهر</a:t>
            </a:r>
            <a:r>
              <a:rPr lang="ar-SA" sz="2800" b="1" dirty="0" smtClean="0"/>
              <a:t> الأم كي </a:t>
            </a:r>
            <a:r>
              <a:rPr lang="ar-SA" sz="2800" b="1" u="sng" dirty="0" smtClean="0"/>
              <a:t>ينام</a:t>
            </a:r>
            <a:r>
              <a:rPr lang="ar-SA" sz="2800" b="1" dirty="0" smtClean="0"/>
              <a:t> أولادها بهناء.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2743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6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4648200" y="2716649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تصدق</a:t>
            </a:r>
            <a:r>
              <a:rPr lang="ar-SA" sz="2800" b="1" dirty="0" smtClean="0"/>
              <a:t> ياسر بريال بينما </a:t>
            </a:r>
            <a:r>
              <a:rPr lang="ar-SA" sz="2800" b="1" u="sng" dirty="0" smtClean="0"/>
              <a:t>تصدق</a:t>
            </a:r>
            <a:r>
              <a:rPr lang="ar-SA" sz="2800" b="1" dirty="0" smtClean="0"/>
              <a:t> أحمد بريالين.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05800" y="428059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7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4724400" y="4114800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أنام</a:t>
            </a:r>
            <a:r>
              <a:rPr lang="ar-SA" sz="2800" b="1" dirty="0" smtClean="0"/>
              <a:t> مبكرا </a:t>
            </a:r>
            <a:r>
              <a:rPr lang="ar-SA" sz="2800" b="1" u="sng" dirty="0" smtClean="0"/>
              <a:t>لأستيقظ</a:t>
            </a:r>
            <a:r>
              <a:rPr lang="ar-SA" sz="2800" b="1" dirty="0" smtClean="0"/>
              <a:t> لصلاة الفجر,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1752600" y="1600200"/>
            <a:ext cx="16227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en-US" sz="4000" b="1" dirty="0" smtClean="0">
                <a:solidFill>
                  <a:srgbClr val="FF00FF"/>
                </a:solidFill>
              </a:rPr>
              <a:t>x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1524000" y="4191000"/>
            <a:ext cx="1963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752600" y="2819400"/>
            <a:ext cx="16227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en-US" sz="4000" b="1" dirty="0" smtClean="0">
                <a:solidFill>
                  <a:srgbClr val="FF00FF"/>
                </a:solidFill>
              </a:rPr>
              <a:t>x</a:t>
            </a:r>
            <a:endParaRPr lang="ar-SA" sz="4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ll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052513"/>
            <a:ext cx="8748713" cy="4679950"/>
            <a:chOff x="3590420" y="935169"/>
            <a:chExt cx="634416" cy="3085067"/>
          </a:xfrm>
        </p:grpSpPr>
        <p:sp>
          <p:nvSpPr>
            <p:cNvPr id="3" name="مستطيل 2"/>
            <p:cNvSpPr/>
            <p:nvPr/>
          </p:nvSpPr>
          <p:spPr>
            <a:xfrm>
              <a:off x="3626797" y="1270047"/>
              <a:ext cx="570410" cy="24153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2293" name="صورة 1" descr="a (7)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90420" y="935169"/>
              <a:ext cx="634416" cy="3085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219200" y="2133600"/>
            <a:ext cx="65293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800" b="1" dirty="0" err="1" smtClean="0"/>
              <a:t>3-</a:t>
            </a:r>
            <a:r>
              <a:rPr lang="ar-EG" sz="4800" b="1" dirty="0" smtClean="0"/>
              <a:t> </a:t>
            </a:r>
            <a:r>
              <a:rPr lang="ar-SA" sz="4800" b="1" dirty="0" smtClean="0"/>
              <a:t>تأمل الكلمات التي تحتها خط، ثم ضع </a:t>
            </a:r>
            <a:r>
              <a:rPr lang="ar-SA" sz="4800" b="1" dirty="0" err="1" smtClean="0"/>
              <a:t>علامة (</a:t>
            </a:r>
            <a:r>
              <a:rPr lang="ar-SA" sz="4800" b="1" dirty="0" err="1" smtClean="0">
                <a:sym typeface="Wingdings 2"/>
              </a:rPr>
              <a:t></a:t>
            </a:r>
            <a:r>
              <a:rPr lang="ar-SA" sz="4800" b="1" dirty="0" smtClean="0"/>
              <a:t>) أمام الكلمتين المتفقتين في الزمن</a:t>
            </a:r>
            <a:endParaRPr lang="en-US" sz="4800" dirty="0" smtClean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2" y="-1"/>
          <a:ext cx="9144002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3"/>
                <a:gridCol w="3508743"/>
                <a:gridCol w="1063256"/>
              </a:tblGrid>
              <a:tr h="9212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76200"/>
            <a:ext cx="332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495274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762000" y="177225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chemeClr val="bg1"/>
                </a:solidFill>
              </a:rPr>
              <a:t>الزمن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219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4724400" y="1192649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أطع</a:t>
            </a:r>
            <a:r>
              <a:rPr lang="ar-SA" sz="2800" b="1" dirty="0" smtClean="0"/>
              <a:t> والديك؛ فقد </a:t>
            </a:r>
            <a:r>
              <a:rPr lang="ar-SA" sz="2800" b="1" u="sng" dirty="0" smtClean="0"/>
              <a:t>بذلا</a:t>
            </a:r>
            <a:r>
              <a:rPr lang="ar-SA" sz="2800" b="1" dirty="0" smtClean="0"/>
              <a:t> من أجلك ما يملكان.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2743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4648200" y="2932092"/>
            <a:ext cx="320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اتعب</a:t>
            </a:r>
            <a:r>
              <a:rPr lang="ar-SA" sz="2800" b="1" dirty="0" smtClean="0"/>
              <a:t> الآن؛ كي </a:t>
            </a:r>
            <a:r>
              <a:rPr lang="ar-SA" sz="2800" b="1" u="sng" dirty="0" smtClean="0"/>
              <a:t>ترتاح</a:t>
            </a:r>
            <a:r>
              <a:rPr lang="ar-SA" sz="2800" b="1" dirty="0" smtClean="0"/>
              <a:t> غداً.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05800" y="428059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4724400" y="4114800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بكر</a:t>
            </a:r>
            <a:r>
              <a:rPr lang="ar-SA" sz="2800" b="1" dirty="0" smtClean="0"/>
              <a:t> للصلاة، كي </a:t>
            </a:r>
            <a:r>
              <a:rPr lang="ar-SA" sz="2800" b="1" u="sng" dirty="0" smtClean="0"/>
              <a:t>تنال</a:t>
            </a:r>
            <a:r>
              <a:rPr lang="ar-SA" sz="2800" b="1" dirty="0" smtClean="0"/>
              <a:t> الثواب والأجر.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8305800" y="572839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4724400" y="5638800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تخرج</a:t>
            </a:r>
            <a:r>
              <a:rPr lang="ar-SA" sz="2800" b="1" dirty="0" smtClean="0"/>
              <a:t> محمد من الجامعة </a:t>
            </a:r>
            <a:r>
              <a:rPr lang="ar-SA" sz="2800" b="1" u="sng" dirty="0" smtClean="0"/>
              <a:t>فالتحق</a:t>
            </a:r>
            <a:r>
              <a:rPr lang="ar-SA" sz="2800" b="1" dirty="0" smtClean="0"/>
              <a:t> بسلك التعليم.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1752600" y="1600200"/>
            <a:ext cx="16227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en-US" sz="4000" b="1" dirty="0" smtClean="0">
                <a:solidFill>
                  <a:srgbClr val="FF00FF"/>
                </a:solidFill>
              </a:rPr>
              <a:t>x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524000" y="4191000"/>
            <a:ext cx="1963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20" name="Rectangle 51"/>
          <p:cNvSpPr>
            <a:spLocks noChangeArrowheads="1"/>
          </p:cNvSpPr>
          <p:nvPr/>
        </p:nvSpPr>
        <p:spPr bwMode="auto">
          <a:xfrm>
            <a:off x="1752600" y="2819400"/>
            <a:ext cx="16227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en-US" sz="4000" b="1" dirty="0" smtClean="0">
                <a:solidFill>
                  <a:srgbClr val="FF00FF"/>
                </a:solidFill>
              </a:rPr>
              <a:t>x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21" name="Rectangle 51"/>
          <p:cNvSpPr>
            <a:spLocks noChangeArrowheads="1"/>
          </p:cNvSpPr>
          <p:nvPr/>
        </p:nvSpPr>
        <p:spPr bwMode="auto">
          <a:xfrm>
            <a:off x="1524000" y="5769114"/>
            <a:ext cx="1963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42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42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42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942 - 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2" y="-1"/>
          <a:ext cx="9144002" cy="5373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3"/>
                <a:gridCol w="3508743"/>
                <a:gridCol w="1063256"/>
              </a:tblGrid>
              <a:tr h="9212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76200"/>
            <a:ext cx="332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495274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762000" y="177225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chemeClr val="bg1"/>
                </a:solidFill>
              </a:rPr>
              <a:t>الزمن</a:t>
            </a:r>
            <a:endParaRPr lang="en-US" sz="3200" b="1" dirty="0" smtClean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219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5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4724400" y="1192649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يأكل</a:t>
            </a:r>
            <a:r>
              <a:rPr lang="ar-SA" sz="2800" b="1" dirty="0" smtClean="0"/>
              <a:t> خالد الدواء </a:t>
            </a:r>
            <a:r>
              <a:rPr lang="ar-SA" sz="2800" b="1" u="sng" dirty="0" smtClean="0"/>
              <a:t>ويشرب</a:t>
            </a:r>
            <a:r>
              <a:rPr lang="ar-SA" sz="2800" b="1" dirty="0" smtClean="0"/>
              <a:t> معه عصيرًا.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2743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6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4648200" y="2716649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لا </a:t>
            </a:r>
            <a:r>
              <a:rPr lang="ar-SA" sz="2800" b="1" u="sng" dirty="0" smtClean="0"/>
              <a:t>تكثر</a:t>
            </a:r>
            <a:r>
              <a:rPr lang="ar-SA" sz="2800" b="1" dirty="0" smtClean="0"/>
              <a:t> من الأكل، حتى لا </a:t>
            </a:r>
            <a:r>
              <a:rPr lang="ar-SA" sz="2800" b="1" u="sng" dirty="0" smtClean="0"/>
              <a:t>يزداد</a:t>
            </a:r>
            <a:r>
              <a:rPr lang="ar-SA" sz="2800" b="1" dirty="0" smtClean="0"/>
              <a:t> وزنك.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05800" y="428059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7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4724400" y="4114800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قدّر</a:t>
            </a:r>
            <a:r>
              <a:rPr lang="ar-SA" sz="2800" b="1" dirty="0" smtClean="0"/>
              <a:t> معلميك، فقد </a:t>
            </a:r>
            <a:r>
              <a:rPr lang="ar-SA" sz="2800" b="1" u="sng" dirty="0" smtClean="0"/>
              <a:t>حرصوا</a:t>
            </a:r>
            <a:r>
              <a:rPr lang="ar-SA" sz="2800" b="1" dirty="0" smtClean="0"/>
              <a:t> على تربيتك.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1524000" y="1371600"/>
            <a:ext cx="1963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1524000" y="2949714"/>
            <a:ext cx="1963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752600" y="4245114"/>
            <a:ext cx="16227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en-US" sz="4000" b="1" dirty="0" smtClean="0">
                <a:solidFill>
                  <a:srgbClr val="FF00FF"/>
                </a:solidFill>
              </a:rPr>
              <a:t>x</a:t>
            </a:r>
            <a:endParaRPr lang="ar-SA" sz="4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fancy-label-shape-clip-art-91785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838200"/>
            <a:ext cx="7543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05000" y="1610311"/>
            <a:ext cx="4953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rtl="1"/>
            <a:r>
              <a:rPr lang="ar-EG" sz="4400" b="1" dirty="0" err="1" smtClean="0"/>
              <a:t>4-</a:t>
            </a:r>
            <a:r>
              <a:rPr lang="ar-EG" sz="4400" b="1" dirty="0" smtClean="0"/>
              <a:t> </a:t>
            </a:r>
            <a:r>
              <a:rPr lang="ar-SA" sz="4400" b="1" dirty="0" smtClean="0"/>
              <a:t>تأمل الأفعال التي تحتها خط في الأمثلة التالية، ثم ضع </a:t>
            </a:r>
            <a:r>
              <a:rPr lang="ar-SA" sz="4400" b="1" dirty="0" err="1" smtClean="0"/>
              <a:t>علامة (</a:t>
            </a:r>
            <a:r>
              <a:rPr lang="ar-SA" sz="4400" b="1" dirty="0" err="1" smtClean="0">
                <a:sym typeface="Wingdings 2"/>
              </a:rPr>
              <a:t></a:t>
            </a:r>
            <a:r>
              <a:rPr lang="ar-SA" sz="4400" b="1" dirty="0" smtClean="0"/>
              <a:t>) في الحقل المناسب</a:t>
            </a:r>
            <a:endParaRPr lang="en-US" sz="44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1" y="22086"/>
          <a:ext cx="9144001" cy="6835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1"/>
                <a:gridCol w="1371600"/>
                <a:gridCol w="5500955"/>
                <a:gridCol w="976045"/>
              </a:tblGrid>
              <a:tr h="11718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</a:tr>
              <a:tr h="188801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801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801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177225"/>
            <a:ext cx="332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181600" y="228600"/>
            <a:ext cx="11352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 الجملة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295400" y="76200"/>
            <a:ext cx="16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اتحاد الزمن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-76200" y="76200"/>
            <a:ext cx="16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اتحاد الفاعل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7" name="مستطيل 5"/>
          <p:cNvSpPr>
            <a:spLocks noChangeArrowheads="1"/>
          </p:cNvSpPr>
          <p:nvPr/>
        </p:nvSpPr>
        <p:spPr bwMode="auto">
          <a:xfrm>
            <a:off x="8229600" y="1487269"/>
            <a:ext cx="83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2971800" y="1663243"/>
            <a:ext cx="487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أ</a:t>
            </a:r>
            <a:r>
              <a:rPr lang="ar-SA" sz="2800" b="1" u="sng" dirty="0" smtClean="0">
                <a:solidFill>
                  <a:srgbClr val="006600"/>
                </a:solidFill>
              </a:rPr>
              <a:t>َفَرَأَيْتَ</a:t>
            </a:r>
            <a:r>
              <a:rPr lang="ar-SA" sz="2800" b="1" dirty="0" smtClean="0">
                <a:solidFill>
                  <a:srgbClr val="006600"/>
                </a:solidFill>
              </a:rPr>
              <a:t> الَّذِي </a:t>
            </a:r>
            <a:r>
              <a:rPr lang="ar-SA" sz="2800" b="1" u="sng" dirty="0" smtClean="0">
                <a:solidFill>
                  <a:srgbClr val="006600"/>
                </a:solidFill>
              </a:rPr>
              <a:t>تَوَلَّى</a:t>
            </a:r>
            <a:r>
              <a:rPr lang="ar-SA" sz="2800" b="1" dirty="0" smtClean="0"/>
              <a:t>) النجم 33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0" name="مستطيل 5"/>
          <p:cNvSpPr>
            <a:spLocks noChangeArrowheads="1"/>
          </p:cNvSpPr>
          <p:nvPr/>
        </p:nvSpPr>
        <p:spPr bwMode="auto">
          <a:xfrm>
            <a:off x="8229600" y="3263206"/>
            <a:ext cx="83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3124200" y="3276600"/>
            <a:ext cx="4876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وَإِذْ </a:t>
            </a:r>
            <a:r>
              <a:rPr lang="ar-SA" sz="2800" b="1" u="sng" dirty="0" smtClean="0">
                <a:solidFill>
                  <a:srgbClr val="006600"/>
                </a:solidFill>
              </a:rPr>
              <a:t>قَالَتْ</a:t>
            </a:r>
            <a:r>
              <a:rPr lang="ar-SA" sz="2800" b="1" dirty="0" smtClean="0">
                <a:solidFill>
                  <a:srgbClr val="006600"/>
                </a:solidFill>
              </a:rPr>
              <a:t> أُمَّةٌ مِنْهُمْ لِمَ </a:t>
            </a:r>
            <a:r>
              <a:rPr lang="ar-SA" sz="2800" b="1" u="sng" dirty="0" smtClean="0">
                <a:solidFill>
                  <a:srgbClr val="006600"/>
                </a:solidFill>
              </a:rPr>
              <a:t>تَعِظُونَ</a:t>
            </a:r>
            <a:r>
              <a:rPr lang="ar-SA" sz="2800" b="1" dirty="0" smtClean="0">
                <a:solidFill>
                  <a:srgbClr val="006600"/>
                </a:solidFill>
              </a:rPr>
              <a:t> قَوْمًا اللَّهُ مُهْلِكُهُمْ أَوْ مُعَذِّبُهُمْ عَذَابًا شَدِيدًا</a:t>
            </a:r>
            <a:r>
              <a:rPr lang="ar-SA" sz="2800" b="1" dirty="0" smtClean="0"/>
              <a:t>) الأعراف 164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3" name="مستطيل 5"/>
          <p:cNvSpPr>
            <a:spLocks noChangeArrowheads="1"/>
          </p:cNvSpPr>
          <p:nvPr/>
        </p:nvSpPr>
        <p:spPr bwMode="auto">
          <a:xfrm>
            <a:off x="8153400" y="5231011"/>
            <a:ext cx="83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2743200" y="5028962"/>
            <a:ext cx="5181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رسول الله صلى الله عليه </a:t>
            </a:r>
            <a:r>
              <a:rPr lang="ar-EG" sz="2800" b="1" dirty="0" err="1" smtClean="0"/>
              <a:t>وسلم: (</a:t>
            </a:r>
            <a:r>
              <a:rPr lang="ar-EG" sz="2800" b="1" dirty="0" smtClean="0"/>
              <a:t>(</a:t>
            </a:r>
            <a:r>
              <a:rPr lang="ar-EG" sz="2800" b="1" dirty="0" smtClean="0">
                <a:solidFill>
                  <a:srgbClr val="0070C0"/>
                </a:solidFill>
              </a:rPr>
              <a:t>من </a:t>
            </a:r>
            <a:r>
              <a:rPr lang="ar-EG" sz="2800" b="1" u="sng" dirty="0" smtClean="0">
                <a:solidFill>
                  <a:srgbClr val="0070C0"/>
                </a:solidFill>
              </a:rPr>
              <a:t>توضأ</a:t>
            </a:r>
            <a:r>
              <a:rPr lang="ar-EG" sz="2800" b="1" dirty="0" smtClean="0">
                <a:solidFill>
                  <a:srgbClr val="0070C0"/>
                </a:solidFill>
              </a:rPr>
              <a:t> نحو وضوئي هذا، ثم </a:t>
            </a:r>
            <a:r>
              <a:rPr lang="ar-EG" sz="2800" b="1" u="sng" dirty="0" smtClean="0">
                <a:solidFill>
                  <a:srgbClr val="0070C0"/>
                </a:solidFill>
              </a:rPr>
              <a:t>صلى</a:t>
            </a:r>
            <a:r>
              <a:rPr lang="ar-EG" sz="2800" b="1" dirty="0" smtClean="0">
                <a:solidFill>
                  <a:srgbClr val="0070C0"/>
                </a:solidFill>
              </a:rPr>
              <a:t> ركعتين لا يحدث فيهما نفسه غُفر له ما تقدم من ذنبه</a:t>
            </a:r>
            <a:r>
              <a:rPr lang="ar-EG" sz="2800" b="1" dirty="0" err="1" smtClean="0"/>
              <a:t>)</a:t>
            </a:r>
            <a:r>
              <a:rPr lang="ar-EG" sz="2800" b="1" dirty="0" smtClean="0"/>
              <a:t>) رواه البخاري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1066800" y="1828800"/>
            <a:ext cx="1963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295400" y="5410200"/>
            <a:ext cx="1582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-134631" y="5410200"/>
            <a:ext cx="1582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lighttrail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lighttrail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lighttrail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lighttrail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lighttrail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72 - أنهيار الجلي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72 - أنهيار الجلي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72 - أنهيار الجلي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1" y="22086"/>
          <a:ext cx="9144001" cy="6835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1"/>
                <a:gridCol w="1371600"/>
                <a:gridCol w="5500955"/>
                <a:gridCol w="976045"/>
              </a:tblGrid>
              <a:tr h="11718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</a:tr>
              <a:tr h="188801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801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801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177225"/>
            <a:ext cx="332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181600" y="228600"/>
            <a:ext cx="11352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 الجملة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295400" y="76200"/>
            <a:ext cx="16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اتحاد الزمن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-76200" y="76200"/>
            <a:ext cx="16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اتحاد الفاعل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7" name="مستطيل 5"/>
          <p:cNvSpPr>
            <a:spLocks noChangeArrowheads="1"/>
          </p:cNvSpPr>
          <p:nvPr/>
        </p:nvSpPr>
        <p:spPr bwMode="auto">
          <a:xfrm>
            <a:off x="8229600" y="1487269"/>
            <a:ext cx="83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2743200" y="1447800"/>
            <a:ext cx="533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pPr algn="r" rtl="1"/>
            <a:r>
              <a:rPr lang="ar-EG" sz="2800" b="1" u="sng" dirty="0" smtClean="0"/>
              <a:t>يقول</a:t>
            </a:r>
            <a:r>
              <a:rPr lang="ar-EG" sz="2800" b="1" dirty="0" smtClean="0"/>
              <a:t> لي الطبيب </a:t>
            </a:r>
            <a:r>
              <a:rPr lang="ar-EG" sz="2800" b="1" u="sng" dirty="0" smtClean="0"/>
              <a:t>أكلت</a:t>
            </a:r>
            <a:r>
              <a:rPr lang="ar-EG" sz="2800" b="1" dirty="0" smtClean="0"/>
              <a:t> شيئاً</a:t>
            </a:r>
            <a:endParaRPr lang="en-US" sz="2800" dirty="0" smtClean="0"/>
          </a:p>
          <a:p>
            <a:pPr algn="r"/>
            <a:r>
              <a:rPr lang="ar-EG" sz="2800" b="1" dirty="0" smtClean="0"/>
              <a:t>                   وداؤك في شرابك والطعام   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0" name="مستطيل 5"/>
          <p:cNvSpPr>
            <a:spLocks noChangeArrowheads="1"/>
          </p:cNvSpPr>
          <p:nvPr/>
        </p:nvSpPr>
        <p:spPr bwMode="auto">
          <a:xfrm>
            <a:off x="8229600" y="3263206"/>
            <a:ext cx="83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5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2819400" y="327660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pPr algn="r" rtl="1"/>
            <a:r>
              <a:rPr lang="ar-EG" sz="2800" b="1" u="sng" dirty="0" smtClean="0"/>
              <a:t>أذل</a:t>
            </a:r>
            <a:r>
              <a:rPr lang="ar-EG" sz="2800" b="1" dirty="0" smtClean="0"/>
              <a:t> الحرصُ والطمعُ </a:t>
            </a:r>
            <a:r>
              <a:rPr lang="ar-EG" sz="2800" b="1" dirty="0" err="1" smtClean="0"/>
              <a:t>الرقابا</a:t>
            </a:r>
            <a:endParaRPr lang="en-US" sz="2800" dirty="0" smtClean="0"/>
          </a:p>
          <a:p>
            <a:pPr algn="r"/>
            <a:r>
              <a:rPr lang="ar-EG" sz="2800" b="1" dirty="0" smtClean="0"/>
              <a:t>                   وقد </a:t>
            </a:r>
            <a:r>
              <a:rPr lang="ar-EG" sz="2800" b="1" u="sng" dirty="0" smtClean="0"/>
              <a:t>يعفو</a:t>
            </a:r>
            <a:r>
              <a:rPr lang="ar-EG" sz="2800" b="1" dirty="0" smtClean="0"/>
              <a:t> الكريم إذا استرابا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3" name="مستطيل 5"/>
          <p:cNvSpPr>
            <a:spLocks noChangeArrowheads="1"/>
          </p:cNvSpPr>
          <p:nvPr/>
        </p:nvSpPr>
        <p:spPr bwMode="auto">
          <a:xfrm>
            <a:off x="8153400" y="5231011"/>
            <a:ext cx="83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6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2667000" y="5244406"/>
            <a:ext cx="5257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pPr algn="r" rtl="1"/>
            <a:r>
              <a:rPr lang="ar-EG" sz="2800" b="1" dirty="0" smtClean="0"/>
              <a:t>أنا من </a:t>
            </a:r>
            <a:r>
              <a:rPr lang="ar-EG" sz="2800" b="1" u="sng" dirty="0" smtClean="0"/>
              <a:t>بدل</a:t>
            </a:r>
            <a:r>
              <a:rPr lang="ar-EG" sz="2800" b="1" dirty="0" smtClean="0"/>
              <a:t> بالصحب </a:t>
            </a:r>
            <a:r>
              <a:rPr lang="ar-EG" sz="2800" b="1" dirty="0" err="1" smtClean="0"/>
              <a:t>الكتابا</a:t>
            </a:r>
            <a:endParaRPr lang="en-US" sz="2800" dirty="0" smtClean="0"/>
          </a:p>
          <a:p>
            <a:pPr algn="r"/>
            <a:r>
              <a:rPr lang="ar-EG" sz="2800" b="1" dirty="0" smtClean="0"/>
              <a:t>                 لم </a:t>
            </a:r>
            <a:r>
              <a:rPr lang="ar-EG" sz="2800" b="1" u="sng" dirty="0" smtClean="0"/>
              <a:t>أجد</a:t>
            </a:r>
            <a:r>
              <a:rPr lang="ar-EG" sz="2800" b="1" dirty="0" smtClean="0"/>
              <a:t> لي وافيا إلا </a:t>
            </a:r>
            <a:r>
              <a:rPr lang="ar-EG" sz="2800" b="1" dirty="0" err="1" smtClean="0"/>
              <a:t>الكتابا</a:t>
            </a:r>
            <a:r>
              <a:rPr lang="ar-EG" sz="2800" b="1" dirty="0" smtClean="0"/>
              <a:t>      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72 - أنهيار الجلي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72 - أنهيار الجلي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72 - أنهيار الجلي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1" y="22086"/>
          <a:ext cx="9144001" cy="3059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1"/>
                <a:gridCol w="1371600"/>
                <a:gridCol w="5500955"/>
                <a:gridCol w="976045"/>
              </a:tblGrid>
              <a:tr h="11718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</a:tr>
              <a:tr h="188801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177225"/>
            <a:ext cx="332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181600" y="228600"/>
            <a:ext cx="11352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 الجملة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295400" y="76200"/>
            <a:ext cx="16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اتحاد الزمن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-76200" y="76200"/>
            <a:ext cx="16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اتحاد الفاعل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7" name="مستطيل 5"/>
          <p:cNvSpPr>
            <a:spLocks noChangeArrowheads="1"/>
          </p:cNvSpPr>
          <p:nvPr/>
        </p:nvSpPr>
        <p:spPr bwMode="auto">
          <a:xfrm>
            <a:off x="8229600" y="1487269"/>
            <a:ext cx="83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7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2743200" y="1447801"/>
            <a:ext cx="533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الشاعر:</a:t>
            </a:r>
            <a:endParaRPr lang="en-US" sz="2800" dirty="0" smtClean="0"/>
          </a:p>
          <a:p>
            <a:pPr algn="r" rtl="1"/>
            <a:r>
              <a:rPr lang="ar-EG" sz="2800" b="1" u="sng" dirty="0" smtClean="0"/>
              <a:t>تحلم</a:t>
            </a:r>
            <a:r>
              <a:rPr lang="ar-EG" sz="2800" b="1" dirty="0" smtClean="0"/>
              <a:t> على الأدنين </a:t>
            </a:r>
            <a:r>
              <a:rPr lang="ar-EG" sz="2800" b="1" u="sng" dirty="0" smtClean="0"/>
              <a:t>واستبق</a:t>
            </a:r>
            <a:r>
              <a:rPr lang="ar-EG" sz="2800" b="1" dirty="0" smtClean="0"/>
              <a:t> وُدَّهم</a:t>
            </a:r>
            <a:endParaRPr lang="en-US" sz="2800" dirty="0" smtClean="0"/>
          </a:p>
          <a:p>
            <a:pPr algn="r"/>
            <a:r>
              <a:rPr lang="ar-EG" sz="2800" b="1" dirty="0" smtClean="0"/>
              <a:t>               ولن تستطيع الحلمَ حتى تحلما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990600" y="1828800"/>
            <a:ext cx="1582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-152400" y="1828800"/>
            <a:ext cx="1582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  <a:sym typeface="Wingdings 2"/>
              </a:rPr>
              <a:t></a:t>
            </a:r>
            <a:endParaRPr lang="ar-SA" sz="4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72 - أنهيار الجلي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043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1524000"/>
            <a:ext cx="8153400" cy="3429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76400" y="2590800"/>
            <a:ext cx="568801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>
              <a:defRPr/>
            </a:pPr>
            <a:r>
              <a:rPr lang="ar-EG" sz="6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نشاطات تمهيدية</a:t>
            </a:r>
            <a:endParaRPr lang="en-US" sz="6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8.emf"/>
          <p:cNvPicPr>
            <a:picLocks noChangeAspect="1"/>
          </p:cNvPicPr>
          <p:nvPr/>
        </p:nvPicPr>
        <p:blipFill>
          <a:blip r:embed="rId5" cstate="print">
            <a:lum bright="100000"/>
          </a:blip>
          <a:stretch>
            <a:fillRect/>
          </a:stretch>
        </p:blipFill>
        <p:spPr bwMode="auto">
          <a:xfrm>
            <a:off x="3429000" y="0"/>
            <a:ext cx="5393416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657600" y="381000"/>
            <a:ext cx="48196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>
              <a:defRPr/>
            </a:pPr>
            <a:r>
              <a:rPr lang="ar-EG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مهارات حياتية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صورة 3" descr="imgd7406054cb4c6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28600" y="2071678"/>
            <a:ext cx="868679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90600" y="2356247"/>
            <a:ext cx="72929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000" b="1" dirty="0" smtClean="0"/>
              <a:t>كان الأصحاب وأحاديثهم المزاحم الأول للكتاب </a:t>
            </a:r>
            <a:r>
              <a:rPr lang="ar-EG" sz="4000" b="1" dirty="0" err="1" smtClean="0"/>
              <a:t>والقراءة ..</a:t>
            </a:r>
            <a:r>
              <a:rPr lang="ar-EG" sz="4000" b="1" dirty="0" smtClean="0"/>
              <a:t> أما اليوم فقد تعددت الملهيات، وتنوعت </a:t>
            </a:r>
            <a:r>
              <a:rPr lang="ar-EG" sz="4000" b="1" dirty="0" err="1" smtClean="0"/>
              <a:t>الصوارف</a:t>
            </a:r>
            <a:r>
              <a:rPr lang="ar-EG" sz="4000" b="1" dirty="0" smtClean="0"/>
              <a:t> عن حياة </a:t>
            </a:r>
            <a:r>
              <a:rPr lang="ar-EG" sz="4000" b="1" dirty="0" err="1" smtClean="0"/>
              <a:t>الجد ..</a:t>
            </a:r>
            <a:r>
              <a:rPr lang="ar-EG" sz="4000" b="1" dirty="0" smtClean="0"/>
              <a:t> ولكن الحكيم من يعرف لكل شيء قدره؛ فلا يطغي لهوه على جده، ولا يتعلق إلا بما يعود عليه بالنفع.</a:t>
            </a:r>
            <a:endParaRPr lang="en-US" sz="40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94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94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085.WM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7400" y="0"/>
            <a:ext cx="3276599" cy="2046473"/>
          </a:xfrm>
          <a:prstGeom prst="flowChartConnector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sp>
        <p:nvSpPr>
          <p:cNvPr id="3" name="Flowchart: Alternate Process 2"/>
          <p:cNvSpPr/>
          <p:nvPr/>
        </p:nvSpPr>
        <p:spPr>
          <a:xfrm>
            <a:off x="6477000" y="304800"/>
            <a:ext cx="1973560" cy="11112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إثراء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صورة 3" descr="g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52400" y="2133600"/>
            <a:ext cx="8839200" cy="4495800"/>
          </a:xfrm>
          <a:prstGeom prst="roundRect">
            <a:avLst>
              <a:gd name="adj" fmla="val 20888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24200" y="2667000"/>
            <a:ext cx="50244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600" b="1" dirty="0" smtClean="0"/>
              <a:t>يشترط  في المفعول لأجله:</a:t>
            </a:r>
            <a:endParaRPr lang="en-US" sz="3600" dirty="0"/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2819400" y="3503712"/>
            <a:ext cx="533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/>
            <a:r>
              <a:rPr lang="ar-EG" sz="3200" b="1" dirty="0" smtClean="0"/>
              <a:t>1- أن يكون مصدراً.</a:t>
            </a:r>
            <a:endParaRPr lang="en-US" sz="3200" dirty="0" smtClean="0"/>
          </a:p>
          <a:p>
            <a:pPr lvl="0" algn="r" rtl="1"/>
            <a:r>
              <a:rPr lang="ar-EG" sz="3200" b="1" dirty="0" smtClean="0"/>
              <a:t>2- أن يكون سببًا لفعل.</a:t>
            </a:r>
            <a:endParaRPr lang="en-US" sz="3200" dirty="0" smtClean="0"/>
          </a:p>
          <a:p>
            <a:pPr lvl="0" algn="r" rtl="1"/>
            <a:r>
              <a:rPr lang="ar-EG" sz="3200" b="1" dirty="0" smtClean="0"/>
              <a:t>3- أن يكون قلبيًّا.</a:t>
            </a:r>
            <a:endParaRPr lang="en-US" sz="3200" dirty="0" smtClean="0"/>
          </a:p>
          <a:p>
            <a:pPr lvl="0" algn="r" rtl="1"/>
            <a:r>
              <a:rPr lang="ar-EG" sz="3200" b="1" dirty="0" smtClean="0"/>
              <a:t>4- أن يتحد مع الفعل في الزمن.</a:t>
            </a:r>
            <a:endParaRPr lang="en-US" sz="3200" dirty="0" smtClean="0"/>
          </a:p>
          <a:p>
            <a:pPr lvl="0" algn="r" rtl="1"/>
            <a:r>
              <a:rPr lang="ar-EG" sz="3200" b="1" dirty="0" smtClean="0"/>
              <a:t>5- أن يتحد مع الفعل في الفاعل.</a:t>
            </a:r>
            <a:endParaRPr lang="en-US" sz="32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32 - thun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32 - thun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32 - thun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32 - thun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32 - thun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bldLvl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1143000"/>
            <a:ext cx="8813800" cy="4038600"/>
            <a:chOff x="1122787" y="2741143"/>
            <a:chExt cx="7116539" cy="2290642"/>
          </a:xfrm>
        </p:grpSpPr>
        <p:sp>
          <p:nvSpPr>
            <p:cNvPr id="3" name="Rectangle 3"/>
            <p:cNvSpPr/>
            <p:nvPr/>
          </p:nvSpPr>
          <p:spPr>
            <a:xfrm>
              <a:off x="1142499" y="2857501"/>
              <a:ext cx="7001672" cy="2143287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sz="1400"/>
            </a:p>
          </p:txBody>
        </p:sp>
        <p:pic>
          <p:nvPicPr>
            <p:cNvPr id="10253" name="Picture 4" descr="00137.WMF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-48000" contrast="60000"/>
            </a:blip>
            <a:stretch>
              <a:fillRect/>
            </a:stretch>
          </p:blipFill>
          <p:spPr bwMode="auto">
            <a:xfrm>
              <a:off x="1122787" y="2741143"/>
              <a:ext cx="7116539" cy="2290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990600" y="1981200"/>
            <a:ext cx="7239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SA" sz="4400" b="1" dirty="0" smtClean="0">
                <a:solidFill>
                  <a:srgbClr val="FF0000"/>
                </a:solidFill>
              </a:rPr>
              <a:t>5) بالاستفادة من الإثراء المرفق حدد الشروط المفقودة في الكلمات التي تحتها خط مما يلي:</a:t>
            </a:r>
            <a:endParaRPr lang="en-US" sz="4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63 - arcade game 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63 - arcade game 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2" y="-1"/>
          <a:ext cx="9144002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602"/>
                <a:gridCol w="4804144"/>
                <a:gridCol w="1063256"/>
              </a:tblGrid>
              <a:tr h="9212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76200"/>
            <a:ext cx="332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181600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0" y="177225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الشروط المفقودة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219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886200" y="1110734"/>
            <a:ext cx="4038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وَكَلَّمَ اللَّهُ مُوسَى </a:t>
            </a:r>
            <a:r>
              <a:rPr lang="ar-SA" sz="2800" b="1" u="sng" dirty="0" smtClean="0">
                <a:solidFill>
                  <a:srgbClr val="006600"/>
                </a:solidFill>
              </a:rPr>
              <a:t>تَكْلِيمًا</a:t>
            </a:r>
            <a:r>
              <a:rPr lang="ar-SA" sz="2800" b="1" dirty="0" smtClean="0"/>
              <a:t>) النساء 164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680703" y="1371600"/>
            <a:ext cx="21836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سبباً للفعل قلبياً</a:t>
            </a:r>
            <a:endParaRPr lang="en-US" sz="3200" dirty="0" smtClean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269182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352800" y="2392740"/>
            <a:ext cx="457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400" b="1" dirty="0" smtClean="0"/>
              <a:t>قال رسول الله صلى الله عليه </a:t>
            </a:r>
            <a:r>
              <a:rPr lang="ar-EG" sz="2400" b="1" dirty="0" err="1" smtClean="0"/>
              <a:t>وسلم: </a:t>
            </a:r>
            <a:r>
              <a:rPr lang="ar-EG" sz="2400" b="1" dirty="0" err="1" smtClean="0">
                <a:solidFill>
                  <a:srgbClr val="0070C0"/>
                </a:solidFill>
              </a:rPr>
              <a:t>((...</a:t>
            </a:r>
            <a:r>
              <a:rPr lang="ar-EG" sz="2400" b="1" dirty="0" smtClean="0">
                <a:solidFill>
                  <a:srgbClr val="0070C0"/>
                </a:solidFill>
              </a:rPr>
              <a:t> ومن كانت هجرته </a:t>
            </a:r>
            <a:r>
              <a:rPr lang="ar-EG" sz="2400" b="1" u="sng" dirty="0" smtClean="0">
                <a:solidFill>
                  <a:srgbClr val="0070C0"/>
                </a:solidFill>
              </a:rPr>
              <a:t>لدنيا</a:t>
            </a:r>
            <a:r>
              <a:rPr lang="ar-EG" sz="2400" b="1" dirty="0" smtClean="0">
                <a:solidFill>
                  <a:srgbClr val="0070C0"/>
                </a:solidFill>
              </a:rPr>
              <a:t> يصيبها أو امرأة ينكحها فهجرته إلى ما هاجر إليه</a:t>
            </a:r>
            <a:r>
              <a:rPr lang="ar-EG" sz="2400" b="1" dirty="0" err="1" smtClean="0"/>
              <a:t>)</a:t>
            </a:r>
            <a:r>
              <a:rPr lang="ar-EG" sz="2400" b="1" dirty="0" smtClean="0"/>
              <a:t>) متفق عليه.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228600" y="2438400"/>
            <a:ext cx="2971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0000FF"/>
                </a:solidFill>
              </a:rPr>
              <a:t>مصدر قلبياً يتحد مع الفعل في الفاعل والزمن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05800" y="4267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276600" y="3943290"/>
            <a:ext cx="4648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رسول الله عليه </a:t>
            </a:r>
            <a:r>
              <a:rPr lang="ar-EG" sz="2800" b="1" dirty="0" err="1" smtClean="0"/>
              <a:t>وسلم: (</a:t>
            </a:r>
            <a:r>
              <a:rPr lang="ar-EG" sz="2800" b="1" dirty="0" smtClean="0"/>
              <a:t>(</a:t>
            </a:r>
            <a:r>
              <a:rPr lang="ar-EG" sz="2800" b="1" dirty="0" smtClean="0">
                <a:solidFill>
                  <a:srgbClr val="0070C0"/>
                </a:solidFill>
              </a:rPr>
              <a:t>دخلت امرأة النار </a:t>
            </a:r>
            <a:r>
              <a:rPr lang="ar-EG" sz="2800" b="1" u="sng" dirty="0" smtClean="0">
                <a:solidFill>
                  <a:srgbClr val="0070C0"/>
                </a:solidFill>
              </a:rPr>
              <a:t>في هرة</a:t>
            </a:r>
            <a:r>
              <a:rPr lang="ar-EG" sz="2800" b="1" dirty="0" smtClean="0">
                <a:solidFill>
                  <a:srgbClr val="0070C0"/>
                </a:solidFill>
              </a:rPr>
              <a:t> </a:t>
            </a:r>
            <a:r>
              <a:rPr lang="ar-EG" sz="2800" b="1" dirty="0" err="1" smtClean="0">
                <a:solidFill>
                  <a:srgbClr val="0070C0"/>
                </a:solidFill>
              </a:rPr>
              <a:t>ربطتها ...</a:t>
            </a:r>
            <a:r>
              <a:rPr lang="ar-EG" sz="2800" b="1" dirty="0" err="1" smtClean="0"/>
              <a:t>)</a:t>
            </a:r>
            <a:r>
              <a:rPr lang="ar-EG" sz="2800" b="1" dirty="0" smtClean="0"/>
              <a:t>) رواه البخاري.</a:t>
            </a:r>
            <a:endParaRPr lang="en-US" sz="2800" dirty="0"/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304800" y="4267200"/>
            <a:ext cx="2667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0000FF"/>
                </a:solidFill>
              </a:rPr>
              <a:t>مصدراً قلبياً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8229600" y="5791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3429000" y="5898177"/>
            <a:ext cx="441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ذهبت إلى المكتبة </a:t>
            </a:r>
            <a:r>
              <a:rPr lang="ar-EG" sz="2800" b="1" u="sng" dirty="0" smtClean="0"/>
              <a:t>للقراءة</a:t>
            </a:r>
            <a:r>
              <a:rPr lang="ar-EG" sz="2800" b="1" dirty="0" smtClean="0"/>
              <a:t>.</a:t>
            </a:r>
            <a:endParaRPr lang="en-US" sz="2800" dirty="0"/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219200" y="5715000"/>
            <a:ext cx="7264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قلبياً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oll_Stone_Met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oll_Stone_Met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oll_Stone_Met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ched_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oll_Stone_Met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-2" y="-1"/>
          <a:ext cx="9144002" cy="5373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602"/>
                <a:gridCol w="4804144"/>
                <a:gridCol w="1063256"/>
              </a:tblGrid>
              <a:tr h="9212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41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76200"/>
            <a:ext cx="332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م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181600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0" y="177225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الشروط المفقودة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219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5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886200" y="1326177"/>
            <a:ext cx="4038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سافرتُ </a:t>
            </a:r>
            <a:r>
              <a:rPr lang="ar-EG" sz="2800" b="1" u="sng" dirty="0" smtClean="0"/>
              <a:t>للعِلم</a:t>
            </a:r>
            <a:r>
              <a:rPr lang="ar-EG" sz="2800" b="1" dirty="0" smtClean="0"/>
              <a:t>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838201" y="1371600"/>
            <a:ext cx="20037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قلبياً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269182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6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352800" y="2915961"/>
            <a:ext cx="4572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أحببتك </a:t>
            </a:r>
            <a:r>
              <a:rPr lang="ar-EG" sz="2800" b="1" u="sng" dirty="0" smtClean="0"/>
              <a:t>لتواضعك</a:t>
            </a:r>
            <a:r>
              <a:rPr lang="ar-EG" sz="2800" b="1" dirty="0" smtClean="0"/>
              <a:t>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228600" y="2667000"/>
            <a:ext cx="2971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0000FF"/>
                </a:solidFill>
              </a:rPr>
              <a:t>يتحد مع الفعل في الفاعل والزمن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05800" y="42672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7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276600" y="4374177"/>
            <a:ext cx="464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u="sng" dirty="0" smtClean="0"/>
              <a:t>البخل</a:t>
            </a:r>
            <a:r>
              <a:rPr lang="ar-EG" sz="2800" b="1" dirty="0" smtClean="0"/>
              <a:t> أسوأ الأخلاق.</a:t>
            </a:r>
            <a:endParaRPr lang="en-US" sz="2800" dirty="0"/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228600" y="3810000"/>
            <a:ext cx="2971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0000FF"/>
                </a:solidFill>
              </a:rPr>
              <a:t>سبب الفعل – قلبياً – يتحد مع الفعل في الزمن والفاعل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oll_Stone_Met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oll_Stone_Met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ched_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oll_Stone_Met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9437_164.png"/>
          <p:cNvPicPr>
            <a:picLocks noChangeAspect="1"/>
          </p:cNvPicPr>
          <p:nvPr/>
        </p:nvPicPr>
        <p:blipFill>
          <a:blip r:embed="rId4" cstate="print">
            <a:lum bright="20000"/>
          </a:blip>
          <a:stretch>
            <a:fillRect/>
          </a:stretch>
        </p:blipFill>
        <p:spPr bwMode="auto">
          <a:xfrm>
            <a:off x="685800" y="1219200"/>
            <a:ext cx="7543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4000" y="1752600"/>
            <a:ext cx="5791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EG" sz="4800" b="1" dirty="0" err="1" smtClean="0"/>
              <a:t>1-</a:t>
            </a:r>
            <a:r>
              <a:rPr lang="ar-EG" sz="4800" b="1" dirty="0" smtClean="0"/>
              <a:t> </a:t>
            </a:r>
            <a:r>
              <a:rPr lang="ar-SA" sz="4800" b="1" dirty="0" smtClean="0"/>
              <a:t>تأمل أمثلة القائمتين التاليتين، ثم أكمل الاستنتاج بعدها</a:t>
            </a:r>
            <a:endParaRPr lang="en-US" sz="48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152400"/>
          <a:ext cx="9143999" cy="6629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800"/>
                <a:gridCol w="3733800"/>
                <a:gridCol w="914399"/>
              </a:tblGrid>
              <a:tr h="9401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87822" y="2286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4648200" y="268069"/>
            <a:ext cx="304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chemeClr val="bg1"/>
                </a:solidFill>
              </a:rPr>
              <a:t> الأفعال القلبية 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609600" y="268069"/>
            <a:ext cx="304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chemeClr val="bg1"/>
                </a:solidFill>
              </a:rPr>
              <a:t>الأفعال غير القلبية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447800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495800" y="1280755"/>
            <a:ext cx="3581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يسرُّني</a:t>
            </a:r>
            <a:r>
              <a:rPr lang="ar-SA" sz="2800" b="1" dirty="0" smtClean="0"/>
              <a:t> أنك محافظ على صلاة الفجر مع الجماعة.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1141510"/>
            <a:ext cx="4419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كل خطوة </a:t>
            </a:r>
            <a:r>
              <a:rPr lang="ar-SA" sz="2800" b="1" u="sng" dirty="0" smtClean="0"/>
              <a:t>يخطوها</a:t>
            </a:r>
            <a:r>
              <a:rPr lang="ar-SA" sz="2800" b="1" dirty="0" smtClean="0"/>
              <a:t> الذاهب إلى الصلاة يكتب له </a:t>
            </a:r>
            <a:r>
              <a:rPr lang="ar-SA" sz="2800" b="1" dirty="0" err="1" smtClean="0"/>
              <a:t>بها</a:t>
            </a:r>
            <a:r>
              <a:rPr lang="ar-SA" sz="2800" b="1" dirty="0" smtClean="0"/>
              <a:t> حسنة، ويُمحى عنه </a:t>
            </a:r>
            <a:r>
              <a:rPr lang="ar-SA" sz="2800" b="1" dirty="0" err="1" smtClean="0"/>
              <a:t>بها</a:t>
            </a:r>
            <a:r>
              <a:rPr lang="ar-SA" sz="2800" b="1" dirty="0" smtClean="0"/>
              <a:t> سيئة.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2959895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495800" y="3008294"/>
            <a:ext cx="3581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أرغب</a:t>
            </a:r>
            <a:r>
              <a:rPr lang="ar-SA" sz="2800" b="1" dirty="0" smtClean="0"/>
              <a:t> في فعل الخير دائما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371600" y="3084493"/>
            <a:ext cx="3048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أفعل</a:t>
            </a:r>
            <a:r>
              <a:rPr lang="ar-SA" sz="2800" b="1" dirty="0" smtClean="0"/>
              <a:t> الخير دائما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05800" y="4419600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495800" y="4343400"/>
            <a:ext cx="3581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أحب</a:t>
            </a:r>
            <a:r>
              <a:rPr lang="ar-SA" sz="2800" b="1" dirty="0" smtClean="0"/>
              <a:t> من يفي بوعوده.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371600" y="4343400"/>
            <a:ext cx="3048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أنفذ</a:t>
            </a:r>
            <a:r>
              <a:rPr lang="ar-SA" sz="2800" b="1" dirty="0" smtClean="0"/>
              <a:t> ما وعدت </a:t>
            </a:r>
            <a:r>
              <a:rPr lang="ar-SA" sz="2800" b="1" dirty="0" err="1" smtClean="0"/>
              <a:t>به.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8305800" y="5829181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572000" y="5877582"/>
            <a:ext cx="3581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dirty="0" smtClean="0"/>
              <a:t>الدولة </a:t>
            </a:r>
            <a:r>
              <a:rPr lang="ar-SA" sz="2800" b="1" u="sng" dirty="0" smtClean="0"/>
              <a:t>تواسي</a:t>
            </a:r>
            <a:r>
              <a:rPr lang="ar-SA" sz="2800" b="1" dirty="0" smtClean="0"/>
              <a:t> أهالي الشهداء.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04800" y="5854243"/>
            <a:ext cx="411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تعطي</a:t>
            </a:r>
            <a:r>
              <a:rPr lang="ar-SA" sz="2800" b="1" dirty="0" smtClean="0"/>
              <a:t> الدولة جنودها عطاء جزيلا.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152400"/>
          <a:ext cx="9143999" cy="52070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800"/>
                <a:gridCol w="3733800"/>
                <a:gridCol w="914399"/>
              </a:tblGrid>
              <a:tr h="9401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87822" y="2286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4648200" y="268069"/>
            <a:ext cx="304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chemeClr val="bg1"/>
                </a:solidFill>
              </a:rPr>
              <a:t> الأفعال القلبية 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609600" y="268069"/>
            <a:ext cx="304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chemeClr val="bg1"/>
                </a:solidFill>
              </a:rPr>
              <a:t>الأفعال غير القلبية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447800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5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495800" y="1496199"/>
            <a:ext cx="3581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ينفر</a:t>
            </a:r>
            <a:r>
              <a:rPr lang="ar-SA" sz="2800" b="1" dirty="0" smtClean="0"/>
              <a:t> المؤمن من المعاصي.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1447800"/>
            <a:ext cx="441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ابتعد</a:t>
            </a:r>
            <a:r>
              <a:rPr lang="ar-SA" sz="2800" b="1" dirty="0" smtClean="0"/>
              <a:t> عن أماكن الشبهات.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2959895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6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495800" y="3008295"/>
            <a:ext cx="3581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رحمت</a:t>
            </a:r>
            <a:r>
              <a:rPr lang="ar-SA" sz="2800" b="1" dirty="0" smtClean="0"/>
              <a:t> المصابين.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28600" y="2895600"/>
            <a:ext cx="4191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عالج</a:t>
            </a:r>
            <a:r>
              <a:rPr lang="ar-SA" sz="2800" b="1" dirty="0" smtClean="0"/>
              <a:t> الطبيب مصابي الحادث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05800" y="4419600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7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495800" y="4114800"/>
            <a:ext cx="3581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يشفق</a:t>
            </a:r>
            <a:r>
              <a:rPr lang="ar-SA" sz="2800" b="1" dirty="0" smtClean="0"/>
              <a:t> المعلم على طلابه المقصرين.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33400" y="4191000"/>
            <a:ext cx="3810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2800" b="1" u="sng" dirty="0" smtClean="0"/>
              <a:t>حضر</a:t>
            </a:r>
            <a:r>
              <a:rPr lang="ar-SA" sz="2800" b="1" dirty="0" smtClean="0"/>
              <a:t> الطلاب دورة في تنمية الذات.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8188_340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228600"/>
            <a:ext cx="3733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5562600" y="381000"/>
            <a:ext cx="3200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5400" b="1"/>
              <a:t>الاستنتاج</a:t>
            </a:r>
            <a:endParaRPr lang="en-US" sz="5400"/>
          </a:p>
        </p:txBody>
      </p:sp>
      <p:pic>
        <p:nvPicPr>
          <p:cNvPr id="4" name="صورة 3" descr="img_1355589437_164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contrast="50000"/>
          </a:blip>
          <a:stretch>
            <a:fillRect/>
          </a:stretch>
        </p:blipFill>
        <p:spPr bwMode="auto">
          <a:xfrm>
            <a:off x="323528" y="2060848"/>
            <a:ext cx="849694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14400" y="3160385"/>
            <a:ext cx="733901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ar-EG" sz="4000" b="1" dirty="0" smtClean="0"/>
              <a:t> </a:t>
            </a:r>
            <a:r>
              <a:rPr lang="ar-SA" sz="4000" b="1" dirty="0" smtClean="0"/>
              <a:t>الفعل القلبي: هو ما يتعلّق بالقلب </a:t>
            </a:r>
            <a:r>
              <a:rPr lang="ar-SA" sz="4000" b="1" dirty="0" err="1" smtClean="0"/>
              <a:t>كـ</a:t>
            </a:r>
            <a:r>
              <a:rPr lang="ar-SA" sz="4000" b="1" dirty="0" smtClean="0"/>
              <a:t> </a:t>
            </a:r>
            <a:r>
              <a:rPr lang="ar-SA" sz="1100" dirty="0" err="1" smtClean="0"/>
              <a:t>.........</a:t>
            </a:r>
            <a:r>
              <a:rPr lang="ar-EG" sz="1100" dirty="0" smtClean="0"/>
              <a:t>.................................................................................................................</a:t>
            </a:r>
            <a:r>
              <a:rPr lang="ar-SA" sz="1100" dirty="0" err="1" smtClean="0"/>
              <a:t>............</a:t>
            </a:r>
            <a:r>
              <a:rPr lang="ar-SA" sz="4000" b="1" dirty="0" smtClean="0"/>
              <a:t> </a:t>
            </a:r>
            <a:endParaRPr lang="ar-EG" sz="4000" b="1" dirty="0" smtClean="0"/>
          </a:p>
          <a:p>
            <a:pPr lvl="0" algn="r" rtl="1"/>
            <a:r>
              <a:rPr lang="ar-SA" sz="4000" b="1" dirty="0" err="1" smtClean="0"/>
              <a:t>و </a:t>
            </a:r>
            <a:r>
              <a:rPr lang="ar-SA" sz="1100" dirty="0" err="1" smtClean="0"/>
              <a:t>........</a:t>
            </a:r>
            <a:r>
              <a:rPr lang="ar-EG" sz="1100" dirty="0" smtClean="0"/>
              <a:t>.................................................................................................</a:t>
            </a:r>
            <a:r>
              <a:rPr lang="ar-SA" sz="1100" dirty="0" err="1" smtClean="0"/>
              <a:t>...................</a:t>
            </a:r>
            <a:endParaRPr lang="en-US" sz="4000" dirty="0"/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3886200" y="3810000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أرغَب </a:t>
            </a:r>
            <a:endParaRPr lang="ar-SA" sz="40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4038600" y="4419600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يشفق</a:t>
            </a:r>
            <a:endParaRPr lang="ar-SA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8188_340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228600"/>
            <a:ext cx="3733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5562600" y="381000"/>
            <a:ext cx="3200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5400" b="1"/>
              <a:t>الاستنتاج</a:t>
            </a:r>
            <a:endParaRPr lang="en-US" sz="5400"/>
          </a:p>
        </p:txBody>
      </p:sp>
      <p:pic>
        <p:nvPicPr>
          <p:cNvPr id="4" name="صورة 3" descr="img_1355589437_164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contrast="50000"/>
          </a:blip>
          <a:stretch>
            <a:fillRect/>
          </a:stretch>
        </p:blipFill>
        <p:spPr bwMode="auto">
          <a:xfrm>
            <a:off x="323528" y="2060848"/>
            <a:ext cx="849694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14400" y="3160385"/>
            <a:ext cx="733901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r" rtl="1"/>
            <a:r>
              <a:rPr lang="ar-EG" sz="4000" b="1" dirty="0" smtClean="0"/>
              <a:t> </a:t>
            </a:r>
            <a:r>
              <a:rPr lang="ar-SA" sz="4000" b="1" dirty="0" smtClean="0"/>
              <a:t>الفعل غير القلبي: </a:t>
            </a:r>
            <a:r>
              <a:rPr lang="ar-SA" sz="4000" b="1" dirty="0" err="1" smtClean="0"/>
              <a:t>هو </a:t>
            </a:r>
            <a:r>
              <a:rPr lang="ar-SA" sz="1100" dirty="0" err="1" smtClean="0"/>
              <a:t>.........</a:t>
            </a:r>
            <a:r>
              <a:rPr lang="ar-EG" sz="1100" dirty="0" err="1" smtClean="0"/>
              <a:t>.............................................................</a:t>
            </a:r>
            <a:r>
              <a:rPr lang="ar-SA" sz="1100" dirty="0" err="1" smtClean="0"/>
              <a:t>..............</a:t>
            </a:r>
            <a:r>
              <a:rPr lang="ar-SA" sz="1100" dirty="0" smtClean="0"/>
              <a:t> </a:t>
            </a:r>
            <a:r>
              <a:rPr lang="ar-SA" sz="4000" b="1" dirty="0" err="1" smtClean="0"/>
              <a:t>كـ</a:t>
            </a:r>
            <a:r>
              <a:rPr lang="ar-SA" sz="4000" b="1" dirty="0" smtClean="0"/>
              <a:t> </a:t>
            </a:r>
            <a:r>
              <a:rPr lang="ar-SA" sz="1100" dirty="0" err="1" smtClean="0"/>
              <a:t>.......</a:t>
            </a:r>
            <a:r>
              <a:rPr lang="ar-EG" sz="1100" dirty="0" smtClean="0"/>
              <a:t>..........................................................................................................</a:t>
            </a:r>
            <a:r>
              <a:rPr lang="ar-SA" sz="1100" dirty="0" err="1" smtClean="0"/>
              <a:t>...............</a:t>
            </a:r>
            <a:endParaRPr lang="ar-EG" sz="1100" dirty="0" smtClean="0"/>
          </a:p>
          <a:p>
            <a:pPr lvl="0" algn="r" rtl="1"/>
            <a:r>
              <a:rPr lang="ar-SA" sz="4000" b="1" dirty="0" smtClean="0"/>
              <a:t> </a:t>
            </a:r>
            <a:r>
              <a:rPr lang="ar-SA" sz="4000" b="1" dirty="0" err="1" smtClean="0"/>
              <a:t>و</a:t>
            </a:r>
            <a:r>
              <a:rPr lang="ar-SA" sz="1100" dirty="0" err="1" smtClean="0"/>
              <a:t>........</a:t>
            </a:r>
            <a:r>
              <a:rPr lang="ar-EG" sz="1100" dirty="0" smtClean="0"/>
              <a:t>....................................................................................................</a:t>
            </a:r>
            <a:r>
              <a:rPr lang="ar-SA" sz="1100" dirty="0" err="1" smtClean="0"/>
              <a:t>....................</a:t>
            </a:r>
            <a:endParaRPr lang="en-US" sz="4000" dirty="0"/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1295400" y="3124200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ما لا يتعلق بالقلب </a:t>
            </a:r>
            <a:endParaRPr lang="ar-SA" sz="40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3810000" y="3886200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أنفذ </a:t>
            </a:r>
            <a:endParaRPr lang="ar-SA" sz="4000" dirty="0">
              <a:solidFill>
                <a:srgbClr val="0000FF"/>
              </a:solidFill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3810000" y="4572000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حضر</a:t>
            </a:r>
            <a:endParaRPr lang="ar-SA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8.emf"/>
          <p:cNvPicPr>
            <a:picLocks noChangeAspect="1"/>
          </p:cNvPicPr>
          <p:nvPr/>
        </p:nvPicPr>
        <p:blipFill>
          <a:blip r:embed="rId5" cstate="print">
            <a:lum bright="100000"/>
          </a:blip>
          <a:stretch>
            <a:fillRect/>
          </a:stretch>
        </p:blipFill>
        <p:spPr bwMode="auto">
          <a:xfrm>
            <a:off x="3429000" y="0"/>
            <a:ext cx="5393416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657600" y="381000"/>
            <a:ext cx="48196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>
              <a:defRPr/>
            </a:pPr>
            <a:r>
              <a:rPr lang="ar-EG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مهارات حياتية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صورة 3" descr="imgd7406054cb4c6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28600" y="2071678"/>
            <a:ext cx="868679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90600" y="2971800"/>
            <a:ext cx="72929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4000" b="1" dirty="0" smtClean="0"/>
              <a:t>من تأمل حديث رسول الله صلى الله عليه وسلم الذي رواه </a:t>
            </a:r>
            <a:r>
              <a:rPr lang="ar-SA" sz="4000" b="1" dirty="0" err="1" smtClean="0"/>
              <a:t>مسلم (</a:t>
            </a:r>
            <a:r>
              <a:rPr lang="ar-SA" sz="4000" b="1" dirty="0" smtClean="0"/>
              <a:t>(</a:t>
            </a:r>
            <a:r>
              <a:rPr lang="ar-SA" sz="4000" b="1" dirty="0" smtClean="0">
                <a:solidFill>
                  <a:srgbClr val="0070C0"/>
                </a:solidFill>
              </a:rPr>
              <a:t>من صلى الفجر في جماعة فهو في ذمة الله حتى يمسي</a:t>
            </a:r>
            <a:r>
              <a:rPr lang="ar-SA" sz="4000" b="1" dirty="0" err="1" smtClean="0"/>
              <a:t>)</a:t>
            </a:r>
            <a:r>
              <a:rPr lang="ar-SA" sz="4000" b="1" dirty="0" smtClean="0"/>
              <a:t>) فلن يتخلف عن هذه الفريضة العظيمة.</a:t>
            </a:r>
            <a:endParaRPr lang="en-US" sz="40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94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94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</TotalTime>
  <Words>1159</Words>
  <Application>Microsoft Office PowerPoint</Application>
  <PresentationFormat>عرض على الشاشة (3:4)‏</PresentationFormat>
  <Paragraphs>256</Paragraphs>
  <Slides>34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34</vt:i4>
      </vt:variant>
    </vt:vector>
  </HeadingPairs>
  <TitlesOfParts>
    <vt:vector size="3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والصرف3  المستوى الخامس - النظام الفصلي للتعليم الثانوي- المسار الأدبي ومدارس تحفيظ القرآن الكريم- الوحدة الأولى</dc:title>
  <dc:subject>3-الدرس الثالث المفعول لأجله</dc:subject>
  <dc:creator>أ/بندر الحازمي</dc:creator>
  <cp:keywords>حقيبة انجاز المعلم والمعلمة</cp:keywords>
  <cp:lastModifiedBy>secretools world</cp:lastModifiedBy>
  <cp:revision>1091</cp:revision>
  <dcterms:created xsi:type="dcterms:W3CDTF">2015-09-12T19:02:35Z</dcterms:created>
  <dcterms:modified xsi:type="dcterms:W3CDTF">2016-09-27T07:06:20Z</dcterms:modified>
</cp:coreProperties>
</file>