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91" r:id="rId2"/>
    <p:sldId id="562" r:id="rId3"/>
    <p:sldId id="563" r:id="rId4"/>
    <p:sldId id="564" r:id="rId5"/>
    <p:sldId id="633" r:id="rId6"/>
    <p:sldId id="565" r:id="rId7"/>
    <p:sldId id="566" r:id="rId8"/>
    <p:sldId id="499" r:id="rId9"/>
    <p:sldId id="570" r:id="rId10"/>
    <p:sldId id="571" r:id="rId11"/>
    <p:sldId id="567" r:id="rId12"/>
    <p:sldId id="506" r:id="rId13"/>
    <p:sldId id="507" r:id="rId14"/>
    <p:sldId id="508" r:id="rId15"/>
    <p:sldId id="501" r:id="rId16"/>
    <p:sldId id="575" r:id="rId17"/>
    <p:sldId id="576" r:id="rId18"/>
    <p:sldId id="577" r:id="rId19"/>
    <p:sldId id="581" r:id="rId20"/>
    <p:sldId id="582" r:id="rId21"/>
    <p:sldId id="583" r:id="rId22"/>
    <p:sldId id="509" r:id="rId23"/>
    <p:sldId id="510" r:id="rId24"/>
    <p:sldId id="517" r:id="rId25"/>
    <p:sldId id="518" r:id="rId26"/>
    <p:sldId id="589" r:id="rId27"/>
    <p:sldId id="592" r:id="rId28"/>
    <p:sldId id="595" r:id="rId29"/>
    <p:sldId id="596" r:id="rId30"/>
    <p:sldId id="597" r:id="rId31"/>
    <p:sldId id="598" r:id="rId32"/>
    <p:sldId id="599" r:id="rId33"/>
    <p:sldId id="600" r:id="rId34"/>
    <p:sldId id="601" r:id="rId35"/>
    <p:sldId id="602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00FFFF"/>
    <a:srgbClr val="960000"/>
    <a:srgbClr val="663300"/>
    <a:srgbClr val="6600CC"/>
    <a:srgbClr val="003366"/>
    <a:srgbClr val="680000"/>
    <a:srgbClr val="9900CC"/>
    <a:srgbClr val="9933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6F033-1536-44A6-922E-3F5D311C8B83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7C692-A1AD-4EA3-8153-1CC5294EEB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FA0FA-24D4-40C6-AE72-DA977C149296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7872E-EAE7-4EA8-A74A-9B592C27A1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A5CF4-0F0D-49E0-A49E-D076B4A6ECF2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53FAD-758B-4ABD-8067-CE9412BB00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8680F-C329-4B25-9654-67303FA4924B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C9D9C-ED08-4DE0-9242-993B90B1CA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E0940-3236-4C78-9578-AA1DAD0A7E82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99129-B0A0-4C38-9634-D1B04609AB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EB46E-BA1B-4C77-80B0-AFE14F4D4E51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6BD78-854E-4BE5-8E16-7038E4A274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8CF62-3DE6-4019-B68A-7E987276EE98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8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AA1AA-19B3-4D4B-AF03-5FA33C165C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6C403-E9D0-4E77-8A06-EFF8D55D0EE8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4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2F8D2-15CF-4377-B068-76EC1B30A6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6490B-1A7C-4181-A9E1-33E570FCB173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3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3C63B-C4CB-453C-95B7-AC3AF798BF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A2186-DAA4-4251-8CE5-7B1C75C754C9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4AE2-DDD1-4E10-B5EA-8316537B61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A2B73-E043-498A-97C2-FB26274525F0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C453A-44F1-4CDA-BC8B-F41D4C5F91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  <p:sndAc>
      <p:stSnd>
        <p:snd r:embed="rId1" name="Windows XP Recycl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عنصر نائب للعنوان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US" smtClean="0"/>
          </a:p>
        </p:txBody>
      </p:sp>
      <p:sp>
        <p:nvSpPr>
          <p:cNvPr id="1027" name="عنصر نائب للنص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  <a:endParaRPr lang="en-US" smtClean="0"/>
          </a:p>
          <a:p>
            <a:pPr lvl="1"/>
            <a:r>
              <a:rPr lang="ar-SA" smtClean="0"/>
              <a:t>المستوى الثاني</a:t>
            </a:r>
            <a:endParaRPr lang="en-US" smtClean="0"/>
          </a:p>
          <a:p>
            <a:pPr lvl="2"/>
            <a:r>
              <a:rPr lang="ar-SA" smtClean="0"/>
              <a:t>المستوى الثالث</a:t>
            </a:r>
            <a:endParaRPr lang="en-US" smtClean="0"/>
          </a:p>
          <a:p>
            <a:pPr lvl="3"/>
            <a:r>
              <a:rPr lang="ar-SA" smtClean="0"/>
              <a:t>المستوى الرابع</a:t>
            </a:r>
            <a:endParaRPr lang="en-US" smtClean="0"/>
          </a:p>
          <a:p>
            <a:pPr lvl="4"/>
            <a:r>
              <a:rPr lang="ar-SA" smtClean="0"/>
              <a:t>المستوى الخامس</a:t>
            </a:r>
            <a:endParaRPr lang="en-US" smtClean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420A63-C564-4978-8417-15287C765338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A63E4E-8CE8-4EF5-825D-7AB2574632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 dir="in"/>
    <p:sndAc>
      <p:stSnd>
        <p:snd r:embed="rId13" name="Windows XP Recycle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audio" Target="../media/audio14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9.wav"/><Relationship Id="rId5" Type="http://schemas.openxmlformats.org/officeDocument/2006/relationships/audio" Target="../media/audio27.wav"/><Relationship Id="rId4" Type="http://schemas.openxmlformats.org/officeDocument/2006/relationships/audio" Target="../media/audio26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6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9.wav"/><Relationship Id="rId4" Type="http://schemas.openxmlformats.org/officeDocument/2006/relationships/audio" Target="../media/audio27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9.wav"/><Relationship Id="rId5" Type="http://schemas.openxmlformats.org/officeDocument/2006/relationships/audio" Target="../media/audio14.wav"/><Relationship Id="rId4" Type="http://schemas.openxmlformats.org/officeDocument/2006/relationships/audio" Target="../media/audio29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9.wav"/><Relationship Id="rId4" Type="http://schemas.openxmlformats.org/officeDocument/2006/relationships/audio" Target="../media/audio14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9.wav"/><Relationship Id="rId4" Type="http://schemas.openxmlformats.org/officeDocument/2006/relationships/audio" Target="../media/audio14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0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9.wav"/><Relationship Id="rId4" Type="http://schemas.openxmlformats.org/officeDocument/2006/relationships/audio" Target="../media/audio3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audio" Target="../media/audio16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9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9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9.wav"/><Relationship Id="rId5" Type="http://schemas.openxmlformats.org/officeDocument/2006/relationships/audio" Target="../media/audio34.wav"/><Relationship Id="rId4" Type="http://schemas.openxmlformats.org/officeDocument/2006/relationships/audio" Target="../media/audio29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9.wav"/><Relationship Id="rId4" Type="http://schemas.openxmlformats.org/officeDocument/2006/relationships/audio" Target="../media/audio3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9.wav"/><Relationship Id="rId4" Type="http://schemas.openxmlformats.org/officeDocument/2006/relationships/audio" Target="../media/audio34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audio" Target="../media/audio36.wav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9.wav"/><Relationship Id="rId3" Type="http://schemas.openxmlformats.org/officeDocument/2006/relationships/audio" Target="../media/audio37.wav"/><Relationship Id="rId7" Type="http://schemas.openxmlformats.org/officeDocument/2006/relationships/audio" Target="../media/audio2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0.wav"/><Relationship Id="rId5" Type="http://schemas.openxmlformats.org/officeDocument/2006/relationships/audio" Target="../media/audio38.wav"/><Relationship Id="rId4" Type="http://schemas.openxmlformats.org/officeDocument/2006/relationships/audio" Target="../media/audio23.wav"/><Relationship Id="rId9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3.wav"/><Relationship Id="rId7" Type="http://schemas.openxmlformats.org/officeDocument/2006/relationships/audio" Target="../media/audio1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4.wav"/><Relationship Id="rId5" Type="http://schemas.openxmlformats.org/officeDocument/2006/relationships/audio" Target="../media/audio20.wav"/><Relationship Id="rId4" Type="http://schemas.openxmlformats.org/officeDocument/2006/relationships/audio" Target="../media/audio38.wav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3.wav"/><Relationship Id="rId7" Type="http://schemas.openxmlformats.org/officeDocument/2006/relationships/audio" Target="../media/audio1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4.wav"/><Relationship Id="rId5" Type="http://schemas.openxmlformats.org/officeDocument/2006/relationships/audio" Target="../media/audio20.wav"/><Relationship Id="rId4" Type="http://schemas.openxmlformats.org/officeDocument/2006/relationships/audio" Target="../media/audio38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3.wav"/><Relationship Id="rId7" Type="http://schemas.openxmlformats.org/officeDocument/2006/relationships/audio" Target="../media/audio1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4.wav"/><Relationship Id="rId5" Type="http://schemas.openxmlformats.org/officeDocument/2006/relationships/audio" Target="../media/audio20.wav"/><Relationship Id="rId4" Type="http://schemas.openxmlformats.org/officeDocument/2006/relationships/audio" Target="../media/audio38.wav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3.wav"/><Relationship Id="rId7" Type="http://schemas.openxmlformats.org/officeDocument/2006/relationships/audio" Target="../media/audio1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4.wav"/><Relationship Id="rId5" Type="http://schemas.openxmlformats.org/officeDocument/2006/relationships/audio" Target="../media/audio20.wav"/><Relationship Id="rId4" Type="http://schemas.openxmlformats.org/officeDocument/2006/relationships/audio" Target="../media/audio38.wav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3.wav"/><Relationship Id="rId7" Type="http://schemas.openxmlformats.org/officeDocument/2006/relationships/audio" Target="../media/audio1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4.wav"/><Relationship Id="rId5" Type="http://schemas.openxmlformats.org/officeDocument/2006/relationships/audio" Target="../media/audio20.wav"/><Relationship Id="rId4" Type="http://schemas.openxmlformats.org/officeDocument/2006/relationships/audio" Target="../media/audio38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audio" Target="../media/audio19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audio" Target="../media/audio19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audio" Target="../media/audio19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audio" Target="../media/audio19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audio" Target="../media/audio19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9.wav"/><Relationship Id="rId5" Type="http://schemas.openxmlformats.org/officeDocument/2006/relationships/audio" Target="../media/audio23.wav"/><Relationship Id="rId4" Type="http://schemas.openxmlformats.org/officeDocument/2006/relationships/audio" Target="../media/audio2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9.wav"/><Relationship Id="rId4" Type="http://schemas.openxmlformats.org/officeDocument/2006/relationships/audio" Target="../media/audio2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7401_329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0"/>
            <a:ext cx="6248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 rot="21294304">
            <a:off x="1752600" y="762000"/>
            <a:ext cx="35210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>
              <a:defRPr/>
            </a:pPr>
            <a:r>
              <a:rPr lang="ar-EG" sz="60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66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الوحدة الأولى</a:t>
            </a:r>
            <a:endParaRPr lang="en-US" sz="60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66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4" name="صورة 3" descr="555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3733800"/>
            <a:ext cx="7620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2209800" y="4038600"/>
            <a:ext cx="5029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6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المتممات المنصوبة</a:t>
            </a:r>
          </a:p>
          <a:p>
            <a:pPr algn="ctr" rtl="1">
              <a:defRPr/>
            </a:pPr>
            <a:r>
              <a:rPr lang="ar-EG" sz="6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(1</a:t>
            </a:r>
            <a:r>
              <a:rPr lang="ar-EG" sz="60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)</a:t>
            </a:r>
            <a:endParaRPr lang="en-US" sz="6000" b="1" dirty="0">
              <a:ln w="12700">
                <a:solidFill>
                  <a:srgbClr val="FF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ورق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ورق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524000" y="1143000"/>
            <a:ext cx="6248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971800" y="2057400"/>
            <a:ext cx="3200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>
              <a:defRPr/>
            </a:pPr>
            <a:r>
              <a:rPr lang="ar-EG" sz="80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نشاطات التعلم</a:t>
            </a:r>
            <a:endParaRPr lang="en-US" sz="8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9437_164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D1D1D1"/>
              </a:clrFrom>
              <a:clrTo>
                <a:srgbClr val="D1D1D1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04800" y="685800"/>
            <a:ext cx="8610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 rot="21391763">
            <a:off x="1229917" y="1696496"/>
            <a:ext cx="57912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EG" sz="4800" b="1" dirty="0" smtClean="0"/>
              <a:t>1- تأمّل الكلمات التي تحتها خط في الجمل التالية، ثم حدّد العلاقة بينها في كل مثال مما يلي:</a:t>
            </a:r>
            <a:endParaRPr lang="en-US" sz="4800" dirty="0" smtClean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76199"/>
          <a:ext cx="9144000" cy="6629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4495800"/>
                <a:gridCol w="838200"/>
              </a:tblGrid>
              <a:tr h="103162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0000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610600" y="304799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105400" y="304799"/>
            <a:ext cx="11288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الجملة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228600"/>
            <a:ext cx="30764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العلاقة بين الكلمتين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458200" y="1371600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1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505200" y="1455003"/>
            <a:ext cx="4724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3200" b="1" u="sng" dirty="0" smtClean="0"/>
              <a:t>حضرت</a:t>
            </a:r>
            <a:r>
              <a:rPr lang="ar-EG" sz="3200" b="1" dirty="0" smtClean="0"/>
              <a:t> إلى المدرسة </a:t>
            </a:r>
            <a:r>
              <a:rPr lang="ar-EG" sz="3200" b="1" u="sng" dirty="0" smtClean="0"/>
              <a:t>صباحًا</a:t>
            </a:r>
            <a:r>
              <a:rPr lang="ar-EG" sz="3200" b="1" dirty="0" smtClean="0"/>
              <a:t>.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-152951" y="1371600"/>
            <a:ext cx="39629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زمن الحضور (الفعل)</a:t>
            </a:r>
            <a:endParaRPr lang="en-US" sz="3200" dirty="0" smtClean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458200" y="2753618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2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3886200" y="2837022"/>
            <a:ext cx="4343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3200" b="1" u="sng" dirty="0" smtClean="0"/>
              <a:t>أوقفت</a:t>
            </a:r>
            <a:r>
              <a:rPr lang="ar-EG" sz="3200" b="1" dirty="0" smtClean="0"/>
              <a:t> سيارتي </a:t>
            </a:r>
            <a:r>
              <a:rPr lang="ar-EG" sz="3200" b="1" u="sng" dirty="0" smtClean="0"/>
              <a:t>يمين</a:t>
            </a:r>
            <a:r>
              <a:rPr lang="ar-EG" sz="3200" b="1" dirty="0" smtClean="0"/>
              <a:t> الطريق.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-79212" y="2753618"/>
            <a:ext cx="38652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مكان الإيقاف (الفعل)</a:t>
            </a:r>
            <a:endParaRPr lang="en-US" sz="3200" dirty="0" smtClean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458200" y="4267199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3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3733800" y="4350603"/>
            <a:ext cx="4495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3200" b="1" u="sng" dirty="0" smtClean="0"/>
              <a:t>قرأت</a:t>
            </a:r>
            <a:r>
              <a:rPr lang="ar-EG" sz="3200" b="1" dirty="0" smtClean="0"/>
              <a:t> القرآن </a:t>
            </a:r>
            <a:r>
              <a:rPr lang="ar-EG" sz="3200" b="1" u="sng" dirty="0" smtClean="0"/>
              <a:t>ليلًا</a:t>
            </a:r>
            <a:r>
              <a:rPr lang="ar-EG" sz="3200" b="1" dirty="0" smtClean="0"/>
              <a:t>.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16445" y="4267199"/>
            <a:ext cx="37483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3200" b="1" dirty="0" smtClean="0">
                <a:solidFill>
                  <a:srgbClr val="0000FF"/>
                </a:solidFill>
              </a:rPr>
              <a:t>زمن القراءة (الفعل)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8458200" y="5637311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4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3276600" y="5720715"/>
            <a:ext cx="4800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3200" b="1" u="sng" dirty="0" smtClean="0"/>
              <a:t>أنتظرك</a:t>
            </a:r>
            <a:r>
              <a:rPr lang="ar-EG" sz="3200" b="1" dirty="0" smtClean="0"/>
              <a:t> </a:t>
            </a:r>
            <a:r>
              <a:rPr lang="ar-EG" sz="3200" b="1" u="sng" dirty="0" smtClean="0"/>
              <a:t>أمام</a:t>
            </a:r>
            <a:r>
              <a:rPr lang="ar-EG" sz="3200" b="1" dirty="0" smtClean="0"/>
              <a:t> المسجد.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7" name="Rectangle 51"/>
          <p:cNvSpPr>
            <a:spLocks noChangeArrowheads="1"/>
          </p:cNvSpPr>
          <p:nvPr/>
        </p:nvSpPr>
        <p:spPr bwMode="auto">
          <a:xfrm>
            <a:off x="16446" y="5637311"/>
            <a:ext cx="39459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SA" sz="3200" b="1" dirty="0" smtClean="0">
                <a:solidFill>
                  <a:srgbClr val="0000FF"/>
                </a:solidFill>
              </a:rPr>
              <a:t>مكان الانتظار (الفعل)</a:t>
            </a:r>
            <a:endParaRPr lang="en-US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76199"/>
          <a:ext cx="9144000" cy="5229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4495800"/>
                <a:gridCol w="838200"/>
              </a:tblGrid>
              <a:tr h="103162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0000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994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610600" y="304799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105400" y="304799"/>
            <a:ext cx="11288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الجملة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458200" y="1371600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5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4038600" y="1529716"/>
            <a:ext cx="4191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3200" b="1" u="sng" dirty="0" smtClean="0"/>
              <a:t>استغرق</a:t>
            </a:r>
            <a:r>
              <a:rPr lang="ar-EG" sz="3200" b="1" dirty="0" smtClean="0"/>
              <a:t> البحث </a:t>
            </a:r>
            <a:r>
              <a:rPr lang="ar-EG" sz="3200" b="1" u="sng" dirty="0" err="1" smtClean="0"/>
              <a:t>أسبوعًأ</a:t>
            </a:r>
            <a:r>
              <a:rPr lang="ar-EG" sz="3200" b="1" dirty="0" err="1" smtClean="0"/>
              <a:t>.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" y="1219200"/>
            <a:ext cx="3657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0000FF"/>
                </a:solidFill>
              </a:rPr>
              <a:t>زمن استغراق البحث (الفعل)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458200" y="2753618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6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3886200" y="2917449"/>
            <a:ext cx="4343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3200" b="1" u="sng" dirty="0" smtClean="0"/>
              <a:t>أصلي</a:t>
            </a:r>
            <a:r>
              <a:rPr lang="ar-EG" sz="3200" b="1" dirty="0" smtClean="0"/>
              <a:t> </a:t>
            </a:r>
            <a:r>
              <a:rPr lang="ar-EG" sz="3200" b="1" u="sng" dirty="0" smtClean="0"/>
              <a:t>خلف</a:t>
            </a:r>
            <a:r>
              <a:rPr lang="ar-EG" sz="3200" b="1" dirty="0" smtClean="0"/>
              <a:t> الإمام.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762000" y="2753618"/>
            <a:ext cx="28408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0000FF"/>
                </a:solidFill>
              </a:rPr>
              <a:t>مكان الفعل (الصلاة)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458200" y="4267199"/>
            <a:ext cx="45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4000" b="1" dirty="0" smtClean="0"/>
              <a:t>7</a:t>
            </a:r>
            <a:endParaRPr lang="en-US" sz="40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3733800" y="4350604"/>
            <a:ext cx="4495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3200" b="1" u="sng" dirty="0" smtClean="0"/>
              <a:t>جلسنا</a:t>
            </a:r>
            <a:r>
              <a:rPr lang="ar-EG" sz="3200" b="1" dirty="0" smtClean="0"/>
              <a:t> </a:t>
            </a:r>
            <a:r>
              <a:rPr lang="ar-EG" sz="3200" b="1" u="sng" dirty="0" smtClean="0"/>
              <a:t>تحت</a:t>
            </a:r>
            <a:r>
              <a:rPr lang="ar-EG" sz="3200" b="1" dirty="0" smtClean="0"/>
              <a:t> الشجرة.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533400" y="4267199"/>
            <a:ext cx="30251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0000FF"/>
                </a:solidFill>
              </a:rPr>
              <a:t>مكان الفعل (الجلوس)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381000" y="228600"/>
            <a:ext cx="30764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العلاقة بين الكلمتين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720 - masking tape break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08 - نم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1"/>
          <p:cNvGrpSpPr>
            <a:grpSpLocks/>
          </p:cNvGrpSpPr>
          <p:nvPr/>
        </p:nvGrpSpPr>
        <p:grpSpPr bwMode="auto">
          <a:xfrm>
            <a:off x="838201" y="838200"/>
            <a:ext cx="7696200" cy="4953000"/>
            <a:chOff x="838671" y="2277053"/>
            <a:chExt cx="7696249" cy="3168674"/>
          </a:xfrm>
        </p:grpSpPr>
        <p:sp>
          <p:nvSpPr>
            <p:cNvPr id="3" name="مستطيل 2"/>
            <p:cNvSpPr/>
            <p:nvPr/>
          </p:nvSpPr>
          <p:spPr>
            <a:xfrm>
              <a:off x="1429224" y="2429454"/>
              <a:ext cx="6272253" cy="27146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22533" name="صورة 5" descr="0038.WMF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38671" y="2277053"/>
              <a:ext cx="7696249" cy="3168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86000" y="1981200"/>
            <a:ext cx="47244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rtl="1"/>
            <a:r>
              <a:rPr lang="ar-EG" sz="4800" b="1" dirty="0" smtClean="0"/>
              <a:t>2- تأمل الأمثلة التالية، ثم حدد من كل مثال الكلمة التي تتضمن </a:t>
            </a:r>
            <a:r>
              <a:rPr lang="ar-EG" sz="4800" b="1" dirty="0" err="1" smtClean="0"/>
              <a:t>معنى </a:t>
            </a:r>
            <a:r>
              <a:rPr lang="ar-EG" sz="4800" b="1" dirty="0" smtClean="0"/>
              <a:t>(في</a:t>
            </a:r>
            <a:r>
              <a:rPr lang="ar-EG" sz="4800" b="1" dirty="0" err="1" smtClean="0"/>
              <a:t>):</a:t>
            </a:r>
            <a:endParaRPr lang="en-US" sz="4800" dirty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76201"/>
          <a:ext cx="9144000" cy="6781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4724400"/>
                <a:gridCol w="914400"/>
              </a:tblGrid>
              <a:tr h="11325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</a:tr>
              <a:tr h="188308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8308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8308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2286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4419600" y="268069"/>
            <a:ext cx="3124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>
                <a:solidFill>
                  <a:schemeClr val="bg1"/>
                </a:solidFill>
              </a:rPr>
              <a:t>الجملة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141982"/>
            <a:ext cx="3124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الكلمة التي تتضمن </a:t>
            </a:r>
            <a:r>
              <a:rPr lang="ar-EG" sz="3200" b="1" dirty="0" err="1" smtClean="0">
                <a:solidFill>
                  <a:schemeClr val="bg1"/>
                </a:solidFill>
              </a:rPr>
              <a:t>معنى </a:t>
            </a:r>
            <a:r>
              <a:rPr lang="ar-EG" sz="3200" b="1" dirty="0" smtClean="0">
                <a:solidFill>
                  <a:schemeClr val="bg1"/>
                </a:solidFill>
              </a:rPr>
              <a:t>(في</a:t>
            </a:r>
            <a:r>
              <a:rPr lang="ar-EG" sz="3200" b="1" dirty="0" err="1" smtClean="0">
                <a:solidFill>
                  <a:schemeClr val="bg1"/>
                </a:solidFill>
              </a:rPr>
              <a:t>)</a:t>
            </a:r>
            <a:endParaRPr lang="en-US" sz="3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05800" y="1472625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1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581400" y="1232118"/>
            <a:ext cx="4572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يَا بَنِي إِسْرَائِيلَ قَدْ أَنْجَيْنَاكُمْ مِنْ عَدُوِّكُمْ </a:t>
            </a:r>
            <a:r>
              <a:rPr lang="ar-SA" sz="2800" b="1" dirty="0" err="1" smtClean="0">
                <a:solidFill>
                  <a:srgbClr val="006600"/>
                </a:solidFill>
              </a:rPr>
              <a:t>وَوَاعَدْنَاكُمْ</a:t>
            </a:r>
            <a:r>
              <a:rPr lang="ar-SA" sz="2800" b="1" dirty="0" smtClean="0">
                <a:solidFill>
                  <a:srgbClr val="006600"/>
                </a:solidFill>
              </a:rPr>
              <a:t> جَانِبَ الطُّورِ الْأَيْمَنَ وَنَزَّلْنَا عَلَيْكُمُ الْمَنَّ وَالسَّلْوَى</a:t>
            </a:r>
            <a:r>
              <a:rPr lang="ar-SA" sz="2800" b="1" dirty="0" smtClean="0"/>
              <a:t>) طه 80</a:t>
            </a:r>
            <a:endParaRPr lang="en-US" sz="2800" dirty="0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05800" y="3493294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2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1371600" y="1625025"/>
            <a:ext cx="8739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EG" sz="3200" b="1" dirty="0" smtClean="0">
                <a:solidFill>
                  <a:srgbClr val="0000FF"/>
                </a:solidFill>
              </a:rPr>
              <a:t>جانب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419600" y="3524309"/>
            <a:ext cx="3657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وَمَا تَدْرِي نَفْسٌ مَاذَا تَكْسِبُ غَدًا</a:t>
            </a:r>
            <a:r>
              <a:rPr lang="ar-SA" sz="2800" b="1" dirty="0" smtClean="0"/>
              <a:t>) لقمان 34</a:t>
            </a:r>
            <a:endParaRPr lang="en-US" sz="2800" dirty="0"/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1759641" y="3682425"/>
            <a:ext cx="6383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EG" sz="3200" b="1" dirty="0" smtClean="0">
                <a:solidFill>
                  <a:srgbClr val="0000FF"/>
                </a:solidFill>
              </a:rPr>
              <a:t>غداً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8305800" y="5474494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3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3810000" y="5141893"/>
            <a:ext cx="4191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وَمَا ظَنُّ الَّذِينَ يَفْتَرُونَ عَلَى اللَّهِ الْكَذِبَ يَوْمَ الْقِيَامَةِ</a:t>
            </a:r>
            <a:r>
              <a:rPr lang="ar-SA" sz="2800" b="1" dirty="0" smtClean="0"/>
              <a:t>) يونس 60</a:t>
            </a:r>
            <a:endParaRPr lang="en-US" sz="2800" dirty="0"/>
          </a:p>
        </p:txBody>
      </p:sp>
      <p:sp>
        <p:nvSpPr>
          <p:cNvPr id="22" name="Rectangle 51"/>
          <p:cNvSpPr>
            <a:spLocks noChangeArrowheads="1"/>
          </p:cNvSpPr>
          <p:nvPr/>
        </p:nvSpPr>
        <p:spPr bwMode="auto">
          <a:xfrm>
            <a:off x="1767657" y="5663625"/>
            <a:ext cx="6303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EG" sz="3200" b="1" dirty="0" smtClean="0">
                <a:solidFill>
                  <a:srgbClr val="0000FF"/>
                </a:solidFill>
              </a:rPr>
              <a:t>يوم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47 - bicycle 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47 - bicycle 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47 - bicycle 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47 - bicycle 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build="p" bldLvl="2"/>
      <p:bldP spid="9" grpId="0"/>
      <p:bldP spid="16" grpId="0"/>
      <p:bldP spid="18" grpId="0" build="p" bldLvl="2"/>
      <p:bldP spid="19" grpId="0"/>
      <p:bldP spid="20" grpId="0"/>
      <p:bldP spid="21" grpId="0" build="p" bldLvl="2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76201"/>
          <a:ext cx="9144000" cy="6781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4724400"/>
                <a:gridCol w="914400"/>
              </a:tblGrid>
              <a:tr h="11325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</a:tr>
              <a:tr h="188308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8308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8308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2286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4419600" y="268069"/>
            <a:ext cx="3124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>
                <a:solidFill>
                  <a:schemeClr val="bg1"/>
                </a:solidFill>
              </a:rPr>
              <a:t>الجملة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141982"/>
            <a:ext cx="3124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الكلمة التي تتضمن </a:t>
            </a:r>
            <a:r>
              <a:rPr lang="ar-EG" sz="3200" b="1" dirty="0" err="1" smtClean="0">
                <a:solidFill>
                  <a:schemeClr val="bg1"/>
                </a:solidFill>
              </a:rPr>
              <a:t>معنى </a:t>
            </a:r>
            <a:r>
              <a:rPr lang="ar-EG" sz="3200" b="1" dirty="0" smtClean="0">
                <a:solidFill>
                  <a:schemeClr val="bg1"/>
                </a:solidFill>
              </a:rPr>
              <a:t>(في</a:t>
            </a:r>
            <a:r>
              <a:rPr lang="ar-EG" sz="3200" b="1" dirty="0" err="1" smtClean="0">
                <a:solidFill>
                  <a:schemeClr val="bg1"/>
                </a:solidFill>
              </a:rPr>
              <a:t>)</a:t>
            </a:r>
            <a:endParaRPr lang="en-US" sz="3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05800" y="1472625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4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581400" y="1663006"/>
            <a:ext cx="4572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قَدْ جَعَلَ رَبُّكِ تَحْتَكِ سَرِيًّا</a:t>
            </a:r>
            <a:r>
              <a:rPr lang="ar-SA" sz="2800" b="1" dirty="0" smtClean="0"/>
              <a:t>) مريم 24</a:t>
            </a:r>
            <a:endParaRPr lang="en-US" sz="2800" dirty="0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05800" y="3493294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5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1524000" y="1625025"/>
            <a:ext cx="7777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EG" sz="3200" b="1" dirty="0" smtClean="0">
                <a:solidFill>
                  <a:srgbClr val="0000FF"/>
                </a:solidFill>
              </a:rPr>
              <a:t>تحت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419600" y="3308865"/>
            <a:ext cx="3657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وَاذْكُرْ فِي الْكِتَابِ مَرْيَمَ إِذِ انْتَبَذَتْ مِنْ أَهْلِهَا مَكَانًا شَرْقِيًّا</a:t>
            </a:r>
            <a:r>
              <a:rPr lang="ar-SA" sz="2800" b="1" dirty="0" smtClean="0"/>
              <a:t>) مريم 16</a:t>
            </a:r>
            <a:endParaRPr lang="en-US" sz="2800" dirty="0"/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1633120" y="3682425"/>
            <a:ext cx="8210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EG" sz="3200" b="1" dirty="0" smtClean="0">
                <a:solidFill>
                  <a:srgbClr val="0000FF"/>
                </a:solidFill>
              </a:rPr>
              <a:t>مكاناً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8305800" y="5474494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6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3810000" y="5141893"/>
            <a:ext cx="4191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إِنِّي نَذَرْتُ لِلرَّحْمَنِ صَوْمًا فَلَنْ أُكَلِّمَ الْيَوْمَ إِنْسِيًّا</a:t>
            </a:r>
            <a:r>
              <a:rPr lang="ar-SA" sz="2800" b="1" dirty="0" smtClean="0"/>
              <a:t>) مريم 26</a:t>
            </a:r>
            <a:endParaRPr lang="en-US" sz="2800" dirty="0"/>
          </a:p>
        </p:txBody>
      </p:sp>
      <p:sp>
        <p:nvSpPr>
          <p:cNvPr id="22" name="Rectangle 51"/>
          <p:cNvSpPr>
            <a:spLocks noChangeArrowheads="1"/>
          </p:cNvSpPr>
          <p:nvPr/>
        </p:nvSpPr>
        <p:spPr bwMode="auto">
          <a:xfrm>
            <a:off x="1637930" y="5663625"/>
            <a:ext cx="8162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EG" sz="3200" b="1" dirty="0" smtClean="0">
                <a:solidFill>
                  <a:srgbClr val="0000FF"/>
                </a:solidFill>
              </a:rPr>
              <a:t>اليوم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 bldLvl="2"/>
      <p:bldP spid="9" grpId="0"/>
      <p:bldP spid="16" grpId="0"/>
      <p:bldP spid="18" grpId="0" build="p" bldLvl="2"/>
      <p:bldP spid="19" grpId="0"/>
      <p:bldP spid="20" grpId="0"/>
      <p:bldP spid="21" grpId="0" build="p" bldLvl="2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76201"/>
          <a:ext cx="9144000" cy="3015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4724400"/>
                <a:gridCol w="914400"/>
              </a:tblGrid>
              <a:tr h="11325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</a:tr>
              <a:tr h="188308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58200" y="2286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4419600" y="268069"/>
            <a:ext cx="3124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>
                <a:solidFill>
                  <a:schemeClr val="bg1"/>
                </a:solidFill>
              </a:rPr>
              <a:t>الجملة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141982"/>
            <a:ext cx="3124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الكلمة التي تتضمن </a:t>
            </a:r>
            <a:r>
              <a:rPr lang="ar-EG" sz="3200" b="1" dirty="0" err="1" smtClean="0">
                <a:solidFill>
                  <a:schemeClr val="bg1"/>
                </a:solidFill>
              </a:rPr>
              <a:t>معنى </a:t>
            </a:r>
            <a:r>
              <a:rPr lang="ar-EG" sz="3200" b="1" dirty="0" smtClean="0">
                <a:solidFill>
                  <a:schemeClr val="bg1"/>
                </a:solidFill>
              </a:rPr>
              <a:t>(في</a:t>
            </a:r>
            <a:r>
              <a:rPr lang="ar-EG" sz="3200" b="1" dirty="0" err="1" smtClean="0">
                <a:solidFill>
                  <a:schemeClr val="bg1"/>
                </a:solidFill>
              </a:rPr>
              <a:t>)</a:t>
            </a:r>
            <a:endParaRPr lang="en-US" sz="3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05800" y="1472625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7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581400" y="1663006"/>
            <a:ext cx="4572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وَرَاءَهُمْ مَلِكٌ يَأْخُذُ كُلَّ سَفِينَةٍ غَصْبًا</a:t>
            </a:r>
            <a:r>
              <a:rPr lang="ar-SA" sz="2800" b="1" dirty="0" smtClean="0"/>
              <a:t>) الكهف 79</a:t>
            </a:r>
            <a:endParaRPr lang="en-US" sz="2800" dirty="0"/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1371600" y="1625025"/>
            <a:ext cx="14346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وراءَ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ط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 bldLvl="2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23850" y="304800"/>
            <a:ext cx="8569325" cy="6292850"/>
            <a:chOff x="785786" y="1654880"/>
            <a:chExt cx="8001082" cy="3365442"/>
          </a:xfrm>
        </p:grpSpPr>
        <p:sp>
          <p:nvSpPr>
            <p:cNvPr id="3" name="Round Same Side Corner Rectangle 3"/>
            <p:cNvSpPr/>
            <p:nvPr/>
          </p:nvSpPr>
          <p:spPr>
            <a:xfrm>
              <a:off x="1500221" y="1654880"/>
              <a:ext cx="7286647" cy="2999523"/>
            </a:xfrm>
            <a:prstGeom prst="round2Same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16200000" scaled="0"/>
            </a:gra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4" name="Round Same Side Corner Rectangle 4"/>
            <p:cNvSpPr/>
            <p:nvPr/>
          </p:nvSpPr>
          <p:spPr>
            <a:xfrm rot="10800000">
              <a:off x="785786" y="2019559"/>
              <a:ext cx="8001082" cy="3000763"/>
            </a:xfrm>
            <a:prstGeom prst="round2SameRect">
              <a:avLst/>
            </a:prstGeom>
            <a:gradFill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16200000" scaled="0"/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5" name="Round Same Side Corner Rectangle 5"/>
            <p:cNvSpPr/>
            <p:nvPr/>
          </p:nvSpPr>
          <p:spPr>
            <a:xfrm>
              <a:off x="919187" y="1766099"/>
              <a:ext cx="7723905" cy="3091214"/>
            </a:xfrm>
            <a:prstGeom prst="round2SameRect">
              <a:avLst/>
            </a:prstGeom>
            <a:solidFill>
              <a:schemeClr val="bg1"/>
            </a:solidFill>
            <a:ln w="88900"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</p:grp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762000" y="609868"/>
            <a:ext cx="73961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4000" b="1" dirty="0" err="1" smtClean="0"/>
              <a:t>3.</a:t>
            </a:r>
            <a:r>
              <a:rPr lang="ar-EG" sz="4000" b="1" dirty="0" smtClean="0"/>
              <a:t> ضع في كل فراغ مما يلي كلمة تبيّن زمان أو مكان الفعل:</a:t>
            </a:r>
            <a:endParaRPr lang="en-US" sz="4000" dirty="0" smtClean="0"/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838200" y="2979003"/>
            <a:ext cx="7620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/>
            <a:r>
              <a:rPr lang="ar-EG" sz="3200" b="1" dirty="0" err="1">
                <a:latin typeface="Times New Roman" pitchFamily="18" charset="0"/>
                <a:cs typeface="Times New Roman" pitchFamily="18" charset="0"/>
              </a:rPr>
              <a:t>أ.</a:t>
            </a:r>
            <a:r>
              <a:rPr lang="ar-EG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EG" sz="3200" b="1" dirty="0" smtClean="0"/>
              <a:t>يؤثر الجوّ على الصحة</a:t>
            </a:r>
            <a:endParaRPr lang="ar-EG" sz="3600" dirty="0"/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312689" y="3581400"/>
            <a:ext cx="40142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0"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يؤثر الجو على الصحة شتاءً.</a:t>
            </a:r>
            <a:endParaRPr lang="en-US" sz="3200" dirty="0" smtClean="0">
              <a:solidFill>
                <a:srgbClr val="0000FF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62001" y="4444425"/>
            <a:ext cx="7772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3200" b="1" dirty="0" err="1"/>
              <a:t>ب.</a:t>
            </a:r>
            <a:r>
              <a:rPr lang="ar-EG" sz="3200" b="1" dirty="0"/>
              <a:t> </a:t>
            </a:r>
            <a:r>
              <a:rPr lang="ar-EG" sz="3200" b="1" dirty="0" smtClean="0"/>
              <a:t>أُفضّل استذكارَ دروسي</a:t>
            </a:r>
            <a:endParaRPr lang="en-US" sz="3200" dirty="0"/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1447800" y="5181600"/>
            <a:ext cx="41729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0" rtl="1"/>
            <a:r>
              <a:rPr lang="ar-SA" sz="3200" b="1" dirty="0" smtClean="0">
                <a:solidFill>
                  <a:srgbClr val="0000FF"/>
                </a:solidFill>
              </a:rPr>
              <a:t>أفضل استذكار دروسي عصراً.</a:t>
            </a:r>
            <a:endParaRPr lang="en-US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ق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ق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69633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23850" y="304800"/>
            <a:ext cx="8569325" cy="6292850"/>
            <a:chOff x="785786" y="1654880"/>
            <a:chExt cx="8001082" cy="3365442"/>
          </a:xfrm>
        </p:grpSpPr>
        <p:sp>
          <p:nvSpPr>
            <p:cNvPr id="3" name="Round Same Side Corner Rectangle 3"/>
            <p:cNvSpPr/>
            <p:nvPr/>
          </p:nvSpPr>
          <p:spPr>
            <a:xfrm>
              <a:off x="1500221" y="1654880"/>
              <a:ext cx="7286647" cy="2999523"/>
            </a:xfrm>
            <a:prstGeom prst="round2Same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16200000" scaled="0"/>
            </a:gra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4" name="Round Same Side Corner Rectangle 4"/>
            <p:cNvSpPr/>
            <p:nvPr/>
          </p:nvSpPr>
          <p:spPr>
            <a:xfrm rot="10800000">
              <a:off x="785786" y="2019559"/>
              <a:ext cx="8001082" cy="3000763"/>
            </a:xfrm>
            <a:prstGeom prst="round2SameRect">
              <a:avLst/>
            </a:prstGeom>
            <a:gradFill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16200000" scaled="0"/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5" name="Round Same Side Corner Rectangle 5"/>
            <p:cNvSpPr/>
            <p:nvPr/>
          </p:nvSpPr>
          <p:spPr>
            <a:xfrm>
              <a:off x="919187" y="1766099"/>
              <a:ext cx="7723905" cy="3091214"/>
            </a:xfrm>
            <a:prstGeom prst="round2SameRect">
              <a:avLst/>
            </a:prstGeom>
            <a:solidFill>
              <a:schemeClr val="bg1"/>
            </a:solidFill>
            <a:ln w="88900"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</p:grp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762000" y="609868"/>
            <a:ext cx="73961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4000" b="1" dirty="0" err="1" smtClean="0"/>
              <a:t>3.</a:t>
            </a:r>
            <a:r>
              <a:rPr lang="ar-EG" sz="4000" b="1" dirty="0" smtClean="0"/>
              <a:t> ضع في كل فراغ مما يلي كلمة تبيّن زمان أو مكان الفعل:</a:t>
            </a:r>
            <a:endParaRPr lang="en-US" sz="4000" dirty="0" smtClean="0"/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838200" y="2979003"/>
            <a:ext cx="7620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/>
            <a:r>
              <a:rPr lang="ar-EG" sz="3200" b="1" dirty="0" err="1" smtClean="0">
                <a:latin typeface="Times New Roman" pitchFamily="18" charset="0"/>
                <a:cs typeface="Times New Roman" pitchFamily="18" charset="0"/>
              </a:rPr>
              <a:t>ت.</a:t>
            </a:r>
            <a:r>
              <a:rPr lang="ar-EG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EG" sz="3200" b="1" dirty="0" smtClean="0"/>
              <a:t>استمر الامتحان</a:t>
            </a:r>
            <a:endParaRPr lang="ar-EG" sz="3600" dirty="0"/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676400" y="3429000"/>
            <a:ext cx="35413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0" algn="r" rtl="1" eaLnBrk="0" hangingPunct="0"/>
            <a:r>
              <a:rPr lang="ar-SA" sz="3600" b="1" dirty="0" smtClean="0">
                <a:solidFill>
                  <a:srgbClr val="0000FF"/>
                </a:solidFill>
              </a:rPr>
              <a:t>استمر الامتحان ساعةً.</a:t>
            </a:r>
            <a:endParaRPr lang="en-US" sz="3600" dirty="0" smtClean="0">
              <a:solidFill>
                <a:srgbClr val="0000FF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85800" y="4444425"/>
            <a:ext cx="7772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3200" b="1" dirty="0" err="1" smtClean="0"/>
              <a:t>ث.</a:t>
            </a:r>
            <a:r>
              <a:rPr lang="ar-EG" sz="3200" b="1" dirty="0" smtClean="0"/>
              <a:t> ترتفع الطائرة السحاب.</a:t>
            </a:r>
            <a:endParaRPr lang="en-US" sz="3200" dirty="0"/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1066800" y="5105400"/>
            <a:ext cx="43284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0" algn="r" rtl="1" eaLnBrk="0" hangingPunct="0"/>
            <a:r>
              <a:rPr lang="ar-SA" sz="3600" b="1" dirty="0" smtClean="0">
                <a:solidFill>
                  <a:srgbClr val="0000FF"/>
                </a:solidFill>
              </a:rPr>
              <a:t>ترتفع الطائرة فوقَ السحاب.</a:t>
            </a:r>
            <a:endParaRPr lang="en-US" sz="36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3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8"/>
          <p:cNvGrpSpPr/>
          <p:nvPr/>
        </p:nvGrpSpPr>
        <p:grpSpPr>
          <a:xfrm>
            <a:off x="914400" y="3810000"/>
            <a:ext cx="7467600" cy="2286000"/>
            <a:chOff x="1606876" y="1066800"/>
            <a:chExt cx="6813429" cy="5029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" name="مستطيل 6"/>
            <p:cNvSpPr/>
            <p:nvPr/>
          </p:nvSpPr>
          <p:spPr>
            <a:xfrm>
              <a:off x="1905000" y="1600200"/>
              <a:ext cx="5943600" cy="39624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6" name="صورة 5" descr="0_5fee7_8266d51f_L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06876" y="1066800"/>
              <a:ext cx="6813429" cy="5029200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362200" y="4302164"/>
            <a:ext cx="4495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/>
            <a:r>
              <a:rPr lang="ar-EG" sz="6600" b="1" dirty="0" smtClean="0"/>
              <a:t>المفعول فيه</a:t>
            </a:r>
            <a:endParaRPr lang="en-US" sz="6600" dirty="0"/>
          </a:p>
        </p:txBody>
      </p:sp>
      <p:grpSp>
        <p:nvGrpSpPr>
          <p:cNvPr id="3" name="مجموعة 12"/>
          <p:cNvGrpSpPr>
            <a:grpSpLocks/>
          </p:cNvGrpSpPr>
          <p:nvPr/>
        </p:nvGrpSpPr>
        <p:grpSpPr bwMode="auto">
          <a:xfrm>
            <a:off x="3810000" y="381000"/>
            <a:ext cx="4876800" cy="1981200"/>
            <a:chOff x="4368692" y="-73659"/>
            <a:chExt cx="4333779" cy="2283460"/>
          </a:xfrm>
        </p:grpSpPr>
        <p:sp>
          <p:nvSpPr>
            <p:cNvPr id="12" name="مستطيل مستدير الزوايا 11"/>
            <p:cNvSpPr/>
            <p:nvPr/>
          </p:nvSpPr>
          <p:spPr>
            <a:xfrm>
              <a:off x="4621214" y="194894"/>
              <a:ext cx="3810396" cy="1755563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11271" name="صورة 10" descr="jzBQNn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368692" y="-73659"/>
              <a:ext cx="4333779" cy="2283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267200" y="856753"/>
            <a:ext cx="3962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>
              <a:tabLst>
                <a:tab pos="114300" algn="l"/>
              </a:tabLst>
            </a:pPr>
            <a:r>
              <a:rPr lang="ar-EG" sz="5400" b="1" dirty="0" smtClean="0"/>
              <a:t>الدرس الرابع </a:t>
            </a:r>
            <a:endParaRPr lang="ar-SA" sz="6000" dirty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23850" y="304800"/>
            <a:ext cx="8569325" cy="6292850"/>
            <a:chOff x="785786" y="1654880"/>
            <a:chExt cx="8001082" cy="3365442"/>
          </a:xfrm>
        </p:grpSpPr>
        <p:sp>
          <p:nvSpPr>
            <p:cNvPr id="3" name="Round Same Side Corner Rectangle 3"/>
            <p:cNvSpPr/>
            <p:nvPr/>
          </p:nvSpPr>
          <p:spPr>
            <a:xfrm>
              <a:off x="1500221" y="1654880"/>
              <a:ext cx="7286647" cy="2999523"/>
            </a:xfrm>
            <a:prstGeom prst="round2Same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16200000" scaled="0"/>
            </a:gra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4" name="Round Same Side Corner Rectangle 4"/>
            <p:cNvSpPr/>
            <p:nvPr/>
          </p:nvSpPr>
          <p:spPr>
            <a:xfrm rot="10800000">
              <a:off x="785786" y="2019559"/>
              <a:ext cx="8001082" cy="3000763"/>
            </a:xfrm>
            <a:prstGeom prst="round2SameRect">
              <a:avLst/>
            </a:prstGeom>
            <a:gradFill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16200000" scaled="0"/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5" name="Round Same Side Corner Rectangle 5"/>
            <p:cNvSpPr/>
            <p:nvPr/>
          </p:nvSpPr>
          <p:spPr>
            <a:xfrm>
              <a:off x="919187" y="1766099"/>
              <a:ext cx="7723905" cy="3091214"/>
            </a:xfrm>
            <a:prstGeom prst="round2SameRect">
              <a:avLst/>
            </a:prstGeom>
            <a:solidFill>
              <a:schemeClr val="bg1"/>
            </a:solidFill>
            <a:ln w="88900"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</p:grp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762000" y="609868"/>
            <a:ext cx="73961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4000" b="1" dirty="0" err="1" smtClean="0"/>
              <a:t>3.</a:t>
            </a:r>
            <a:r>
              <a:rPr lang="ar-EG" sz="4000" b="1" dirty="0" smtClean="0"/>
              <a:t> ضع في كل فراغ مما يلي كلمة تبيّن زمان أو مكان الفعل:</a:t>
            </a:r>
            <a:endParaRPr lang="en-US" sz="4000" dirty="0" smtClean="0"/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838200" y="2979003"/>
            <a:ext cx="7620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/>
            <a:r>
              <a:rPr lang="ar-EG" sz="3200" b="1" dirty="0" err="1" smtClean="0">
                <a:latin typeface="Times New Roman" pitchFamily="18" charset="0"/>
                <a:cs typeface="Times New Roman" pitchFamily="18" charset="0"/>
              </a:rPr>
              <a:t>ج.</a:t>
            </a:r>
            <a:r>
              <a:rPr lang="ar-EG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EG" sz="3200" b="1" dirty="0" smtClean="0"/>
              <a:t>انتابني الأرق</a:t>
            </a:r>
            <a:endParaRPr lang="ar-EG" sz="3600" dirty="0"/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2142356" y="2895600"/>
            <a:ext cx="3185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0" algn="r" rtl="1" eaLnBrk="0" hangingPunct="0"/>
            <a:r>
              <a:rPr lang="ar-SA" sz="3600" b="1" dirty="0" smtClean="0">
                <a:solidFill>
                  <a:srgbClr val="0000FF"/>
                </a:solidFill>
              </a:rPr>
              <a:t>انتابني الأرق أمس. </a:t>
            </a:r>
            <a:endParaRPr lang="en-US" sz="3600" dirty="0" smtClean="0">
              <a:solidFill>
                <a:srgbClr val="0000FF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85800" y="4444425"/>
            <a:ext cx="7772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3200" b="1" dirty="0" err="1" smtClean="0"/>
              <a:t>ح.</a:t>
            </a:r>
            <a:r>
              <a:rPr lang="ar-EG" sz="3200" b="1" dirty="0" smtClean="0"/>
              <a:t> اغسل يديك الأكل.</a:t>
            </a:r>
            <a:endParaRPr lang="en-US" sz="3200" dirty="0"/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1905000" y="5105400"/>
            <a:ext cx="34724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0" rtl="1"/>
            <a:r>
              <a:rPr lang="ar-SA" sz="3600" b="1" dirty="0" smtClean="0">
                <a:solidFill>
                  <a:srgbClr val="0000FF"/>
                </a:solidFill>
              </a:rPr>
              <a:t>اغسل يديك بعدَ الأكل. 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3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23850" y="304800"/>
            <a:ext cx="8569325" cy="6292850"/>
            <a:chOff x="785786" y="1654880"/>
            <a:chExt cx="8001082" cy="3365442"/>
          </a:xfrm>
        </p:grpSpPr>
        <p:sp>
          <p:nvSpPr>
            <p:cNvPr id="3" name="Round Same Side Corner Rectangle 3"/>
            <p:cNvSpPr/>
            <p:nvPr/>
          </p:nvSpPr>
          <p:spPr>
            <a:xfrm>
              <a:off x="1500221" y="1654880"/>
              <a:ext cx="7286647" cy="2999523"/>
            </a:xfrm>
            <a:prstGeom prst="round2Same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16200000" scaled="0"/>
            </a:gra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4" name="Round Same Side Corner Rectangle 4"/>
            <p:cNvSpPr/>
            <p:nvPr/>
          </p:nvSpPr>
          <p:spPr>
            <a:xfrm rot="10800000">
              <a:off x="785786" y="2019559"/>
              <a:ext cx="8001082" cy="3000763"/>
            </a:xfrm>
            <a:prstGeom prst="round2SameRect">
              <a:avLst/>
            </a:prstGeom>
            <a:gradFill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16200000" scaled="0"/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5" name="Round Same Side Corner Rectangle 5"/>
            <p:cNvSpPr/>
            <p:nvPr/>
          </p:nvSpPr>
          <p:spPr>
            <a:xfrm>
              <a:off x="919187" y="1766099"/>
              <a:ext cx="7723905" cy="3091214"/>
            </a:xfrm>
            <a:prstGeom prst="round2SameRect">
              <a:avLst/>
            </a:prstGeom>
            <a:solidFill>
              <a:schemeClr val="bg1"/>
            </a:solidFill>
            <a:ln w="88900"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</p:grp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762000" y="609868"/>
            <a:ext cx="73961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4000" b="1" dirty="0" err="1" smtClean="0"/>
              <a:t>3.</a:t>
            </a:r>
            <a:r>
              <a:rPr lang="ar-EG" sz="4000" b="1" dirty="0" smtClean="0"/>
              <a:t> ضع في كل فراغ مما يلي كلمة تبيّن زمان أو مكان الفعل:</a:t>
            </a:r>
            <a:endParaRPr lang="en-US" sz="4000" dirty="0" smtClean="0"/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838200" y="2979003"/>
            <a:ext cx="7620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/>
            <a:r>
              <a:rPr lang="ar-EG" sz="3200" b="1" dirty="0" err="1" smtClean="0">
                <a:latin typeface="Times New Roman" pitchFamily="18" charset="0"/>
                <a:cs typeface="Times New Roman" pitchFamily="18" charset="0"/>
              </a:rPr>
              <a:t>خ.</a:t>
            </a:r>
            <a:r>
              <a:rPr lang="ar-EG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EG" sz="3200" b="1" dirty="0" smtClean="0"/>
              <a:t>أشربُ القهوة</a:t>
            </a:r>
            <a:endParaRPr lang="ar-EG" sz="3600" dirty="0"/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600200" y="4114800"/>
            <a:ext cx="43942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rtl="1"/>
            <a:r>
              <a:rPr lang="ar-SA" sz="3600" b="1" dirty="0" smtClean="0">
                <a:solidFill>
                  <a:srgbClr val="0000FF"/>
                </a:solidFill>
              </a:rPr>
              <a:t>أشرب القهوة صباحاً.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6 - SCISSO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3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970940161863283799gswanson_Storage_cylinder.svg.med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33400"/>
            <a:ext cx="8305800" cy="5334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76400" y="2048708"/>
            <a:ext cx="59436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EG" sz="4400" b="1" dirty="0" smtClean="0"/>
              <a:t>4- حدّد من كل جملة مما يلي الكلمة التي تدل على زمان أو مكان فعل قبلها:</a:t>
            </a:r>
            <a:endParaRPr lang="en-US" sz="4400" dirty="0" smtClean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DPLU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" y="76200"/>
          <a:ext cx="9144000" cy="662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399"/>
                <a:gridCol w="5040638"/>
                <a:gridCol w="902963"/>
              </a:tblGrid>
              <a:tr h="8672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515164" y="1524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029200" y="228600"/>
            <a:ext cx="10214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533400" y="228600"/>
            <a:ext cx="2209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المفعول فيه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82000" y="12954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1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276600" y="1434645"/>
            <a:ext cx="4876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وَجَاءُوا أَبَاهُمْ عِشَاءً يَبْكُونَ</a:t>
            </a:r>
            <a:r>
              <a:rPr lang="ar-SA" sz="2800" b="1" dirty="0" smtClean="0"/>
              <a:t>) يوسف 16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219200" y="1600200"/>
            <a:ext cx="94609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عشاء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82000" y="3263443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2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3276600" y="3402688"/>
            <a:ext cx="4876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يَتْلُونَ آَيَاتِ اللَّهِ آَنَاءَ اللَّيْلِ</a:t>
            </a:r>
            <a:r>
              <a:rPr lang="ar-SA" sz="2800" b="1" dirty="0" smtClean="0"/>
              <a:t>) آل عمران 113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1289732" y="3568243"/>
            <a:ext cx="8755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ءانآء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82000" y="5231248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3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3200400" y="5181600"/>
            <a:ext cx="4876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وَاذْكُرِ اسْمَ رَبِّكَ بُكْرَةً وَأَصِيلًا</a:t>
            </a:r>
            <a:r>
              <a:rPr lang="ar-SA" sz="2800" b="1" dirty="0" smtClean="0"/>
              <a:t>) الإنسان 25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1249542" y="5410200"/>
            <a:ext cx="7633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بكرة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ترر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ترر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ترر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ترر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" y="76200"/>
          <a:ext cx="9144000" cy="662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399"/>
                <a:gridCol w="5040638"/>
                <a:gridCol w="902963"/>
              </a:tblGrid>
              <a:tr h="8672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515164" y="1524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029200" y="228600"/>
            <a:ext cx="10214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533400" y="228600"/>
            <a:ext cx="2209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المفعول فيه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82000" y="12954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4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276600" y="1434644"/>
            <a:ext cx="4876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وَبَنَيْنَا </a:t>
            </a:r>
            <a:r>
              <a:rPr lang="ar-SA" sz="2800" b="1" dirty="0" err="1" smtClean="0">
                <a:solidFill>
                  <a:srgbClr val="006600"/>
                </a:solidFill>
              </a:rPr>
              <a:t>فَوْقَكُمْ</a:t>
            </a:r>
            <a:r>
              <a:rPr lang="ar-SA" sz="2800" b="1" dirty="0" smtClean="0">
                <a:solidFill>
                  <a:srgbClr val="006600"/>
                </a:solidFill>
              </a:rPr>
              <a:t> سَبْعًا شِدَادًا</a:t>
            </a:r>
            <a:r>
              <a:rPr lang="ar-SA" sz="2800" b="1" dirty="0" smtClean="0"/>
              <a:t>) النبأ 12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254580" y="1600200"/>
            <a:ext cx="7473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فوق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8382000" y="3263443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5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3276600" y="3187244"/>
            <a:ext cx="4876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 : (</a:t>
            </a:r>
            <a:r>
              <a:rPr lang="ar-SA" sz="2800" b="1" dirty="0" smtClean="0">
                <a:solidFill>
                  <a:srgbClr val="006600"/>
                </a:solidFill>
              </a:rPr>
              <a:t>يَا أَيُّهَا الَّذِينَ آَمَنُوا اذْكُرُوا اللَّهَ ذِكْرًا </a:t>
            </a:r>
            <a:r>
              <a:rPr lang="ar-SA" sz="2800" b="1" dirty="0" err="1" smtClean="0">
                <a:solidFill>
                  <a:srgbClr val="006600"/>
                </a:solidFill>
              </a:rPr>
              <a:t>كَثِيرًا </a:t>
            </a:r>
            <a:r>
              <a:rPr lang="ar-SA" sz="2800" b="1" dirty="0" smtClean="0">
                <a:solidFill>
                  <a:srgbClr val="006600"/>
                </a:solidFill>
              </a:rPr>
              <a:t>(41) وَسَبِّحُوهُ بُكْرَةً وَأَصِيلًا</a:t>
            </a:r>
            <a:r>
              <a:rPr lang="ar-SA" sz="2800" b="1" dirty="0" smtClean="0"/>
              <a:t>) الأحزاب </a:t>
            </a:r>
            <a:r>
              <a:rPr lang="ar-SA" sz="2800" b="1" dirty="0" err="1" smtClean="0"/>
              <a:t>41 </a:t>
            </a:r>
            <a:r>
              <a:rPr lang="ar-SA" sz="2800" b="1" dirty="0" smtClean="0"/>
              <a:t>- 42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1266058" y="3568243"/>
            <a:ext cx="7633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بكرة</a:t>
            </a:r>
            <a:endParaRPr lang="en-US" sz="3200" dirty="0" smtClean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382000" y="5231248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6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3200400" y="4966156"/>
            <a:ext cx="4876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ورد في </a:t>
            </a:r>
            <a:r>
              <a:rPr lang="ar-EG" sz="2800" b="1" dirty="0" err="1" smtClean="0"/>
              <a:t>الحديث: (</a:t>
            </a:r>
            <a:r>
              <a:rPr lang="ar-EG" sz="2800" b="1" dirty="0" smtClean="0"/>
              <a:t>(</a:t>
            </a:r>
            <a:r>
              <a:rPr lang="ar-EG" sz="2800" b="1" dirty="0" smtClean="0">
                <a:solidFill>
                  <a:srgbClr val="00B0F0"/>
                </a:solidFill>
              </a:rPr>
              <a:t>من سقى مسلمًا على ظمأ سقاه الله من الرحيق المختوم يوم القيامة</a:t>
            </a:r>
            <a:r>
              <a:rPr lang="ar-EG" sz="2800" b="1" dirty="0" err="1" smtClean="0"/>
              <a:t>)</a:t>
            </a:r>
            <a:r>
              <a:rPr lang="ar-EG" sz="2800" b="1" dirty="0" smtClean="0"/>
              <a:t>) رواه أحمد والترمذي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1219200" y="5410200"/>
            <a:ext cx="6303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يوم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" y="76200"/>
          <a:ext cx="9144000" cy="2787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399"/>
                <a:gridCol w="5040638"/>
                <a:gridCol w="902963"/>
              </a:tblGrid>
              <a:tr h="8672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0000"/>
                    </a:solidFill>
                  </a:tcPr>
                </a:tc>
              </a:tr>
              <a:tr h="19207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515164" y="1524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029200" y="228600"/>
            <a:ext cx="10214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EG" sz="3200" b="1" dirty="0" smtClean="0">
                <a:solidFill>
                  <a:schemeClr val="bg1"/>
                </a:solidFill>
              </a:rPr>
              <a:t>الجملة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533400" y="228600"/>
            <a:ext cx="2209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200" b="1" dirty="0" smtClean="0">
                <a:solidFill>
                  <a:schemeClr val="bg1"/>
                </a:solidFill>
              </a:rPr>
              <a:t>المفعول فيه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382000" y="1295400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7</a:t>
            </a:r>
            <a:endParaRPr lang="en-US" sz="3600" dirty="0">
              <a:solidFill>
                <a:srgbClr val="006600"/>
              </a:solidFill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276600" y="1650087"/>
            <a:ext cx="487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وضعت الكتاب وضعًا مخفيًّا داخل الدُّرج.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1295400" y="1600200"/>
            <a:ext cx="8162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داخل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36 - جون 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8.emf"/>
          <p:cNvPicPr>
            <a:picLocks noChangeAspect="1"/>
          </p:cNvPicPr>
          <p:nvPr/>
        </p:nvPicPr>
        <p:blipFill>
          <a:blip r:embed="rId5" cstate="print">
            <a:lum bright="100000"/>
          </a:blip>
          <a:stretch>
            <a:fillRect/>
          </a:stretch>
        </p:blipFill>
        <p:spPr bwMode="auto">
          <a:xfrm>
            <a:off x="3429000" y="0"/>
            <a:ext cx="5393416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657600" y="381000"/>
            <a:ext cx="48196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>
              <a:defRPr/>
            </a:pPr>
            <a:r>
              <a:rPr lang="ar-EG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مهارات حياتية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صورة 3" descr="imgd7406054cb4c6.gif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8000" contrast="40000"/>
          </a:blip>
          <a:stretch>
            <a:fillRect/>
          </a:stretch>
        </p:blipFill>
        <p:spPr bwMode="auto">
          <a:xfrm>
            <a:off x="228600" y="2071678"/>
            <a:ext cx="8610600" cy="45720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3400" y="3279576"/>
            <a:ext cx="79025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4000" b="1" dirty="0" smtClean="0"/>
              <a:t>لا يجرؤ على الظلم إلا من غيّب إيمانه، وأما من استحضر وقوفه بين يدي ربه في يوم الحساب فسيكون ذلك أشد رادع له عن مظلمته.</a:t>
            </a:r>
            <a:endParaRPr lang="en-US" sz="4000" dirty="0"/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094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094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0" y="152400"/>
            <a:ext cx="9144000" cy="3124200"/>
            <a:chOff x="500034" y="2610408"/>
            <a:chExt cx="8072494" cy="3906327"/>
          </a:xfrm>
        </p:grpSpPr>
        <p:sp>
          <p:nvSpPr>
            <p:cNvPr id="3" name="مخطط انسيابي: معالجة معرّفة مسبقاً 2"/>
            <p:cNvSpPr/>
            <p:nvPr/>
          </p:nvSpPr>
          <p:spPr>
            <a:xfrm>
              <a:off x="500034" y="2610408"/>
              <a:ext cx="8072494" cy="3906327"/>
            </a:xfrm>
            <a:prstGeom prst="flowChartPredefinedProcess">
              <a:avLst/>
            </a:prstGeom>
            <a:solidFill>
              <a:srgbClr val="96000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  <p:sp>
          <p:nvSpPr>
            <p:cNvPr id="4" name="مستطيل ذو زوايا قطرية مستديرة 3"/>
            <p:cNvSpPr/>
            <p:nvPr/>
          </p:nvSpPr>
          <p:spPr>
            <a:xfrm>
              <a:off x="566202" y="2796424"/>
              <a:ext cx="7929618" cy="3534296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rgbClr val="FFFF29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533400"/>
            <a:ext cx="8305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r" rtl="1"/>
            <a:r>
              <a:rPr lang="ar-EG" sz="4000" b="1" dirty="0" smtClean="0"/>
              <a:t>5- تأمل الجمل التالية، ثم أكمل الاستنتاج بعدها:</a:t>
            </a:r>
            <a:endParaRPr lang="en-US" sz="40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3400" y="14478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r" rtl="1"/>
            <a:r>
              <a:rPr lang="ar-EG" sz="3600" b="1" dirty="0" err="1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أ.</a:t>
            </a:r>
            <a:r>
              <a:rPr lang="ar-EG" sz="3600" b="1" dirty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EG" sz="3600" b="1" dirty="0" smtClean="0"/>
              <a:t>قال </a:t>
            </a:r>
            <a:r>
              <a:rPr lang="ar-EG" sz="3600" b="1" dirty="0" err="1" smtClean="0"/>
              <a:t>تعالى: (</a:t>
            </a:r>
            <a:r>
              <a:rPr lang="ar-SA" sz="3600" b="1" dirty="0" smtClean="0">
                <a:solidFill>
                  <a:srgbClr val="006600"/>
                </a:solidFill>
              </a:rPr>
              <a:t>سَيَعْلَمُونَ غَدًا مَنِ الْكَذَّابُ الْأَشِرُ</a:t>
            </a:r>
            <a:r>
              <a:rPr lang="ar-SA" sz="3600" b="1" dirty="0" smtClean="0"/>
              <a:t>) القمر 26</a:t>
            </a:r>
            <a:endParaRPr lang="en-US" sz="3600" dirty="0"/>
          </a:p>
        </p:txBody>
      </p:sp>
      <p:pic>
        <p:nvPicPr>
          <p:cNvPr id="7" name="صورة 6" descr="img_1355589437_164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2F5F1"/>
              </a:clrFrom>
              <a:clrTo>
                <a:srgbClr val="F2F5F1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8000" contrast="50000"/>
          </a:blip>
          <a:stretch>
            <a:fillRect/>
          </a:stretch>
        </p:blipFill>
        <p:spPr bwMode="auto">
          <a:xfrm>
            <a:off x="152400" y="4114800"/>
            <a:ext cx="8915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85800" y="4633555"/>
            <a:ext cx="78724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>
              <a:buFont typeface="Arial" pitchFamily="34" charset="0"/>
              <a:buChar char="•"/>
            </a:pPr>
            <a:r>
              <a:rPr lang="ar-EG" sz="3600" b="1" dirty="0" smtClean="0"/>
              <a:t> في </a:t>
            </a:r>
            <a:r>
              <a:rPr lang="ar-EG" sz="3600" b="1" dirty="0" err="1" smtClean="0"/>
              <a:t>المثال </a:t>
            </a:r>
            <a:r>
              <a:rPr lang="ar-EG" sz="3600" b="1" dirty="0" smtClean="0"/>
              <a:t>(أ) وردت كلمة تبيّن زمن </a:t>
            </a:r>
            <a:r>
              <a:rPr lang="ar-EG" sz="3600" b="1" dirty="0" err="1" smtClean="0"/>
              <a:t>الفعل </a:t>
            </a:r>
            <a:r>
              <a:rPr lang="ar-EG" sz="3600" b="1" dirty="0" smtClean="0"/>
              <a:t>(سيعلمون) وهذه الكلمة </a:t>
            </a:r>
            <a:r>
              <a:rPr lang="ar-EG" sz="3600" b="1" dirty="0" err="1" smtClean="0"/>
              <a:t>هي </a:t>
            </a:r>
            <a:r>
              <a:rPr lang="ar-EG" sz="1100" dirty="0" smtClean="0"/>
              <a:t>..........................................................................</a:t>
            </a:r>
            <a:endParaRPr lang="en-US" sz="4000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324600" y="3352800"/>
            <a:ext cx="2514600" cy="838200"/>
          </a:xfrm>
          <a:prstGeom prst="roundRect">
            <a:avLst/>
          </a:prstGeom>
          <a:gradFill flip="none" rotWithShape="1">
            <a:gsLst>
              <a:gs pos="100000">
                <a:srgbClr val="00B050"/>
              </a:gs>
              <a:gs pos="93000">
                <a:schemeClr val="bg1">
                  <a:alpha val="74000"/>
                </a:scheme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477000" y="3429000"/>
            <a:ext cx="1981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4000" b="1" dirty="0" smtClean="0"/>
              <a:t>الاستنتاج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2251594" y="5257800"/>
            <a:ext cx="74892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4000" b="1" dirty="0" smtClean="0">
                <a:solidFill>
                  <a:srgbClr val="0000FF"/>
                </a:solidFill>
              </a:rPr>
              <a:t>غداً</a:t>
            </a:r>
            <a:endParaRPr lang="ar-SA" sz="4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 bldLvl="2"/>
      <p:bldP spid="8" grpId="0"/>
      <p:bldP spid="9" grpId="0" animBg="1"/>
      <p:bldP spid="10" grpId="0" build="p" bldLvl="2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0" y="152400"/>
            <a:ext cx="9144000" cy="3124200"/>
            <a:chOff x="500034" y="2610408"/>
            <a:chExt cx="8072494" cy="3906327"/>
          </a:xfrm>
        </p:grpSpPr>
        <p:sp>
          <p:nvSpPr>
            <p:cNvPr id="3" name="مخطط انسيابي: معالجة معرّفة مسبقاً 2"/>
            <p:cNvSpPr/>
            <p:nvPr/>
          </p:nvSpPr>
          <p:spPr>
            <a:xfrm>
              <a:off x="500034" y="2610408"/>
              <a:ext cx="8072494" cy="3906327"/>
            </a:xfrm>
            <a:prstGeom prst="flowChartPredefinedProcess">
              <a:avLst/>
            </a:prstGeom>
            <a:solidFill>
              <a:srgbClr val="96000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  <p:sp>
          <p:nvSpPr>
            <p:cNvPr id="4" name="مستطيل ذو زوايا قطرية مستديرة 3"/>
            <p:cNvSpPr/>
            <p:nvPr/>
          </p:nvSpPr>
          <p:spPr>
            <a:xfrm>
              <a:off x="566202" y="2796424"/>
              <a:ext cx="7929618" cy="3534296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rgbClr val="FFFF29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533400"/>
            <a:ext cx="8305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r" rtl="1"/>
            <a:r>
              <a:rPr lang="ar-EG" sz="4000" b="1" dirty="0" smtClean="0"/>
              <a:t>5- تأمل الجمل التالية، ثم أكمل الاستنتاج بعدها:</a:t>
            </a:r>
            <a:endParaRPr lang="en-US" sz="40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3400" y="14478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3600" b="1" dirty="0" err="1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ب.</a:t>
            </a:r>
            <a:r>
              <a:rPr lang="ar-EG" sz="3600" b="1" dirty="0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600" b="1" dirty="0" smtClean="0"/>
              <a:t>قال </a:t>
            </a:r>
            <a:r>
              <a:rPr lang="ar-SA" sz="3600" b="1" dirty="0" err="1" smtClean="0"/>
              <a:t>تعالى: </a:t>
            </a:r>
            <a:r>
              <a:rPr lang="ar-SA" sz="3600" b="1" dirty="0" smtClean="0"/>
              <a:t>(</a:t>
            </a:r>
            <a:r>
              <a:rPr lang="ar-SA" sz="3600" b="1" dirty="0" smtClean="0">
                <a:solidFill>
                  <a:srgbClr val="006600"/>
                </a:solidFill>
              </a:rPr>
              <a:t>ثُمَّ إِنَّكُمْ يَوْمَ الْقِيَامَةِ تُبْعَثُونَ</a:t>
            </a:r>
            <a:r>
              <a:rPr lang="ar-SA" sz="3600" b="1" dirty="0" smtClean="0"/>
              <a:t>) المؤمنون 16</a:t>
            </a:r>
            <a:endParaRPr lang="en-US" sz="3600" dirty="0" smtClean="0"/>
          </a:p>
        </p:txBody>
      </p:sp>
      <p:pic>
        <p:nvPicPr>
          <p:cNvPr id="7" name="صورة 6" descr="img_1355589437_164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2F5F1"/>
              </a:clrFrom>
              <a:clrTo>
                <a:srgbClr val="F2F5F1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8000" contrast="50000"/>
          </a:blip>
          <a:stretch>
            <a:fillRect/>
          </a:stretch>
        </p:blipFill>
        <p:spPr bwMode="auto">
          <a:xfrm>
            <a:off x="152400" y="4114800"/>
            <a:ext cx="8915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066800" y="4633555"/>
            <a:ext cx="74914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>
              <a:buFont typeface="Arial" pitchFamily="34" charset="0"/>
              <a:buChar char="•"/>
            </a:pPr>
            <a:r>
              <a:rPr lang="ar-EG" sz="3600" b="1" dirty="0" smtClean="0"/>
              <a:t> وفي </a:t>
            </a:r>
            <a:r>
              <a:rPr lang="ar-EG" sz="3600" b="1" dirty="0" err="1" smtClean="0"/>
              <a:t>المثال </a:t>
            </a:r>
            <a:r>
              <a:rPr lang="ar-EG" sz="3600" b="1" dirty="0" smtClean="0"/>
              <a:t>(ب) جاءت </a:t>
            </a:r>
            <a:r>
              <a:rPr lang="ar-EG" sz="3600" b="1" dirty="0" err="1" smtClean="0"/>
              <a:t>الكلمة </a:t>
            </a:r>
            <a:r>
              <a:rPr lang="ar-EG" sz="3600" b="1" dirty="0" smtClean="0"/>
              <a:t>(يوم) لتُبيّن زمن </a:t>
            </a:r>
            <a:r>
              <a:rPr lang="ar-EG" sz="3600" b="1" dirty="0" err="1" smtClean="0"/>
              <a:t>الفعل </a:t>
            </a:r>
            <a:r>
              <a:rPr lang="ar-EG" sz="1100" dirty="0" smtClean="0"/>
              <a:t>..........................................................................</a:t>
            </a:r>
            <a:endParaRPr lang="en-US" sz="4000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324600" y="3352800"/>
            <a:ext cx="2514600" cy="838200"/>
          </a:xfrm>
          <a:prstGeom prst="roundRect">
            <a:avLst/>
          </a:prstGeom>
          <a:gradFill flip="none" rotWithShape="1">
            <a:gsLst>
              <a:gs pos="100000">
                <a:srgbClr val="00B050"/>
              </a:gs>
              <a:gs pos="93000">
                <a:schemeClr val="bg1">
                  <a:alpha val="74000"/>
                </a:scheme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477000" y="3429000"/>
            <a:ext cx="1981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4000" b="1" dirty="0" smtClean="0"/>
              <a:t>الاستنتاج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5531400" y="5334000"/>
            <a:ext cx="11849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600" b="1" dirty="0" smtClean="0">
                <a:solidFill>
                  <a:srgbClr val="0000FF"/>
                </a:solidFill>
              </a:rPr>
              <a:t>تبعثون</a:t>
            </a:r>
            <a:endParaRPr lang="ar-SA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  <p:bldP spid="8" grpId="0"/>
      <p:bldP spid="9" grpId="0" animBg="1"/>
      <p:bldP spid="10" grpId="0" build="p" bldLvl="2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0" y="152400"/>
            <a:ext cx="9144000" cy="3124200"/>
            <a:chOff x="500034" y="2610408"/>
            <a:chExt cx="8072494" cy="3906327"/>
          </a:xfrm>
        </p:grpSpPr>
        <p:sp>
          <p:nvSpPr>
            <p:cNvPr id="3" name="مخطط انسيابي: معالجة معرّفة مسبقاً 2"/>
            <p:cNvSpPr/>
            <p:nvPr/>
          </p:nvSpPr>
          <p:spPr>
            <a:xfrm>
              <a:off x="500034" y="2610408"/>
              <a:ext cx="8072494" cy="3906327"/>
            </a:xfrm>
            <a:prstGeom prst="flowChartPredefinedProcess">
              <a:avLst/>
            </a:prstGeom>
            <a:solidFill>
              <a:srgbClr val="96000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  <p:sp>
          <p:nvSpPr>
            <p:cNvPr id="4" name="مستطيل ذو زوايا قطرية مستديرة 3"/>
            <p:cNvSpPr/>
            <p:nvPr/>
          </p:nvSpPr>
          <p:spPr>
            <a:xfrm>
              <a:off x="566202" y="2796424"/>
              <a:ext cx="7929618" cy="3534296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rgbClr val="FFFF29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533400"/>
            <a:ext cx="8305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r" rtl="1"/>
            <a:r>
              <a:rPr lang="ar-EG" sz="4000" b="1" dirty="0" smtClean="0"/>
              <a:t>5- تأمل الجمل التالية، ثم أكمل الاستنتاج بعدها:</a:t>
            </a:r>
            <a:endParaRPr lang="en-US" sz="40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3400" y="14478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r" rtl="1"/>
            <a:r>
              <a:rPr lang="ar-EG" sz="3600" b="1" dirty="0" err="1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ت.</a:t>
            </a:r>
            <a:r>
              <a:rPr lang="ar-EG" sz="3600" b="1" dirty="0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600" b="1" dirty="0" smtClean="0"/>
              <a:t>قال </a:t>
            </a:r>
            <a:r>
              <a:rPr lang="ar-SA" sz="3600" b="1" dirty="0" err="1" smtClean="0"/>
              <a:t>تعالى: </a:t>
            </a:r>
            <a:r>
              <a:rPr lang="ar-SA" sz="3600" b="1" dirty="0" smtClean="0"/>
              <a:t>(</a:t>
            </a:r>
            <a:r>
              <a:rPr lang="ar-SA" sz="3600" b="1" dirty="0" smtClean="0">
                <a:solidFill>
                  <a:srgbClr val="006600"/>
                </a:solidFill>
              </a:rPr>
              <a:t>وَأَعَدَّ لَهُمْ جَنَّاتٍ تَجْرِي تَحْتَهَا الْأَنْهَارُ</a:t>
            </a:r>
            <a:r>
              <a:rPr lang="ar-SA" sz="3600" b="1" dirty="0" smtClean="0"/>
              <a:t>) التوبة 100</a:t>
            </a:r>
            <a:endParaRPr lang="en-US" sz="3600" dirty="0" smtClean="0"/>
          </a:p>
        </p:txBody>
      </p:sp>
      <p:pic>
        <p:nvPicPr>
          <p:cNvPr id="7" name="صورة 6" descr="img_1355589437_164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2F5F1"/>
              </a:clrFrom>
              <a:clrTo>
                <a:srgbClr val="F2F5F1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8000" contrast="50000"/>
          </a:blip>
          <a:stretch>
            <a:fillRect/>
          </a:stretch>
        </p:blipFill>
        <p:spPr bwMode="auto">
          <a:xfrm>
            <a:off x="152400" y="4114800"/>
            <a:ext cx="8915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838200" y="4648200"/>
            <a:ext cx="74914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>
              <a:buFont typeface="Arial" pitchFamily="34" charset="0"/>
              <a:buChar char="•"/>
            </a:pPr>
            <a:r>
              <a:rPr lang="ar-EG" sz="3600" b="1" dirty="0" smtClean="0"/>
              <a:t> وفي </a:t>
            </a:r>
            <a:r>
              <a:rPr lang="ar-EG" sz="3600" b="1" dirty="0" err="1" smtClean="0"/>
              <a:t>المثال </a:t>
            </a:r>
            <a:r>
              <a:rPr lang="ar-EG" sz="3600" b="1" dirty="0" smtClean="0"/>
              <a:t>(ت) جاءت </a:t>
            </a:r>
            <a:r>
              <a:rPr lang="ar-EG" sz="3600" b="1" dirty="0" err="1" smtClean="0"/>
              <a:t>كلمة </a:t>
            </a:r>
            <a:r>
              <a:rPr lang="ar-EG" sz="3600" b="1" dirty="0" smtClean="0"/>
              <a:t>(تحت) </a:t>
            </a:r>
            <a:r>
              <a:rPr lang="ar-EG" sz="3600" b="1" dirty="0" err="1" smtClean="0"/>
              <a:t>لتُبيّن </a:t>
            </a:r>
            <a:r>
              <a:rPr lang="ar-EG" sz="1100" dirty="0" smtClean="0"/>
              <a:t>............................................................................................................</a:t>
            </a:r>
            <a:r>
              <a:rPr lang="ar-EG" sz="3600" b="1" dirty="0" smtClean="0"/>
              <a:t> </a:t>
            </a:r>
            <a:r>
              <a:rPr lang="ar-EG" sz="3600" b="1" dirty="0" err="1" smtClean="0"/>
              <a:t>الفعل </a:t>
            </a:r>
            <a:r>
              <a:rPr lang="ar-EG" sz="3600" b="1" dirty="0" smtClean="0"/>
              <a:t>(تجري</a:t>
            </a:r>
            <a:r>
              <a:rPr lang="ar-EG" sz="3600" b="1" dirty="0" err="1" smtClean="0"/>
              <a:t>).</a:t>
            </a:r>
            <a:endParaRPr lang="en-US" sz="4000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324600" y="3352800"/>
            <a:ext cx="2514600" cy="838200"/>
          </a:xfrm>
          <a:prstGeom prst="roundRect">
            <a:avLst/>
          </a:prstGeom>
          <a:gradFill flip="none" rotWithShape="1">
            <a:gsLst>
              <a:gs pos="100000">
                <a:srgbClr val="00B050"/>
              </a:gs>
              <a:gs pos="93000">
                <a:schemeClr val="bg1">
                  <a:alpha val="74000"/>
                </a:scheme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477000" y="3429000"/>
            <a:ext cx="1981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4000" b="1" dirty="0" smtClean="0"/>
              <a:t>الاستنتاج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6819526" y="5334000"/>
            <a:ext cx="8210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EG" sz="3200" b="1" dirty="0" smtClean="0">
                <a:solidFill>
                  <a:srgbClr val="FF00FF"/>
                </a:solidFill>
              </a:rPr>
              <a:t>مكان</a:t>
            </a:r>
            <a:endParaRPr lang="ar-SA" sz="36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  <p:bldP spid="8" grpId="0"/>
      <p:bldP spid="9" grpId="0" animBg="1"/>
      <p:bldP spid="10" grpId="0" build="p" bldLvl="2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1355587798_380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99" y="1981200"/>
            <a:ext cx="667327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2209800" y="2590800"/>
            <a:ext cx="45862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6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نشاطات تمهيدية</a:t>
            </a:r>
            <a:endParaRPr lang="en-US" sz="6000" b="1" dirty="0">
              <a:ln w="12700">
                <a:solidFill>
                  <a:srgbClr val="FF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0" y="152400"/>
            <a:ext cx="9144000" cy="3124200"/>
            <a:chOff x="500034" y="2610408"/>
            <a:chExt cx="8072494" cy="3906327"/>
          </a:xfrm>
        </p:grpSpPr>
        <p:sp>
          <p:nvSpPr>
            <p:cNvPr id="3" name="مخطط انسيابي: معالجة معرّفة مسبقاً 2"/>
            <p:cNvSpPr/>
            <p:nvPr/>
          </p:nvSpPr>
          <p:spPr>
            <a:xfrm>
              <a:off x="500034" y="2610408"/>
              <a:ext cx="8072494" cy="3906327"/>
            </a:xfrm>
            <a:prstGeom prst="flowChartPredefinedProcess">
              <a:avLst/>
            </a:prstGeom>
            <a:solidFill>
              <a:srgbClr val="96000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  <p:sp>
          <p:nvSpPr>
            <p:cNvPr id="4" name="مستطيل ذو زوايا قطرية مستديرة 3"/>
            <p:cNvSpPr/>
            <p:nvPr/>
          </p:nvSpPr>
          <p:spPr>
            <a:xfrm>
              <a:off x="566202" y="2796424"/>
              <a:ext cx="7929618" cy="3534296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rgbClr val="FFFF29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533400"/>
            <a:ext cx="8305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r" rtl="1"/>
            <a:r>
              <a:rPr lang="ar-EG" sz="4000" b="1" dirty="0" smtClean="0"/>
              <a:t>5- تأمل الجمل التالية، ثم أكمل الاستنتاج بعدها:</a:t>
            </a:r>
            <a:endParaRPr lang="en-US" sz="40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3400" y="14478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3600" b="1" dirty="0" err="1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ث.</a:t>
            </a:r>
            <a:r>
              <a:rPr lang="ar-EG" sz="3600" b="1" dirty="0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600" b="1" dirty="0" smtClean="0"/>
              <a:t>قال رسول الله صلى الله عليه </a:t>
            </a:r>
            <a:r>
              <a:rPr lang="ar-SA" sz="3600" b="1" dirty="0" err="1" smtClean="0"/>
              <a:t>وسلم: (</a:t>
            </a:r>
            <a:r>
              <a:rPr lang="ar-SA" sz="3600" b="1" dirty="0" smtClean="0"/>
              <a:t>(</a:t>
            </a:r>
            <a:r>
              <a:rPr lang="ar-SA" sz="3600" b="1" dirty="0" smtClean="0">
                <a:solidFill>
                  <a:srgbClr val="0070C0"/>
                </a:solidFill>
              </a:rPr>
              <a:t>من كانت له مظلمة لأخيه فليتحلل منه </a:t>
            </a:r>
            <a:r>
              <a:rPr lang="ar-SA" sz="3600" b="1" dirty="0" err="1" smtClean="0">
                <a:solidFill>
                  <a:srgbClr val="0070C0"/>
                </a:solidFill>
              </a:rPr>
              <a:t>اليوم ...</a:t>
            </a:r>
            <a:r>
              <a:rPr lang="ar-SA" sz="3600" b="1" dirty="0" err="1" smtClean="0"/>
              <a:t>)</a:t>
            </a:r>
            <a:r>
              <a:rPr lang="ar-SA" sz="3600" b="1" dirty="0" smtClean="0"/>
              <a:t>) رواه البخاري</a:t>
            </a:r>
            <a:endParaRPr lang="en-US" sz="3600" dirty="0" smtClean="0"/>
          </a:p>
        </p:txBody>
      </p:sp>
      <p:pic>
        <p:nvPicPr>
          <p:cNvPr id="7" name="صورة 6" descr="img_1355589437_164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2F5F1"/>
              </a:clrFrom>
              <a:clrTo>
                <a:srgbClr val="F2F5F1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8000" contrast="50000"/>
          </a:blip>
          <a:stretch>
            <a:fillRect/>
          </a:stretch>
        </p:blipFill>
        <p:spPr bwMode="auto">
          <a:xfrm>
            <a:off x="152400" y="4114800"/>
            <a:ext cx="8915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57200" y="4648200"/>
            <a:ext cx="8077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>
              <a:buFont typeface="Arial" pitchFamily="34" charset="0"/>
              <a:buChar char="•"/>
            </a:pPr>
            <a:r>
              <a:rPr lang="ar-EG" sz="3600" b="1" dirty="0" smtClean="0"/>
              <a:t> وفي </a:t>
            </a:r>
            <a:r>
              <a:rPr lang="ar-EG" sz="3600" b="1" dirty="0" err="1" smtClean="0"/>
              <a:t>المثال </a:t>
            </a:r>
            <a:r>
              <a:rPr lang="ar-EG" sz="3600" b="1" dirty="0" smtClean="0"/>
              <a:t>(ث) جاءت </a:t>
            </a:r>
            <a:r>
              <a:rPr lang="ar-EG" sz="3600" b="1" dirty="0" err="1" smtClean="0"/>
              <a:t>كلمة </a:t>
            </a:r>
            <a:r>
              <a:rPr lang="ar-EG" sz="3600" b="1" dirty="0" smtClean="0"/>
              <a:t>(</a:t>
            </a:r>
            <a:r>
              <a:rPr lang="ar-EG" sz="1100" dirty="0" smtClean="0"/>
              <a:t>............................................................................</a:t>
            </a:r>
            <a:r>
              <a:rPr lang="ar-EG" sz="3600" b="1" dirty="0" smtClean="0"/>
              <a:t>) </a:t>
            </a:r>
            <a:r>
              <a:rPr lang="ar-EG" sz="3600" b="1" dirty="0" err="1" smtClean="0"/>
              <a:t>لتبيّن </a:t>
            </a:r>
            <a:r>
              <a:rPr lang="ar-EG" sz="1100" dirty="0" smtClean="0"/>
              <a:t>..................................................................................</a:t>
            </a:r>
            <a:r>
              <a:rPr lang="ar-EG" sz="3600" b="1" dirty="0" smtClean="0"/>
              <a:t> </a:t>
            </a:r>
            <a:r>
              <a:rPr lang="ar-EG" sz="3600" b="1" dirty="0" err="1" smtClean="0"/>
              <a:t>الفعل </a:t>
            </a:r>
            <a:r>
              <a:rPr lang="ar-EG" sz="1100" dirty="0" smtClean="0"/>
              <a:t>...................................................................</a:t>
            </a:r>
            <a:endParaRPr lang="en-US" sz="3600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324600" y="3352800"/>
            <a:ext cx="2514600" cy="838200"/>
          </a:xfrm>
          <a:prstGeom prst="roundRect">
            <a:avLst/>
          </a:prstGeom>
          <a:gradFill flip="none" rotWithShape="1">
            <a:gsLst>
              <a:gs pos="100000">
                <a:srgbClr val="00B050"/>
              </a:gs>
              <a:gs pos="93000">
                <a:schemeClr val="bg1">
                  <a:alpha val="74000"/>
                </a:scheme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477000" y="3429000"/>
            <a:ext cx="1981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4000" b="1" dirty="0" smtClean="0"/>
              <a:t>الاستنتاج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2446243" y="4572000"/>
            <a:ext cx="8162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EG" sz="3200" b="1" dirty="0" smtClean="0">
                <a:solidFill>
                  <a:srgbClr val="FF00FF"/>
                </a:solidFill>
              </a:rPr>
              <a:t>اليوم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12" name="Rectangle 51"/>
          <p:cNvSpPr>
            <a:spLocks noChangeArrowheads="1"/>
          </p:cNvSpPr>
          <p:nvPr/>
        </p:nvSpPr>
        <p:spPr bwMode="auto">
          <a:xfrm>
            <a:off x="6240957" y="5257800"/>
            <a:ext cx="7553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EG" sz="3200" b="1" dirty="0" smtClean="0">
                <a:solidFill>
                  <a:srgbClr val="FF00FF"/>
                </a:solidFill>
              </a:rPr>
              <a:t>زمن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2127875" y="5257800"/>
            <a:ext cx="90601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EG" sz="3200" b="1" dirty="0" smtClean="0">
                <a:solidFill>
                  <a:srgbClr val="FF00FF"/>
                </a:solidFill>
              </a:rPr>
              <a:t>يتحلل</a:t>
            </a:r>
            <a:endParaRPr lang="ar-SA" sz="36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  <p:bldP spid="8" grpId="0"/>
      <p:bldP spid="9" grpId="0" animBg="1"/>
      <p:bldP spid="10" grpId="0" build="p" bldLvl="2"/>
      <p:bldP spid="11" grpId="0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0" y="152400"/>
            <a:ext cx="9144000" cy="3124200"/>
            <a:chOff x="500034" y="2610408"/>
            <a:chExt cx="8072494" cy="3906327"/>
          </a:xfrm>
        </p:grpSpPr>
        <p:sp>
          <p:nvSpPr>
            <p:cNvPr id="3" name="مخطط انسيابي: معالجة معرّفة مسبقاً 2"/>
            <p:cNvSpPr/>
            <p:nvPr/>
          </p:nvSpPr>
          <p:spPr>
            <a:xfrm>
              <a:off x="500034" y="2610408"/>
              <a:ext cx="8072494" cy="3906327"/>
            </a:xfrm>
            <a:prstGeom prst="flowChartPredefinedProcess">
              <a:avLst/>
            </a:prstGeom>
            <a:solidFill>
              <a:srgbClr val="96000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  <p:sp>
          <p:nvSpPr>
            <p:cNvPr id="4" name="مستطيل ذو زوايا قطرية مستديرة 3"/>
            <p:cNvSpPr/>
            <p:nvPr/>
          </p:nvSpPr>
          <p:spPr>
            <a:xfrm>
              <a:off x="566202" y="2796424"/>
              <a:ext cx="7929618" cy="3534296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rgbClr val="FFFF29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533400"/>
            <a:ext cx="8305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r" rtl="1"/>
            <a:r>
              <a:rPr lang="ar-EG" sz="4000" b="1" dirty="0" smtClean="0"/>
              <a:t>5- تأمل الجمل التالية، ثم أكمل الاستنتاج بعدها:</a:t>
            </a:r>
            <a:endParaRPr lang="en-US" sz="40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3400" y="1724799"/>
            <a:ext cx="815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r" rtl="1"/>
            <a:r>
              <a:rPr lang="ar-EG" sz="3600" b="1" dirty="0" err="1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ج.</a:t>
            </a:r>
            <a:r>
              <a:rPr lang="ar-EG" sz="3600" b="1" dirty="0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600" b="1" dirty="0" smtClean="0"/>
              <a:t>من ملّك نفسه عند الغضب فقد بلغ مرتبة الحِلم.</a:t>
            </a:r>
            <a:endParaRPr lang="en-US" sz="3600" dirty="0" smtClean="0"/>
          </a:p>
        </p:txBody>
      </p:sp>
      <p:pic>
        <p:nvPicPr>
          <p:cNvPr id="7" name="صورة 6" descr="img_1355589437_164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2F5F1"/>
              </a:clrFrom>
              <a:clrTo>
                <a:srgbClr val="F2F5F1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8000" contrast="50000"/>
          </a:blip>
          <a:stretch>
            <a:fillRect/>
          </a:stretch>
        </p:blipFill>
        <p:spPr bwMode="auto">
          <a:xfrm>
            <a:off x="152400" y="4114800"/>
            <a:ext cx="8915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09600" y="4648200"/>
            <a:ext cx="77200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>
              <a:buFont typeface="Arial" pitchFamily="34" charset="0"/>
              <a:buChar char="•"/>
            </a:pPr>
            <a:r>
              <a:rPr lang="ar-EG" sz="3600" b="1" dirty="0" smtClean="0"/>
              <a:t> وفي </a:t>
            </a:r>
            <a:r>
              <a:rPr lang="ar-EG" sz="3600" b="1" dirty="0" err="1" smtClean="0"/>
              <a:t>المثال </a:t>
            </a:r>
            <a:r>
              <a:rPr lang="ar-EG" sz="3600" b="1" dirty="0" smtClean="0"/>
              <a:t>(ج) جاءت </a:t>
            </a:r>
            <a:r>
              <a:rPr lang="ar-EG" sz="3600" b="1" dirty="0" err="1" smtClean="0"/>
              <a:t>كلمة </a:t>
            </a:r>
            <a:r>
              <a:rPr lang="ar-EG" sz="3600" b="1" dirty="0" smtClean="0"/>
              <a:t>(</a:t>
            </a:r>
            <a:r>
              <a:rPr lang="ar-EG" sz="1100" dirty="0" smtClean="0"/>
              <a:t>.........................................................................</a:t>
            </a:r>
            <a:r>
              <a:rPr lang="ar-EG" sz="3600" b="1" dirty="0" smtClean="0"/>
              <a:t>) لتبيّن زمن </a:t>
            </a:r>
            <a:r>
              <a:rPr lang="ar-EG" sz="3600" b="1" dirty="0" err="1" smtClean="0"/>
              <a:t>الفعل </a:t>
            </a:r>
            <a:r>
              <a:rPr lang="ar-EG" sz="3600" b="1" dirty="0" smtClean="0"/>
              <a:t>(</a:t>
            </a:r>
            <a:r>
              <a:rPr lang="ar-EG" sz="1100" dirty="0" smtClean="0"/>
              <a:t>........................................................................................................</a:t>
            </a:r>
            <a:r>
              <a:rPr lang="ar-EG" sz="3600" b="1" dirty="0" err="1" smtClean="0"/>
              <a:t>).</a:t>
            </a:r>
            <a:endParaRPr lang="en-US" sz="3600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324600" y="3352800"/>
            <a:ext cx="2514600" cy="838200"/>
          </a:xfrm>
          <a:prstGeom prst="roundRect">
            <a:avLst/>
          </a:prstGeom>
          <a:gradFill flip="none" rotWithShape="1">
            <a:gsLst>
              <a:gs pos="100000">
                <a:srgbClr val="00B050"/>
              </a:gs>
              <a:gs pos="93000">
                <a:schemeClr val="bg1">
                  <a:alpha val="74000"/>
                </a:scheme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477000" y="3429000"/>
            <a:ext cx="1981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4000" b="1" dirty="0" smtClean="0"/>
              <a:t>الاستنتاج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990600" y="4673025"/>
            <a:ext cx="2271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4000" b="1" dirty="0" smtClean="0">
                <a:solidFill>
                  <a:srgbClr val="FF00FF"/>
                </a:solidFill>
              </a:rPr>
              <a:t>عند</a:t>
            </a:r>
            <a:endParaRPr lang="ar-SA" sz="4400" dirty="0">
              <a:solidFill>
                <a:srgbClr val="FF00FF"/>
              </a:solidFill>
            </a:endParaRPr>
          </a:p>
        </p:txBody>
      </p:sp>
      <p:sp>
        <p:nvSpPr>
          <p:cNvPr id="12" name="Rectangle 51"/>
          <p:cNvSpPr>
            <a:spLocks noChangeArrowheads="1"/>
          </p:cNvSpPr>
          <p:nvPr/>
        </p:nvSpPr>
        <p:spPr bwMode="auto">
          <a:xfrm>
            <a:off x="3276600" y="5257800"/>
            <a:ext cx="14478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EG" sz="3600" b="1" dirty="0" smtClean="0">
                <a:solidFill>
                  <a:srgbClr val="FF00FF"/>
                </a:solidFill>
              </a:rPr>
              <a:t>ملك</a:t>
            </a:r>
            <a:endParaRPr lang="ar-SA" sz="40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  <p:bldP spid="8" grpId="0"/>
      <p:bldP spid="9" grpId="0" animBg="1"/>
      <p:bldP spid="10" grpId="0" build="p" bldLvl="2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0" y="152400"/>
            <a:ext cx="9144000" cy="3124200"/>
            <a:chOff x="500034" y="2610408"/>
            <a:chExt cx="8072494" cy="3906327"/>
          </a:xfrm>
        </p:grpSpPr>
        <p:sp>
          <p:nvSpPr>
            <p:cNvPr id="3" name="مخطط انسيابي: معالجة معرّفة مسبقاً 2"/>
            <p:cNvSpPr/>
            <p:nvPr/>
          </p:nvSpPr>
          <p:spPr>
            <a:xfrm>
              <a:off x="500034" y="2610408"/>
              <a:ext cx="8072494" cy="3906327"/>
            </a:xfrm>
            <a:prstGeom prst="flowChartPredefinedProcess">
              <a:avLst/>
            </a:prstGeom>
            <a:solidFill>
              <a:srgbClr val="96000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  <p:sp>
          <p:nvSpPr>
            <p:cNvPr id="4" name="مستطيل ذو زوايا قطرية مستديرة 3"/>
            <p:cNvSpPr/>
            <p:nvPr/>
          </p:nvSpPr>
          <p:spPr>
            <a:xfrm>
              <a:off x="566202" y="2796424"/>
              <a:ext cx="7929618" cy="3534296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rgbClr val="FFFF29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533400"/>
            <a:ext cx="8305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r" rtl="1"/>
            <a:r>
              <a:rPr lang="ar-EG" sz="4000" b="1" dirty="0" smtClean="0"/>
              <a:t>5- تأمل الجمل التالية، ثم أكمل الاستنتاج بعدها:</a:t>
            </a:r>
            <a:endParaRPr lang="en-US" sz="40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219200"/>
            <a:ext cx="86868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/>
            <a:r>
              <a:rPr lang="ar-EG" sz="3600" b="1" dirty="0" err="1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ح.</a:t>
            </a:r>
            <a:r>
              <a:rPr lang="ar-EG" sz="3600" b="1" dirty="0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600" b="1" dirty="0" smtClean="0"/>
              <a:t>قال امرؤ القيس:</a:t>
            </a:r>
            <a:endParaRPr lang="ar-EG" sz="3600" b="1" dirty="0" smtClean="0"/>
          </a:p>
          <a:p>
            <a:pPr lvl="0" algn="r" rtl="1"/>
            <a:endParaRPr lang="en-US" sz="3600" dirty="0" smtClean="0"/>
          </a:p>
          <a:p>
            <a:pPr algn="r" rtl="1"/>
            <a:r>
              <a:rPr lang="ar-EG" sz="3200" b="1" dirty="0" smtClean="0"/>
              <a:t>كأني غداةَ البينِ يومَ تحمّلوا       لدى </a:t>
            </a:r>
            <a:r>
              <a:rPr lang="ar-EG" sz="3200" b="1" dirty="0" err="1" smtClean="0"/>
              <a:t>سمُرات</a:t>
            </a:r>
            <a:r>
              <a:rPr lang="ar-EG" sz="3200" b="1" dirty="0" smtClean="0"/>
              <a:t> الحيِّ </a:t>
            </a:r>
            <a:r>
              <a:rPr lang="ar-EG" sz="3200" b="1" dirty="0" err="1" smtClean="0"/>
              <a:t>ناقِفُ</a:t>
            </a:r>
            <a:r>
              <a:rPr lang="ar-EG" sz="3200" b="1" dirty="0" smtClean="0"/>
              <a:t> حنظلِ</a:t>
            </a:r>
            <a:endParaRPr lang="en-US" sz="3200" dirty="0"/>
          </a:p>
        </p:txBody>
      </p:sp>
      <p:pic>
        <p:nvPicPr>
          <p:cNvPr id="7" name="صورة 6" descr="img_1355589437_164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2F5F1"/>
              </a:clrFrom>
              <a:clrTo>
                <a:srgbClr val="F2F5F1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8000" contrast="50000"/>
          </a:blip>
          <a:stretch>
            <a:fillRect/>
          </a:stretch>
        </p:blipFill>
        <p:spPr bwMode="auto">
          <a:xfrm>
            <a:off x="152400" y="4114800"/>
            <a:ext cx="8915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09600" y="4648200"/>
            <a:ext cx="77200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/>
            <a:r>
              <a:rPr lang="ar-EG" sz="3600" b="1" dirty="0" smtClean="0"/>
              <a:t>وفي </a:t>
            </a:r>
            <a:r>
              <a:rPr lang="ar-EG" sz="3600" b="1" dirty="0" err="1" smtClean="0"/>
              <a:t>المثال </a:t>
            </a:r>
            <a:r>
              <a:rPr lang="ar-EG" sz="3600" b="1" dirty="0" smtClean="0"/>
              <a:t>(ح) جاءت كلمتان إحداهما تبين زمن الفعل، </a:t>
            </a:r>
            <a:r>
              <a:rPr lang="ar-EG" sz="3600" b="1" dirty="0" err="1" smtClean="0"/>
              <a:t>وهي </a:t>
            </a:r>
            <a:r>
              <a:rPr lang="ar-EG" sz="1100" dirty="0" smtClean="0"/>
              <a:t>............................................................................................</a:t>
            </a:r>
            <a:r>
              <a:rPr lang="ar-EG" sz="3600" b="1" dirty="0" smtClean="0"/>
              <a:t> والأخرى تبيّن المكان، </a:t>
            </a:r>
            <a:r>
              <a:rPr lang="ar-EG" sz="3600" b="1" dirty="0" err="1" smtClean="0"/>
              <a:t>وهي </a:t>
            </a:r>
            <a:r>
              <a:rPr lang="ar-EG" sz="1100" dirty="0" smtClean="0"/>
              <a:t>............................................................................................................</a:t>
            </a:r>
            <a:endParaRPr lang="en-US" sz="3600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324600" y="3352800"/>
            <a:ext cx="2514600" cy="838200"/>
          </a:xfrm>
          <a:prstGeom prst="roundRect">
            <a:avLst/>
          </a:prstGeom>
          <a:gradFill flip="none" rotWithShape="1">
            <a:gsLst>
              <a:gs pos="100000">
                <a:srgbClr val="00B050"/>
              </a:gs>
              <a:gs pos="93000">
                <a:schemeClr val="bg1">
                  <a:alpha val="74000"/>
                </a:scheme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477000" y="3429000"/>
            <a:ext cx="1981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4000" b="1" dirty="0" smtClean="0"/>
              <a:t>الاستنتاج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3886201" y="5334000"/>
            <a:ext cx="17384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SA" sz="4000" b="1" dirty="0" smtClean="0">
                <a:solidFill>
                  <a:srgbClr val="0000FF"/>
                </a:solidFill>
              </a:rPr>
              <a:t>غداة</a:t>
            </a:r>
            <a:endParaRPr lang="ar-SA" sz="4400" dirty="0">
              <a:solidFill>
                <a:srgbClr val="0000FF"/>
              </a:solidFill>
            </a:endParaRPr>
          </a:p>
        </p:txBody>
      </p:sp>
      <p:sp>
        <p:nvSpPr>
          <p:cNvPr id="12" name="Rectangle 51"/>
          <p:cNvSpPr>
            <a:spLocks noChangeArrowheads="1"/>
          </p:cNvSpPr>
          <p:nvPr/>
        </p:nvSpPr>
        <p:spPr bwMode="auto">
          <a:xfrm>
            <a:off x="3810000" y="5791200"/>
            <a:ext cx="181469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SA" sz="4000" b="1" dirty="0" smtClean="0">
                <a:solidFill>
                  <a:srgbClr val="0000FF"/>
                </a:solidFill>
              </a:rPr>
              <a:t>لدى</a:t>
            </a:r>
            <a:endParaRPr lang="ar-SA" sz="4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  <p:bldP spid="8" grpId="0"/>
      <p:bldP spid="9" grpId="0" animBg="1"/>
      <p:bldP spid="10" grpId="0" build="p" bldLvl="2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0" y="152400"/>
            <a:ext cx="9144000" cy="3124200"/>
            <a:chOff x="500034" y="2610408"/>
            <a:chExt cx="8072494" cy="3906327"/>
          </a:xfrm>
        </p:grpSpPr>
        <p:sp>
          <p:nvSpPr>
            <p:cNvPr id="3" name="مخطط انسيابي: معالجة معرّفة مسبقاً 2"/>
            <p:cNvSpPr/>
            <p:nvPr/>
          </p:nvSpPr>
          <p:spPr>
            <a:xfrm>
              <a:off x="500034" y="2610408"/>
              <a:ext cx="8072494" cy="3906327"/>
            </a:xfrm>
            <a:prstGeom prst="flowChartPredefinedProcess">
              <a:avLst/>
            </a:prstGeom>
            <a:solidFill>
              <a:srgbClr val="96000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  <p:sp>
          <p:nvSpPr>
            <p:cNvPr id="4" name="مستطيل ذو زوايا قطرية مستديرة 3"/>
            <p:cNvSpPr/>
            <p:nvPr/>
          </p:nvSpPr>
          <p:spPr>
            <a:xfrm>
              <a:off x="566202" y="2796424"/>
              <a:ext cx="7929618" cy="3534296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rgbClr val="FFFF29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533400"/>
            <a:ext cx="8305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r" rtl="1"/>
            <a:r>
              <a:rPr lang="ar-EG" sz="4000" b="1" dirty="0" smtClean="0"/>
              <a:t>5- تأمل الجمل التالية، ثم أكمل الاستنتاج بعدها:</a:t>
            </a:r>
            <a:endParaRPr lang="en-US" sz="40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219200"/>
            <a:ext cx="86868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/>
            <a:r>
              <a:rPr lang="ar-EG" sz="3600" b="1" dirty="0" err="1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ح.</a:t>
            </a:r>
            <a:r>
              <a:rPr lang="ar-EG" sz="3600" b="1" dirty="0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600" b="1" dirty="0" smtClean="0"/>
              <a:t>قال امرؤ القيس:</a:t>
            </a:r>
            <a:endParaRPr lang="ar-EG" sz="3600" b="1" dirty="0" smtClean="0"/>
          </a:p>
          <a:p>
            <a:pPr lvl="0" algn="r" rtl="1"/>
            <a:endParaRPr lang="en-US" sz="3600" dirty="0" smtClean="0"/>
          </a:p>
          <a:p>
            <a:pPr algn="r" rtl="1"/>
            <a:r>
              <a:rPr lang="ar-EG" sz="3200" b="1" dirty="0" smtClean="0"/>
              <a:t>كأني غداةَ البينِ يومَ تحمّلوا       لدى </a:t>
            </a:r>
            <a:r>
              <a:rPr lang="ar-EG" sz="3200" b="1" dirty="0" err="1" smtClean="0"/>
              <a:t>سمُرات</a:t>
            </a:r>
            <a:r>
              <a:rPr lang="ar-EG" sz="3200" b="1" dirty="0" smtClean="0"/>
              <a:t> الحيِّ </a:t>
            </a:r>
            <a:r>
              <a:rPr lang="ar-EG" sz="3200" b="1" dirty="0" err="1" smtClean="0"/>
              <a:t>ناقِفُ</a:t>
            </a:r>
            <a:r>
              <a:rPr lang="ar-EG" sz="3200" b="1" dirty="0" smtClean="0"/>
              <a:t> حنظلِ</a:t>
            </a:r>
            <a:endParaRPr lang="en-US" sz="3200" dirty="0"/>
          </a:p>
        </p:txBody>
      </p:sp>
      <p:pic>
        <p:nvPicPr>
          <p:cNvPr id="7" name="صورة 6" descr="img_1355589437_164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2F5F1"/>
              </a:clrFrom>
              <a:clrTo>
                <a:srgbClr val="F2F5F1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8000" contrast="50000"/>
          </a:blip>
          <a:stretch>
            <a:fillRect/>
          </a:stretch>
        </p:blipFill>
        <p:spPr bwMode="auto">
          <a:xfrm>
            <a:off x="152400" y="4114800"/>
            <a:ext cx="8915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09600" y="4925199"/>
            <a:ext cx="77200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>
              <a:buFont typeface="Arial" pitchFamily="34" charset="0"/>
              <a:buChar char="•"/>
            </a:pPr>
            <a:r>
              <a:rPr lang="ar-EG" sz="3600" b="1" dirty="0" smtClean="0"/>
              <a:t> وجميع الكلمات التي بينت زمان الفعل أو مكانه جاءت حالتها </a:t>
            </a:r>
            <a:r>
              <a:rPr lang="ar-EG" sz="3600" b="1" dirty="0" err="1" smtClean="0"/>
              <a:t>الإعرابية </a:t>
            </a:r>
            <a:r>
              <a:rPr lang="ar-EG" sz="1100" dirty="0" smtClean="0"/>
              <a:t>................................................................................................</a:t>
            </a:r>
            <a:endParaRPr lang="en-US" sz="3600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324600" y="3352800"/>
            <a:ext cx="2514600" cy="838200"/>
          </a:xfrm>
          <a:prstGeom prst="roundRect">
            <a:avLst/>
          </a:prstGeom>
          <a:gradFill flip="none" rotWithShape="1">
            <a:gsLst>
              <a:gs pos="100000">
                <a:srgbClr val="00B050"/>
              </a:gs>
              <a:gs pos="93000">
                <a:schemeClr val="bg1">
                  <a:alpha val="74000"/>
                </a:scheme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477000" y="3429000"/>
            <a:ext cx="1981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4000" b="1" dirty="0" smtClean="0"/>
              <a:t>الاستنتاج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1981200" y="5486400"/>
            <a:ext cx="204329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/>
            <a:r>
              <a:rPr lang="ar-SA" sz="4000" b="1" dirty="0" smtClean="0">
                <a:solidFill>
                  <a:srgbClr val="0000FF"/>
                </a:solidFill>
              </a:rPr>
              <a:t>النصب</a:t>
            </a:r>
            <a:endParaRPr lang="ar-SA" sz="4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0" y="152400"/>
            <a:ext cx="9144000" cy="3124200"/>
            <a:chOff x="500034" y="2610408"/>
            <a:chExt cx="8072494" cy="3906327"/>
          </a:xfrm>
        </p:grpSpPr>
        <p:sp>
          <p:nvSpPr>
            <p:cNvPr id="3" name="مخطط انسيابي: معالجة معرّفة مسبقاً 2"/>
            <p:cNvSpPr/>
            <p:nvPr/>
          </p:nvSpPr>
          <p:spPr>
            <a:xfrm>
              <a:off x="500034" y="2610408"/>
              <a:ext cx="8072494" cy="3906327"/>
            </a:xfrm>
            <a:prstGeom prst="flowChartPredefinedProcess">
              <a:avLst/>
            </a:prstGeom>
            <a:solidFill>
              <a:srgbClr val="96000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  <p:sp>
          <p:nvSpPr>
            <p:cNvPr id="4" name="مستطيل ذو زوايا قطرية مستديرة 3"/>
            <p:cNvSpPr/>
            <p:nvPr/>
          </p:nvSpPr>
          <p:spPr>
            <a:xfrm>
              <a:off x="566202" y="2796424"/>
              <a:ext cx="7929618" cy="3534296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rgbClr val="FFFF29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533400"/>
            <a:ext cx="8305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r" rtl="1"/>
            <a:r>
              <a:rPr lang="ar-EG" sz="4000" b="1" dirty="0" smtClean="0"/>
              <a:t>5- تأمل الجمل التالية، ثم أكمل الاستنتاج بعدها:</a:t>
            </a:r>
            <a:endParaRPr lang="en-US" sz="40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219200"/>
            <a:ext cx="86868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/>
            <a:r>
              <a:rPr lang="ar-EG" sz="3600" b="1" dirty="0" err="1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ح.</a:t>
            </a:r>
            <a:r>
              <a:rPr lang="ar-EG" sz="3600" b="1" dirty="0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600" b="1" dirty="0" smtClean="0"/>
              <a:t>قال امرؤ القيس:</a:t>
            </a:r>
            <a:endParaRPr lang="ar-EG" sz="3600" b="1" dirty="0" smtClean="0"/>
          </a:p>
          <a:p>
            <a:pPr lvl="0" algn="r" rtl="1"/>
            <a:endParaRPr lang="en-US" sz="3600" dirty="0" smtClean="0"/>
          </a:p>
          <a:p>
            <a:pPr algn="r" rtl="1"/>
            <a:r>
              <a:rPr lang="ar-EG" sz="3200" b="1" dirty="0" smtClean="0"/>
              <a:t>كأني غداةَ البينِ يومَ تحمّلوا       لدى </a:t>
            </a:r>
            <a:r>
              <a:rPr lang="ar-EG" sz="3200" b="1" dirty="0" err="1" smtClean="0"/>
              <a:t>سمُرات</a:t>
            </a:r>
            <a:r>
              <a:rPr lang="ar-EG" sz="3200" b="1" dirty="0" smtClean="0"/>
              <a:t> الحيِّ </a:t>
            </a:r>
            <a:r>
              <a:rPr lang="ar-EG" sz="3200" b="1" dirty="0" err="1" smtClean="0"/>
              <a:t>ناقِفُ</a:t>
            </a:r>
            <a:r>
              <a:rPr lang="ar-EG" sz="3200" b="1" dirty="0" smtClean="0"/>
              <a:t> حنظلِ</a:t>
            </a:r>
            <a:endParaRPr lang="en-US" sz="3200" dirty="0"/>
          </a:p>
        </p:txBody>
      </p:sp>
      <p:pic>
        <p:nvPicPr>
          <p:cNvPr id="7" name="صورة 6" descr="img_1355589437_164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2F5F1"/>
              </a:clrFrom>
              <a:clrTo>
                <a:srgbClr val="F2F5F1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8000" contrast="50000"/>
          </a:blip>
          <a:stretch>
            <a:fillRect/>
          </a:stretch>
        </p:blipFill>
        <p:spPr bwMode="auto">
          <a:xfrm>
            <a:off x="152400" y="4114800"/>
            <a:ext cx="8915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57200" y="4371202"/>
            <a:ext cx="8001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>
              <a:buFont typeface="Arial" pitchFamily="34" charset="0"/>
              <a:buChar char="•"/>
            </a:pPr>
            <a:r>
              <a:rPr lang="ar-EG" sz="3600" b="1" dirty="0" smtClean="0"/>
              <a:t> تسمّى هذه </a:t>
            </a:r>
            <a:r>
              <a:rPr lang="ar-EG" sz="3600" b="1" dirty="0" err="1" smtClean="0"/>
              <a:t>الكلمات </a:t>
            </a:r>
            <a:r>
              <a:rPr lang="ar-EG" sz="3600" b="1" dirty="0" smtClean="0"/>
              <a:t>(مفعولًا فيه) لأنها </a:t>
            </a:r>
            <a:r>
              <a:rPr lang="ar-EG" sz="3600" b="1" dirty="0" err="1" smtClean="0"/>
              <a:t>بينت </a:t>
            </a:r>
            <a:r>
              <a:rPr lang="ar-EG" sz="1100" dirty="0" err="1" smtClean="0"/>
              <a:t>............................................................</a:t>
            </a:r>
            <a:r>
              <a:rPr lang="ar-EG" sz="3600" b="1" dirty="0" smtClean="0"/>
              <a:t> </a:t>
            </a:r>
            <a:r>
              <a:rPr lang="ar-EG" sz="3600" b="1" dirty="0" err="1" smtClean="0"/>
              <a:t>أو </a:t>
            </a:r>
            <a:r>
              <a:rPr lang="ar-EG" sz="1100" dirty="0" err="1" smtClean="0"/>
              <a:t>.......................................................</a:t>
            </a:r>
            <a:r>
              <a:rPr lang="ar-EG" sz="3600" b="1" dirty="0" smtClean="0"/>
              <a:t> الذي فُعِل فيه الفعل؛ لذا فالمفعول فيه نوعان: </a:t>
            </a:r>
            <a:r>
              <a:rPr lang="ar-EG" sz="3600" b="1" dirty="0" err="1" smtClean="0"/>
              <a:t>ظرف </a:t>
            </a:r>
            <a:r>
              <a:rPr lang="ar-EG" sz="1100" dirty="0" smtClean="0"/>
              <a:t>..................................................................</a:t>
            </a:r>
            <a:r>
              <a:rPr lang="ar-EG" sz="3600" b="1" dirty="0" smtClean="0"/>
              <a:t> </a:t>
            </a:r>
            <a:r>
              <a:rPr lang="ar-EG" sz="3600" b="1" dirty="0" err="1" smtClean="0"/>
              <a:t>وظرف </a:t>
            </a:r>
            <a:r>
              <a:rPr lang="ar-EG" sz="1100" dirty="0" smtClean="0"/>
              <a:t>.........................................................................</a:t>
            </a:r>
            <a:endParaRPr lang="en-US" sz="3600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324600" y="3352800"/>
            <a:ext cx="2514600" cy="838200"/>
          </a:xfrm>
          <a:prstGeom prst="roundRect">
            <a:avLst/>
          </a:prstGeom>
          <a:gradFill flip="none" rotWithShape="1">
            <a:gsLst>
              <a:gs pos="100000">
                <a:srgbClr val="00B050"/>
              </a:gs>
              <a:gs pos="93000">
                <a:schemeClr val="bg1">
                  <a:alpha val="74000"/>
                </a:scheme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477000" y="3429000"/>
            <a:ext cx="1981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4000" b="1" dirty="0" smtClean="0"/>
              <a:t>الاستنتاج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7437085" y="4953000"/>
            <a:ext cx="11112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600" b="1" dirty="0" smtClean="0">
                <a:solidFill>
                  <a:srgbClr val="0000FF"/>
                </a:solidFill>
              </a:rPr>
              <a:t>المكان</a:t>
            </a:r>
            <a:endParaRPr lang="ar-SA" sz="4000" dirty="0">
              <a:solidFill>
                <a:srgbClr val="0000FF"/>
              </a:solidFill>
            </a:endParaRPr>
          </a:p>
        </p:txBody>
      </p:sp>
      <p:sp>
        <p:nvSpPr>
          <p:cNvPr id="12" name="Rectangle 51"/>
          <p:cNvSpPr>
            <a:spLocks noChangeArrowheads="1"/>
          </p:cNvSpPr>
          <p:nvPr/>
        </p:nvSpPr>
        <p:spPr bwMode="auto">
          <a:xfrm>
            <a:off x="4587227" y="4876800"/>
            <a:ext cx="1144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SA" sz="3600" b="1" dirty="0" smtClean="0">
                <a:solidFill>
                  <a:srgbClr val="0000FF"/>
                </a:solidFill>
              </a:rPr>
              <a:t>الزمان</a:t>
            </a:r>
            <a:endParaRPr lang="ar-SA" sz="4000" dirty="0">
              <a:solidFill>
                <a:srgbClr val="0000FF"/>
              </a:solidFill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7318233" y="6019800"/>
            <a:ext cx="9028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EG" sz="3600" b="1" dirty="0" smtClean="0">
                <a:solidFill>
                  <a:srgbClr val="0000FF"/>
                </a:solidFill>
              </a:rPr>
              <a:t>مكان</a:t>
            </a:r>
            <a:endParaRPr lang="ar-SA" sz="4000" dirty="0">
              <a:solidFill>
                <a:srgbClr val="0000FF"/>
              </a:solidFill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3325376" y="6019800"/>
            <a:ext cx="936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ar-EG" sz="3600" b="1" dirty="0" smtClean="0">
                <a:solidFill>
                  <a:srgbClr val="0000FF"/>
                </a:solidFill>
              </a:rPr>
              <a:t>زمان</a:t>
            </a:r>
            <a:endParaRPr lang="ar-SA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>
            <a:grpSpLocks/>
          </p:cNvGrpSpPr>
          <p:nvPr/>
        </p:nvGrpSpPr>
        <p:grpSpPr bwMode="auto">
          <a:xfrm>
            <a:off x="0" y="152400"/>
            <a:ext cx="9144000" cy="3124200"/>
            <a:chOff x="500034" y="2610408"/>
            <a:chExt cx="8072494" cy="3906327"/>
          </a:xfrm>
        </p:grpSpPr>
        <p:sp>
          <p:nvSpPr>
            <p:cNvPr id="3" name="مخطط انسيابي: معالجة معرّفة مسبقاً 2"/>
            <p:cNvSpPr/>
            <p:nvPr/>
          </p:nvSpPr>
          <p:spPr>
            <a:xfrm>
              <a:off x="500034" y="2610408"/>
              <a:ext cx="8072494" cy="3906327"/>
            </a:xfrm>
            <a:prstGeom prst="flowChartPredefinedProcess">
              <a:avLst/>
            </a:prstGeom>
            <a:solidFill>
              <a:srgbClr val="96000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  <p:sp>
          <p:nvSpPr>
            <p:cNvPr id="4" name="مستطيل ذو زوايا قطرية مستديرة 3"/>
            <p:cNvSpPr/>
            <p:nvPr/>
          </p:nvSpPr>
          <p:spPr>
            <a:xfrm>
              <a:off x="566202" y="2796424"/>
              <a:ext cx="7929618" cy="3534296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rgbClr val="FFFF29"/>
              </a:solidFill>
            </a:ln>
            <a:scene3d>
              <a:camera prst="orthographicFront"/>
              <a:lightRig rig="threePt" dir="t"/>
            </a:scene3d>
            <a:sp3d extrusionH="88900">
              <a:bevelT h="565150"/>
              <a:bevelB w="127000" h="152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>
                <a:solidFill>
                  <a:srgbClr val="C00000"/>
                </a:solidFill>
              </a:endParaRPr>
            </a:p>
          </p:txBody>
        </p:sp>
      </p:grp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381000" y="533400"/>
            <a:ext cx="8305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r" rtl="1"/>
            <a:r>
              <a:rPr lang="ar-EG" sz="4000" b="1" dirty="0" smtClean="0"/>
              <a:t>5- تأمل الجمل التالية، ثم أكمل الاستنتاج بعدها:</a:t>
            </a:r>
            <a:endParaRPr lang="en-US" sz="40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219200"/>
            <a:ext cx="86868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/>
            <a:r>
              <a:rPr lang="ar-EG" sz="3600" b="1" dirty="0" err="1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ح.</a:t>
            </a:r>
            <a:r>
              <a:rPr lang="ar-EG" sz="3600" b="1" dirty="0" smtClean="0">
                <a:solidFill>
                  <a:srgbClr val="40315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600" b="1" dirty="0" smtClean="0"/>
              <a:t>قال امرؤ القيس:</a:t>
            </a:r>
            <a:endParaRPr lang="ar-EG" sz="3600" b="1" dirty="0" smtClean="0"/>
          </a:p>
          <a:p>
            <a:pPr lvl="0" algn="r" rtl="1"/>
            <a:endParaRPr lang="en-US" sz="3600" dirty="0" smtClean="0"/>
          </a:p>
          <a:p>
            <a:pPr algn="r" rtl="1"/>
            <a:r>
              <a:rPr lang="ar-EG" sz="3200" b="1" dirty="0" smtClean="0"/>
              <a:t>كأني غداةَ البينِ يومَ تحمّلوا       لدى </a:t>
            </a:r>
            <a:r>
              <a:rPr lang="ar-EG" sz="3200" b="1" dirty="0" err="1" smtClean="0"/>
              <a:t>سمُرات</a:t>
            </a:r>
            <a:r>
              <a:rPr lang="ar-EG" sz="3200" b="1" dirty="0" smtClean="0"/>
              <a:t> الحيِّ </a:t>
            </a:r>
            <a:r>
              <a:rPr lang="ar-EG" sz="3200" b="1" dirty="0" err="1" smtClean="0"/>
              <a:t>ناقِفُ</a:t>
            </a:r>
            <a:r>
              <a:rPr lang="ar-EG" sz="3200" b="1" dirty="0" smtClean="0"/>
              <a:t> حنظلِ</a:t>
            </a:r>
            <a:endParaRPr lang="en-US" sz="3200" dirty="0"/>
          </a:p>
        </p:txBody>
      </p:sp>
      <p:pic>
        <p:nvPicPr>
          <p:cNvPr id="7" name="صورة 6" descr="img_1355589437_164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2F5F1"/>
              </a:clrFrom>
              <a:clrTo>
                <a:srgbClr val="F2F5F1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8000" contrast="50000"/>
          </a:blip>
          <a:stretch>
            <a:fillRect/>
          </a:stretch>
        </p:blipFill>
        <p:spPr bwMode="auto">
          <a:xfrm>
            <a:off x="152400" y="4114800"/>
            <a:ext cx="8915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57200" y="4495800"/>
            <a:ext cx="8001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>
              <a:buFont typeface="Arial" pitchFamily="34" charset="0"/>
              <a:buChar char="•"/>
            </a:pPr>
            <a:r>
              <a:rPr lang="ar-EG" sz="3600" b="1" dirty="0" smtClean="0"/>
              <a:t> يأتي المفعول </a:t>
            </a:r>
            <a:r>
              <a:rPr lang="ar-EG" sz="3600" b="1" dirty="0" err="1" smtClean="0"/>
              <a:t>فيه </a:t>
            </a:r>
            <a:r>
              <a:rPr lang="ar-EG" sz="3600" b="1" dirty="0" smtClean="0"/>
              <a:t>(ظرف الزمان أو المكان) بعد الفعل، كما في </a:t>
            </a:r>
            <a:r>
              <a:rPr lang="ar-EG" sz="3600" b="1" dirty="0" err="1" smtClean="0"/>
              <a:t>الأمثلة </a:t>
            </a:r>
            <a:r>
              <a:rPr lang="ar-EG" sz="1100" dirty="0" smtClean="0"/>
              <a:t>..............................................................................................</a:t>
            </a:r>
            <a:r>
              <a:rPr lang="ar-EG" sz="3600" b="1" dirty="0" smtClean="0"/>
              <a:t>، وقد يأتي قبل الفعل كما </a:t>
            </a:r>
            <a:r>
              <a:rPr lang="ar-EG" sz="3600" b="1" dirty="0" err="1" smtClean="0"/>
              <a:t>في </a:t>
            </a:r>
            <a:r>
              <a:rPr lang="ar-EG" sz="1100" dirty="0" smtClean="0"/>
              <a:t>.......................................................................................................</a:t>
            </a:r>
            <a:endParaRPr lang="en-US" sz="3600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324600" y="3352800"/>
            <a:ext cx="2514600" cy="838200"/>
          </a:xfrm>
          <a:prstGeom prst="roundRect">
            <a:avLst/>
          </a:prstGeom>
          <a:gradFill flip="none" rotWithShape="1">
            <a:gsLst>
              <a:gs pos="100000">
                <a:srgbClr val="00B050"/>
              </a:gs>
              <a:gs pos="93000">
                <a:schemeClr val="bg1">
                  <a:alpha val="74000"/>
                </a:scheme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477000" y="3429000"/>
            <a:ext cx="1981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4000" b="1" dirty="0" smtClean="0"/>
              <a:t>الاستنتاج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12" name="Rectangle 51"/>
          <p:cNvSpPr>
            <a:spLocks noChangeArrowheads="1"/>
          </p:cNvSpPr>
          <p:nvPr/>
        </p:nvSpPr>
        <p:spPr bwMode="auto">
          <a:xfrm>
            <a:off x="1885391" y="5130225"/>
            <a:ext cx="31438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الأمثلة أ. ت. ث. ج. ح</a:t>
            </a:r>
            <a:endParaRPr lang="ar-SA" sz="3600" dirty="0">
              <a:solidFill>
                <a:srgbClr val="0000FF"/>
              </a:solidFill>
            </a:endParaRPr>
          </a:p>
        </p:txBody>
      </p:sp>
      <p:sp>
        <p:nvSpPr>
          <p:cNvPr id="15" name="Rectangle 51"/>
          <p:cNvSpPr>
            <a:spLocks noChangeArrowheads="1"/>
          </p:cNvSpPr>
          <p:nvPr/>
        </p:nvSpPr>
        <p:spPr bwMode="auto">
          <a:xfrm>
            <a:off x="3376042" y="5638800"/>
            <a:ext cx="10294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>
                <a:solidFill>
                  <a:srgbClr val="0000FF"/>
                </a:solidFill>
              </a:rPr>
              <a:t>ب. ح.</a:t>
            </a:r>
            <a:endParaRPr lang="ar-SA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بل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6"/>
          <p:cNvGrpSpPr>
            <a:grpSpLocks/>
          </p:cNvGrpSpPr>
          <p:nvPr/>
        </p:nvGrpSpPr>
        <p:grpSpPr bwMode="auto">
          <a:xfrm>
            <a:off x="304800" y="457200"/>
            <a:ext cx="8610600" cy="5638800"/>
            <a:chOff x="1955800" y="2133600"/>
            <a:chExt cx="6477000" cy="4381500"/>
          </a:xfrm>
        </p:grpSpPr>
        <p:sp>
          <p:nvSpPr>
            <p:cNvPr id="3" name="مستطيل مستدير الزوايا 2"/>
            <p:cNvSpPr/>
            <p:nvPr/>
          </p:nvSpPr>
          <p:spPr>
            <a:xfrm>
              <a:off x="2057313" y="2208547"/>
              <a:ext cx="6172462" cy="4116304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4" name="صورة 3" descr="button-23968_640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55800" y="2133600"/>
              <a:ext cx="6477000" cy="438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90600" y="838200"/>
            <a:ext cx="7086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/>
            <a:r>
              <a:rPr lang="ar-EG" sz="3600" b="1" dirty="0" smtClean="0"/>
              <a:t>1- اذكر الفرق بين المعرب والمبني، ومثل لكل منهما:</a:t>
            </a:r>
            <a:endParaRPr lang="en-US" sz="3600" dirty="0"/>
          </a:p>
        </p:txBody>
      </p: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990600" y="2133600"/>
            <a:ext cx="6934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rtl="1"/>
            <a:r>
              <a:rPr lang="ar-SA" sz="3600" b="1" dirty="0" smtClean="0">
                <a:solidFill>
                  <a:srgbClr val="0000FF"/>
                </a:solidFill>
              </a:rPr>
              <a:t>الإعراب هو تغيير آخر الكلمة تبعاً لتغير موقعها في الجملة أو قبول آخر الكلمة لعلامات الإعراب مثل محمدٌ محترم – سلمت على محمدٍ – رأيت محمداً. 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2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6"/>
          <p:cNvGrpSpPr>
            <a:grpSpLocks/>
          </p:cNvGrpSpPr>
          <p:nvPr/>
        </p:nvGrpSpPr>
        <p:grpSpPr bwMode="auto">
          <a:xfrm>
            <a:off x="304800" y="457200"/>
            <a:ext cx="8610600" cy="5638800"/>
            <a:chOff x="1955800" y="2133600"/>
            <a:chExt cx="6477000" cy="4381500"/>
          </a:xfrm>
        </p:grpSpPr>
        <p:sp>
          <p:nvSpPr>
            <p:cNvPr id="3" name="مستطيل مستدير الزوايا 2"/>
            <p:cNvSpPr/>
            <p:nvPr/>
          </p:nvSpPr>
          <p:spPr>
            <a:xfrm>
              <a:off x="2057313" y="2208547"/>
              <a:ext cx="6172462" cy="4116304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4" name="صورة 3" descr="button-23968_640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55800" y="2133600"/>
              <a:ext cx="6477000" cy="438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90600" y="838200"/>
            <a:ext cx="7086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r" rtl="1"/>
            <a:r>
              <a:rPr lang="ar-EG" sz="3600" b="1" dirty="0" smtClean="0"/>
              <a:t>1- اذكر الفرق بين المعرب والمبني، ومثل لكل منهما:</a:t>
            </a:r>
            <a:endParaRPr lang="en-US" sz="3600" dirty="0"/>
          </a:p>
        </p:txBody>
      </p: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990600" y="2133600"/>
            <a:ext cx="69342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rtl="1"/>
            <a:r>
              <a:rPr lang="ar-SA" sz="3600" b="1" dirty="0" smtClean="0">
                <a:solidFill>
                  <a:srgbClr val="0000FF"/>
                </a:solidFill>
              </a:rPr>
              <a:t>البناء هو لزوم آخر الكلمة حالة واحدة أو عدم قبول آخر الكلمة لعلامات الإعراب مثل هذا ولد طيب – سلمت على هذا – رأيت هذا. 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6"/>
          <p:cNvGrpSpPr>
            <a:grpSpLocks/>
          </p:cNvGrpSpPr>
          <p:nvPr/>
        </p:nvGrpSpPr>
        <p:grpSpPr bwMode="auto">
          <a:xfrm>
            <a:off x="304800" y="457200"/>
            <a:ext cx="8610600" cy="5638800"/>
            <a:chOff x="1955800" y="2133600"/>
            <a:chExt cx="6477000" cy="4381500"/>
          </a:xfrm>
        </p:grpSpPr>
        <p:sp>
          <p:nvSpPr>
            <p:cNvPr id="3" name="مستطيل مستدير الزوايا 2"/>
            <p:cNvSpPr/>
            <p:nvPr/>
          </p:nvSpPr>
          <p:spPr>
            <a:xfrm>
              <a:off x="2057313" y="2208547"/>
              <a:ext cx="6172462" cy="4116304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4" name="صورة 3" descr="button-23968_640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55800" y="2133600"/>
              <a:ext cx="6477000" cy="438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90600" y="838200"/>
            <a:ext cx="7086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3600" b="1" dirty="0" smtClean="0"/>
              <a:t>2- وضّح معنى </a:t>
            </a:r>
            <a:r>
              <a:rPr lang="ar-EG" sz="3600" b="1" dirty="0" err="1" smtClean="0"/>
              <a:t>كلمة </a:t>
            </a:r>
            <a:r>
              <a:rPr lang="ar-EG" sz="3600" b="1" dirty="0" smtClean="0"/>
              <a:t>(ظرف) في مفهومها اللغوي:</a:t>
            </a:r>
            <a:endParaRPr lang="en-US" sz="3600" dirty="0" smtClean="0"/>
          </a:p>
        </p:txBody>
      </p: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1066800" y="3505200"/>
            <a:ext cx="6858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0000FF"/>
                </a:solidFill>
              </a:rPr>
              <a:t>الظرف هو كل ما يستقر غيره فيه ومنه ظرف الزمان وظرف المكان عند النحاة. 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2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Amazing_ShutterStock_Vintage_Decoration_eps-6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1752600"/>
            <a:ext cx="7010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1905000" y="2362200"/>
            <a:ext cx="5257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/>
            <a:r>
              <a:rPr lang="ar-EG" sz="4800" b="1" dirty="0" smtClean="0">
                <a:solidFill>
                  <a:schemeClr val="bg1"/>
                </a:solidFill>
              </a:rPr>
              <a:t>3- حدّد المفاعيل في كل جملة مما يلي: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76201"/>
          <a:ext cx="9144000" cy="6705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447800"/>
                <a:gridCol w="4191000"/>
                <a:gridCol w="762000"/>
              </a:tblGrid>
              <a:tr h="10163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87822" y="2286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4648200" y="268069"/>
            <a:ext cx="304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>
                <a:solidFill>
                  <a:schemeClr val="bg1"/>
                </a:solidFill>
              </a:rPr>
              <a:t>الجملة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2743200" y="112693"/>
            <a:ext cx="1371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>
                <a:solidFill>
                  <a:schemeClr val="bg1"/>
                </a:solidFill>
              </a:rPr>
              <a:t>المفعول </a:t>
            </a:r>
            <a:r>
              <a:rPr lang="ar-EG" sz="2800" b="1" dirty="0" err="1" smtClean="0">
                <a:solidFill>
                  <a:schemeClr val="bg1"/>
                </a:solidFill>
              </a:rPr>
              <a:t>به</a:t>
            </a:r>
            <a:endParaRPr lang="en-US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371600" y="76200"/>
            <a:ext cx="1371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>
                <a:solidFill>
                  <a:schemeClr val="bg1"/>
                </a:solidFill>
              </a:rPr>
              <a:t>المفعول المطلق</a:t>
            </a:r>
            <a:endParaRPr lang="en-US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0" y="152400"/>
            <a:ext cx="1371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>
                <a:solidFill>
                  <a:schemeClr val="bg1"/>
                </a:solidFill>
              </a:rPr>
              <a:t>المفعول لأجله</a:t>
            </a:r>
            <a:endParaRPr lang="en-US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8305800" y="1447800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1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4495800" y="1280755"/>
            <a:ext cx="3581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وَرَتِّلِ الْقُرْآَنَ تَرْتِيلًا</a:t>
            </a:r>
            <a:r>
              <a:rPr lang="ar-SA" sz="2800" b="1" dirty="0" smtClean="0"/>
              <a:t>) المزمل 4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22" name="Rectangle 51"/>
          <p:cNvSpPr>
            <a:spLocks noChangeArrowheads="1"/>
          </p:cNvSpPr>
          <p:nvPr/>
        </p:nvSpPr>
        <p:spPr bwMode="auto">
          <a:xfrm>
            <a:off x="3063802" y="1396425"/>
            <a:ext cx="10021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القرآن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23" name="Rectangle 51"/>
          <p:cNvSpPr>
            <a:spLocks noChangeArrowheads="1"/>
          </p:cNvSpPr>
          <p:nvPr/>
        </p:nvSpPr>
        <p:spPr bwMode="auto">
          <a:xfrm>
            <a:off x="1772351" y="1371600"/>
            <a:ext cx="9220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ترتيلاً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25" name="مستطيل 24"/>
          <p:cNvSpPr>
            <a:spLocks noChangeArrowheads="1"/>
          </p:cNvSpPr>
          <p:nvPr/>
        </p:nvSpPr>
        <p:spPr bwMode="auto">
          <a:xfrm>
            <a:off x="8382000" y="2870538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2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114800" y="2577405"/>
            <a:ext cx="4038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</a:t>
            </a:r>
            <a:r>
              <a:rPr lang="ar-EG" sz="2800" b="1" dirty="0" smtClean="0"/>
              <a:t>(</a:t>
            </a:r>
            <a:r>
              <a:rPr lang="ar-EG" sz="2800" b="1" dirty="0" smtClean="0">
                <a:solidFill>
                  <a:srgbClr val="006600"/>
                </a:solidFill>
              </a:rPr>
              <a:t>يَجْعَلُونَ أَصْابِعَهُمْ فِي آذَانِهِم مِّنَ الصَّوَاعِقِ حَذَرَ الْمَوْتِ</a:t>
            </a:r>
            <a:r>
              <a:rPr lang="ar-SA" sz="2800" b="1" dirty="0" smtClean="0"/>
              <a:t>) البقرة 19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27" name="Rectangle 51"/>
          <p:cNvSpPr>
            <a:spLocks noChangeArrowheads="1"/>
          </p:cNvSpPr>
          <p:nvPr/>
        </p:nvSpPr>
        <p:spPr bwMode="auto">
          <a:xfrm>
            <a:off x="2861080" y="2819163"/>
            <a:ext cx="12811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أصابعَهم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29" name="Rectangle 51"/>
          <p:cNvSpPr>
            <a:spLocks noChangeArrowheads="1"/>
          </p:cNvSpPr>
          <p:nvPr/>
        </p:nvSpPr>
        <p:spPr bwMode="auto">
          <a:xfrm>
            <a:off x="680532" y="2819163"/>
            <a:ext cx="7184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حذر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30" name="مستطيل 29"/>
          <p:cNvSpPr>
            <a:spLocks noChangeArrowheads="1"/>
          </p:cNvSpPr>
          <p:nvPr/>
        </p:nvSpPr>
        <p:spPr bwMode="auto">
          <a:xfrm>
            <a:off x="8305800" y="4205645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3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4495800" y="4038600"/>
            <a:ext cx="3581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وَكَلَّمَ اللَّهُ مُوسَى تَكْلِيمًا</a:t>
            </a:r>
            <a:r>
              <a:rPr lang="ar-SA" sz="2800" b="1" dirty="0" smtClean="0"/>
              <a:t>) النساء 164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32" name="Rectangle 51"/>
          <p:cNvSpPr>
            <a:spLocks noChangeArrowheads="1"/>
          </p:cNvSpPr>
          <p:nvPr/>
        </p:nvSpPr>
        <p:spPr bwMode="auto">
          <a:xfrm>
            <a:off x="3047772" y="4154270"/>
            <a:ext cx="10182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موسى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33" name="Rectangle 51"/>
          <p:cNvSpPr>
            <a:spLocks noChangeArrowheads="1"/>
          </p:cNvSpPr>
          <p:nvPr/>
        </p:nvSpPr>
        <p:spPr bwMode="auto">
          <a:xfrm>
            <a:off x="1775558" y="4129445"/>
            <a:ext cx="918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تكليماً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35" name="مستطيل 34"/>
          <p:cNvSpPr>
            <a:spLocks noChangeArrowheads="1"/>
          </p:cNvSpPr>
          <p:nvPr/>
        </p:nvSpPr>
        <p:spPr bwMode="auto">
          <a:xfrm>
            <a:off x="8305800" y="5766138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4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4495800" y="5599093"/>
            <a:ext cx="3581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أَنَّا صَبَبْنَا الْمَاءَ صَبًّا</a:t>
            </a:r>
            <a:r>
              <a:rPr lang="ar-SA" sz="2800" b="1" dirty="0" smtClean="0"/>
              <a:t>) عبس 25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37" name="Rectangle 51"/>
          <p:cNvSpPr>
            <a:spLocks noChangeArrowheads="1"/>
          </p:cNvSpPr>
          <p:nvPr/>
        </p:nvSpPr>
        <p:spPr bwMode="auto">
          <a:xfrm>
            <a:off x="3236925" y="5714763"/>
            <a:ext cx="8290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الماء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38" name="Rectangle 51"/>
          <p:cNvSpPr>
            <a:spLocks noChangeArrowheads="1"/>
          </p:cNvSpPr>
          <p:nvPr/>
        </p:nvSpPr>
        <p:spPr bwMode="auto">
          <a:xfrm>
            <a:off x="1983948" y="5689938"/>
            <a:ext cx="7104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صباً</a:t>
            </a:r>
            <a:endParaRPr lang="ar-SA" sz="36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10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10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10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10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10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10 - squea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0" y="76201"/>
          <a:ext cx="9144000" cy="5283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447800"/>
                <a:gridCol w="4191000"/>
                <a:gridCol w="762000"/>
              </a:tblGrid>
              <a:tr h="10163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23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8487822" y="228600"/>
            <a:ext cx="351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600" b="1" dirty="0" smtClean="0">
                <a:solidFill>
                  <a:schemeClr val="bg1"/>
                </a:solidFill>
              </a:rPr>
              <a:t>م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4648200" y="268069"/>
            <a:ext cx="304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>
                <a:solidFill>
                  <a:schemeClr val="bg1"/>
                </a:solidFill>
              </a:rPr>
              <a:t>الجملة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2743200" y="112693"/>
            <a:ext cx="1371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>
                <a:solidFill>
                  <a:schemeClr val="bg1"/>
                </a:solidFill>
              </a:rPr>
              <a:t>المفعول </a:t>
            </a:r>
            <a:r>
              <a:rPr lang="ar-EG" sz="2800" b="1" dirty="0" err="1" smtClean="0">
                <a:solidFill>
                  <a:schemeClr val="bg1"/>
                </a:solidFill>
              </a:rPr>
              <a:t>به</a:t>
            </a:r>
            <a:endParaRPr lang="en-US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371600" y="76200"/>
            <a:ext cx="1371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>
                <a:solidFill>
                  <a:schemeClr val="bg1"/>
                </a:solidFill>
              </a:rPr>
              <a:t>المفعول المطلق</a:t>
            </a:r>
            <a:endParaRPr lang="en-US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0" y="152400"/>
            <a:ext cx="1371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2800" b="1" dirty="0" smtClean="0">
                <a:solidFill>
                  <a:schemeClr val="bg1"/>
                </a:solidFill>
              </a:rPr>
              <a:t>المفعول لأجله</a:t>
            </a:r>
            <a:endParaRPr lang="en-US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8305800" y="1447800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5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4648200" y="1280755"/>
            <a:ext cx="3581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/>
              <a:t>ث</a:t>
            </a:r>
            <a:r>
              <a:rPr lang="ar-SA" sz="2800" b="1" dirty="0" smtClean="0">
                <a:solidFill>
                  <a:srgbClr val="006600"/>
                </a:solidFill>
              </a:rPr>
              <a:t>ُمَّ شَقَقْنَا الْأَرْضَ شَقًّا</a:t>
            </a:r>
            <a:r>
              <a:rPr lang="ar-SA" sz="2800" b="1" dirty="0" smtClean="0"/>
              <a:t>) عبس 26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22" name="Rectangle 51"/>
          <p:cNvSpPr>
            <a:spLocks noChangeArrowheads="1"/>
          </p:cNvSpPr>
          <p:nvPr/>
        </p:nvSpPr>
        <p:spPr bwMode="auto">
          <a:xfrm>
            <a:off x="2977240" y="1396425"/>
            <a:ext cx="10887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الأرض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23" name="Rectangle 51"/>
          <p:cNvSpPr>
            <a:spLocks noChangeArrowheads="1"/>
          </p:cNvSpPr>
          <p:nvPr/>
        </p:nvSpPr>
        <p:spPr bwMode="auto">
          <a:xfrm>
            <a:off x="2030435" y="1371600"/>
            <a:ext cx="6639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شقاً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25" name="مستطيل 24"/>
          <p:cNvSpPr>
            <a:spLocks noChangeArrowheads="1"/>
          </p:cNvSpPr>
          <p:nvPr/>
        </p:nvSpPr>
        <p:spPr bwMode="auto">
          <a:xfrm>
            <a:off x="8382000" y="2870538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6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267200" y="2792849"/>
            <a:ext cx="4038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قال </a:t>
            </a:r>
            <a:r>
              <a:rPr lang="ar-EG" sz="2800" b="1" dirty="0" err="1" smtClean="0"/>
              <a:t>تعالى: (</a:t>
            </a:r>
            <a:r>
              <a:rPr lang="ar-SA" sz="2800" b="1" dirty="0" smtClean="0">
                <a:solidFill>
                  <a:srgbClr val="006600"/>
                </a:solidFill>
              </a:rPr>
              <a:t>يُنْفِقُونَ أَمْوَالَهُمُ ابْتِغَاءَ مَرْضَاةِ اللَّهِ</a:t>
            </a:r>
            <a:r>
              <a:rPr lang="ar-SA" sz="2800" b="1" dirty="0" smtClean="0"/>
              <a:t>) البقرة 265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27" name="Rectangle 51"/>
          <p:cNvSpPr>
            <a:spLocks noChangeArrowheads="1"/>
          </p:cNvSpPr>
          <p:nvPr/>
        </p:nvSpPr>
        <p:spPr bwMode="auto">
          <a:xfrm>
            <a:off x="3030997" y="2819163"/>
            <a:ext cx="11112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أموالكم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29" name="Rectangle 51"/>
          <p:cNvSpPr>
            <a:spLocks noChangeArrowheads="1"/>
          </p:cNvSpPr>
          <p:nvPr/>
        </p:nvSpPr>
        <p:spPr bwMode="auto">
          <a:xfrm>
            <a:off x="464128" y="2819163"/>
            <a:ext cx="9348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ابتغاء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30" name="مستطيل 29"/>
          <p:cNvSpPr>
            <a:spLocks noChangeArrowheads="1"/>
          </p:cNvSpPr>
          <p:nvPr/>
        </p:nvSpPr>
        <p:spPr bwMode="auto">
          <a:xfrm>
            <a:off x="8305800" y="4205645"/>
            <a:ext cx="68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EG" sz="3600" b="1" dirty="0" smtClean="0"/>
              <a:t>7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4648200" y="4038600"/>
            <a:ext cx="3581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/>
            <a:r>
              <a:rPr lang="ar-EG" sz="2800" b="1" dirty="0" smtClean="0"/>
              <a:t>زُرتُ الوالدةَ رغبةً في رضا الله.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32" name="Rectangle 51"/>
          <p:cNvSpPr>
            <a:spLocks noChangeArrowheads="1"/>
          </p:cNvSpPr>
          <p:nvPr/>
        </p:nvSpPr>
        <p:spPr bwMode="auto">
          <a:xfrm>
            <a:off x="3041360" y="4154270"/>
            <a:ext cx="10246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الوالدة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34" name="Rectangle 51"/>
          <p:cNvSpPr>
            <a:spLocks noChangeArrowheads="1"/>
          </p:cNvSpPr>
          <p:nvPr/>
        </p:nvSpPr>
        <p:spPr bwMode="auto">
          <a:xfrm>
            <a:off x="455254" y="4154270"/>
            <a:ext cx="8675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ar-SA" sz="3200" b="1" dirty="0" smtClean="0"/>
              <a:t>رغبةً</a:t>
            </a:r>
            <a:endParaRPr lang="ar-SA" sz="36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Windows XP Recycl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197 - ريح الشت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291 - wet and squish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4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</TotalTime>
  <Words>1235</Words>
  <Application>Microsoft Office PowerPoint</Application>
  <PresentationFormat>عرض على الشاشة (3:4)‏</PresentationFormat>
  <Paragraphs>223</Paragraphs>
  <Slides>35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35</vt:i4>
      </vt:variant>
    </vt:vector>
  </HeadingPairs>
  <TitlesOfParts>
    <vt:vector size="36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النحو والصرف3  المستوى الخامس - النظام الفصلي للتعليم الثانوي- المسار الأدبي ومدارس تحفيظ القرآن الكريم- الوحدة الأولى</dc:title>
  <dc:subject>4-الدرس الرابع المفعول فيه</dc:subject>
  <dc:creator>أ/بندر الحازمي</dc:creator>
  <cp:keywords>حقيبة انجاز المعلم والمعلمة</cp:keywords>
  <cp:lastModifiedBy>secretools world</cp:lastModifiedBy>
  <cp:revision>1124</cp:revision>
  <dcterms:created xsi:type="dcterms:W3CDTF">2015-09-12T19:02:35Z</dcterms:created>
  <dcterms:modified xsi:type="dcterms:W3CDTF">2016-09-27T07:08:03Z</dcterms:modified>
</cp:coreProperties>
</file>