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4"/>
  </p:notesMasterIdLst>
  <p:sldIdLst>
    <p:sldId id="761" r:id="rId2"/>
    <p:sldId id="762" r:id="rId3"/>
    <p:sldId id="763" r:id="rId4"/>
    <p:sldId id="412" r:id="rId5"/>
    <p:sldId id="475" r:id="rId6"/>
    <p:sldId id="454" r:id="rId7"/>
    <p:sldId id="456" r:id="rId8"/>
    <p:sldId id="721" r:id="rId9"/>
    <p:sldId id="455" r:id="rId10"/>
    <p:sldId id="661" r:id="rId11"/>
    <p:sldId id="722" r:id="rId12"/>
    <p:sldId id="723" r:id="rId13"/>
    <p:sldId id="724" r:id="rId14"/>
    <p:sldId id="525" r:id="rId15"/>
    <p:sldId id="725" r:id="rId16"/>
    <p:sldId id="726" r:id="rId17"/>
    <p:sldId id="728" r:id="rId18"/>
    <p:sldId id="729" r:id="rId19"/>
    <p:sldId id="582" r:id="rId20"/>
    <p:sldId id="583" r:id="rId21"/>
    <p:sldId id="731" r:id="rId22"/>
    <p:sldId id="732" r:id="rId23"/>
    <p:sldId id="733" r:id="rId24"/>
    <p:sldId id="734" r:id="rId25"/>
    <p:sldId id="517" r:id="rId26"/>
    <p:sldId id="515" r:id="rId27"/>
    <p:sldId id="735" r:id="rId28"/>
    <p:sldId id="736" r:id="rId29"/>
    <p:sldId id="737" r:id="rId30"/>
    <p:sldId id="738" r:id="rId31"/>
    <p:sldId id="739" r:id="rId32"/>
    <p:sldId id="740" r:id="rId33"/>
    <p:sldId id="742" r:id="rId34"/>
    <p:sldId id="743" r:id="rId35"/>
    <p:sldId id="584" r:id="rId36"/>
    <p:sldId id="764" r:id="rId37"/>
    <p:sldId id="765" r:id="rId38"/>
    <p:sldId id="776" r:id="rId39"/>
    <p:sldId id="622" r:id="rId40"/>
    <p:sldId id="479" r:id="rId41"/>
    <p:sldId id="746" r:id="rId42"/>
    <p:sldId id="747" r:id="rId43"/>
    <p:sldId id="748" r:id="rId44"/>
    <p:sldId id="749" r:id="rId45"/>
    <p:sldId id="668" r:id="rId46"/>
    <p:sldId id="645" r:id="rId47"/>
    <p:sldId id="766" r:id="rId48"/>
    <p:sldId id="767" r:id="rId49"/>
    <p:sldId id="768" r:id="rId50"/>
    <p:sldId id="588" r:id="rId51"/>
    <p:sldId id="769" r:id="rId52"/>
    <p:sldId id="770" r:id="rId53"/>
    <p:sldId id="631" r:id="rId54"/>
    <p:sldId id="771" r:id="rId55"/>
    <p:sldId id="772" r:id="rId56"/>
    <p:sldId id="773" r:id="rId57"/>
    <p:sldId id="624" r:id="rId58"/>
    <p:sldId id="758" r:id="rId59"/>
    <p:sldId id="759" r:id="rId60"/>
    <p:sldId id="760" r:id="rId61"/>
    <p:sldId id="775" r:id="rId62"/>
    <p:sldId id="774" r:id="rId63"/>
  </p:sldIdLst>
  <p:sldSz cx="9144000" cy="6858000" type="screen4x3"/>
  <p:notesSz cx="6858000" cy="9144000"/>
  <p:defaultTextStyle>
    <a:defPPr>
      <a:defRPr lang="ar-E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FFFF"/>
    <a:srgbClr val="CC00CC"/>
    <a:srgbClr val="660066"/>
    <a:srgbClr val="FF0066"/>
    <a:srgbClr val="0000FF"/>
    <a:srgbClr val="000066"/>
    <a:srgbClr val="003300"/>
    <a:srgbClr val="00133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923" autoAdjust="0"/>
    <p:restoredTop sz="89474" autoAdjust="0"/>
  </p:normalViewPr>
  <p:slideViewPr>
    <p:cSldViewPr>
      <p:cViewPr>
        <p:scale>
          <a:sx n="40" d="100"/>
          <a:sy n="40" d="100"/>
        </p:scale>
        <p:origin x="29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6AAF99-39F9-4011-9642-329119DCCBFA}" type="doc">
      <dgm:prSet loTypeId="urn:microsoft.com/office/officeart/2005/8/layout/l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ar-EG"/>
        </a:p>
      </dgm:t>
    </dgm:pt>
    <dgm:pt modelId="{42139C81-622E-4C89-BF1A-201A23B89C4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ar-EG" sz="8000" b="1" dirty="0" smtClean="0"/>
            <a:t>14</a:t>
          </a:r>
          <a:endParaRPr lang="ar-EG" sz="8000" dirty="0"/>
        </a:p>
      </dgm:t>
    </dgm:pt>
    <dgm:pt modelId="{77D9FFBD-2EFD-4809-AAAA-2E6423D523F1}" type="sibTrans" cxnId="{AE8DC738-A9F1-498A-BBED-5EAF9AE93119}">
      <dgm:prSet/>
      <dgm:spPr/>
      <dgm:t>
        <a:bodyPr/>
        <a:lstStyle/>
        <a:p>
          <a:pPr rtl="1"/>
          <a:endParaRPr lang="ar-EG" sz="2000"/>
        </a:p>
      </dgm:t>
    </dgm:pt>
    <dgm:pt modelId="{F1F4D463-4E3B-4C55-93F7-ABA51375E634}" type="parTrans" cxnId="{AE8DC738-A9F1-498A-BBED-5EAF9AE93119}">
      <dgm:prSet/>
      <dgm:spPr/>
      <dgm:t>
        <a:bodyPr/>
        <a:lstStyle/>
        <a:p>
          <a:pPr rtl="1"/>
          <a:endParaRPr lang="ar-EG" sz="2000"/>
        </a:p>
      </dgm:t>
    </dgm:pt>
    <dgm:pt modelId="{D98DD38C-FC7E-48FE-884E-1C90F9ECB546}" type="pres">
      <dgm:prSet presAssocID="{026AAF99-39F9-4011-9642-329119DCCBFA}" presName="Name0" presStyleCnt="0">
        <dgm:presLayoutVars>
          <dgm:chPref val="3"/>
          <dgm:dir val="rev"/>
          <dgm:animLvl val="lvl"/>
          <dgm:resizeHandles/>
        </dgm:presLayoutVars>
      </dgm:prSet>
      <dgm:spPr/>
      <dgm:t>
        <a:bodyPr/>
        <a:lstStyle/>
        <a:p>
          <a:pPr rtl="1"/>
          <a:endParaRPr lang="ar-EG"/>
        </a:p>
      </dgm:t>
    </dgm:pt>
    <dgm:pt modelId="{45748322-129A-42F1-9982-4BA48F233305}" type="pres">
      <dgm:prSet presAssocID="{42139C81-622E-4C89-BF1A-201A23B89C43}" presName="horFlow" presStyleCnt="0"/>
      <dgm:spPr/>
      <dgm:t>
        <a:bodyPr/>
        <a:lstStyle/>
        <a:p>
          <a:pPr rtl="1"/>
          <a:endParaRPr lang="ar-EG"/>
        </a:p>
      </dgm:t>
    </dgm:pt>
    <dgm:pt modelId="{15CF8A61-6E6F-46ED-931B-17548A33443F}" type="pres">
      <dgm:prSet presAssocID="{42139C81-622E-4C89-BF1A-201A23B89C43}" presName="bigChev" presStyleLbl="node1" presStyleIdx="0" presStyleCnt="1" custAng="20376864" custScaleX="294676" custScaleY="258566" custLinFactNeighborX="8318" custLinFactNeighborY="-3008"/>
      <dgm:spPr/>
      <dgm:t>
        <a:bodyPr/>
        <a:lstStyle/>
        <a:p>
          <a:pPr rtl="1"/>
          <a:endParaRPr lang="ar-EG"/>
        </a:p>
      </dgm:t>
    </dgm:pt>
  </dgm:ptLst>
  <dgm:cxnLst>
    <dgm:cxn modelId="{2BE99764-AB42-4B91-A51E-226F7892F6E6}" type="presOf" srcId="{42139C81-622E-4C89-BF1A-201A23B89C43}" destId="{15CF8A61-6E6F-46ED-931B-17548A33443F}" srcOrd="0" destOrd="0" presId="urn:microsoft.com/office/officeart/2005/8/layout/lProcess3"/>
    <dgm:cxn modelId="{8BBD24C5-1556-409A-B306-3572B2848453}" type="presOf" srcId="{026AAF99-39F9-4011-9642-329119DCCBFA}" destId="{D98DD38C-FC7E-48FE-884E-1C90F9ECB546}" srcOrd="0" destOrd="0" presId="urn:microsoft.com/office/officeart/2005/8/layout/lProcess3"/>
    <dgm:cxn modelId="{AE8DC738-A9F1-498A-BBED-5EAF9AE93119}" srcId="{026AAF99-39F9-4011-9642-329119DCCBFA}" destId="{42139C81-622E-4C89-BF1A-201A23B89C43}" srcOrd="0" destOrd="0" parTransId="{F1F4D463-4E3B-4C55-93F7-ABA51375E634}" sibTransId="{77D9FFBD-2EFD-4809-AAAA-2E6423D523F1}"/>
    <dgm:cxn modelId="{F72521C5-23A1-4788-80D2-2BE67424CAF8}" type="presParOf" srcId="{D98DD38C-FC7E-48FE-884E-1C90F9ECB546}" destId="{45748322-129A-42F1-9982-4BA48F233305}" srcOrd="0" destOrd="0" presId="urn:microsoft.com/office/officeart/2005/8/layout/lProcess3"/>
    <dgm:cxn modelId="{F3E3AD1C-117F-4600-A533-B14F6B79299C}" type="presParOf" srcId="{45748322-129A-42F1-9982-4BA48F233305}" destId="{15CF8A61-6E6F-46ED-931B-17548A33443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CF8A61-6E6F-46ED-931B-17548A33443F}">
      <dsp:nvSpPr>
        <dsp:cNvPr id="0" name=""/>
        <dsp:cNvSpPr/>
      </dsp:nvSpPr>
      <dsp:spPr>
        <a:xfrm rot="9576864">
          <a:off x="1" y="225389"/>
          <a:ext cx="3200397" cy="1123286"/>
        </a:xfrm>
        <a:prstGeom prst="chevron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0800" rIns="101600" bIns="50800" numCol="1" spcCol="1270" anchor="ctr" anchorCtr="0">
          <a:noAutofit/>
        </a:bodyPr>
        <a:lstStyle/>
        <a:p>
          <a:pPr lvl="0" algn="ctr" defTabSz="3556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8000" b="1" kern="1200" dirty="0" smtClean="0"/>
            <a:t>14</a:t>
          </a:r>
          <a:endParaRPr lang="ar-EG" sz="8000" kern="1200" dirty="0"/>
        </a:p>
      </dsp:txBody>
      <dsp:txXfrm rot="9576864">
        <a:off x="1" y="225389"/>
        <a:ext cx="3200397" cy="1123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7BD39AB-C354-434A-9A45-A6CAC6206D3E}" type="datetimeFigureOut">
              <a:rPr lang="en-US"/>
              <a:pPr>
                <a:defRPr/>
              </a:pPr>
              <a:t>9/26/2016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A1A2C64-3F9D-4035-B8A2-7EFD5CB48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A2C64-3F9D-4035-B8A2-7EFD5CB48E9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A2C64-3F9D-4035-B8A2-7EFD5CB48E9A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algn="r" rtl="1">
              <a:spcBef>
                <a:spcPct val="0"/>
              </a:spcBef>
            </a:pPr>
            <a:endParaRPr lang="en-US" sz="4000" b="1" smtClean="0">
              <a:solidFill>
                <a:srgbClr val="660066"/>
              </a:solidFill>
              <a:latin typeface="Arial" charset="0"/>
              <a:cs typeface="Arial" charset="0"/>
            </a:endParaRPr>
          </a:p>
        </p:txBody>
      </p:sp>
      <p:sp>
        <p:nvSpPr>
          <p:cNvPr id="70660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CB998A-909A-417C-97AF-A049037882BD}" type="slidenum">
              <a:rPr lang="en-US" smtClean="0"/>
              <a:pPr/>
              <a:t>59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E8581-2DED-4A3B-8206-02F358671B0A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32531-72D4-4C76-B8DA-DFD8E02E3BC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31799-3D69-4548-9B52-46319BC4FBD6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3BE84-D579-442E-90AB-A66C8E1916F4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4D03-97ED-486C-80CB-901843692D14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76D7-0890-4485-9057-26E3EF115943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B5D-1148-4F36-806F-853DA186B214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99110-EB38-4D19-95AB-DEF8633E0616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6A6D4-9951-4062-A059-1CA91DB59CC5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07F7D-F420-409A-B0C6-6E04A99E31C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BE625-B0B4-4604-999A-B6103686E4DB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1C1B6-7B38-4677-B8A7-F752740A9D5A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A0FE3-68F7-4BC5-821B-3DB519FB7CF0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5075-9668-4E93-9AEC-A1AF61397F63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2CA60-BF5D-4DEB-892C-5A502DE18BCD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2C4B-7744-4204-92CC-385B5614B571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E9462-5C8D-416C-B04A-398B189C94BB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A860D-025E-4AB2-8EE1-A5EE1BDA1FDA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4F84A-EFA9-4CB1-B8F5-E283872C93BE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E2AC3-B859-45DB-9095-3258274A40CA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E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27E8C-98BB-4D25-AF14-3DCD9B9F85C3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CE6F-6930-4D99-8CB3-0147CF0F09F7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split orient="vert"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509605-DDB2-4832-A7FD-1A8BD5517122}" type="datetimeFigureOut">
              <a:rPr lang="ar-EG"/>
              <a:pPr>
                <a:defRPr/>
              </a:pPr>
              <a:t>24/12/1437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30BE5B-4E73-4BFD-88E2-E9D65B3361F0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  <p:sndAc>
      <p:stSnd>
        <p:snd r:embed="rId13" name="arrow.wav"/>
      </p:stSnd>
    </p:sndAc>
  </p:transition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7.wav"/><Relationship Id="rId7" Type="http://schemas.openxmlformats.org/officeDocument/2006/relationships/image" Target="../media/image12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9.wav"/><Relationship Id="rId5" Type="http://schemas.openxmlformats.org/officeDocument/2006/relationships/audio" Target="../media/audio14.wav"/><Relationship Id="rId4" Type="http://schemas.openxmlformats.org/officeDocument/2006/relationships/audio" Target="../media/audio28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9.wav"/><Relationship Id="rId5" Type="http://schemas.openxmlformats.org/officeDocument/2006/relationships/audio" Target="../media/audio14.wav"/><Relationship Id="rId4" Type="http://schemas.openxmlformats.org/officeDocument/2006/relationships/audio" Target="../media/audio2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audio" Target="../media/audio30.wav"/><Relationship Id="rId7" Type="http://schemas.openxmlformats.org/officeDocument/2006/relationships/image" Target="../media/image16.wm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audio" Target="../media/audio32.wav"/><Relationship Id="rId4" Type="http://schemas.openxmlformats.org/officeDocument/2006/relationships/audio" Target="../media/audio31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27.wav"/><Relationship Id="rId7" Type="http://schemas.openxmlformats.org/officeDocument/2006/relationships/image" Target="../media/image18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9.wav"/><Relationship Id="rId5" Type="http://schemas.openxmlformats.org/officeDocument/2006/relationships/audio" Target="../media/audio14.wav"/><Relationship Id="rId4" Type="http://schemas.openxmlformats.org/officeDocument/2006/relationships/audio" Target="../media/audio28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7" Type="http://schemas.openxmlformats.org/officeDocument/2006/relationships/image" Target="../media/image21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audio" Target="../media/audio15.wav"/><Relationship Id="rId7" Type="http://schemas.openxmlformats.org/officeDocument/2006/relationships/image" Target="../media/image23.wm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audio" Target="../media/audio34.wav"/><Relationship Id="rId4" Type="http://schemas.openxmlformats.org/officeDocument/2006/relationships/audio" Target="../media/audio3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7" Type="http://schemas.openxmlformats.org/officeDocument/2006/relationships/image" Target="../media/image27.gi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audio" Target="../media/audio36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27.wav"/><Relationship Id="rId7" Type="http://schemas.openxmlformats.org/officeDocument/2006/relationships/image" Target="../media/image28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9.wav"/><Relationship Id="rId5" Type="http://schemas.openxmlformats.org/officeDocument/2006/relationships/audio" Target="../media/audio14.wav"/><Relationship Id="rId4" Type="http://schemas.openxmlformats.org/officeDocument/2006/relationships/audio" Target="../media/audio28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9.wav"/><Relationship Id="rId4" Type="http://schemas.openxmlformats.org/officeDocument/2006/relationships/audio" Target="../media/audio1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wmf"/><Relationship Id="rId4" Type="http://schemas.openxmlformats.org/officeDocument/2006/relationships/audio" Target="../media/audio37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8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wmf"/><Relationship Id="rId5" Type="http://schemas.openxmlformats.org/officeDocument/2006/relationships/audio" Target="../media/audio40.wav"/><Relationship Id="rId4" Type="http://schemas.openxmlformats.org/officeDocument/2006/relationships/audio" Target="../media/audio39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wmf"/><Relationship Id="rId5" Type="http://schemas.openxmlformats.org/officeDocument/2006/relationships/audio" Target="../media/audio40.wav"/><Relationship Id="rId4" Type="http://schemas.openxmlformats.org/officeDocument/2006/relationships/audio" Target="../media/audio3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wmf"/><Relationship Id="rId4" Type="http://schemas.openxmlformats.org/officeDocument/2006/relationships/audio" Target="../media/audio40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image" Target="../media/image32.wmf"/><Relationship Id="rId4" Type="http://schemas.openxmlformats.org/officeDocument/2006/relationships/audio" Target="../media/audio4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4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wmf"/><Relationship Id="rId4" Type="http://schemas.openxmlformats.org/officeDocument/2006/relationships/audio" Target="../media/audio4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audio" Target="../media/audio18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6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audio" Target="../media/audio48.wav"/><Relationship Id="rId7" Type="http://schemas.openxmlformats.org/officeDocument/2006/relationships/diagramLayout" Target="../diagrams/layout1.xml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audio" Target="../media/audio50.wav"/><Relationship Id="rId10" Type="http://schemas.microsoft.com/office/2007/relationships/diagramDrawing" Target="../diagrams/drawing1.xml"/><Relationship Id="rId4" Type="http://schemas.openxmlformats.org/officeDocument/2006/relationships/audio" Target="../media/audio49.wav"/><Relationship Id="rId9" Type="http://schemas.openxmlformats.org/officeDocument/2006/relationships/diagramColors" Target="../diagrams/colors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audio" Target="../media/audio52.wav"/><Relationship Id="rId4" Type="http://schemas.openxmlformats.org/officeDocument/2006/relationships/audio" Target="../media/audio5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audio" Target="../media/audio52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audio" Target="../media/audio52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audio" Target="../media/audio5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2.wav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7" Type="http://schemas.openxmlformats.org/officeDocument/2006/relationships/image" Target="../media/image39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audio" Target="../media/audio53.wav"/><Relationship Id="rId4" Type="http://schemas.openxmlformats.org/officeDocument/2006/relationships/audio" Target="../media/audio43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audio" Target="../media/audio53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audio" Target="../media/audio53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4.wav"/><Relationship Id="rId7" Type="http://schemas.openxmlformats.org/officeDocument/2006/relationships/image" Target="../media/image41.wm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5" Type="http://schemas.openxmlformats.org/officeDocument/2006/relationships/audio" Target="../media/audio56.wav"/><Relationship Id="rId4" Type="http://schemas.openxmlformats.org/officeDocument/2006/relationships/audio" Target="../media/audio55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audio" Target="../media/audio56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audio" Target="../media/audio56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audio" Target="../media/audio56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7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audio" Target="../media/audio35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audio" Target="../media/audio3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audio" Target="../media/audio23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8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audio" Target="../media/audio2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76200" y="1919287"/>
            <a:ext cx="9144000" cy="3795713"/>
            <a:chOff x="1056826" y="3496136"/>
            <a:chExt cx="6006709" cy="3802380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2452554" y="3619654"/>
              <a:ext cx="3094169" cy="250123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053" name="صورة 1" descr="a54521de7b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56826" y="3496136"/>
              <a:ext cx="6006709" cy="3802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506155" y="2762071"/>
            <a:ext cx="41232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الوحدة الثالثة</a:t>
            </a:r>
            <a:endParaRPr 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362200"/>
                <a:gridCol w="26670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638800" y="4191000"/>
            <a:ext cx="23622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تعالى: </a:t>
            </a:r>
            <a:endParaRPr lang="ar-EG" sz="3600" b="1"/>
          </a:p>
          <a:p>
            <a:pPr algn="r" rtl="1"/>
            <a:endParaRPr lang="ar-EG" sz="3600" b="1"/>
          </a:p>
          <a:p>
            <a:pPr algn="r" rtl="1"/>
            <a:endParaRPr lang="ar-EG" sz="2800" b="1"/>
          </a:p>
          <a:p>
            <a:pPr algn="r" rtl="1"/>
            <a:r>
              <a:rPr lang="ar-SA" sz="3600" b="1"/>
              <a:t> الأنعام </a:t>
            </a:r>
            <a:r>
              <a:rPr lang="ar-EG" sz="3600" b="1"/>
              <a:t>95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6388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505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638800" y="1882775"/>
            <a:ext cx="23622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قال </a:t>
            </a:r>
            <a:r>
              <a:rPr lang="ar-SA" sz="3600" b="1" dirty="0" err="1"/>
              <a:t>تعالى:</a:t>
            </a:r>
            <a:r>
              <a:rPr lang="ar-SA" sz="3600" b="1" dirty="0"/>
              <a:t> </a:t>
            </a:r>
            <a:endParaRPr lang="ar-EG" sz="3600" b="1" dirty="0"/>
          </a:p>
          <a:p>
            <a:pPr algn="r" rtl="1"/>
            <a:endParaRPr lang="ar-EG" sz="3600" b="1" dirty="0"/>
          </a:p>
          <a:p>
            <a:pPr algn="r" rtl="1"/>
            <a:endParaRPr lang="ar-EG" sz="2800" b="1" dirty="0"/>
          </a:p>
          <a:p>
            <a:pPr algn="r" rtl="1"/>
            <a:r>
              <a:rPr lang="ar-SA" sz="3600" b="1" dirty="0"/>
              <a:t> الأنعام 127</a:t>
            </a:r>
            <a:endParaRPr lang="en-US" sz="3600" b="1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733800" y="2554288"/>
            <a:ext cx="990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دار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352800" y="49164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فالق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838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إعرابه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609600" y="2362200"/>
            <a:ext cx="213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مبتدأ مرفوع بالضمة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80060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خبر إن مرفوع بالضمة</a:t>
            </a:r>
            <a:endParaRPr lang="en-US" sz="3200" b="1">
              <a:solidFill>
                <a:schemeClr val="bg1"/>
              </a:solidFill>
            </a:endParaRPr>
          </a:p>
        </p:txBody>
      </p:sp>
      <p:pic>
        <p:nvPicPr>
          <p:cNvPr id="15396" name="Picture 3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5450" y="264795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3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6400" y="4953000"/>
            <a:ext cx="252253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362200"/>
                <a:gridCol w="26670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619750" y="4494213"/>
            <a:ext cx="2362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b="1" dirty="0"/>
              <a:t>أمرنا الله بطاعة الوالدين.</a:t>
            </a:r>
            <a:endParaRPr lang="en-US" sz="3600" b="1" dirty="0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6388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505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638800" y="1882775"/>
            <a:ext cx="23622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ar-SA" sz="3600" b="1"/>
              <a:t>قال تعالى: </a:t>
            </a:r>
            <a:endParaRPr lang="ar-EG" sz="3600" b="1"/>
          </a:p>
          <a:p>
            <a:pPr algn="l"/>
            <a:endParaRPr lang="ar-EG" sz="3600" b="1"/>
          </a:p>
          <a:p>
            <a:pPr algn="l"/>
            <a:endParaRPr lang="ar-EG" sz="2800" b="1"/>
          </a:p>
          <a:p>
            <a:pPr algn="l"/>
            <a:r>
              <a:rPr lang="ar-EG" sz="3600" b="1"/>
              <a:t>القمر 27</a:t>
            </a:r>
            <a:endParaRPr lang="en-US" sz="3600" b="1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505200" y="2554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مراسلوا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352800" y="49164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طاعة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838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إعرابه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45745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خبر إن مرفوع بالواو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381000" y="4495800"/>
            <a:ext cx="2514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اسم مجرور بالباء وعلامة الكسرة</a:t>
            </a:r>
            <a:endParaRPr lang="en-US" sz="3200" b="1">
              <a:solidFill>
                <a:schemeClr val="bg1"/>
              </a:solidFill>
            </a:endParaRPr>
          </a:p>
        </p:txBody>
      </p:sp>
      <p:pic>
        <p:nvPicPr>
          <p:cNvPr id="1642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76875" y="2667000"/>
            <a:ext cx="25431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3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362200"/>
                <a:gridCol w="26670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619750" y="4419600"/>
            <a:ext cx="2362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/>
              <a:t>هبوب النسيم منعش للنفوس. 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6388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505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562600" y="230505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/>
              <a:t>قرأت ما بين دفتي الكتاب.</a:t>
            </a:r>
            <a:endParaRPr lang="en-US" sz="3600" b="1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505200" y="2554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بين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352800" y="49164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هبوب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838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إعرابه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45745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ظرف مكان منصوب بالفتحة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381000" y="4667250"/>
            <a:ext cx="2514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مبتدأ مرفوع بالضمة</a:t>
            </a:r>
            <a:endParaRPr 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372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362200"/>
                <a:gridCol w="26670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6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6388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505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562600" y="230505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/>
              <a:t>الحلم سيد الأخلاق. </a:t>
            </a:r>
            <a:endParaRPr lang="en-US" sz="3600" b="1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505200" y="2554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سيد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838200" y="678597"/>
            <a:ext cx="175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إعرابه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45745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خبر مرفوع بالضمة</a:t>
            </a:r>
            <a:endParaRPr 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CKLC246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8799" y="1447800"/>
            <a:ext cx="1672583" cy="1295400"/>
          </a:xfrm>
          <a:prstGeom prst="flowChartTerminator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" name="Flowchart: Process 2"/>
          <p:cNvSpPr/>
          <p:nvPr/>
        </p:nvSpPr>
        <p:spPr>
          <a:xfrm rot="21108176">
            <a:off x="5599113" y="1801813"/>
            <a:ext cx="2138362" cy="6397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dirty="0">
                <a:solidFill>
                  <a:srgbClr val="FFFF00"/>
                </a:solidFill>
              </a:rPr>
              <a:t>9</a:t>
            </a:r>
          </a:p>
        </p:txBody>
      </p:sp>
      <p:pic>
        <p:nvPicPr>
          <p:cNvPr id="5" name="Picture 4" descr="BANNR022.WM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314818">
            <a:off x="468723" y="2475902"/>
            <a:ext cx="8400020" cy="3323745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 rot="-276198">
            <a:off x="1187450" y="3332163"/>
            <a:ext cx="71278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4400" b="1"/>
              <a:t>استخرج المضاف إليه مما يلي، وبيّن علامة جرّه:</a:t>
            </a:r>
            <a:endParaRPr lang="en-US" sz="4400" b="1"/>
          </a:p>
        </p:txBody>
      </p:sp>
      <p:pic>
        <p:nvPicPr>
          <p:cNvPr id="10" name="Picture 2" descr="D:\قلم متحرك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886200"/>
            <a:ext cx="1600200" cy="1752600"/>
          </a:xfrm>
          <a:prstGeom prst="rect">
            <a:avLst/>
          </a:prstGeom>
          <a:noFill/>
          <a:scene3d>
            <a:camera prst="orthographicFront">
              <a:rot lat="0" lon="9000000" rev="0"/>
            </a:camera>
            <a:lightRig rig="threePt" dir="t"/>
          </a:scene3d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isc_Checkpo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UND5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928 - pluck str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438400"/>
                <a:gridCol w="31242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638800" y="4191000"/>
            <a:ext cx="23622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تعالى: </a:t>
            </a:r>
            <a:endParaRPr lang="ar-EG" sz="3600" b="1"/>
          </a:p>
          <a:p>
            <a:pPr algn="r" rtl="1"/>
            <a:endParaRPr lang="ar-EG" sz="3600" b="1"/>
          </a:p>
          <a:p>
            <a:pPr algn="r" rtl="1"/>
            <a:endParaRPr lang="ar-EG" sz="2800" b="1"/>
          </a:p>
          <a:p>
            <a:pPr algn="r" rtl="1"/>
            <a:r>
              <a:rPr lang="ar-EG" sz="3600" b="1"/>
              <a:t>الفاتحة 1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1816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286000" y="678597"/>
            <a:ext cx="289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 إليه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638800" y="1882775"/>
            <a:ext cx="23622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قال </a:t>
            </a:r>
            <a:r>
              <a:rPr lang="ar-SA" sz="3600" b="1" dirty="0" err="1"/>
              <a:t>تعالى:</a:t>
            </a:r>
            <a:r>
              <a:rPr lang="ar-SA" sz="3600" b="1" dirty="0"/>
              <a:t> </a:t>
            </a:r>
            <a:endParaRPr lang="ar-EG" sz="3600" b="1" dirty="0"/>
          </a:p>
          <a:p>
            <a:pPr algn="r" rtl="1"/>
            <a:endParaRPr lang="ar-EG" sz="3600" b="1" dirty="0"/>
          </a:p>
          <a:p>
            <a:pPr algn="r" rtl="1"/>
            <a:endParaRPr lang="ar-EG" sz="2800" b="1" dirty="0"/>
          </a:p>
          <a:p>
            <a:pPr algn="r" rtl="1"/>
            <a:r>
              <a:rPr lang="ar-SA" sz="3600" b="1" dirty="0"/>
              <a:t> </a:t>
            </a:r>
            <a:r>
              <a:rPr lang="ar-EG" sz="3600" b="1" dirty="0"/>
              <a:t>البقرة 168</a:t>
            </a:r>
            <a:endParaRPr lang="en-US" sz="3600" b="1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971800" y="2554288"/>
            <a:ext cx="1447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الشيطان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819400" y="49164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العالمين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678597"/>
            <a:ext cx="228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علامة جره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الكسرة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992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الياء</a:t>
            </a:r>
            <a:endParaRPr lang="en-US" sz="3200" b="1">
              <a:solidFill>
                <a:schemeClr val="bg1"/>
              </a:solidFill>
            </a:endParaRPr>
          </a:p>
        </p:txBody>
      </p:sp>
      <p:pic>
        <p:nvPicPr>
          <p:cNvPr id="2051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48250" y="2514600"/>
            <a:ext cx="2971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4876800"/>
            <a:ext cx="3009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438400"/>
                <a:gridCol w="31242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638800" y="4191000"/>
            <a:ext cx="23622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تعالى: </a:t>
            </a:r>
            <a:endParaRPr lang="ar-EG" sz="3600" b="1"/>
          </a:p>
          <a:p>
            <a:pPr algn="r" rtl="1"/>
            <a:endParaRPr lang="ar-EG" sz="3600" b="1"/>
          </a:p>
          <a:p>
            <a:pPr algn="r" rtl="1"/>
            <a:endParaRPr lang="ar-EG" sz="2800" b="1"/>
          </a:p>
          <a:p>
            <a:pPr algn="r" rtl="1"/>
            <a:r>
              <a:rPr lang="ar-EG" sz="3600" b="1"/>
              <a:t>الصف 14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1816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286000" y="678597"/>
            <a:ext cx="289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 إليه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638800" y="1882775"/>
            <a:ext cx="23622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تعالى: </a:t>
            </a:r>
            <a:endParaRPr lang="ar-EG" sz="3600" b="1"/>
          </a:p>
          <a:p>
            <a:pPr algn="r" rtl="1"/>
            <a:endParaRPr lang="ar-EG" sz="3600" b="1"/>
          </a:p>
          <a:p>
            <a:pPr algn="r" rtl="1"/>
            <a:endParaRPr lang="ar-EG" sz="2800" b="1"/>
          </a:p>
          <a:p>
            <a:pPr algn="r" rtl="1"/>
            <a:r>
              <a:rPr lang="ar-EG" sz="3600" b="1"/>
              <a:t>الكهف 18</a:t>
            </a:r>
            <a:endParaRPr lang="en-US" sz="3600" b="1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971800" y="2554288"/>
            <a:ext cx="1447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ذراعيه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819400" y="49164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الله 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678597"/>
            <a:ext cx="228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علامة جره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الياء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992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الكسرة</a:t>
            </a:r>
            <a:endParaRPr lang="en-US" sz="3200" b="1">
              <a:solidFill>
                <a:schemeClr val="bg1"/>
              </a:solidFill>
            </a:endParaRPr>
          </a:p>
        </p:txBody>
      </p:sp>
      <p:pic>
        <p:nvPicPr>
          <p:cNvPr id="2154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8250" y="2590800"/>
            <a:ext cx="29575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67300" y="4876800"/>
            <a:ext cx="289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438400"/>
                <a:gridCol w="31242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4648200" y="4343400"/>
            <a:ext cx="3352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800" b="1" spc="-150" dirty="0"/>
              <a:t>قال </a:t>
            </a:r>
            <a:r>
              <a:rPr lang="ar-SA" sz="2800" b="1" spc="-150" dirty="0" err="1"/>
              <a:t>الشاعر:</a:t>
            </a:r>
            <a:r>
              <a:rPr lang="ar-SA" sz="2800" b="1" spc="-150" dirty="0"/>
              <a:t> </a:t>
            </a:r>
            <a:endParaRPr lang="en-US" sz="2800" b="1" spc="-150" dirty="0"/>
          </a:p>
          <a:p>
            <a:pPr algn="r" rtl="1"/>
            <a:r>
              <a:rPr lang="ar-SA" sz="2800" b="1" spc="-150" dirty="0"/>
              <a:t>وعاجزُ الرأي مضياعٌ لفرصته </a:t>
            </a:r>
            <a:endParaRPr lang="ar-EG" sz="2800" b="1" spc="-150" dirty="0"/>
          </a:p>
          <a:p>
            <a:pPr algn="r" rtl="1"/>
            <a:r>
              <a:rPr lang="ar-SA" sz="2800" b="1" spc="-150" dirty="0"/>
              <a:t>حتى إذا فات أمرٌ عاتب </a:t>
            </a:r>
            <a:r>
              <a:rPr lang="ar-SA" sz="2800" b="1" spc="-150" dirty="0" err="1"/>
              <a:t>القدرا</a:t>
            </a:r>
            <a:endParaRPr lang="en-US" sz="2800" b="1" spc="-150" dirty="0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1816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286000" y="678597"/>
            <a:ext cx="289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 إليه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4876800" y="2209800"/>
            <a:ext cx="3124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800" b="1" dirty="0"/>
              <a:t>قال </a:t>
            </a:r>
            <a:r>
              <a:rPr lang="ar-EG" sz="2800" b="1" dirty="0"/>
              <a:t>الشاعر</a:t>
            </a:r>
            <a:r>
              <a:rPr lang="ar-SA" sz="2800" b="1" dirty="0" err="1"/>
              <a:t>:</a:t>
            </a:r>
            <a:r>
              <a:rPr lang="ar-SA" sz="2800" b="1" dirty="0"/>
              <a:t> </a:t>
            </a:r>
            <a:endParaRPr lang="ar-EG" sz="2800" b="1" dirty="0"/>
          </a:p>
          <a:p>
            <a:pPr algn="r" rtl="1"/>
            <a:r>
              <a:rPr lang="ar-SA" sz="2800" b="1" spc="-150" dirty="0"/>
              <a:t>ولم أْرّ في عيوب الناس عيباً</a:t>
            </a:r>
          </a:p>
          <a:p>
            <a:pPr algn="r" rtl="1"/>
            <a:r>
              <a:rPr lang="ar-SA" sz="2800" b="1" spc="-150" dirty="0"/>
              <a:t>كنقص القادرين على التّمام</a:t>
            </a:r>
            <a:endParaRPr lang="ar-EG" sz="2800" b="1" spc="-150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971800" y="2057400"/>
            <a:ext cx="144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الناس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819400" y="43068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الرأي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678597"/>
            <a:ext cx="228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علامة جره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057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الكسرة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343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الكسرة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2971800" y="3200400"/>
            <a:ext cx="144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القادرين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228600" y="3200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الياء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2819400" y="5526088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الهاء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4" name="مربع نص 23"/>
          <p:cNvSpPr txBox="1">
            <a:spLocks noChangeArrowheads="1"/>
          </p:cNvSpPr>
          <p:nvPr/>
        </p:nvSpPr>
        <p:spPr bwMode="auto">
          <a:xfrm>
            <a:off x="247650" y="5276850"/>
            <a:ext cx="213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مبني في محل جر</a:t>
            </a:r>
            <a:endParaRPr 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1" grpId="0"/>
      <p:bldP spid="13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3724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438400"/>
                <a:gridCol w="31242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b="1" kern="1200" dirty="0">
                        <a:ln w="11430"/>
                        <a:solidFill>
                          <a:srgbClr val="FFFF0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17663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181600" y="678597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286000" y="678597"/>
            <a:ext cx="289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المضاف إليه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4800600" y="1905000"/>
            <a:ext cx="32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800" b="1" spc="-150" dirty="0"/>
              <a:t>قال </a:t>
            </a:r>
            <a:r>
              <a:rPr lang="ar-EG" sz="2800" b="1" spc="-150" dirty="0"/>
              <a:t>الشاعر</a:t>
            </a:r>
            <a:r>
              <a:rPr lang="ar-SA" sz="2800" b="1" spc="-150" dirty="0" err="1"/>
              <a:t>:</a:t>
            </a:r>
            <a:r>
              <a:rPr lang="ar-SA" sz="2800" b="1" spc="-150" dirty="0"/>
              <a:t> </a:t>
            </a:r>
            <a:endParaRPr lang="ar-EG" sz="2800" b="1" spc="-150" dirty="0"/>
          </a:p>
          <a:p>
            <a:pPr algn="r" rtl="1"/>
            <a:r>
              <a:rPr lang="ar-SA" sz="2800" b="1" spc="-150" dirty="0"/>
              <a:t>ولم أْرّ في عيوب الناس عيباً</a:t>
            </a:r>
          </a:p>
          <a:p>
            <a:pPr algn="r" rtl="1"/>
            <a:r>
              <a:rPr lang="ar-SA" sz="2800" b="1" spc="-150" dirty="0"/>
              <a:t>كنقص القادرين على التّمام</a:t>
            </a:r>
            <a:endParaRPr lang="ar-EG" sz="2800" b="1" spc="-150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971800" y="2057400"/>
            <a:ext cx="144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الديار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678597"/>
            <a:ext cx="228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علامة جره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057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الكسرة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2971800" y="3200400"/>
            <a:ext cx="144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الياء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228600" y="2952750"/>
            <a:ext cx="213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مبني في محل جر</a:t>
            </a:r>
            <a:endParaRPr 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95597730629615321.png"/>
          <p:cNvPicPr>
            <a:picLocks noChangeAspect="1"/>
          </p:cNvPicPr>
          <p:nvPr/>
        </p:nvPicPr>
        <p:blipFill>
          <a:blip r:embed="rId6" cstate="print">
            <a:lum bright="-36000" contrast="52000"/>
          </a:blip>
          <a:srcRect/>
          <a:stretch>
            <a:fillRect/>
          </a:stretch>
        </p:blipFill>
        <p:spPr bwMode="auto">
          <a:xfrm rot="495898">
            <a:off x="4057650" y="347663"/>
            <a:ext cx="50133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 rot="544001">
            <a:off x="3028950" y="752475"/>
            <a:ext cx="5291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7200" b="1">
                <a:solidFill>
                  <a:srgbClr val="FFFF00"/>
                </a:solidFill>
              </a:rPr>
              <a:t>إثراء</a:t>
            </a:r>
            <a:endParaRPr lang="en-US" sz="7200">
              <a:solidFill>
                <a:srgbClr val="FFFF00"/>
              </a:solidFill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 rot="378670">
            <a:off x="360363" y="2830513"/>
            <a:ext cx="8272462" cy="3422650"/>
            <a:chOff x="919175" y="2714620"/>
            <a:chExt cx="7224725" cy="3361939"/>
          </a:xfrm>
        </p:grpSpPr>
        <p:pic>
          <p:nvPicPr>
            <p:cNvPr id="9" name="Picture 8" descr="BCKQC019.WMF"/>
            <p:cNvPicPr>
              <a:picLocks noChangeAspect="1"/>
            </p:cNvPicPr>
            <p:nvPr/>
          </p:nvPicPr>
          <p:blipFill>
            <a:blip r:embed="rId7" cstate="print">
              <a:lum bright="-12000" contrast="33000"/>
            </a:blip>
            <a:stretch>
              <a:fillRect/>
            </a:stretch>
          </p:blipFill>
          <p:spPr>
            <a:xfrm>
              <a:off x="919175" y="2714620"/>
              <a:ext cx="7224725" cy="3361939"/>
            </a:xfrm>
            <a:prstGeom prst="rect">
              <a:avLst/>
            </a:prstGeom>
            <a:effectLst>
              <a:innerShdw blurRad="1231900">
                <a:srgbClr val="FF0000"/>
              </a:innerShdw>
            </a:effectLst>
          </p:spPr>
        </p:pic>
        <p:sp>
          <p:nvSpPr>
            <p:cNvPr id="24584" name="Rectangle 9"/>
            <p:cNvSpPr>
              <a:spLocks noChangeArrowheads="1"/>
            </p:cNvSpPr>
            <p:nvPr/>
          </p:nvSpPr>
          <p:spPr bwMode="auto">
            <a:xfrm>
              <a:off x="1785918" y="3071810"/>
              <a:ext cx="557214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ar-SA" sz="3200" b="1">
                <a:solidFill>
                  <a:srgbClr val="0000FF"/>
                </a:solidFill>
                <a:latin typeface="Calibri" pitchFamily="34" charset="0"/>
              </a:endParaRPr>
            </a:p>
          </p:txBody>
        </p:sp>
      </p:grpSp>
      <p:sp>
        <p:nvSpPr>
          <p:cNvPr id="11" name="TextBox 4"/>
          <p:cNvSpPr txBox="1">
            <a:spLocks noChangeArrowheads="1"/>
          </p:cNvSpPr>
          <p:nvPr/>
        </p:nvSpPr>
        <p:spPr bwMode="auto">
          <a:xfrm rot="378670">
            <a:off x="898525" y="3325813"/>
            <a:ext cx="70818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000" b="1">
                <a:solidFill>
                  <a:srgbClr val="660066"/>
                </a:solidFill>
              </a:rPr>
              <a:t>تُعرّف الإضافة بأنها: نسبة بين اسمين على تقدير حرف جر. وحرف الجر المقدر بين المضاف والمضاف إليه قد يكون (اللام) أو (في) أو (من). </a:t>
            </a:r>
            <a:endParaRPr lang="en-US" sz="4000" b="1">
              <a:solidFill>
                <a:srgbClr val="660066"/>
              </a:solidFill>
            </a:endParaRPr>
          </a:p>
        </p:txBody>
      </p:sp>
      <p:pic>
        <p:nvPicPr>
          <p:cNvPr id="12" name="Picture 13" descr="Diploma1.wm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722363">
            <a:off x="6864350" y="5422900"/>
            <a:ext cx="209073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layerd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UND49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9559773062961532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773238"/>
            <a:ext cx="71278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2462256" y="2825060"/>
            <a:ext cx="40687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الدرس الثاني</a:t>
            </a:r>
            <a:endParaRPr lang="en-US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0661.WMF"/>
          <p:cNvPicPr>
            <a:picLocks noChangeAspect="1"/>
          </p:cNvPicPr>
          <p:nvPr/>
        </p:nvPicPr>
        <p:blipFill>
          <a:blip r:embed="rId5" cstate="print">
            <a:lum contrast="40000"/>
          </a:blip>
          <a:stretch>
            <a:fillRect/>
          </a:stretch>
        </p:blipFill>
        <p:spPr>
          <a:xfrm rot="265789">
            <a:off x="-325105" y="827578"/>
            <a:ext cx="9804022" cy="5518691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21328161" lon="20094972" rev="127050"/>
            </a:camera>
            <a:lightRig rig="threePt" dir="t"/>
          </a:scene3d>
          <a:sp3d>
            <a:bevelT w="196850" h="393700" prst="hardEdge"/>
            <a:contourClr>
              <a:srgbClr val="990000"/>
            </a:contourClr>
          </a:sp3d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 rot="212784">
            <a:off x="866775" y="2351088"/>
            <a:ext cx="75580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400" b="1">
                <a:solidFill>
                  <a:schemeClr val="bg1"/>
                </a:solidFill>
              </a:rPr>
              <a:t>بالاستفادة من الإثراء المرفق حدّد حرف الجر المقدر بين المضاف والمضاف إليه فيما تحته خط: </a:t>
            </a:r>
            <a:endParaRPr lang="en-US" sz="4400" b="1">
              <a:solidFill>
                <a:schemeClr val="bg1"/>
              </a:solidFill>
            </a:endParaRPr>
          </a:p>
        </p:txBody>
      </p:sp>
      <p:pic>
        <p:nvPicPr>
          <p:cNvPr id="6" name="صورة 5" descr="9-boy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3733800"/>
            <a:ext cx="2209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5ar01a.gif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05600" y="0"/>
            <a:ext cx="274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7335838" y="642938"/>
            <a:ext cx="1066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400" b="1" dirty="0">
                <a:solidFill>
                  <a:schemeClr val="bg1"/>
                </a:solidFill>
              </a:rPr>
              <a:t>10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12 - sha-boo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5626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590800" y="4418013"/>
            <a:ext cx="5410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</a:t>
            </a:r>
            <a:r>
              <a:rPr lang="ar-EG" sz="3600" b="1"/>
              <a:t>رسول الله صلى الله عليه وسلم</a:t>
            </a:r>
            <a:r>
              <a:rPr lang="ar-SA" sz="3600" b="1"/>
              <a:t>: </a:t>
            </a:r>
            <a:r>
              <a:rPr lang="ar-EG" sz="3600" b="1"/>
              <a:t>(</a:t>
            </a:r>
            <a:r>
              <a:rPr lang="ar-EG" sz="3600" b="1" u="sng"/>
              <a:t>صلاة الليل</a:t>
            </a:r>
            <a:r>
              <a:rPr lang="ar-EG" sz="3600" b="1"/>
              <a:t> مثنى مثنى)</a:t>
            </a:r>
            <a:r>
              <a:rPr lang="ar-EG" sz="2800" b="1"/>
              <a:t> </a:t>
            </a:r>
            <a:r>
              <a:rPr lang="ar-EG" sz="3600" b="1"/>
              <a:t>متفق عليه.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114800" y="678359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590800" y="1882775"/>
            <a:ext cx="54102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قال </a:t>
            </a:r>
            <a:r>
              <a:rPr lang="ar-SA" sz="3600" b="1" dirty="0" err="1"/>
              <a:t>تعالى:</a:t>
            </a:r>
            <a:r>
              <a:rPr lang="ar-SA" sz="3600" b="1" dirty="0"/>
              <a:t> </a:t>
            </a:r>
            <a:endParaRPr lang="ar-EG" sz="3600" b="1" dirty="0"/>
          </a:p>
          <a:p>
            <a:pPr algn="r" rtl="1"/>
            <a:endParaRPr lang="ar-EG" sz="3600" b="1" dirty="0"/>
          </a:p>
          <a:p>
            <a:pPr algn="r" rtl="1"/>
            <a:endParaRPr lang="ar-EG" sz="2800" b="1" dirty="0"/>
          </a:p>
          <a:p>
            <a:pPr algn="r" rtl="1"/>
            <a:r>
              <a:rPr lang="ar-EG" sz="3600" b="1" dirty="0"/>
              <a:t>الأعراف 109</a:t>
            </a:r>
            <a:endParaRPr lang="en-US" sz="3600" b="1" dirty="0"/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361950"/>
            <a:ext cx="2286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حرف الجر المقدر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اللام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992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في</a:t>
            </a:r>
            <a:endParaRPr lang="en-US" sz="3200" b="1">
              <a:solidFill>
                <a:schemeClr val="bg1"/>
              </a:solidFill>
            </a:endParaRPr>
          </a:p>
        </p:txBody>
      </p:sp>
      <p:grpSp>
        <p:nvGrpSpPr>
          <p:cNvPr id="26653" name="مجموعة 19"/>
          <p:cNvGrpSpPr>
            <a:grpSpLocks/>
          </p:cNvGrpSpPr>
          <p:nvPr/>
        </p:nvGrpSpPr>
        <p:grpSpPr bwMode="auto">
          <a:xfrm>
            <a:off x="2819400" y="2590800"/>
            <a:ext cx="5057775" cy="838200"/>
            <a:chOff x="2119313" y="3138488"/>
            <a:chExt cx="4295775" cy="595312"/>
          </a:xfrm>
        </p:grpSpPr>
        <p:pic>
          <p:nvPicPr>
            <p:cNvPr id="26654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28913" y="3138488"/>
              <a:ext cx="368617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5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119313" y="3143250"/>
              <a:ext cx="638175" cy="590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10" grpId="1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5626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590800" y="4418013"/>
            <a:ext cx="5410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قال الشاعر:</a:t>
            </a:r>
            <a:endParaRPr lang="en-US" sz="3600" b="1"/>
          </a:p>
          <a:p>
            <a:pPr algn="r" rtl="1"/>
            <a:r>
              <a:rPr lang="ar-SA" sz="3600" b="1"/>
              <a:t>ولم أرّ أمثال الرجال تفاوتًا</a:t>
            </a:r>
            <a:endParaRPr lang="en-US" sz="3600" b="1"/>
          </a:p>
          <a:p>
            <a:pPr algn="r" rtl="1"/>
            <a:r>
              <a:rPr lang="ar-SA" sz="3600" b="1"/>
              <a:t>إلى المجدِ حتى عدَّ ألفٌ بواحد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114800" y="678359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590800" y="1882775"/>
            <a:ext cx="5410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قال </a:t>
            </a:r>
            <a:r>
              <a:rPr lang="ar-SA" sz="3600" b="1" dirty="0" err="1"/>
              <a:t>الشاعر:</a:t>
            </a:r>
            <a:r>
              <a:rPr lang="ar-SA" sz="3600" b="1" dirty="0"/>
              <a:t> </a:t>
            </a:r>
            <a:endParaRPr lang="en-US" sz="3600" b="1" dirty="0"/>
          </a:p>
          <a:p>
            <a:pPr algn="r" rtl="1"/>
            <a:r>
              <a:rPr lang="ar-SA" sz="3600" b="1" dirty="0"/>
              <a:t>إذا قيس إحسان امرئٍ بإساءة فأَرْبَى عليها فالإساءةُ تُغْتَفر</a:t>
            </a:r>
            <a:endParaRPr lang="en-US" sz="3600" b="1" dirty="0"/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361950"/>
            <a:ext cx="2286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حرف الجر المقدر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اللام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992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من</a:t>
            </a:r>
            <a:endParaRPr 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607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5626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590800" y="4953000"/>
            <a:ext cx="541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هذا سواكُ أراكٍ.</a:t>
            </a:r>
            <a:endParaRPr lang="en-US" sz="3600" b="1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48600" y="4988064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114800" y="678359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590800" y="2055813"/>
            <a:ext cx="5410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قال الشاعر:</a:t>
            </a:r>
            <a:endParaRPr lang="en-US" sz="3600" b="1" dirty="0"/>
          </a:p>
          <a:p>
            <a:pPr algn="r" rtl="1"/>
            <a:r>
              <a:rPr lang="ar-SA" sz="3600" b="1" dirty="0"/>
              <a:t>أنا الذي نظر الأعمى إلى أدبي</a:t>
            </a:r>
            <a:endParaRPr lang="en-US" sz="3600" b="1" dirty="0"/>
          </a:p>
          <a:p>
            <a:pPr algn="r" rtl="1"/>
            <a:r>
              <a:rPr lang="ar-SA" sz="3600" b="1" dirty="0"/>
              <a:t>أسمعت كلماتي من </a:t>
            </a:r>
            <a:r>
              <a:rPr lang="ar-SA" sz="3600" b="1" dirty="0" err="1"/>
              <a:t>به</a:t>
            </a:r>
            <a:r>
              <a:rPr lang="ar-SA" sz="3600" b="1" dirty="0"/>
              <a:t> صمم</a:t>
            </a:r>
            <a:endParaRPr lang="en-US" sz="3600" b="1" dirty="0"/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361950"/>
            <a:ext cx="2286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حرف الجر المقدر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اللام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600" y="4992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من</a:t>
            </a:r>
            <a:endParaRPr 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28600" y="398463"/>
          <a:ext cx="8686800" cy="372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562600"/>
                <a:gridCol w="838200"/>
              </a:tblGrid>
              <a:tr h="1371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5326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48600" y="26670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en-US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114800" y="678359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الجملة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848600" y="609600"/>
            <a:ext cx="129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م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590800" y="2630488"/>
            <a:ext cx="5410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يحرُم قطعُ شجر الحرم.</a:t>
            </a:r>
            <a:endParaRPr lang="en-US" sz="3600" b="1" dirty="0"/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228600" y="361950"/>
            <a:ext cx="2286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4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حرف الجر المقدر</a:t>
            </a:r>
            <a:endParaRPr lang="en-US" sz="4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8600" y="2554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في</a:t>
            </a:r>
            <a:endParaRPr 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fferbou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/>
          <p:cNvSpPr/>
          <p:nvPr/>
        </p:nvSpPr>
        <p:spPr>
          <a:xfrm>
            <a:off x="6597650" y="1592263"/>
            <a:ext cx="1025525" cy="407987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5959475" y="1447800"/>
            <a:ext cx="1041400" cy="409575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6507163" y="1592263"/>
            <a:ext cx="1244600" cy="407987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10400" y="1770063"/>
            <a:ext cx="1219200" cy="89693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705600" y="1773238"/>
            <a:ext cx="1676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800" b="1">
                <a:solidFill>
                  <a:srgbClr val="FFFF00"/>
                </a:solidFill>
              </a:rPr>
              <a:t>11</a:t>
            </a: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14" name="Snip Diagonal Corner Rectangle 13"/>
          <p:cNvSpPr/>
          <p:nvPr/>
        </p:nvSpPr>
        <p:spPr>
          <a:xfrm>
            <a:off x="547688" y="2682875"/>
            <a:ext cx="8291512" cy="1965325"/>
          </a:xfrm>
          <a:prstGeom prst="snip2Diag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31888" y="3162300"/>
            <a:ext cx="76311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800" b="1">
                <a:solidFill>
                  <a:srgbClr val="002060"/>
                </a:solidFill>
              </a:rPr>
              <a:t>مثّل لما يلي في جمل مفيدة: </a:t>
            </a:r>
            <a:endParaRPr lang="en-US" sz="4800">
              <a:solidFill>
                <a:srgbClr val="002060"/>
              </a:solidFill>
            </a:endParaRPr>
          </a:p>
        </p:txBody>
      </p:sp>
      <p:pic>
        <p:nvPicPr>
          <p:cNvPr id="16" name="Picture 15" descr="APPLENOT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3729038"/>
            <a:ext cx="2663825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p_que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أ. </a:t>
            </a:r>
            <a:r>
              <a:rPr lang="ar-SA" sz="4000" b="1">
                <a:solidFill>
                  <a:srgbClr val="C00000"/>
                </a:solidFill>
              </a:rPr>
              <a:t>مضاف إليه علامة جرّه الفتحة: </a:t>
            </a:r>
            <a:endParaRPr lang="ar-EG" sz="40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05000" y="4267200"/>
            <a:ext cx="510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أدهشتني أبوابُ مساجدَ عتيقةٍ.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A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ب. </a:t>
            </a:r>
            <a:r>
              <a:rPr lang="ar-SA" sz="4000" b="1">
                <a:solidFill>
                  <a:srgbClr val="C00000"/>
                </a:solidFill>
              </a:rPr>
              <a:t>مضاف إليه علامة جرّه </a:t>
            </a:r>
            <a:r>
              <a:rPr lang="ar-EG" sz="4000" b="1">
                <a:solidFill>
                  <a:srgbClr val="C00000"/>
                </a:solidFill>
              </a:rPr>
              <a:t>الياء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40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00200" y="4267200"/>
            <a:ext cx="510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أمرنا الله بطاعة الوالدين. 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ت. </a:t>
            </a:r>
            <a:r>
              <a:rPr lang="ar-SA" sz="4000" b="1">
                <a:solidFill>
                  <a:srgbClr val="C00000"/>
                </a:solidFill>
              </a:rPr>
              <a:t>مضاف إليه علامة جرّه </a:t>
            </a:r>
            <a:r>
              <a:rPr lang="ar-EG" sz="4000" b="1">
                <a:solidFill>
                  <a:srgbClr val="C00000"/>
                </a:solidFill>
              </a:rPr>
              <a:t>الكسرة المقدرة للثقل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00200" y="4267200"/>
            <a:ext cx="510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لا أتحمل جور القاضي.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ث.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حذف منه التنوين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8200" y="4230688"/>
            <a:ext cx="5105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هذا حارسُ البيت</a:t>
            </a:r>
            <a:r>
              <a:rPr lang="ar-EG" sz="3600" b="1">
                <a:solidFill>
                  <a:srgbClr val="0070C0"/>
                </a:solidFill>
              </a:rPr>
              <a:t>.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8848_83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33464" y="1484784"/>
            <a:ext cx="6013162" cy="266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 rot="20432383">
            <a:off x="2187691" y="2275994"/>
            <a:ext cx="47846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المضاف إليه</a:t>
            </a:r>
            <a:endParaRPr lang="en-US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ج.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حذفت منه نون التثنية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8200" y="4230688"/>
            <a:ext cx="5105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كتابا زميلي معي.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ح.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حذف منه نون الجمع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057400" y="4286250"/>
            <a:ext cx="510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قال تعالى: إنا مرسلوا الناقةِ فتنة لهم.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خ.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جاء فاعلاً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19200" y="4306888"/>
            <a:ext cx="5105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تعطَّل تكييفُ المصعدِ.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د.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جاء مفعولاً به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81200" y="4286250"/>
            <a:ext cx="510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ولم أر في عيوب الناس عيباً – كنقص القادرين على التمام.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3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O (21).WM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61925" y="76200"/>
            <a:ext cx="94678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752600" y="1619250"/>
            <a:ext cx="5791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ذ. </a:t>
            </a:r>
            <a:r>
              <a:rPr lang="ar-SA" sz="4000" b="1">
                <a:solidFill>
                  <a:srgbClr val="C00000"/>
                </a:solidFill>
              </a:rPr>
              <a:t>مضاف </a:t>
            </a:r>
            <a:r>
              <a:rPr lang="ar-EG" sz="4000" b="1">
                <a:solidFill>
                  <a:srgbClr val="C00000"/>
                </a:solidFill>
              </a:rPr>
              <a:t>جاء خبراً</a:t>
            </a:r>
            <a:r>
              <a:rPr lang="ar-SA" sz="4000" b="1">
                <a:solidFill>
                  <a:srgbClr val="C00000"/>
                </a:solidFill>
              </a:rPr>
              <a:t>: </a:t>
            </a:r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.................................................................................................................</a:t>
            </a:r>
          </a:p>
          <a:p>
            <a:pPr algn="ctr" rtl="1"/>
            <a:endParaRPr lang="ar-EG" sz="1400" b="1">
              <a:solidFill>
                <a:srgbClr val="C00000"/>
              </a:solidFill>
            </a:endParaRPr>
          </a:p>
          <a:p>
            <a:pPr algn="ctr" rtl="1"/>
            <a:r>
              <a:rPr lang="ar-EG" sz="1400" b="1">
                <a:solidFill>
                  <a:srgbClr val="C00000"/>
                </a:solidFill>
              </a:rPr>
              <a:t>....................................</a:t>
            </a:r>
            <a:r>
              <a:rPr lang="ar-SA" sz="1400" b="1">
                <a:solidFill>
                  <a:srgbClr val="C00000"/>
                </a:solidFill>
              </a:rPr>
              <a:t>.............................................................................</a:t>
            </a:r>
            <a:endParaRPr lang="en-US" sz="1400" b="1">
              <a:solidFill>
                <a:srgbClr val="C0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81200" y="4286250"/>
            <a:ext cx="510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3600" b="1">
                <a:solidFill>
                  <a:srgbClr val="0070C0"/>
                </a:solidFill>
              </a:rPr>
              <a:t>قال تعالى: قال الحواريون نحن أنصارُ اللهِ. </a:t>
            </a:r>
            <a:endParaRPr 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coingra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gemvanish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71500" y="2535238"/>
            <a:ext cx="8191500" cy="3865562"/>
            <a:chOff x="-1714544" y="3143248"/>
            <a:chExt cx="8429672" cy="1143008"/>
          </a:xfrm>
        </p:grpSpPr>
        <p:sp>
          <p:nvSpPr>
            <p:cNvPr id="5" name="Rounded Rectangle 12"/>
            <p:cNvSpPr/>
            <p:nvPr/>
          </p:nvSpPr>
          <p:spPr>
            <a:xfrm>
              <a:off x="-1714544" y="3214686"/>
              <a:ext cx="8286808" cy="1000132"/>
            </a:xfrm>
            <a:prstGeom prst="roundRect">
              <a:avLst/>
            </a:prstGeom>
            <a:solidFill>
              <a:srgbClr val="80008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pic>
          <p:nvPicPr>
            <p:cNvPr id="40972" name="Picture 13" descr="00339.WM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3360" y="3143248"/>
              <a:ext cx="2571768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914400" y="3276600"/>
            <a:ext cx="7315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4800" b="1" dirty="0">
                <a:solidFill>
                  <a:schemeClr val="bg1"/>
                </a:solidFill>
              </a:rPr>
              <a:t>عد إلى مراجعك أو إلى أحد المواقع اللغوية، واذكر ما يكتسبه المضاف من الإضافة، مع </a:t>
            </a:r>
            <a:r>
              <a:rPr lang="ar-SA" sz="4800" b="1" dirty="0" err="1">
                <a:solidFill>
                  <a:schemeClr val="bg1"/>
                </a:solidFill>
              </a:rPr>
              <a:t>التمثيل:</a:t>
            </a:r>
            <a:r>
              <a:rPr lang="ar-SA" sz="4800" b="1" dirty="0">
                <a:solidFill>
                  <a:schemeClr val="bg1"/>
                </a:solidFill>
              </a:rPr>
              <a:t> </a:t>
            </a:r>
            <a:endParaRPr lang="ar-EG" sz="4800" b="1" dirty="0">
              <a:solidFill>
                <a:schemeClr val="bg1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861175" y="533400"/>
            <a:ext cx="1597025" cy="1306512"/>
            <a:chOff x="919175" y="2714620"/>
            <a:chExt cx="7224725" cy="3361939"/>
          </a:xfrm>
        </p:grpSpPr>
        <p:pic>
          <p:nvPicPr>
            <p:cNvPr id="7" name="Picture 8" descr="BCKQC019.WMF"/>
            <p:cNvPicPr>
              <a:picLocks noChangeAspect="1"/>
            </p:cNvPicPr>
            <p:nvPr/>
          </p:nvPicPr>
          <p:blipFill>
            <a:blip r:embed="rId6" cstate="print">
              <a:lum bright="-12000" contrast="33000"/>
            </a:blip>
            <a:stretch>
              <a:fillRect/>
            </a:stretch>
          </p:blipFill>
          <p:spPr>
            <a:xfrm>
              <a:off x="919175" y="2714620"/>
              <a:ext cx="7224725" cy="3361939"/>
            </a:xfrm>
            <a:prstGeom prst="rect">
              <a:avLst/>
            </a:prstGeom>
            <a:effectLst>
              <a:innerShdw blurRad="1231900">
                <a:srgbClr val="FF0000"/>
              </a:innerShdw>
            </a:effectLst>
          </p:spPr>
        </p:pic>
        <p:sp>
          <p:nvSpPr>
            <p:cNvPr id="40968" name="Rectangle 9"/>
            <p:cNvSpPr>
              <a:spLocks noChangeArrowheads="1"/>
            </p:cNvSpPr>
            <p:nvPr/>
          </p:nvSpPr>
          <p:spPr bwMode="auto">
            <a:xfrm>
              <a:off x="1785918" y="3071810"/>
              <a:ext cx="557214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ar-SA" sz="3200" b="1">
                <a:solidFill>
                  <a:srgbClr val="0000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819900" y="681037"/>
            <a:ext cx="152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6000" b="1">
                <a:solidFill>
                  <a:srgbClr val="660066"/>
                </a:solidFill>
              </a:rPr>
              <a:t>12</a:t>
            </a:r>
            <a:endParaRPr lang="en-US" sz="6000" b="1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ff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elicious%20Scraps%20Designer%20Preview.png"/>
          <p:cNvPicPr>
            <a:picLocks noChangeAspect="1"/>
          </p:cNvPicPr>
          <p:nvPr/>
        </p:nvPicPr>
        <p:blipFill>
          <a:blip r:embed="rId4" cstate="print">
            <a:lum contrast="54000"/>
          </a:blip>
          <a:srcRect/>
          <a:stretch>
            <a:fillRect/>
          </a:stretch>
        </p:blipFill>
        <p:spPr bwMode="auto">
          <a:xfrm>
            <a:off x="0" y="76200"/>
            <a:ext cx="9540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95400" y="1743908"/>
            <a:ext cx="653534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الإضافة إما محضة أو غير </a:t>
            </a:r>
            <a:r>
              <a:rPr lang="ar-SA" sz="4400" b="1" dirty="0" err="1" smtClean="0">
                <a:solidFill>
                  <a:schemeClr val="accent2">
                    <a:lumMod val="50000"/>
                  </a:schemeClr>
                </a:solidFill>
              </a:rPr>
              <a:t>محضة.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en-US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فالإضافة المحضة تكسب المضاف التعريف أو التخصيص ولذلك لا يدخل </a:t>
            </a:r>
            <a:r>
              <a:rPr lang="ar-SA" sz="4400" b="1" dirty="0" err="1" smtClean="0">
                <a:solidFill>
                  <a:schemeClr val="accent2">
                    <a:lumMod val="50000"/>
                  </a:schemeClr>
                </a:solidFill>
              </a:rPr>
              <a:t>عليه 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(أل) على المضاف مثل: هذا غلام </a:t>
            </a:r>
            <a:r>
              <a:rPr lang="ar-SA" sz="4400" b="1" dirty="0" err="1" smtClean="0">
                <a:solidFill>
                  <a:schemeClr val="accent2">
                    <a:lumMod val="50000"/>
                  </a:schemeClr>
                </a:solidFill>
              </a:rPr>
              <a:t>الرجل 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– هذا غلام عملٍ.</a:t>
            </a:r>
            <a:endParaRPr lang="en-US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elicious%20Scraps%20Designer%20Preview.png"/>
          <p:cNvPicPr>
            <a:picLocks noChangeAspect="1"/>
          </p:cNvPicPr>
          <p:nvPr/>
        </p:nvPicPr>
        <p:blipFill>
          <a:blip r:embed="rId4" cstate="print">
            <a:lum contrast="54000"/>
          </a:blip>
          <a:srcRect/>
          <a:stretch>
            <a:fillRect/>
          </a:stretch>
        </p:blipFill>
        <p:spPr bwMode="auto">
          <a:xfrm>
            <a:off x="0" y="76200"/>
            <a:ext cx="9540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52600" y="1743908"/>
            <a:ext cx="607814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والإضافة غير المحضة تكسب المضاف التخفيف يحذف التنوين أو نون المثنى أو جمع المذكر السالم </a:t>
            </a:r>
            <a:r>
              <a:rPr lang="ar-SA" sz="4400" b="1" dirty="0" err="1" smtClean="0">
                <a:solidFill>
                  <a:schemeClr val="accent2">
                    <a:lumMod val="50000"/>
                  </a:schemeClr>
                </a:solidFill>
              </a:rPr>
              <a:t>مثل 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(هديا بالغَ الكعبة) كتابا اللغة العربية </a:t>
            </a:r>
            <a:r>
              <a:rPr lang="ar-SA" sz="4400" b="1" dirty="0" err="1" smtClean="0">
                <a:solidFill>
                  <a:schemeClr val="accent2">
                    <a:lumMod val="50000"/>
                  </a:schemeClr>
                </a:solidFill>
              </a:rPr>
              <a:t>مفيدان.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8914_kere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31640" y="1916832"/>
            <a:ext cx="684076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35696" y="3212976"/>
            <a:ext cx="56166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rtl="1"/>
            <a:r>
              <a:rPr lang="ar-SA" sz="8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تدريب محلول</a:t>
            </a:r>
            <a:endParaRPr lang="en-US" sz="8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7"/>
          <p:cNvGrpSpPr>
            <a:grpSpLocks/>
          </p:cNvGrpSpPr>
          <p:nvPr/>
        </p:nvGrpSpPr>
        <p:grpSpPr bwMode="auto">
          <a:xfrm>
            <a:off x="342900" y="-107950"/>
            <a:ext cx="9266238" cy="6965950"/>
            <a:chOff x="928662" y="-262134"/>
            <a:chExt cx="7798264" cy="6127940"/>
          </a:xfrm>
        </p:grpSpPr>
        <p:pic>
          <p:nvPicPr>
            <p:cNvPr id="44037" name="Picture 1" descr="D:\كوكتيل  أمل\براويز رسائل\براويز رسائل\0105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28662" y="1906963"/>
              <a:ext cx="7072362" cy="3958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نجمة ذات 5 نقاط 6"/>
            <p:cNvSpPr/>
            <p:nvPr/>
          </p:nvSpPr>
          <p:spPr bwMode="auto">
            <a:xfrm rot="628871">
              <a:off x="3422051" y="-262134"/>
              <a:ext cx="5304875" cy="2486377"/>
            </a:xfrm>
            <a:prstGeom prst="star5">
              <a:avLst/>
            </a:prstGeom>
            <a:solidFill>
              <a:srgbClr val="92D050"/>
            </a:solidFill>
            <a:ln w="5715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004888" y="3048000"/>
            <a:ext cx="72247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000" b="1" dirty="0">
                <a:solidFill>
                  <a:srgbClr val="0070C0"/>
                </a:solidFill>
              </a:rPr>
              <a:t>استخرج المضاف، وبيّن موقعه الإعرابي، والمضاف إليه وبيّن علامة إعرابه من النص التالي، ثم تحقق من صحة إجابتك بمطابقتها بالحل في نهاية الكتاب</a:t>
            </a:r>
            <a:r>
              <a:rPr lang="ar-SA" sz="4000" b="1" dirty="0" smtClean="0">
                <a:solidFill>
                  <a:srgbClr val="0070C0"/>
                </a:solidFill>
              </a:rPr>
              <a:t>: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11" name="مربع نص 20"/>
          <p:cNvSpPr txBox="1">
            <a:spLocks noChangeArrowheads="1"/>
          </p:cNvSpPr>
          <p:nvPr/>
        </p:nvSpPr>
        <p:spPr bwMode="auto">
          <a:xfrm rot="927109">
            <a:off x="4789488" y="792163"/>
            <a:ext cx="3175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8000" b="1">
                <a:solidFill>
                  <a:srgbClr val="C00000"/>
                </a:solidFill>
              </a:rPr>
              <a:t>13</a:t>
            </a:r>
            <a:endParaRPr lang="en-US" sz="8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UND1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3dlat.com_14161031491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2063" y="457200"/>
            <a:ext cx="2133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>
            <a:spLocks noChangeArrowheads="1"/>
          </p:cNvSpPr>
          <p:nvPr/>
        </p:nvSpPr>
        <p:spPr bwMode="auto">
          <a:xfrm rot="-261935">
            <a:off x="6924675" y="790575"/>
            <a:ext cx="955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7200" b="1">
                <a:solidFill>
                  <a:schemeClr val="bg1"/>
                </a:solidFill>
              </a:rPr>
              <a:t>7</a:t>
            </a:r>
            <a:endParaRPr lang="en-US" sz="7200">
              <a:solidFill>
                <a:schemeClr val="bg1"/>
              </a:solidFill>
            </a:endParaRPr>
          </a:p>
        </p:txBody>
      </p:sp>
      <p:pic>
        <p:nvPicPr>
          <p:cNvPr id="17" name="صورة 16" descr="thinking man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219075"/>
            <a:ext cx="1447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6"/>
          <p:cNvSpPr>
            <a:spLocks noChangeArrowheads="1"/>
          </p:cNvSpPr>
          <p:nvPr/>
        </p:nvSpPr>
        <p:spPr bwMode="auto">
          <a:xfrm>
            <a:off x="152400" y="2133600"/>
            <a:ext cx="8839200" cy="4267200"/>
          </a:xfrm>
          <a:prstGeom prst="roundRect">
            <a:avLst>
              <a:gd name="adj" fmla="val 16667"/>
            </a:avLst>
          </a:prstGeom>
          <a:solidFill>
            <a:srgbClr val="FFFF00">
              <a:alpha val="50980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lang="ar-EG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81000" y="2559546"/>
            <a:ext cx="8382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defRPr/>
            </a:pPr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اجعل الكلمات التالية مضافًا مرة، ومضافًا إليه مرة أخرى مع مراعاة ما يحذف من المضاف، وحركة الإعراب للمضاف إليه، كما في </a:t>
            </a:r>
            <a:r>
              <a:rPr lang="ar-SA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المثال:</a:t>
            </a:r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 rot="5400000">
            <a:off x="1562100" y="-1066800"/>
            <a:ext cx="6019800" cy="8610600"/>
            <a:chOff x="228600" y="3443114"/>
            <a:chExt cx="8141177" cy="2820755"/>
          </a:xfrm>
        </p:grpSpPr>
        <p:sp>
          <p:nvSpPr>
            <p:cNvPr id="6" name="Rounded Rectangle 18"/>
            <p:cNvSpPr/>
            <p:nvPr/>
          </p:nvSpPr>
          <p:spPr>
            <a:xfrm>
              <a:off x="761040" y="3452475"/>
              <a:ext cx="7608737" cy="2820235"/>
            </a:xfrm>
            <a:prstGeom prst="roundRect">
              <a:avLst>
                <a:gd name="adj" fmla="val 6645"/>
              </a:avLst>
            </a:prstGeom>
            <a:solidFill>
              <a:srgbClr val="C00000"/>
            </a:solidFill>
            <a:ln>
              <a:solidFill>
                <a:srgbClr val="D8B7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>
              <a:off x="228600" y="3450915"/>
              <a:ext cx="1543647" cy="2791112"/>
            </a:xfrm>
            <a:prstGeom prst="roundRect">
              <a:avLst>
                <a:gd name="adj" fmla="val 4608"/>
              </a:avLst>
            </a:prstGeom>
            <a:blipFill>
              <a:blip r:embed="rId4" cstate="print">
                <a:lum bright="-11000" contrast="23000"/>
              </a:blip>
              <a:stretch>
                <a:fillRect/>
              </a:stretch>
            </a:blip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533400" y="1263650"/>
            <a:ext cx="8153400" cy="48323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400" b="1" dirty="0" smtClean="0">
                <a:solidFill>
                  <a:schemeClr val="bg1"/>
                </a:solidFill>
              </a:rPr>
              <a:t>حياة </a:t>
            </a:r>
            <a:r>
              <a:rPr lang="ar-SA" sz="4400" b="1" dirty="0">
                <a:solidFill>
                  <a:schemeClr val="bg1"/>
                </a:solidFill>
              </a:rPr>
              <a:t>الطيور مملوءة بالكفاح والجد، تأملها وتعلّم منها، إنها تبسط أجنحتها على الدنيا وتنتشر في كل البقاع، تأوي إلى أعشاشها ليلًا، فإذا رأت عينَ الشمس تباهت وزقزقت ورحبت </a:t>
            </a:r>
            <a:r>
              <a:rPr lang="ar-SA" sz="4400" b="1" dirty="0" err="1">
                <a:solidFill>
                  <a:schemeClr val="bg1"/>
                </a:solidFill>
              </a:rPr>
              <a:t>بإشراقة</a:t>
            </a:r>
            <a:r>
              <a:rPr lang="ar-SA" sz="4400" b="1" dirty="0">
                <a:solidFill>
                  <a:schemeClr val="bg1"/>
                </a:solidFill>
              </a:rPr>
              <a:t> الصباح وخرجت من أعشاشها بحثًا عن الطعام، تطيرُ </a:t>
            </a:r>
            <a:r>
              <a:rPr lang="ar-SA" sz="4400" b="1" dirty="0" err="1">
                <a:solidFill>
                  <a:schemeClr val="bg1"/>
                </a:solidFill>
              </a:rPr>
              <a:t>خماصًا</a:t>
            </a:r>
            <a:r>
              <a:rPr lang="ar-SA" sz="4400" b="1" dirty="0">
                <a:solidFill>
                  <a:schemeClr val="bg1"/>
                </a:solidFill>
              </a:rPr>
              <a:t> وتعود </a:t>
            </a:r>
            <a:r>
              <a:rPr lang="ar-SA" sz="4400" b="1" dirty="0" err="1">
                <a:solidFill>
                  <a:schemeClr val="bg1"/>
                </a:solidFill>
              </a:rPr>
              <a:t>بطانًا.</a:t>
            </a:r>
            <a:r>
              <a:rPr lang="ar-SA" sz="4400" b="1" dirty="0">
                <a:solidFill>
                  <a:schemeClr val="bg1"/>
                </a:solidFill>
              </a:rPr>
              <a:t> 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 rot="5400000">
            <a:off x="1562100" y="-1066800"/>
            <a:ext cx="6019800" cy="8610600"/>
            <a:chOff x="228600" y="3443114"/>
            <a:chExt cx="8141177" cy="2820755"/>
          </a:xfrm>
        </p:grpSpPr>
        <p:sp>
          <p:nvSpPr>
            <p:cNvPr id="6" name="Rounded Rectangle 18"/>
            <p:cNvSpPr/>
            <p:nvPr/>
          </p:nvSpPr>
          <p:spPr>
            <a:xfrm>
              <a:off x="761040" y="3452475"/>
              <a:ext cx="7608737" cy="2820235"/>
            </a:xfrm>
            <a:prstGeom prst="roundRect">
              <a:avLst>
                <a:gd name="adj" fmla="val 6645"/>
              </a:avLst>
            </a:prstGeom>
            <a:solidFill>
              <a:srgbClr val="C00000"/>
            </a:solidFill>
            <a:ln>
              <a:solidFill>
                <a:srgbClr val="D8B7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>
              <a:off x="228600" y="3450915"/>
              <a:ext cx="1543647" cy="2791112"/>
            </a:xfrm>
            <a:prstGeom prst="roundRect">
              <a:avLst>
                <a:gd name="adj" fmla="val 4608"/>
              </a:avLst>
            </a:prstGeom>
            <a:blipFill>
              <a:blip r:embed="rId4" cstate="print">
                <a:lum bright="-11000" contrast="23000"/>
              </a:blip>
              <a:stretch>
                <a:fillRect/>
              </a:stretch>
            </a:blip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495300" y="1490663"/>
            <a:ext cx="8153400" cy="42164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حياة: </a:t>
            </a:r>
            <a:r>
              <a:rPr lang="ar-SA" sz="4000" b="1" dirty="0">
                <a:solidFill>
                  <a:srgbClr val="FFFF00"/>
                </a:solidFill>
              </a:rPr>
              <a:t>مبتدأ مرفوع وعلامة رفعه الضمة الظاهرة على آخره وهو مضاف الطيور: مضاف إليه مجرور وعلامة جره الكسرة الظاهرة على آخره.</a:t>
            </a:r>
            <a:endParaRPr lang="ar-EG" sz="4000" b="1" dirty="0">
              <a:solidFill>
                <a:srgbClr val="FFFF00"/>
              </a:solidFill>
            </a:endParaRPr>
          </a:p>
          <a:p>
            <a:pPr algn="r" rtl="1"/>
            <a:endParaRPr lang="ar-EG" sz="2800" b="1" dirty="0">
              <a:solidFill>
                <a:srgbClr val="FFFF00"/>
              </a:solidFill>
            </a:endParaRPr>
          </a:p>
          <a:p>
            <a:pPr algn="r" rtl="1"/>
            <a:r>
              <a:rPr lang="ar-EG" sz="4000" b="1" dirty="0" smtClean="0">
                <a:solidFill>
                  <a:schemeClr val="bg1"/>
                </a:solidFill>
              </a:rPr>
              <a:t>أ</a:t>
            </a:r>
            <a:r>
              <a:rPr lang="ar-SA" sz="4000" b="1" dirty="0" smtClean="0">
                <a:solidFill>
                  <a:schemeClr val="bg1"/>
                </a:solidFill>
              </a:rPr>
              <a:t>جنحتها</a:t>
            </a:r>
            <a:r>
              <a:rPr lang="ar-SA" sz="4000" b="1" dirty="0">
                <a:solidFill>
                  <a:schemeClr val="bg1"/>
                </a:solidFill>
              </a:rPr>
              <a:t>: </a:t>
            </a:r>
            <a:r>
              <a:rPr lang="ar-SA" sz="4000" b="1" dirty="0">
                <a:solidFill>
                  <a:srgbClr val="FFFF00"/>
                </a:solidFill>
              </a:rPr>
              <a:t>أجنحة مفعول </a:t>
            </a:r>
            <a:r>
              <a:rPr lang="ar-SA" sz="4000" b="1" dirty="0" err="1">
                <a:solidFill>
                  <a:srgbClr val="FFFF00"/>
                </a:solidFill>
              </a:rPr>
              <a:t>به</a:t>
            </a:r>
            <a:r>
              <a:rPr lang="ar-SA" sz="4000" b="1" dirty="0">
                <a:solidFill>
                  <a:srgbClr val="FFFF00"/>
                </a:solidFill>
              </a:rPr>
              <a:t> منصوب وعلامة نصبه الفتحة وهو مضاف والهاء ضمير مبني في محل جر مضاف </a:t>
            </a:r>
            <a:r>
              <a:rPr lang="ar-SA" sz="4000" b="1" dirty="0" err="1">
                <a:solidFill>
                  <a:srgbClr val="FFFF00"/>
                </a:solidFill>
              </a:rPr>
              <a:t>إليه.</a:t>
            </a:r>
            <a:r>
              <a:rPr lang="ar-SA" sz="4000" b="1" dirty="0">
                <a:solidFill>
                  <a:srgbClr val="FFFF00"/>
                </a:solidFill>
              </a:rPr>
              <a:t> 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 rot="5400000">
            <a:off x="1562100" y="-1066800"/>
            <a:ext cx="6019800" cy="8610600"/>
            <a:chOff x="228600" y="3443114"/>
            <a:chExt cx="8141177" cy="2820755"/>
          </a:xfrm>
        </p:grpSpPr>
        <p:sp>
          <p:nvSpPr>
            <p:cNvPr id="6" name="Rounded Rectangle 18"/>
            <p:cNvSpPr/>
            <p:nvPr/>
          </p:nvSpPr>
          <p:spPr>
            <a:xfrm>
              <a:off x="761040" y="3452475"/>
              <a:ext cx="7608737" cy="2820235"/>
            </a:xfrm>
            <a:prstGeom prst="roundRect">
              <a:avLst>
                <a:gd name="adj" fmla="val 6645"/>
              </a:avLst>
            </a:prstGeom>
            <a:solidFill>
              <a:srgbClr val="C00000"/>
            </a:solidFill>
            <a:ln>
              <a:solidFill>
                <a:srgbClr val="D8B7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>
              <a:off x="228600" y="3450915"/>
              <a:ext cx="1543647" cy="2791112"/>
            </a:xfrm>
            <a:prstGeom prst="roundRect">
              <a:avLst>
                <a:gd name="adj" fmla="val 4608"/>
              </a:avLst>
            </a:prstGeom>
            <a:blipFill>
              <a:blip r:embed="rId4" cstate="print">
                <a:lum bright="-11000" contrast="23000"/>
              </a:blip>
              <a:stretch>
                <a:fillRect/>
              </a:stretch>
            </a:blip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495300" y="1409700"/>
            <a:ext cx="8153400" cy="46482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كل: </a:t>
            </a:r>
            <a:r>
              <a:rPr lang="ar-SA" sz="4000" b="1" dirty="0">
                <a:solidFill>
                  <a:srgbClr val="FFFF00"/>
                </a:solidFill>
              </a:rPr>
              <a:t>اسم مجرور وعلامة جره الكسرة الظاهرة وهو مضاف.</a:t>
            </a:r>
            <a:endParaRPr lang="en-US" sz="4000" b="1" dirty="0">
              <a:solidFill>
                <a:srgbClr val="FFFF00"/>
              </a:solidFill>
            </a:endParaRPr>
          </a:p>
          <a:p>
            <a:pPr algn="r" rtl="1"/>
            <a:endParaRPr lang="ar-EG" sz="2800" b="1" dirty="0">
              <a:solidFill>
                <a:srgbClr val="FFFF00"/>
              </a:solidFill>
            </a:endParaRPr>
          </a:p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البقاع: </a:t>
            </a:r>
            <a:r>
              <a:rPr lang="ar-SA" sz="4000" b="1" dirty="0">
                <a:solidFill>
                  <a:srgbClr val="FFFF00"/>
                </a:solidFill>
              </a:rPr>
              <a:t>مضاف إليه مجرور وعلامة جره الكسرة.</a:t>
            </a:r>
            <a:endParaRPr lang="ar-EG" sz="4000" b="1" dirty="0">
              <a:solidFill>
                <a:srgbClr val="FFFF00"/>
              </a:solidFill>
            </a:endParaRPr>
          </a:p>
          <a:p>
            <a:pPr algn="r" rtl="1"/>
            <a:endParaRPr lang="ar-EG" sz="2800" dirty="0">
              <a:solidFill>
                <a:srgbClr val="FFFF00"/>
              </a:solidFill>
            </a:endParaRPr>
          </a:p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أعشاشها: </a:t>
            </a:r>
            <a:r>
              <a:rPr lang="ar-SA" sz="4000" b="1" dirty="0">
                <a:solidFill>
                  <a:srgbClr val="FFFF00"/>
                </a:solidFill>
              </a:rPr>
              <a:t>أعشاش: اسم مجرور بإلى وعلامة جره الكسرة وهو مضاف والهاء ضمير مبني في محل جر مضاف إليه.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 rot="5400000">
            <a:off x="1562100" y="-1066800"/>
            <a:ext cx="6019800" cy="8610600"/>
            <a:chOff x="228600" y="3443114"/>
            <a:chExt cx="8141177" cy="2820755"/>
          </a:xfrm>
        </p:grpSpPr>
        <p:sp>
          <p:nvSpPr>
            <p:cNvPr id="6" name="Rounded Rectangle 18"/>
            <p:cNvSpPr/>
            <p:nvPr/>
          </p:nvSpPr>
          <p:spPr>
            <a:xfrm>
              <a:off x="761040" y="3452475"/>
              <a:ext cx="7608737" cy="2820235"/>
            </a:xfrm>
            <a:prstGeom prst="roundRect">
              <a:avLst>
                <a:gd name="adj" fmla="val 6645"/>
              </a:avLst>
            </a:prstGeom>
            <a:solidFill>
              <a:srgbClr val="C00000"/>
            </a:solidFill>
            <a:ln>
              <a:solidFill>
                <a:srgbClr val="D8B7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>
              <a:off x="228600" y="3450915"/>
              <a:ext cx="1543647" cy="2791112"/>
            </a:xfrm>
            <a:prstGeom prst="roundRect">
              <a:avLst>
                <a:gd name="adj" fmla="val 4608"/>
              </a:avLst>
            </a:prstGeom>
            <a:blipFill>
              <a:blip r:embed="rId4" cstate="print">
                <a:lum bright="-11000" contrast="23000"/>
              </a:blip>
              <a:stretch>
                <a:fillRect/>
              </a:stretch>
            </a:blip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495300" y="1828800"/>
            <a:ext cx="8153400" cy="36004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عين: </a:t>
            </a:r>
            <a:r>
              <a:rPr lang="ar-SA" sz="4000" b="1" dirty="0">
                <a:solidFill>
                  <a:srgbClr val="FFFF00"/>
                </a:solidFill>
              </a:rPr>
              <a:t>مفعول </a:t>
            </a:r>
            <a:r>
              <a:rPr lang="ar-SA" sz="4000" b="1" dirty="0" err="1">
                <a:solidFill>
                  <a:srgbClr val="FFFF00"/>
                </a:solidFill>
              </a:rPr>
              <a:t>به</a:t>
            </a:r>
            <a:r>
              <a:rPr lang="ar-SA" sz="4000" b="1" dirty="0">
                <a:solidFill>
                  <a:srgbClr val="FFFF00"/>
                </a:solidFill>
              </a:rPr>
              <a:t> منصوب وعلامة نصبه الفتحة الظاهرة وهو مضاف الشمس: مضاف إليه مجرور وعلامة جره </a:t>
            </a:r>
            <a:r>
              <a:rPr lang="ar-SA" sz="4000" b="1" dirty="0" err="1">
                <a:solidFill>
                  <a:srgbClr val="FFFF00"/>
                </a:solidFill>
              </a:rPr>
              <a:t>الكسرة.</a:t>
            </a:r>
            <a:r>
              <a:rPr lang="ar-SA" sz="4000" b="1" dirty="0">
                <a:solidFill>
                  <a:srgbClr val="FFFF00"/>
                </a:solidFill>
              </a:rPr>
              <a:t> </a:t>
            </a:r>
            <a:endParaRPr lang="en-US" sz="4000" b="1" dirty="0">
              <a:solidFill>
                <a:srgbClr val="FFFF00"/>
              </a:solidFill>
            </a:endParaRPr>
          </a:p>
          <a:p>
            <a:pPr algn="r" rtl="1"/>
            <a:endParaRPr lang="ar-EG" sz="2800" b="1" dirty="0">
              <a:solidFill>
                <a:srgbClr val="FFFF00"/>
              </a:solidFill>
            </a:endParaRPr>
          </a:p>
          <a:p>
            <a:pPr algn="r" rtl="1"/>
            <a:r>
              <a:rPr lang="ar-SA" sz="4000" b="1" dirty="0" err="1">
                <a:solidFill>
                  <a:schemeClr val="bg1"/>
                </a:solidFill>
              </a:rPr>
              <a:t>بإشراقة</a:t>
            </a:r>
            <a:r>
              <a:rPr lang="ar-SA" sz="4000" b="1" dirty="0">
                <a:solidFill>
                  <a:schemeClr val="bg1"/>
                </a:solidFill>
              </a:rPr>
              <a:t>: </a:t>
            </a:r>
            <a:r>
              <a:rPr lang="ar-SA" sz="4000" b="1" dirty="0">
                <a:solidFill>
                  <a:srgbClr val="FFFF00"/>
                </a:solidFill>
              </a:rPr>
              <a:t>اسم مجرور بالباء وعلامة جره الكسرة وهو </a:t>
            </a:r>
            <a:r>
              <a:rPr lang="ar-SA" sz="4000" b="1" dirty="0" err="1">
                <a:solidFill>
                  <a:srgbClr val="FFFF00"/>
                </a:solidFill>
              </a:rPr>
              <a:t>مضاف.</a:t>
            </a:r>
            <a:r>
              <a:rPr lang="ar-SA" sz="4000" b="1" dirty="0">
                <a:solidFill>
                  <a:srgbClr val="FFFF00"/>
                </a:solidFill>
              </a:rPr>
              <a:t> 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 rot="5400000">
            <a:off x="1562100" y="-1066800"/>
            <a:ext cx="6019800" cy="8610600"/>
            <a:chOff x="228600" y="3443114"/>
            <a:chExt cx="8141177" cy="2820755"/>
          </a:xfrm>
        </p:grpSpPr>
        <p:sp>
          <p:nvSpPr>
            <p:cNvPr id="6" name="Rounded Rectangle 18"/>
            <p:cNvSpPr/>
            <p:nvPr/>
          </p:nvSpPr>
          <p:spPr>
            <a:xfrm>
              <a:off x="761040" y="3452475"/>
              <a:ext cx="7608737" cy="2820235"/>
            </a:xfrm>
            <a:prstGeom prst="roundRect">
              <a:avLst>
                <a:gd name="adj" fmla="val 6645"/>
              </a:avLst>
            </a:prstGeom>
            <a:solidFill>
              <a:srgbClr val="C00000"/>
            </a:solidFill>
            <a:ln>
              <a:solidFill>
                <a:srgbClr val="D8B7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>
              <a:off x="228600" y="3450915"/>
              <a:ext cx="1543647" cy="2791112"/>
            </a:xfrm>
            <a:prstGeom prst="roundRect">
              <a:avLst>
                <a:gd name="adj" fmla="val 4608"/>
              </a:avLst>
            </a:prstGeom>
            <a:blipFill>
              <a:blip r:embed="rId4" cstate="print">
                <a:lum bright="-11000" contrast="23000"/>
              </a:blip>
              <a:stretch>
                <a:fillRect/>
              </a:stretch>
            </a:blip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Times New Roman" pitchFamily="18" charset="0"/>
              </a:endParaRPr>
            </a:p>
          </p:txBody>
        </p: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495300" y="1657350"/>
            <a:ext cx="8153400" cy="36004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الصباح: </a:t>
            </a:r>
            <a:r>
              <a:rPr lang="ar-SA" sz="4000" b="1" dirty="0">
                <a:solidFill>
                  <a:srgbClr val="FFFF00"/>
                </a:solidFill>
              </a:rPr>
              <a:t>مضاف إليه مجرور وعلامة جره الكسرة.</a:t>
            </a:r>
            <a:endParaRPr lang="ar-EG" sz="4000" b="1" dirty="0">
              <a:solidFill>
                <a:srgbClr val="FFFF00"/>
              </a:solidFill>
            </a:endParaRPr>
          </a:p>
          <a:p>
            <a:pPr algn="r" rtl="1"/>
            <a:endParaRPr lang="ar-EG" sz="2800" b="1" dirty="0">
              <a:solidFill>
                <a:srgbClr val="FFFF00"/>
              </a:solidFill>
            </a:endParaRPr>
          </a:p>
          <a:p>
            <a:pPr algn="r" rtl="1"/>
            <a:r>
              <a:rPr lang="ar-SA" sz="4000" b="1" dirty="0">
                <a:solidFill>
                  <a:schemeClr val="bg1"/>
                </a:solidFill>
              </a:rPr>
              <a:t>أعشاشها: </a:t>
            </a:r>
            <a:r>
              <a:rPr lang="ar-SA" sz="4000" b="1" dirty="0">
                <a:solidFill>
                  <a:srgbClr val="FFFF00"/>
                </a:solidFill>
              </a:rPr>
              <a:t>أعشاش: اسم مجرور بمن وعلامة جره الكسرة الظاهرة وهو مضاف والهاء ضمير مبني في محل جر مضاف </a:t>
            </a:r>
            <a:r>
              <a:rPr lang="ar-SA" sz="4000" b="1" dirty="0" err="1">
                <a:solidFill>
                  <a:srgbClr val="FFFF00"/>
                </a:solidFill>
              </a:rPr>
              <a:t>إليه.</a:t>
            </a:r>
            <a:r>
              <a:rPr lang="ar-SA" sz="4000" b="1" dirty="0">
                <a:solidFill>
                  <a:srgbClr val="FFFF00"/>
                </a:solidFill>
              </a:rPr>
              <a:t> 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/>
          <p:cNvGraphicFramePr/>
          <p:nvPr/>
        </p:nvGraphicFramePr>
        <p:xfrm>
          <a:off x="5562600" y="1066798"/>
          <a:ext cx="32004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2" name="Group 8"/>
          <p:cNvGrpSpPr>
            <a:grpSpLocks/>
          </p:cNvGrpSpPr>
          <p:nvPr/>
        </p:nvGrpSpPr>
        <p:grpSpPr bwMode="auto">
          <a:xfrm rot="10800000">
            <a:off x="423863" y="2819400"/>
            <a:ext cx="8262937" cy="2438400"/>
            <a:chOff x="1214414" y="1000108"/>
            <a:chExt cx="6429420" cy="5856036"/>
          </a:xfrm>
        </p:grpSpPr>
        <p:sp>
          <p:nvSpPr>
            <p:cNvPr id="5" name="Cloud 5"/>
            <p:cNvSpPr/>
            <p:nvPr/>
          </p:nvSpPr>
          <p:spPr>
            <a:xfrm>
              <a:off x="1214414" y="1000108"/>
              <a:ext cx="3500462" cy="1928826"/>
            </a:xfrm>
            <a:prstGeom prst="cloud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6" name="Flowchart: Terminator 6"/>
            <p:cNvSpPr/>
            <p:nvPr/>
          </p:nvSpPr>
          <p:spPr>
            <a:xfrm>
              <a:off x="3714744" y="1214422"/>
              <a:ext cx="3929090" cy="1143008"/>
            </a:xfrm>
            <a:prstGeom prst="flowChartTerminator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7" name="Diamond 7"/>
            <p:cNvSpPr/>
            <p:nvPr/>
          </p:nvSpPr>
          <p:spPr>
            <a:xfrm>
              <a:off x="1285852" y="1214422"/>
              <a:ext cx="5572164" cy="2500330"/>
            </a:xfrm>
            <a:prstGeom prst="diamond">
              <a:avLst/>
            </a:prstGeom>
            <a:solidFill>
              <a:srgbClr val="FFFF00"/>
            </a:solidFill>
            <a:ln w="38100">
              <a:solidFill>
                <a:srgbClr val="00FF0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8" name="Flowchart: Document 8"/>
            <p:cNvSpPr/>
            <p:nvPr/>
          </p:nvSpPr>
          <p:spPr>
            <a:xfrm rot="10800000">
              <a:off x="1285852" y="1329099"/>
              <a:ext cx="6357982" cy="5527045"/>
            </a:xfrm>
            <a:prstGeom prst="flowChartDocumen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rgbClr val="CC00FF"/>
                </a:gs>
              </a:gsLst>
              <a:lin ang="5400000" scaled="1"/>
              <a:tileRect/>
            </a:gradFill>
            <a:ln>
              <a:solidFill>
                <a:schemeClr val="tx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5800" y="3429000"/>
            <a:ext cx="7696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SA" sz="4800" b="1">
                <a:solidFill>
                  <a:srgbClr val="002060"/>
                </a:solidFill>
              </a:rPr>
              <a:t>أكمل إعراب ما تحته خط فيما يلي: </a:t>
            </a:r>
            <a:endParaRPr lang="en-US" sz="4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835 - person says o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56 - arcade 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0631474b67f0.png"/>
          <p:cNvPicPr>
            <a:picLocks noChangeAspect="1"/>
          </p:cNvPicPr>
          <p:nvPr/>
        </p:nvPicPr>
        <p:blipFill>
          <a:blip r:embed="rId6" cstate="print"/>
          <a:srcRect l="2750" t="200" r="2251" b="800"/>
          <a:stretch>
            <a:fillRect/>
          </a:stretch>
        </p:blipFill>
        <p:spPr bwMode="auto">
          <a:xfrm>
            <a:off x="533400" y="533400"/>
            <a:ext cx="8001000" cy="5867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 rot="21582014">
            <a:off x="694725" y="1417832"/>
            <a:ext cx="7759700" cy="146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أ-</a:t>
            </a:r>
            <a:r>
              <a:rPr lang="ar-EG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قال رسول الله صلى الله عليه </a:t>
            </a:r>
            <a:r>
              <a:rPr lang="ar-SA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وسلم: 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(إنما </a:t>
            </a:r>
            <a:r>
              <a:rPr lang="ar-SA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بعثت لأتمم مكارم الأخلاق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رواه أحمد.</a:t>
            </a:r>
            <a:endParaRPr lang="en-US" sz="4000" b="1" dirty="0">
              <a:solidFill>
                <a:srgbClr val="0000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 rot="-17986">
            <a:off x="766763" y="3616325"/>
            <a:ext cx="7386637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بعثت: </a:t>
            </a:r>
            <a:r>
              <a:rPr lang="ar-SA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بعث: فعل ماض مبني على السكون وهو مبني </a:t>
            </a:r>
            <a:r>
              <a:rPr lang="ar-SA" sz="3600" b="1" dirty="0" err="1">
                <a:latin typeface="Calibri" pitchFamily="34" charset="0"/>
                <a:ea typeface="Calibri" pitchFamily="34" charset="0"/>
                <a:cs typeface="Times New Roman" pitchFamily="18" charset="0"/>
              </a:rPr>
              <a:t>للمجهول.</a:t>
            </a:r>
            <a:r>
              <a:rPr lang="ar-SA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والتاء ضمير متصل مبني على الضم في </a:t>
            </a:r>
            <a:r>
              <a:rPr lang="ar-SA" sz="3600" b="1" dirty="0" err="1">
                <a:latin typeface="Calibri" pitchFamily="34" charset="0"/>
                <a:ea typeface="Calibri" pitchFamily="34" charset="0"/>
                <a:cs typeface="Times New Roman" pitchFamily="18" charset="0"/>
              </a:rPr>
              <a:t>محل </a:t>
            </a:r>
            <a:r>
              <a:rPr lang="ar-SA" sz="1600" b="1" dirty="0" err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..................................................</a:t>
            </a:r>
            <a:endParaRPr lang="en-US" sz="16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 rot="-17986">
            <a:off x="3125788" y="4884738"/>
            <a:ext cx="3351212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 dirty="0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نائب فاعل</a:t>
            </a:r>
            <a:endParaRPr lang="en-US" sz="1600" b="1" dirty="0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83 - misc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0631474b67f0.png"/>
          <p:cNvPicPr>
            <a:picLocks noChangeAspect="1"/>
          </p:cNvPicPr>
          <p:nvPr/>
        </p:nvPicPr>
        <p:blipFill>
          <a:blip r:embed="rId5" cstate="print"/>
          <a:srcRect l="2750" t="200" r="2251" b="800"/>
          <a:stretch>
            <a:fillRect/>
          </a:stretch>
        </p:blipFill>
        <p:spPr bwMode="auto">
          <a:xfrm>
            <a:off x="533400" y="533400"/>
            <a:ext cx="8001000" cy="5867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 rot="21582014">
            <a:off x="694725" y="1417832"/>
            <a:ext cx="7759700" cy="146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أ-</a:t>
            </a:r>
            <a:r>
              <a:rPr lang="ar-EG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قال رسول الله صلى الله عليه </a:t>
            </a:r>
            <a:r>
              <a:rPr lang="ar-SA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وسلم: 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(إنما </a:t>
            </a:r>
            <a:r>
              <a:rPr lang="ar-SA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بعثت لأتمم مكارم الأخلاق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رواه أحمد.</a:t>
            </a:r>
            <a:endParaRPr lang="en-US" sz="4000" b="1" dirty="0">
              <a:solidFill>
                <a:srgbClr val="0000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 rot="21582014">
            <a:off x="766763" y="3768465"/>
            <a:ext cx="7386637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لأتمم: </a:t>
            </a:r>
            <a:r>
              <a:rPr lang="ar-SA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اللام </a:t>
            </a:r>
            <a:r>
              <a:rPr lang="ar-SA" sz="36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للتعليل.</a:t>
            </a:r>
            <a:r>
              <a:rPr lang="ar-SA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أتمم: فعل </a:t>
            </a:r>
            <a:r>
              <a:rPr lang="ar-SA" sz="36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مضارع 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</a:t>
            </a:r>
            <a:r>
              <a:rPr lang="ar-EG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</a:t>
            </a:r>
            <a:r>
              <a:rPr lang="ar-SA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36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وعلامة 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</a:t>
            </a:r>
            <a:r>
              <a:rPr lang="ar-EG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</a:t>
            </a:r>
            <a:r>
              <a:rPr lang="ar-EG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</a:t>
            </a:r>
            <a:r>
              <a:rPr lang="ar-SA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والفاعل ضمير مستتر </a:t>
            </a:r>
            <a:r>
              <a:rPr lang="ar-SA" sz="36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تقديره 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</a:t>
            </a:r>
            <a:r>
              <a:rPr lang="ar-EG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</a:t>
            </a:r>
            <a:r>
              <a:rPr lang="ar-SA" sz="14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......</a:t>
            </a:r>
            <a:endParaRPr lang="en-US" sz="36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 rot="21582014">
            <a:off x="5640388" y="4384415"/>
            <a:ext cx="25130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منصوب</a:t>
            </a:r>
            <a:endParaRPr lang="en-US" sz="1600" b="1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 rot="21582014">
            <a:off x="1220788" y="4428865"/>
            <a:ext cx="3351212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نصبه الفتحة الظاهرة</a:t>
            </a:r>
            <a:endParaRPr lang="en-US" sz="1600" b="1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21582014">
            <a:off x="2209800" y="5057515"/>
            <a:ext cx="1827213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أنا</a:t>
            </a:r>
            <a:endParaRPr lang="en-US" sz="1600" b="1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83 - misc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0631474b67f0.png"/>
          <p:cNvPicPr>
            <a:picLocks noChangeAspect="1"/>
          </p:cNvPicPr>
          <p:nvPr/>
        </p:nvPicPr>
        <p:blipFill>
          <a:blip r:embed="rId5" cstate="print"/>
          <a:srcRect l="2750" t="200" r="2251" b="800"/>
          <a:stretch>
            <a:fillRect/>
          </a:stretch>
        </p:blipFill>
        <p:spPr bwMode="auto">
          <a:xfrm>
            <a:off x="533400" y="533400"/>
            <a:ext cx="8001000" cy="5867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 rot="21582014">
            <a:off x="694725" y="1417832"/>
            <a:ext cx="7759700" cy="146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أ-</a:t>
            </a:r>
            <a:r>
              <a:rPr lang="ar-EG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قال رسول الله صلى الله عليه </a:t>
            </a:r>
            <a:r>
              <a:rPr lang="ar-SA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وسلم: 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(إنما </a:t>
            </a:r>
            <a:r>
              <a:rPr lang="ar-SA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بعثت لأتمم مكارم الأخلاق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رواه أحمد.</a:t>
            </a:r>
            <a:endParaRPr lang="en-US" sz="4000" b="1" dirty="0">
              <a:solidFill>
                <a:srgbClr val="0000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 rot="21582014">
            <a:off x="614687" y="3808152"/>
            <a:ext cx="7386637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مكارم: </a:t>
            </a:r>
            <a:r>
              <a:rPr lang="ar-SA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</a:t>
            </a:r>
            <a:r>
              <a:rPr lang="ar-EG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.................................................................</a:t>
            </a:r>
            <a:r>
              <a:rPr lang="ar-SA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.......................................................</a:t>
            </a:r>
            <a:r>
              <a:rPr lang="ar-SA" sz="36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 وهو مضاف.</a:t>
            </a:r>
            <a:r>
              <a:rPr lang="ar-SA" sz="3600" b="1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3600" b="1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 rot="21582014">
            <a:off x="1068712" y="4454265"/>
            <a:ext cx="7167562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مفعول به منصوب وعلامة نصبه الفتح</a:t>
            </a:r>
            <a:r>
              <a:rPr lang="ar-EG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ة</a:t>
            </a:r>
            <a:endParaRPr lang="en-US" sz="3600" b="1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83 - misc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0631474b67f0.png"/>
          <p:cNvPicPr>
            <a:picLocks noChangeAspect="1"/>
          </p:cNvPicPr>
          <p:nvPr/>
        </p:nvPicPr>
        <p:blipFill>
          <a:blip r:embed="rId5" cstate="print"/>
          <a:srcRect l="2750" t="200" r="2251" b="800"/>
          <a:stretch>
            <a:fillRect/>
          </a:stretch>
        </p:blipFill>
        <p:spPr bwMode="auto">
          <a:xfrm>
            <a:off x="533400" y="533400"/>
            <a:ext cx="8001000" cy="5867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 rot="21582014">
            <a:off x="694725" y="1417832"/>
            <a:ext cx="7759700" cy="146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أ-</a:t>
            </a:r>
            <a:r>
              <a:rPr lang="ar-EG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قال رسول الله صلى الله عليه </a:t>
            </a:r>
            <a:r>
              <a:rPr lang="ar-SA" sz="4000" b="1" dirty="0" err="1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وسلم: 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(إنما </a:t>
            </a:r>
            <a:r>
              <a:rPr lang="ar-SA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بعثت لأتمم مكارم الأخلاق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ar-SA" sz="4000" b="1" dirty="0"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رواه أحمد.</a:t>
            </a:r>
            <a:endParaRPr lang="en-US" sz="4000" b="1" dirty="0">
              <a:solidFill>
                <a:srgbClr val="0000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 rot="21582014">
            <a:off x="766763" y="3722997"/>
            <a:ext cx="7386637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الأخلاق: </a:t>
            </a:r>
            <a:endParaRPr lang="ar-EG" sz="3600" b="1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endParaRPr lang="ar-EG" sz="3600" b="1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SA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</a:t>
            </a:r>
            <a:r>
              <a:rPr lang="ar-EG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..................................................................................................................</a:t>
            </a:r>
            <a:r>
              <a:rPr lang="ar-SA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</a:t>
            </a:r>
            <a:endParaRPr lang="ar-EG" sz="1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endParaRPr lang="ar-EG" sz="1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r">
              <a:lnSpc>
                <a:spcPct val="115000"/>
              </a:lnSpc>
              <a:tabLst>
                <a:tab pos="533400" algn="r"/>
              </a:tabLst>
            </a:pPr>
            <a:r>
              <a:rPr lang="ar-EG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</a:t>
            </a:r>
            <a:r>
              <a:rPr lang="ar-SA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......................................................</a:t>
            </a:r>
            <a:endParaRPr lang="en-US" sz="1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 rot="21582014">
            <a:off x="1220788" y="4675497"/>
            <a:ext cx="7167562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>
                <a:solidFill>
                  <a:srgbClr val="66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مضاف إليه مجرور وعلامة جره الكسرة الظاهرة.</a:t>
            </a:r>
            <a:endParaRPr lang="en-US" sz="3600" b="1">
              <a:solidFill>
                <a:srgbClr val="66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83 - misc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06 - heavy thum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76200" y="249238"/>
          <a:ext cx="8915400" cy="6327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/>
                <a:gridCol w="2971800"/>
                <a:gridCol w="1905000"/>
                <a:gridCol w="914400"/>
              </a:tblGrid>
              <a:tr h="9906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62422"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34844" name="مربع نص 3"/>
          <p:cNvSpPr txBox="1">
            <a:spLocks noChangeArrowheads="1"/>
          </p:cNvSpPr>
          <p:nvPr/>
        </p:nvSpPr>
        <p:spPr bwMode="auto">
          <a:xfrm>
            <a:off x="8420100" y="401638"/>
            <a:ext cx="38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م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34845" name="مربع نص 4"/>
          <p:cNvSpPr txBox="1">
            <a:spLocks noChangeArrowheads="1"/>
          </p:cNvSpPr>
          <p:nvPr/>
        </p:nvSpPr>
        <p:spPr bwMode="auto">
          <a:xfrm>
            <a:off x="6705600" y="455613"/>
            <a:ext cx="1447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ar-EG" sz="3600" b="1">
                <a:solidFill>
                  <a:srgbClr val="FFFF00"/>
                </a:solidFill>
              </a:rPr>
              <a:t>الكلمة</a:t>
            </a:r>
            <a:endParaRPr lang="en-US" sz="3600">
              <a:solidFill>
                <a:srgbClr val="FFFF00"/>
              </a:solidFill>
            </a:endParaRPr>
          </a:p>
        </p:txBody>
      </p:sp>
      <p:sp>
        <p:nvSpPr>
          <p:cNvPr id="34846" name="مربع نص 5"/>
          <p:cNvSpPr txBox="1">
            <a:spLocks noChangeArrowheads="1"/>
          </p:cNvSpPr>
          <p:nvPr/>
        </p:nvSpPr>
        <p:spPr bwMode="auto">
          <a:xfrm>
            <a:off x="3543300" y="417513"/>
            <a:ext cx="243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rgbClr val="FFFF00"/>
                </a:solidFill>
              </a:rPr>
              <a:t>جاءت مضافاً</a:t>
            </a:r>
            <a:endParaRPr lang="en-US" sz="3600">
              <a:solidFill>
                <a:srgbClr val="FFFF00"/>
              </a:solidFill>
            </a:endParaRPr>
          </a:p>
        </p:txBody>
      </p:sp>
      <p:sp>
        <p:nvSpPr>
          <p:cNvPr id="34847" name="مربع نص 6"/>
          <p:cNvSpPr txBox="1">
            <a:spLocks noChangeArrowheads="1"/>
          </p:cNvSpPr>
          <p:nvPr/>
        </p:nvSpPr>
        <p:spPr bwMode="auto">
          <a:xfrm>
            <a:off x="8420100" y="1370013"/>
            <a:ext cx="38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1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34848" name="مربع نص 7"/>
          <p:cNvSpPr txBox="1">
            <a:spLocks noChangeArrowheads="1"/>
          </p:cNvSpPr>
          <p:nvPr/>
        </p:nvSpPr>
        <p:spPr bwMode="auto">
          <a:xfrm>
            <a:off x="8343900" y="2193925"/>
            <a:ext cx="38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2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34849" name="مربع نص 8"/>
          <p:cNvSpPr txBox="1">
            <a:spLocks noChangeArrowheads="1"/>
          </p:cNvSpPr>
          <p:nvPr/>
        </p:nvSpPr>
        <p:spPr bwMode="auto">
          <a:xfrm>
            <a:off x="8343900" y="2955925"/>
            <a:ext cx="38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3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34850" name="مربع نص 9"/>
          <p:cNvSpPr txBox="1">
            <a:spLocks noChangeArrowheads="1"/>
          </p:cNvSpPr>
          <p:nvPr/>
        </p:nvSpPr>
        <p:spPr bwMode="auto">
          <a:xfrm>
            <a:off x="8343900" y="3717925"/>
            <a:ext cx="38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4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34851" name="مربع نص 10"/>
          <p:cNvSpPr txBox="1">
            <a:spLocks noChangeArrowheads="1"/>
          </p:cNvSpPr>
          <p:nvPr/>
        </p:nvSpPr>
        <p:spPr bwMode="auto">
          <a:xfrm>
            <a:off x="6457950" y="12954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الكتابان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34852" name="مربع نص 11"/>
          <p:cNvSpPr txBox="1">
            <a:spLocks noChangeArrowheads="1"/>
          </p:cNvSpPr>
          <p:nvPr/>
        </p:nvSpPr>
        <p:spPr bwMode="auto">
          <a:xfrm>
            <a:off x="6248400" y="2017713"/>
            <a:ext cx="1905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الطموح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4853" name="مربع نص 12"/>
          <p:cNvSpPr txBox="1">
            <a:spLocks noChangeArrowheads="1"/>
          </p:cNvSpPr>
          <p:nvPr/>
        </p:nvSpPr>
        <p:spPr bwMode="auto">
          <a:xfrm>
            <a:off x="6134100" y="2819400"/>
            <a:ext cx="2057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غرفة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4854" name="مربع نص 13"/>
          <p:cNvSpPr txBox="1">
            <a:spLocks noChangeArrowheads="1"/>
          </p:cNvSpPr>
          <p:nvPr/>
        </p:nvSpPr>
        <p:spPr bwMode="auto">
          <a:xfrm>
            <a:off x="6248400" y="3541713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المسافرون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3219450" y="2057400"/>
            <a:ext cx="299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 dirty="0">
                <a:solidFill>
                  <a:srgbClr val="00FFFF"/>
                </a:solidFill>
                <a:sym typeface="Wingdings 2" pitchFamily="18" charset="2"/>
              </a:rPr>
              <a:t>طموحي لا ساحل له</a:t>
            </a:r>
            <a:endParaRPr lang="en-US" sz="3200" b="1" dirty="0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15" name="مربع نص 9"/>
          <p:cNvSpPr txBox="1">
            <a:spLocks noChangeArrowheads="1"/>
          </p:cNvSpPr>
          <p:nvPr/>
        </p:nvSpPr>
        <p:spPr bwMode="auto">
          <a:xfrm>
            <a:off x="8343900" y="4440238"/>
            <a:ext cx="38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5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16" name="مربع نص 13"/>
          <p:cNvSpPr txBox="1">
            <a:spLocks noChangeArrowheads="1"/>
          </p:cNvSpPr>
          <p:nvPr/>
        </p:nvSpPr>
        <p:spPr bwMode="auto">
          <a:xfrm>
            <a:off x="6400800" y="4343400"/>
            <a:ext cx="1447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مصاعد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7" name="مربع نص 9"/>
          <p:cNvSpPr txBox="1">
            <a:spLocks noChangeArrowheads="1"/>
          </p:cNvSpPr>
          <p:nvPr/>
        </p:nvSpPr>
        <p:spPr bwMode="auto">
          <a:xfrm>
            <a:off x="8343900" y="5202238"/>
            <a:ext cx="38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6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18" name="مربع نص 13"/>
          <p:cNvSpPr txBox="1">
            <a:spLocks noChangeArrowheads="1"/>
          </p:cNvSpPr>
          <p:nvPr/>
        </p:nvSpPr>
        <p:spPr bwMode="auto">
          <a:xfrm>
            <a:off x="6324600" y="51816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المنشآت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9" name="مربع نص 9"/>
          <p:cNvSpPr txBox="1">
            <a:spLocks noChangeArrowheads="1"/>
          </p:cNvSpPr>
          <p:nvPr/>
        </p:nvSpPr>
        <p:spPr bwMode="auto">
          <a:xfrm>
            <a:off x="8343900" y="5964238"/>
            <a:ext cx="38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rgbClr val="FFFF00"/>
                </a:solidFill>
              </a:rPr>
              <a:t>7</a:t>
            </a:r>
            <a:endParaRPr lang="en-US" sz="3600" b="1">
              <a:solidFill>
                <a:srgbClr val="FFFF00"/>
              </a:solidFill>
            </a:endParaRPr>
          </a:p>
        </p:txBody>
      </p:sp>
      <p:sp>
        <p:nvSpPr>
          <p:cNvPr id="20" name="مربع نص 13"/>
          <p:cNvSpPr txBox="1">
            <a:spLocks noChangeArrowheads="1"/>
          </p:cNvSpPr>
          <p:nvPr/>
        </p:nvSpPr>
        <p:spPr bwMode="auto">
          <a:xfrm>
            <a:off x="6324600" y="59070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chemeClr val="bg1"/>
                </a:solidFill>
              </a:rPr>
              <a:t>الحقيبتان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9" name="مربع نص 5"/>
          <p:cNvSpPr txBox="1">
            <a:spLocks noChangeArrowheads="1"/>
          </p:cNvSpPr>
          <p:nvPr/>
        </p:nvSpPr>
        <p:spPr bwMode="auto">
          <a:xfrm>
            <a:off x="76200" y="420688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rgbClr val="FFFF00"/>
                </a:solidFill>
              </a:rPr>
              <a:t>جاءت مضافاً إليه</a:t>
            </a:r>
            <a:endParaRPr lang="en-US" sz="3600">
              <a:solidFill>
                <a:srgbClr val="FFFF00"/>
              </a:solidFill>
            </a:endParaRPr>
          </a:p>
        </p:txBody>
      </p:sp>
      <p:sp>
        <p:nvSpPr>
          <p:cNvPr id="30" name="مربع نص 10"/>
          <p:cNvSpPr txBox="1">
            <a:spLocks noChangeArrowheads="1"/>
          </p:cNvSpPr>
          <p:nvPr/>
        </p:nvSpPr>
        <p:spPr bwMode="auto">
          <a:xfrm>
            <a:off x="3238500" y="1258888"/>
            <a:ext cx="2895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كتابا زميلي معي.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31" name="مربع نص 10"/>
          <p:cNvSpPr txBox="1">
            <a:spLocks noChangeArrowheads="1"/>
          </p:cNvSpPr>
          <p:nvPr/>
        </p:nvSpPr>
        <p:spPr bwMode="auto">
          <a:xfrm>
            <a:off x="-57150" y="12954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قرأت غلاف الكتابين.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32" name="مستطيل 31"/>
          <p:cNvSpPr>
            <a:spLocks noChangeArrowheads="1"/>
          </p:cNvSpPr>
          <p:nvPr/>
        </p:nvSpPr>
        <p:spPr bwMode="auto">
          <a:xfrm>
            <a:off x="152400" y="2057400"/>
            <a:ext cx="299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التفاؤل سمة الطموح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4" name="مستطيل 33"/>
          <p:cNvSpPr>
            <a:spLocks noChangeArrowheads="1"/>
          </p:cNvSpPr>
          <p:nvPr/>
        </p:nvSpPr>
        <p:spPr bwMode="auto">
          <a:xfrm>
            <a:off x="3219450" y="2844800"/>
            <a:ext cx="299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غرفةُ الجلوسِ مرتبةً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5" name="مستطيل 34"/>
          <p:cNvSpPr>
            <a:spLocks noChangeArrowheads="1"/>
          </p:cNvSpPr>
          <p:nvPr/>
        </p:nvSpPr>
        <p:spPr bwMode="auto">
          <a:xfrm>
            <a:off x="-95250" y="2844800"/>
            <a:ext cx="3524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أعجبتني ستائر الغرفة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6" name="مستطيل 35"/>
          <p:cNvSpPr>
            <a:spLocks noChangeArrowheads="1"/>
          </p:cNvSpPr>
          <p:nvPr/>
        </p:nvSpPr>
        <p:spPr bwMode="auto">
          <a:xfrm>
            <a:off x="2857500" y="3648075"/>
            <a:ext cx="3676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2800" b="1">
                <a:solidFill>
                  <a:srgbClr val="00FFFF"/>
                </a:solidFill>
                <a:sym typeface="Wingdings 2" pitchFamily="18" charset="2"/>
              </a:rPr>
              <a:t>مسافرو الرحلة منظمون</a:t>
            </a:r>
            <a:endParaRPr lang="en-US" sz="28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7" name="مستطيل 36"/>
          <p:cNvSpPr>
            <a:spLocks noChangeArrowheads="1"/>
          </p:cNvSpPr>
          <p:nvPr/>
        </p:nvSpPr>
        <p:spPr bwMode="auto">
          <a:xfrm>
            <a:off x="-38100" y="3505200"/>
            <a:ext cx="3352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2400" b="1">
                <a:solidFill>
                  <a:srgbClr val="00FFFF"/>
                </a:solidFill>
                <a:sym typeface="Wingdings 2" pitchFamily="18" charset="2"/>
              </a:rPr>
              <a:t>حرصت الشركة على راحة المسافرين</a:t>
            </a:r>
            <a:endParaRPr lang="en-US" sz="24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8" name="مستطيل 37"/>
          <p:cNvSpPr>
            <a:spLocks noChangeArrowheads="1"/>
          </p:cNvSpPr>
          <p:nvPr/>
        </p:nvSpPr>
        <p:spPr bwMode="auto">
          <a:xfrm>
            <a:off x="3086100" y="4368800"/>
            <a:ext cx="3181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2800" b="1">
                <a:solidFill>
                  <a:srgbClr val="00FFFF"/>
                </a:solidFill>
                <a:sym typeface="Wingdings 2" pitchFamily="18" charset="2"/>
              </a:rPr>
              <a:t>مصاعدُ الشركةِ ممتازة</a:t>
            </a:r>
            <a:endParaRPr lang="en-US" sz="28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39" name="مستطيل 38"/>
          <p:cNvSpPr>
            <a:spLocks noChangeArrowheads="1"/>
          </p:cNvSpPr>
          <p:nvPr/>
        </p:nvSpPr>
        <p:spPr bwMode="auto">
          <a:xfrm>
            <a:off x="152400" y="4368800"/>
            <a:ext cx="299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تعطل تكييف المصاعد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40" name="مستطيل 39"/>
          <p:cNvSpPr>
            <a:spLocks noChangeArrowheads="1"/>
          </p:cNvSpPr>
          <p:nvPr/>
        </p:nvSpPr>
        <p:spPr bwMode="auto">
          <a:xfrm>
            <a:off x="3219450" y="5105400"/>
            <a:ext cx="299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منشآت الوزارة متقنة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41" name="مستطيل 40"/>
          <p:cNvSpPr>
            <a:spLocks noChangeArrowheads="1"/>
          </p:cNvSpPr>
          <p:nvPr/>
        </p:nvSpPr>
        <p:spPr bwMode="auto">
          <a:xfrm>
            <a:off x="-171450" y="5105400"/>
            <a:ext cx="365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أبهرني اتقان المنشآت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42" name="مستطيل 41"/>
          <p:cNvSpPr>
            <a:spLocks noChangeArrowheads="1"/>
          </p:cNvSpPr>
          <p:nvPr/>
        </p:nvSpPr>
        <p:spPr bwMode="auto">
          <a:xfrm>
            <a:off x="2895600" y="5924550"/>
            <a:ext cx="3562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2800" b="1">
                <a:solidFill>
                  <a:srgbClr val="00FFFF"/>
                </a:solidFill>
                <a:sym typeface="Wingdings 2" pitchFamily="18" charset="2"/>
              </a:rPr>
              <a:t>حقيبتا الطالبين جديدتان</a:t>
            </a:r>
            <a:endParaRPr lang="en-US" sz="2800" b="1">
              <a:solidFill>
                <a:srgbClr val="00FFFF"/>
              </a:solidFill>
              <a:sym typeface="Wingdings 2" pitchFamily="18" charset="2"/>
            </a:endParaRPr>
          </a:p>
        </p:txBody>
      </p:sp>
      <p:sp>
        <p:nvSpPr>
          <p:cNvPr id="43" name="مستطيل 42"/>
          <p:cNvSpPr>
            <a:spLocks noChangeArrowheads="1"/>
          </p:cNvSpPr>
          <p:nvPr/>
        </p:nvSpPr>
        <p:spPr bwMode="auto">
          <a:xfrm>
            <a:off x="-152400" y="5867400"/>
            <a:ext cx="358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200" b="1">
                <a:solidFill>
                  <a:srgbClr val="00FFFF"/>
                </a:solidFill>
                <a:sym typeface="Wingdings 2" pitchFamily="18" charset="2"/>
              </a:rPr>
              <a:t>انقطع غطاءُ الحقيبتين</a:t>
            </a:r>
            <a:endParaRPr lang="en-US" sz="3200" b="1">
              <a:solidFill>
                <a:srgbClr val="00FFFF"/>
              </a:solidFill>
              <a:sym typeface="Wingdings 2" pitchFamily="18" charset="2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2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2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2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9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0" dur="50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4" grpId="0"/>
      <p:bldP spid="34845" grpId="0"/>
      <p:bldP spid="34846" grpId="0"/>
      <p:bldP spid="34847" grpId="0"/>
      <p:bldP spid="34848" grpId="0"/>
      <p:bldP spid="34849" grpId="0"/>
      <p:bldP spid="34850" grpId="0"/>
      <p:bldP spid="34851" grpId="0"/>
      <p:bldP spid="34852" grpId="0"/>
      <p:bldP spid="34853" grpId="0"/>
      <p:bldP spid="34854" grpId="0"/>
      <p:bldP spid="14" grpId="0" autoUpdateAnimBg="0"/>
      <p:bldP spid="15" grpId="0"/>
      <p:bldP spid="16" grpId="0"/>
      <p:bldP spid="17" grpId="0"/>
      <p:bldP spid="18" grpId="0"/>
      <p:bldP spid="19" grpId="0"/>
      <p:bldP spid="20" grpId="0"/>
      <p:bldP spid="29" grpId="0"/>
      <p:bldP spid="30" grpId="0"/>
      <p:bldP spid="31" grpId="0"/>
      <p:bldP spid="32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28600" y="336550"/>
            <a:ext cx="8686800" cy="61849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52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pic>
        <p:nvPicPr>
          <p:cNvPr id="9" name="صورة 3" descr="dsqaq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457200"/>
            <a:ext cx="8458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85800" y="990600"/>
            <a:ext cx="77501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400" b="1" dirty="0" err="1">
                <a:solidFill>
                  <a:srgbClr val="C00000"/>
                </a:solidFill>
              </a:rPr>
              <a:t>ب-</a:t>
            </a:r>
            <a:r>
              <a:rPr lang="ar-EG" sz="4400" b="1" dirty="0">
                <a:solidFill>
                  <a:srgbClr val="C00000"/>
                </a:solidFill>
              </a:rPr>
              <a:t> </a:t>
            </a:r>
            <a:r>
              <a:rPr lang="ar-SA" sz="4400" b="1" dirty="0">
                <a:solidFill>
                  <a:srgbClr val="C00000"/>
                </a:solidFill>
              </a:rPr>
              <a:t>قال تعالى:</a:t>
            </a:r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r>
              <a:rPr lang="ar-EG" sz="4400" b="1" dirty="0" smtClean="0">
                <a:solidFill>
                  <a:srgbClr val="C00000"/>
                </a:solidFill>
              </a:rPr>
              <a:t>                  </a:t>
            </a:r>
            <a:r>
              <a:rPr lang="ar-SA" sz="4400" b="1" dirty="0">
                <a:solidFill>
                  <a:srgbClr val="C00000"/>
                </a:solidFill>
              </a:rPr>
              <a:t>الجمعة 4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57200" y="4330006"/>
            <a:ext cx="8001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4400" b="1" dirty="0">
                <a:solidFill>
                  <a:srgbClr val="00FFFF"/>
                </a:solidFill>
              </a:rPr>
              <a:t>الله: </a:t>
            </a:r>
            <a:r>
              <a:rPr lang="ar-SA" sz="4000" b="1" dirty="0">
                <a:solidFill>
                  <a:schemeClr val="bg1"/>
                </a:solidFill>
              </a:rPr>
              <a:t>لفظ الجلالة مبتدأ </a:t>
            </a:r>
            <a:endParaRPr lang="ar-EG" sz="1600" b="1" dirty="0">
              <a:solidFill>
                <a:schemeClr val="bg1"/>
              </a:solidFill>
            </a:endParaRPr>
          </a:p>
          <a:p>
            <a:pPr algn="r" rtl="1"/>
            <a:endParaRPr lang="ar-EG" sz="1400" b="1" dirty="0">
              <a:solidFill>
                <a:schemeClr val="bg1"/>
              </a:solidFill>
            </a:endParaRPr>
          </a:p>
          <a:p>
            <a:pPr algn="r" rtl="1"/>
            <a:endParaRPr lang="ar-EG" sz="1400" b="1" dirty="0">
              <a:solidFill>
                <a:schemeClr val="bg1"/>
              </a:solidFill>
            </a:endParaRPr>
          </a:p>
          <a:p>
            <a:pPr algn="r" rtl="1"/>
            <a:r>
              <a:rPr lang="ar-SA" sz="1400" b="1" dirty="0" err="1">
                <a:solidFill>
                  <a:schemeClr val="bg1"/>
                </a:solidFill>
              </a:rPr>
              <a:t>.......</a:t>
            </a:r>
            <a:r>
              <a:rPr lang="ar-EG" sz="1400" b="1" dirty="0">
                <a:solidFill>
                  <a:schemeClr val="bg1"/>
                </a:solidFill>
              </a:rPr>
              <a:t>.......................................................................................................................................................</a:t>
            </a:r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7" cstate="print"/>
          <a:srcRect t="-1588" r="54019"/>
          <a:stretch>
            <a:fillRect/>
          </a:stretch>
        </p:blipFill>
        <p:spPr bwMode="auto">
          <a:xfrm>
            <a:off x="4191000" y="1981200"/>
            <a:ext cx="37449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6"/>
          <p:cNvPicPr>
            <a:picLocks noChangeAspect="1" noChangeArrowheads="1"/>
          </p:cNvPicPr>
          <p:nvPr/>
        </p:nvPicPr>
        <p:blipFill>
          <a:blip r:embed="rId7" cstate="print"/>
          <a:srcRect l="46301" t="-12698"/>
          <a:stretch>
            <a:fillRect/>
          </a:stretch>
        </p:blipFill>
        <p:spPr bwMode="auto">
          <a:xfrm>
            <a:off x="1284288" y="990600"/>
            <a:ext cx="44307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 rot="21582014">
            <a:off x="765175" y="5007279"/>
            <a:ext cx="716756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مرفوع وعلامة رفعه الضمة الظاهرة على آخره.</a:t>
            </a:r>
            <a:endParaRPr lang="en-US" sz="3600" b="1" dirty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87 - synthetic b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24 - Mexican jumping b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28600" y="336550"/>
            <a:ext cx="8686800" cy="61849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52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pic>
        <p:nvPicPr>
          <p:cNvPr id="9" name="صورة 3" descr="dsqaq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457200"/>
            <a:ext cx="8458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85800" y="990600"/>
            <a:ext cx="77501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400" b="1" dirty="0" err="1">
                <a:solidFill>
                  <a:srgbClr val="C00000"/>
                </a:solidFill>
              </a:rPr>
              <a:t>ب-</a:t>
            </a:r>
            <a:r>
              <a:rPr lang="ar-EG" sz="4400" b="1" dirty="0">
                <a:solidFill>
                  <a:srgbClr val="C00000"/>
                </a:solidFill>
              </a:rPr>
              <a:t> </a:t>
            </a:r>
            <a:r>
              <a:rPr lang="ar-SA" sz="4400" b="1" dirty="0">
                <a:solidFill>
                  <a:srgbClr val="C00000"/>
                </a:solidFill>
              </a:rPr>
              <a:t>قال تعالى:</a:t>
            </a:r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r>
              <a:rPr lang="ar-EG" sz="4400" b="1" dirty="0" smtClean="0">
                <a:solidFill>
                  <a:srgbClr val="C00000"/>
                </a:solidFill>
              </a:rPr>
              <a:t>                  </a:t>
            </a:r>
            <a:r>
              <a:rPr lang="ar-SA" sz="4400" b="1" dirty="0">
                <a:solidFill>
                  <a:srgbClr val="C00000"/>
                </a:solidFill>
              </a:rPr>
              <a:t>الجمعة 4</a:t>
            </a:r>
            <a:endParaRPr lang="en-US" sz="4400" b="1" dirty="0">
              <a:solidFill>
                <a:srgbClr val="C00000"/>
              </a:solidFill>
            </a:endParaRPr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6" cstate="print"/>
          <a:srcRect t="-1588" r="54019"/>
          <a:stretch>
            <a:fillRect/>
          </a:stretch>
        </p:blipFill>
        <p:spPr bwMode="auto">
          <a:xfrm>
            <a:off x="4191000" y="1981200"/>
            <a:ext cx="37449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6"/>
          <p:cNvPicPr>
            <a:picLocks noChangeAspect="1" noChangeArrowheads="1"/>
          </p:cNvPicPr>
          <p:nvPr/>
        </p:nvPicPr>
        <p:blipFill>
          <a:blip r:embed="rId6" cstate="print"/>
          <a:srcRect l="46301" t="-12698"/>
          <a:stretch>
            <a:fillRect/>
          </a:stretch>
        </p:blipFill>
        <p:spPr bwMode="auto">
          <a:xfrm>
            <a:off x="1284288" y="990600"/>
            <a:ext cx="44307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520" y="4532735"/>
            <a:ext cx="8001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4400" b="1" dirty="0">
                <a:solidFill>
                  <a:srgbClr val="00FFFF"/>
                </a:solidFill>
              </a:rPr>
              <a:t>ذو: </a:t>
            </a:r>
            <a:r>
              <a:rPr lang="ar-SA" sz="4000" b="1" dirty="0">
                <a:solidFill>
                  <a:schemeClr val="bg1"/>
                </a:solidFill>
              </a:rPr>
              <a:t>خبر مرفوع وعلامة </a:t>
            </a:r>
            <a:r>
              <a:rPr lang="ar-SA" sz="4000" b="1" dirty="0" err="1">
                <a:solidFill>
                  <a:schemeClr val="bg1"/>
                </a:solidFill>
              </a:rPr>
              <a:t>رفعه </a:t>
            </a:r>
            <a:r>
              <a:rPr lang="ar-SA" sz="1400" b="1" dirty="0" err="1">
                <a:solidFill>
                  <a:schemeClr val="bg1"/>
                </a:solidFill>
              </a:rPr>
              <a:t>.......</a:t>
            </a:r>
            <a:r>
              <a:rPr lang="ar-EG" sz="1400" b="1" dirty="0" err="1">
                <a:solidFill>
                  <a:schemeClr val="bg1"/>
                </a:solidFill>
              </a:rPr>
              <a:t>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.......</a:t>
            </a:r>
            <a:r>
              <a:rPr lang="ar-SA" sz="3600" b="1" dirty="0">
                <a:solidFill>
                  <a:schemeClr val="bg1"/>
                </a:solidFill>
              </a:rPr>
              <a:t> </a:t>
            </a:r>
            <a:r>
              <a:rPr lang="ar-SA" sz="4000" b="1" dirty="0" err="1">
                <a:solidFill>
                  <a:schemeClr val="bg1"/>
                </a:solidFill>
              </a:rPr>
              <a:t>لأنه</a:t>
            </a:r>
            <a:r>
              <a:rPr lang="ar-SA" sz="3600" b="1" dirty="0" err="1">
                <a:solidFill>
                  <a:schemeClr val="bg1"/>
                </a:solidFill>
              </a:rPr>
              <a:t> </a:t>
            </a:r>
            <a:r>
              <a:rPr lang="ar-SA" sz="1400" b="1" dirty="0" err="1">
                <a:solidFill>
                  <a:schemeClr val="bg1"/>
                </a:solidFill>
              </a:rPr>
              <a:t>.................</a:t>
            </a:r>
            <a:r>
              <a:rPr lang="ar-EG" sz="1400" b="1" dirty="0" err="1">
                <a:solidFill>
                  <a:schemeClr val="bg1"/>
                </a:solidFill>
              </a:rPr>
              <a:t>......................................................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.....</a:t>
            </a:r>
            <a:r>
              <a:rPr lang="ar-SA" sz="3600" b="1" dirty="0">
                <a:solidFill>
                  <a:schemeClr val="bg1"/>
                </a:solidFill>
              </a:rPr>
              <a:t> </a:t>
            </a:r>
            <a:r>
              <a:rPr lang="ar-SA" sz="3600" b="1" dirty="0" err="1">
                <a:solidFill>
                  <a:schemeClr val="bg1"/>
                </a:solidFill>
              </a:rPr>
              <a:t>وهو </a:t>
            </a:r>
            <a:r>
              <a:rPr lang="ar-SA" sz="1400" b="1" dirty="0" err="1">
                <a:solidFill>
                  <a:schemeClr val="bg1"/>
                </a:solidFill>
              </a:rPr>
              <a:t>..........</a:t>
            </a:r>
            <a:r>
              <a:rPr lang="ar-EG" sz="1400" b="1" dirty="0" err="1">
                <a:solidFill>
                  <a:schemeClr val="bg1"/>
                </a:solidFill>
              </a:rPr>
              <a:t>..........................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.........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21582014">
            <a:off x="2133308" y="4584060"/>
            <a:ext cx="1295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الواو</a:t>
            </a:r>
            <a:endParaRPr lang="en-US" sz="3600" b="1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 rot="21582014">
            <a:off x="4190708" y="5125398"/>
            <a:ext cx="44942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من الأسماء الخمسة</a:t>
            </a:r>
            <a:endParaRPr lang="en-US" sz="3600" b="1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 rot="21582014">
            <a:off x="1828508" y="5138098"/>
            <a:ext cx="12954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EG" sz="3600" b="1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مضاف</a:t>
            </a:r>
            <a:endParaRPr lang="en-US" sz="3600" b="1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4 - Mexican jumping b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4 - Mexican jumping b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4 - Mexican jumping b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28600" y="336550"/>
            <a:ext cx="8686800" cy="61849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52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pic>
        <p:nvPicPr>
          <p:cNvPr id="9" name="صورة 3" descr="dsqaq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457200"/>
            <a:ext cx="8458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85800" y="990600"/>
            <a:ext cx="77501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400" b="1" dirty="0" err="1">
                <a:solidFill>
                  <a:srgbClr val="C00000"/>
                </a:solidFill>
              </a:rPr>
              <a:t>ب-</a:t>
            </a:r>
            <a:r>
              <a:rPr lang="ar-EG" sz="4400" b="1" dirty="0">
                <a:solidFill>
                  <a:srgbClr val="C00000"/>
                </a:solidFill>
              </a:rPr>
              <a:t> </a:t>
            </a:r>
            <a:r>
              <a:rPr lang="ar-SA" sz="4400" b="1" dirty="0">
                <a:solidFill>
                  <a:srgbClr val="C00000"/>
                </a:solidFill>
              </a:rPr>
              <a:t>قال تعالى:</a:t>
            </a:r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endParaRPr lang="ar-EG" sz="4400" b="1" dirty="0">
              <a:solidFill>
                <a:srgbClr val="C00000"/>
              </a:solidFill>
            </a:endParaRPr>
          </a:p>
          <a:p>
            <a:pPr algn="ctr" rtl="1"/>
            <a:r>
              <a:rPr lang="ar-EG" sz="4400" b="1" dirty="0" smtClean="0">
                <a:solidFill>
                  <a:srgbClr val="C00000"/>
                </a:solidFill>
              </a:rPr>
              <a:t>                  </a:t>
            </a:r>
            <a:r>
              <a:rPr lang="ar-SA" sz="4400" b="1" dirty="0">
                <a:solidFill>
                  <a:srgbClr val="C00000"/>
                </a:solidFill>
              </a:rPr>
              <a:t>الجمعة 4</a:t>
            </a:r>
            <a:endParaRPr lang="en-US" sz="4400" b="1" dirty="0">
              <a:solidFill>
                <a:srgbClr val="C00000"/>
              </a:solidFill>
            </a:endParaRPr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6" cstate="print"/>
          <a:srcRect t="-1588" r="54019"/>
          <a:stretch>
            <a:fillRect/>
          </a:stretch>
        </p:blipFill>
        <p:spPr bwMode="auto">
          <a:xfrm>
            <a:off x="4191000" y="1981200"/>
            <a:ext cx="37449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6"/>
          <p:cNvPicPr>
            <a:picLocks noChangeAspect="1" noChangeArrowheads="1"/>
          </p:cNvPicPr>
          <p:nvPr/>
        </p:nvPicPr>
        <p:blipFill>
          <a:blip r:embed="rId6" cstate="print"/>
          <a:srcRect l="46301" t="-12698"/>
          <a:stretch>
            <a:fillRect/>
          </a:stretch>
        </p:blipFill>
        <p:spPr bwMode="auto">
          <a:xfrm>
            <a:off x="1284288" y="990600"/>
            <a:ext cx="44307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33400" y="4007288"/>
            <a:ext cx="8001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400" b="1" dirty="0">
                <a:solidFill>
                  <a:srgbClr val="00FFFF"/>
                </a:solidFill>
              </a:rPr>
              <a:t>الفضل</a:t>
            </a:r>
            <a:r>
              <a:rPr lang="ar-SA" sz="4400" b="1" dirty="0" err="1">
                <a:solidFill>
                  <a:srgbClr val="00FFFF"/>
                </a:solidFill>
              </a:rPr>
              <a:t>:</a:t>
            </a:r>
            <a:r>
              <a:rPr lang="ar-SA" sz="4400" b="1" dirty="0">
                <a:solidFill>
                  <a:srgbClr val="00FFFF"/>
                </a:solidFill>
              </a:rPr>
              <a:t> </a:t>
            </a:r>
            <a:r>
              <a:rPr lang="ar-EG" sz="4000" b="1" dirty="0">
                <a:solidFill>
                  <a:schemeClr val="bg1"/>
                </a:solidFill>
              </a:rPr>
              <a:t>مضاف إليه</a:t>
            </a:r>
          </a:p>
          <a:p>
            <a:pPr algn="r" rtl="1"/>
            <a:r>
              <a:rPr lang="ar-SA" sz="3600" b="1" dirty="0">
                <a:solidFill>
                  <a:schemeClr val="bg1"/>
                </a:solidFill>
              </a:rPr>
              <a:t> </a:t>
            </a:r>
            <a:r>
              <a:rPr lang="ar-SA" sz="1400" b="1" dirty="0" err="1">
                <a:solidFill>
                  <a:schemeClr val="bg1"/>
                </a:solidFill>
              </a:rPr>
              <a:t>.......</a:t>
            </a:r>
            <a:r>
              <a:rPr lang="ar-EG" sz="1400" b="1" dirty="0" err="1">
                <a:solidFill>
                  <a:schemeClr val="bg1"/>
                </a:solidFill>
              </a:rPr>
              <a:t>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.......</a:t>
            </a:r>
            <a:r>
              <a:rPr lang="ar-EG" sz="1400" b="1" dirty="0" err="1">
                <a:solidFill>
                  <a:schemeClr val="bg1"/>
                </a:solidFill>
              </a:rPr>
              <a:t>..........................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</a:t>
            </a:r>
            <a:r>
              <a:rPr lang="ar-EG" sz="1400" b="1" dirty="0">
                <a:solidFill>
                  <a:schemeClr val="bg1"/>
                </a:solidFill>
              </a:rPr>
              <a:t>.......................................................................................</a:t>
            </a:r>
            <a:r>
              <a:rPr lang="ar-SA" sz="1400" b="1" dirty="0" err="1">
                <a:solidFill>
                  <a:schemeClr val="bg1"/>
                </a:solidFill>
              </a:rPr>
              <a:t>.....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 rot="21582014">
            <a:off x="1371600" y="4790223"/>
            <a:ext cx="6397625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15000"/>
              </a:lnSpc>
              <a:tabLst>
                <a:tab pos="533400" algn="r"/>
              </a:tabLst>
            </a:pPr>
            <a:r>
              <a:rPr lang="ar-SA" sz="3600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مجرور وعلامة جره الكسرة الظاهرة على </a:t>
            </a:r>
            <a:r>
              <a:rPr lang="ar-SA" sz="3600" b="1" dirty="0" err="1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آخره.</a:t>
            </a:r>
            <a:r>
              <a:rPr lang="ar-SA" sz="3600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4 - Mexican jumping b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شغل منى\خلفيات جديدة\براويز حلوة\إطارات العناوينhhhhhhhhh\0161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8600"/>
            <a:ext cx="9067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914400" y="581561"/>
            <a:ext cx="7848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ctr" rtl="1"/>
            <a:r>
              <a:rPr lang="ar-SA" sz="4000" b="1" dirty="0">
                <a:solidFill>
                  <a:srgbClr val="000066"/>
                </a:solidFill>
              </a:rPr>
              <a:t>ج-</a:t>
            </a:r>
            <a:r>
              <a:rPr lang="ar-SA" sz="4000" b="1" dirty="0"/>
              <a:t> </a:t>
            </a:r>
            <a:r>
              <a:rPr lang="ar-SA" sz="4000" b="1" u="sng" dirty="0">
                <a:solidFill>
                  <a:srgbClr val="000066"/>
                </a:solidFill>
              </a:rPr>
              <a:t>إن في مطالعة الكتب ثروة </a:t>
            </a:r>
            <a:r>
              <a:rPr lang="ar-SA" sz="4000" b="1" dirty="0">
                <a:solidFill>
                  <a:srgbClr val="000066"/>
                </a:solidFill>
              </a:rPr>
              <a:t>يفيد منها الطامحون إلى مراتب </a:t>
            </a:r>
            <a:r>
              <a:rPr lang="ar-SA" sz="4000" b="1" dirty="0" err="1">
                <a:solidFill>
                  <a:srgbClr val="000066"/>
                </a:solidFill>
              </a:rPr>
              <a:t>المجد.</a:t>
            </a:r>
            <a:r>
              <a:rPr lang="ar-SA" sz="4000" b="1" dirty="0">
                <a:solidFill>
                  <a:srgbClr val="000066"/>
                </a:solidFill>
              </a:rPr>
              <a:t> </a:t>
            </a:r>
            <a:endParaRPr lang="en-US" sz="4000" b="1" dirty="0">
              <a:solidFill>
                <a:srgbClr val="000066"/>
              </a:solidFill>
            </a:endParaRPr>
          </a:p>
        </p:txBody>
      </p:sp>
      <p:sp>
        <p:nvSpPr>
          <p:cNvPr id="4" name="وسيلة شرح مستطيلة مستديرة الزوايا 3"/>
          <p:cNvSpPr/>
          <p:nvPr/>
        </p:nvSpPr>
        <p:spPr>
          <a:xfrm>
            <a:off x="381000" y="2438400"/>
            <a:ext cx="8458200" cy="4038600"/>
          </a:xfrm>
          <a:prstGeom prst="wedgeRoundRectCallout">
            <a:avLst>
              <a:gd name="adj1" fmla="val 29395"/>
              <a:gd name="adj2" fmla="val 50267"/>
              <a:gd name="adj3" fmla="val 16667"/>
            </a:avLst>
          </a:prstGeom>
          <a:blipFill>
            <a:blip r:embed="rId7" cstate="print"/>
            <a:stretch>
              <a:fillRect/>
            </a:stretch>
          </a:blip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600200" y="2943761"/>
            <a:ext cx="6629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إن: 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حرف توكيد </a:t>
            </a:r>
            <a:r>
              <a:rPr lang="ar-SA" sz="4000" b="1" dirty="0" err="1">
                <a:ea typeface="Calibri" pitchFamily="34" charset="0"/>
                <a:cs typeface="Times New Roman" pitchFamily="18" charset="0"/>
              </a:rPr>
              <a:t>و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</a:t>
            </a:r>
            <a:r>
              <a:rPr lang="ar-EG" sz="1400" b="1" dirty="0"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..........................</a:t>
            </a:r>
            <a:endParaRPr lang="en-US" sz="1400" b="1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066800" y="3593048"/>
            <a:ext cx="670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r" rtl="1"/>
            <a:r>
              <a:rPr lang="ar-SA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نصب مبني لا محل له من الإعراب.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524000" y="4476750"/>
            <a:ext cx="6629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في</a:t>
            </a:r>
            <a:r>
              <a:rPr lang="ar-SA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: 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حرف </a:t>
            </a:r>
            <a:endParaRPr lang="ar-EG" sz="4000" b="1" dirty="0">
              <a:ea typeface="Calibri" pitchFamily="34" charset="0"/>
              <a:cs typeface="Times New Roman" pitchFamily="18" charset="0"/>
            </a:endParaRPr>
          </a:p>
          <a:p>
            <a:pPr marL="457200" algn="r" rtl="1"/>
            <a:endParaRPr lang="ar-EG" sz="3600" b="1" dirty="0">
              <a:ea typeface="Calibri" pitchFamily="34" charset="0"/>
              <a:cs typeface="Times New Roman" pitchFamily="18" charset="0"/>
            </a:endParaRPr>
          </a:p>
          <a:p>
            <a:pPr marL="457200" algn="r" rtl="1"/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</a:t>
            </a:r>
            <a:r>
              <a:rPr lang="ar-EG" sz="1400" b="1" dirty="0"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..........................</a:t>
            </a:r>
            <a:endParaRPr lang="en-US" sz="1400" b="1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066800" y="5373688"/>
            <a:ext cx="6629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جر مبني لا محل له من الإعراب.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3 - ba-bl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3 - ba-bl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شغل منى\خلفيات جديدة\براويز حلوة\إطارات العناوينhhhhhhhhh\016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"/>
            <a:ext cx="9067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914400" y="581561"/>
            <a:ext cx="7848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ctr" rtl="1"/>
            <a:r>
              <a:rPr lang="ar-SA" sz="4000" b="1" dirty="0">
                <a:solidFill>
                  <a:srgbClr val="000066"/>
                </a:solidFill>
              </a:rPr>
              <a:t>ج-</a:t>
            </a:r>
            <a:r>
              <a:rPr lang="ar-SA" sz="4000" b="1" dirty="0"/>
              <a:t> </a:t>
            </a:r>
            <a:r>
              <a:rPr lang="ar-SA" sz="4000" b="1" u="sng" dirty="0">
                <a:solidFill>
                  <a:srgbClr val="000066"/>
                </a:solidFill>
              </a:rPr>
              <a:t>إن في مطالعة الكتب ثروة </a:t>
            </a:r>
            <a:r>
              <a:rPr lang="ar-SA" sz="4000" b="1" dirty="0">
                <a:solidFill>
                  <a:srgbClr val="000066"/>
                </a:solidFill>
              </a:rPr>
              <a:t>يفيد منها الطامحون إلى مراتب </a:t>
            </a:r>
            <a:r>
              <a:rPr lang="ar-SA" sz="4000" b="1" dirty="0" err="1">
                <a:solidFill>
                  <a:srgbClr val="000066"/>
                </a:solidFill>
              </a:rPr>
              <a:t>المجد.</a:t>
            </a:r>
            <a:r>
              <a:rPr lang="ar-SA" sz="4000" b="1" dirty="0">
                <a:solidFill>
                  <a:srgbClr val="000066"/>
                </a:solidFill>
              </a:rPr>
              <a:t> </a:t>
            </a:r>
            <a:endParaRPr lang="en-US" sz="4000" b="1" dirty="0">
              <a:solidFill>
                <a:srgbClr val="000066"/>
              </a:solidFill>
            </a:endParaRPr>
          </a:p>
        </p:txBody>
      </p:sp>
      <p:sp>
        <p:nvSpPr>
          <p:cNvPr id="4" name="وسيلة شرح مستطيلة مستديرة الزوايا 3"/>
          <p:cNvSpPr/>
          <p:nvPr/>
        </p:nvSpPr>
        <p:spPr>
          <a:xfrm>
            <a:off x="381000" y="2438400"/>
            <a:ext cx="8458200" cy="4038600"/>
          </a:xfrm>
          <a:prstGeom prst="wedgeRoundRectCallout">
            <a:avLst>
              <a:gd name="adj1" fmla="val 29395"/>
              <a:gd name="adj2" fmla="val 50267"/>
              <a:gd name="adj3" fmla="val 16667"/>
            </a:avLst>
          </a:prstGeom>
          <a:blipFill>
            <a:blip r:embed="rId6" cstate="print"/>
            <a:stretch>
              <a:fillRect/>
            </a:stretch>
          </a:blip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447800" y="3544888"/>
            <a:ext cx="66294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مطالعة: 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اسم مجرور </a:t>
            </a:r>
            <a:r>
              <a:rPr lang="ar-SA" sz="4000" b="1" dirty="0" err="1">
                <a:ea typeface="Calibri" pitchFamily="34" charset="0"/>
                <a:cs typeface="Times New Roman" pitchFamily="18" charset="0"/>
              </a:rPr>
              <a:t>بـ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 (في) </a:t>
            </a:r>
            <a:r>
              <a:rPr lang="ar-SA" sz="4000" b="1" dirty="0" err="1">
                <a:ea typeface="Calibri" pitchFamily="34" charset="0"/>
                <a:cs typeface="Times New Roman" pitchFamily="18" charset="0"/>
              </a:rPr>
              <a:t>وعلامة 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...............................</a:t>
            </a:r>
            <a:r>
              <a:rPr lang="ar-EG" sz="1400" b="1" dirty="0">
                <a:ea typeface="Calibri" pitchFamily="34" charset="0"/>
                <a:cs typeface="Times New Roman" pitchFamily="18" charset="0"/>
              </a:rPr>
              <a:t>...................................................................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</a:t>
            </a:r>
            <a:r>
              <a:rPr lang="ar-SA" sz="3600" b="1" dirty="0">
                <a:ea typeface="Calibri" pitchFamily="34" charset="0"/>
                <a:cs typeface="Times New Roman" pitchFamily="18" charset="0"/>
              </a:rPr>
              <a:t> 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وهو</a:t>
            </a:r>
            <a:r>
              <a:rPr lang="ar-SA" sz="3600" b="1" dirty="0">
                <a:ea typeface="Calibri" pitchFamily="34" charset="0"/>
                <a:cs typeface="Times New Roman" pitchFamily="18" charset="0"/>
              </a:rPr>
              <a:t> </a:t>
            </a:r>
            <a:endParaRPr lang="ar-EG" sz="3600" b="1" dirty="0">
              <a:ea typeface="Calibri" pitchFamily="34" charset="0"/>
              <a:cs typeface="Times New Roman" pitchFamily="18" charset="0"/>
            </a:endParaRPr>
          </a:p>
          <a:p>
            <a:pPr marL="457200" algn="r" rtl="1"/>
            <a:endParaRPr lang="ar-EG" sz="1600" b="1" dirty="0">
              <a:ea typeface="Calibri" pitchFamily="34" charset="0"/>
              <a:cs typeface="Times New Roman" pitchFamily="18" charset="0"/>
            </a:endParaRPr>
          </a:p>
          <a:p>
            <a:pPr marL="457200" algn="r" rtl="1"/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................</a:t>
            </a:r>
            <a:r>
              <a:rPr lang="ar-EG" sz="1400" b="1" dirty="0" err="1">
                <a:ea typeface="Calibri" pitchFamily="34" charset="0"/>
                <a:cs typeface="Times New Roman" pitchFamily="18" charset="0"/>
              </a:rPr>
              <a:t>.................................</a:t>
            </a:r>
            <a:endParaRPr lang="en-US" sz="1400" b="1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514600" y="4230688"/>
            <a:ext cx="533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جره الكسرة الظاهرة على آخره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5410200" y="47640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3600" b="1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مضاف</a:t>
            </a:r>
            <a:endParaRPr lang="en-US" sz="3600" b="1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شغل منى\خلفيات جديدة\براويز حلوة\إطارات العناوينhhhhhhhhh\016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"/>
            <a:ext cx="9067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914400" y="581561"/>
            <a:ext cx="7848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ctr" rtl="1"/>
            <a:r>
              <a:rPr lang="ar-SA" sz="4000" b="1" dirty="0">
                <a:solidFill>
                  <a:srgbClr val="000066"/>
                </a:solidFill>
              </a:rPr>
              <a:t>ج-</a:t>
            </a:r>
            <a:r>
              <a:rPr lang="ar-SA" sz="4000" b="1" dirty="0"/>
              <a:t> </a:t>
            </a:r>
            <a:r>
              <a:rPr lang="ar-SA" sz="4000" b="1" u="sng" dirty="0">
                <a:solidFill>
                  <a:srgbClr val="000066"/>
                </a:solidFill>
              </a:rPr>
              <a:t>إن في مطالعة الكتب ثروة </a:t>
            </a:r>
            <a:r>
              <a:rPr lang="ar-SA" sz="4000" b="1" dirty="0">
                <a:solidFill>
                  <a:srgbClr val="000066"/>
                </a:solidFill>
              </a:rPr>
              <a:t>يفيد منها الطامحون إلى مراتب </a:t>
            </a:r>
            <a:r>
              <a:rPr lang="ar-SA" sz="4000" b="1" dirty="0" err="1">
                <a:solidFill>
                  <a:srgbClr val="000066"/>
                </a:solidFill>
              </a:rPr>
              <a:t>المجد.</a:t>
            </a:r>
            <a:r>
              <a:rPr lang="ar-SA" sz="4000" b="1" dirty="0">
                <a:solidFill>
                  <a:srgbClr val="000066"/>
                </a:solidFill>
              </a:rPr>
              <a:t> </a:t>
            </a:r>
            <a:endParaRPr lang="en-US" sz="4000" b="1" dirty="0">
              <a:solidFill>
                <a:srgbClr val="000066"/>
              </a:solidFill>
            </a:endParaRPr>
          </a:p>
        </p:txBody>
      </p:sp>
      <p:sp>
        <p:nvSpPr>
          <p:cNvPr id="4" name="وسيلة شرح مستطيلة مستديرة الزوايا 3"/>
          <p:cNvSpPr/>
          <p:nvPr/>
        </p:nvSpPr>
        <p:spPr>
          <a:xfrm>
            <a:off x="381000" y="2438400"/>
            <a:ext cx="8458200" cy="4038600"/>
          </a:xfrm>
          <a:prstGeom prst="wedgeRoundRectCallout">
            <a:avLst>
              <a:gd name="adj1" fmla="val 29395"/>
              <a:gd name="adj2" fmla="val 50267"/>
              <a:gd name="adj3" fmla="val 16667"/>
            </a:avLst>
          </a:prstGeom>
          <a:blipFill>
            <a:blip r:embed="rId6" cstate="print"/>
            <a:stretch>
              <a:fillRect/>
            </a:stretch>
          </a:blip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295400" y="3034367"/>
            <a:ext cx="70866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r" rtl="1"/>
            <a:r>
              <a:rPr lang="ar-SA" sz="4000" b="1" dirty="0" err="1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الكتب:</a:t>
            </a:r>
            <a:r>
              <a:rPr lang="ar-SA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ar-EG" sz="36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marL="457200" algn="r" rtl="1"/>
            <a:endParaRPr lang="ar-EG" sz="1400" b="1" dirty="0" smtClean="0">
              <a:ea typeface="Calibri" pitchFamily="34" charset="0"/>
              <a:cs typeface="Times New Roman" pitchFamily="18" charset="0"/>
            </a:endParaRPr>
          </a:p>
          <a:p>
            <a:pPr marL="457200" algn="r" rtl="1"/>
            <a:r>
              <a:rPr lang="ar-EG" sz="1400" b="1" dirty="0" smtClean="0"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</a:t>
            </a:r>
            <a:r>
              <a:rPr lang="ar-EG" sz="36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 </a:t>
            </a:r>
            <a:r>
              <a:rPr lang="ar-SA" sz="4000" b="1" dirty="0">
                <a:ea typeface="Calibri" pitchFamily="34" charset="0"/>
              </a:rPr>
              <a:t>وشبه </a:t>
            </a:r>
            <a:r>
              <a:rPr lang="ar-SA" sz="4000" b="1" dirty="0" err="1">
                <a:ea typeface="Calibri" pitchFamily="34" charset="0"/>
              </a:rPr>
              <a:t>الجملة </a:t>
            </a:r>
            <a:r>
              <a:rPr lang="ar-SA" sz="4000" b="1" dirty="0">
                <a:ea typeface="Calibri" pitchFamily="34" charset="0"/>
              </a:rPr>
              <a:t>(الجار والمجرور) في </a:t>
            </a:r>
            <a:r>
              <a:rPr lang="ar-SA" sz="4000" b="1" dirty="0" err="1">
                <a:ea typeface="Calibri" pitchFamily="34" charset="0"/>
              </a:rPr>
              <a:t>محل </a:t>
            </a:r>
            <a:r>
              <a:rPr lang="ar-SA" sz="1400" b="1" dirty="0" err="1">
                <a:ea typeface="Calibri" pitchFamily="34" charset="0"/>
              </a:rPr>
              <a:t>.........................</a:t>
            </a:r>
            <a:r>
              <a:rPr lang="ar-SA" sz="1400" b="1" dirty="0">
                <a:ea typeface="Calibri" pitchFamily="34" charset="0"/>
              </a:rPr>
              <a:t> </a:t>
            </a:r>
            <a:r>
              <a:rPr lang="ar-SA" sz="4000" b="1" dirty="0" err="1">
                <a:ea typeface="Calibri" pitchFamily="34" charset="0"/>
              </a:rPr>
              <a:t>خبر</a:t>
            </a:r>
            <a:r>
              <a:rPr lang="ar-SA" sz="3600" b="1" dirty="0" err="1">
                <a:ea typeface="Calibri" pitchFamily="34" charset="0"/>
              </a:rPr>
              <a:t> </a:t>
            </a:r>
            <a:r>
              <a:rPr lang="ar-SA" sz="1400" b="1" dirty="0" err="1">
                <a:ea typeface="Calibri" pitchFamily="34" charset="0"/>
              </a:rPr>
              <a:t>.....................</a:t>
            </a:r>
            <a:r>
              <a:rPr lang="ar-SA" sz="1400" b="1" dirty="0">
                <a:ea typeface="Calibri" pitchFamily="34" charset="0"/>
              </a:rPr>
              <a:t> </a:t>
            </a:r>
            <a:r>
              <a:rPr lang="ar-SA" sz="4000" b="1" dirty="0">
                <a:ea typeface="Calibri" pitchFamily="34" charset="0"/>
              </a:rPr>
              <a:t>مقدم.</a:t>
            </a:r>
            <a:endParaRPr lang="en-US" sz="3600" dirty="0">
              <a:ea typeface="Calibri" pitchFamily="34" charset="0"/>
            </a:endParaRP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1981200" y="4750455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رفع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1447800" y="3586817"/>
            <a:ext cx="6629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3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مضاف </a:t>
            </a:r>
            <a:r>
              <a:rPr lang="ar-SA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إليه مجرور وعلامة جره الكسرة الظاهرة على آخره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6858000" y="5283855"/>
            <a:ext cx="1219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SA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إن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شغل منى\خلفيات جديدة\براويز حلوة\إطارات العناوينhhhhhhhhh\016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"/>
            <a:ext cx="9067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914400" y="581561"/>
            <a:ext cx="7848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ctr" rtl="1"/>
            <a:r>
              <a:rPr lang="ar-SA" sz="4000" b="1" dirty="0">
                <a:solidFill>
                  <a:srgbClr val="000066"/>
                </a:solidFill>
              </a:rPr>
              <a:t>ج-</a:t>
            </a:r>
            <a:r>
              <a:rPr lang="ar-SA" sz="4000" b="1" dirty="0"/>
              <a:t> </a:t>
            </a:r>
            <a:r>
              <a:rPr lang="ar-SA" sz="4000" b="1" u="sng" dirty="0">
                <a:solidFill>
                  <a:srgbClr val="000066"/>
                </a:solidFill>
              </a:rPr>
              <a:t>إن في مطالعة الكتب ثروة </a:t>
            </a:r>
            <a:r>
              <a:rPr lang="ar-SA" sz="4000" b="1" dirty="0">
                <a:solidFill>
                  <a:srgbClr val="000066"/>
                </a:solidFill>
              </a:rPr>
              <a:t>يفيد منها الطامحون إلى مراتب </a:t>
            </a:r>
            <a:r>
              <a:rPr lang="ar-SA" sz="4000" b="1" dirty="0" err="1">
                <a:solidFill>
                  <a:srgbClr val="000066"/>
                </a:solidFill>
              </a:rPr>
              <a:t>المجد.</a:t>
            </a:r>
            <a:r>
              <a:rPr lang="ar-SA" sz="4000" b="1" dirty="0">
                <a:solidFill>
                  <a:srgbClr val="000066"/>
                </a:solidFill>
              </a:rPr>
              <a:t> </a:t>
            </a:r>
            <a:endParaRPr lang="en-US" sz="4000" b="1" dirty="0">
              <a:solidFill>
                <a:srgbClr val="000066"/>
              </a:solidFill>
            </a:endParaRPr>
          </a:p>
        </p:txBody>
      </p:sp>
      <p:sp>
        <p:nvSpPr>
          <p:cNvPr id="4" name="وسيلة شرح مستطيلة مستديرة الزوايا 3"/>
          <p:cNvSpPr/>
          <p:nvPr/>
        </p:nvSpPr>
        <p:spPr>
          <a:xfrm>
            <a:off x="381000" y="2438400"/>
            <a:ext cx="8458200" cy="4038600"/>
          </a:xfrm>
          <a:prstGeom prst="wedgeRoundRectCallout">
            <a:avLst>
              <a:gd name="adj1" fmla="val 29395"/>
              <a:gd name="adj2" fmla="val 50267"/>
              <a:gd name="adj3" fmla="val 16667"/>
            </a:avLst>
          </a:prstGeom>
          <a:blipFill>
            <a:blip r:embed="rId6" cstate="print"/>
            <a:stretch>
              <a:fillRect/>
            </a:stretch>
          </a:blip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447800" y="3752850"/>
            <a:ext cx="6629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ثروة</a:t>
            </a:r>
            <a:r>
              <a:rPr lang="ar-SA" sz="4000" b="1" dirty="0" err="1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:</a:t>
            </a:r>
            <a:r>
              <a:rPr lang="ar-SA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ar-EG" sz="1400" b="1" dirty="0" err="1">
                <a:ea typeface="Calibri" pitchFamily="34" charset="0"/>
                <a:cs typeface="Times New Roman" pitchFamily="18" charset="0"/>
              </a:rPr>
              <a:t>...........................................................</a:t>
            </a:r>
            <a:r>
              <a:rPr lang="ar-EG" sz="36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ar-EG" sz="4000" b="1" dirty="0">
                <a:ea typeface="Calibri" pitchFamily="34" charset="0"/>
                <a:cs typeface="Times New Roman" pitchFamily="18" charset="0"/>
              </a:rPr>
              <a:t>منصوب</a:t>
            </a:r>
            <a:r>
              <a:rPr lang="ar-SA" sz="4000" b="1" dirty="0">
                <a:ea typeface="Calibri" pitchFamily="34" charset="0"/>
                <a:cs typeface="Times New Roman" pitchFamily="18" charset="0"/>
              </a:rPr>
              <a:t> وعلامة</a:t>
            </a:r>
            <a:r>
              <a:rPr lang="ar-EG" sz="4000" b="1" dirty="0">
                <a:ea typeface="Calibri" pitchFamily="34" charset="0"/>
                <a:cs typeface="Times New Roman" pitchFamily="18" charset="0"/>
              </a:rPr>
              <a:t> نصبه </a:t>
            </a:r>
            <a:r>
              <a:rPr lang="ar-SA" sz="1400" b="1" dirty="0" err="1">
                <a:ea typeface="Calibri" pitchFamily="34" charset="0"/>
                <a:cs typeface="Times New Roman" pitchFamily="18" charset="0"/>
              </a:rPr>
              <a:t>..............................</a:t>
            </a:r>
            <a:r>
              <a:rPr lang="ar-EG" sz="1400" b="1" dirty="0" err="1">
                <a:ea typeface="Calibri" pitchFamily="34" charset="0"/>
                <a:cs typeface="Times New Roman" pitchFamily="18" charset="0"/>
              </a:rPr>
              <a:t>................................................</a:t>
            </a:r>
            <a:endParaRPr lang="en-US" sz="1400" b="1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4114800" y="375285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اسم إن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1600200" y="4459287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r" rtl="1"/>
            <a:r>
              <a:rPr lang="ar-EG" sz="3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الفتحة </a:t>
            </a:r>
            <a:r>
              <a:rPr lang="ar-EG" sz="3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الظاهرة</a:t>
            </a:r>
            <a:endParaRPr lang="en-US" sz="3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6 - bend s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7 - نغمات متآلف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190500" y="2057400"/>
            <a:ext cx="8763000" cy="4648200"/>
            <a:chOff x="467543" y="2698770"/>
            <a:chExt cx="8280919" cy="2663843"/>
          </a:xfrm>
        </p:grpSpPr>
        <p:sp>
          <p:nvSpPr>
            <p:cNvPr id="3" name="مستطيل 2"/>
            <p:cNvSpPr/>
            <p:nvPr/>
          </p:nvSpPr>
          <p:spPr>
            <a:xfrm>
              <a:off x="1019604" y="2781560"/>
              <a:ext cx="7314812" cy="2376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62471" name="صورة 5" descr="forumcelalettin_775.png"/>
            <p:cNvPicPr>
              <a:picLocks noChangeAspect="1"/>
            </p:cNvPicPr>
            <p:nvPr/>
          </p:nvPicPr>
          <p:blipFill>
            <a:blip r:embed="rId5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467543" y="2698770"/>
              <a:ext cx="8280919" cy="2663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ربع نص 6"/>
          <p:cNvSpPr txBox="1">
            <a:spLocks noChangeArrowheads="1"/>
          </p:cNvSpPr>
          <p:nvPr/>
        </p:nvSpPr>
        <p:spPr bwMode="auto">
          <a:xfrm>
            <a:off x="990600" y="3160713"/>
            <a:ext cx="7239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000" b="1">
                <a:solidFill>
                  <a:srgbClr val="660066"/>
                </a:solidFill>
              </a:rPr>
              <a:t>أ- </a:t>
            </a:r>
            <a:r>
              <a:rPr lang="ar-SA" sz="4000" b="1">
                <a:solidFill>
                  <a:srgbClr val="660066"/>
                </a:solidFill>
              </a:rPr>
              <a:t>مسابقة بين طالبين: يقترح المعلم كلمة. ويستخدمها الطالب الأول مضافًا في جملة مفيدة. ثم يستخدمها الطالب الثاني مضافًا إليه في جملة أخرى. </a:t>
            </a:r>
            <a:endParaRPr lang="en-US" sz="4000" b="1">
              <a:solidFill>
                <a:srgbClr val="660066"/>
              </a:solidFill>
            </a:endParaRPr>
          </a:p>
        </p:txBody>
      </p:sp>
      <p:pic>
        <p:nvPicPr>
          <p:cNvPr id="13" name="صورة 12" descr="img_1355587401_329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-1833563"/>
            <a:ext cx="8610600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90520" y="753179"/>
            <a:ext cx="66676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15- نشاطات شفهية: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190500" y="2057400"/>
            <a:ext cx="8763000" cy="4648200"/>
            <a:chOff x="467543" y="2698770"/>
            <a:chExt cx="8280919" cy="2663843"/>
          </a:xfrm>
        </p:grpSpPr>
        <p:sp>
          <p:nvSpPr>
            <p:cNvPr id="3" name="مستطيل 2"/>
            <p:cNvSpPr/>
            <p:nvPr/>
          </p:nvSpPr>
          <p:spPr>
            <a:xfrm>
              <a:off x="1019604" y="2781560"/>
              <a:ext cx="7314812" cy="2376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63495" name="صورة 5" descr="forumcelalettin_775.png"/>
            <p:cNvPicPr>
              <a:picLocks noChangeAspect="1"/>
            </p:cNvPicPr>
            <p:nvPr/>
          </p:nvPicPr>
          <p:blipFill>
            <a:blip r:embed="rId4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467543" y="2698770"/>
              <a:ext cx="8280919" cy="2663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ربع نص 6"/>
          <p:cNvSpPr txBox="1">
            <a:spLocks noChangeArrowheads="1"/>
          </p:cNvSpPr>
          <p:nvPr/>
        </p:nvSpPr>
        <p:spPr bwMode="auto">
          <a:xfrm>
            <a:off x="990600" y="3160713"/>
            <a:ext cx="7239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000" b="1">
                <a:solidFill>
                  <a:srgbClr val="660066"/>
                </a:solidFill>
              </a:rPr>
              <a:t>ب- </a:t>
            </a:r>
            <a:r>
              <a:rPr lang="ar-SA" sz="4000" b="1">
                <a:solidFill>
                  <a:srgbClr val="660066"/>
                </a:solidFill>
              </a:rPr>
              <a:t>مسابقة بين طالبين: يأتي الطالب الأول بكلمة. ويجعلها الطالب الثاني مرة مضافًا ومرةّ مضافًا إليه في تركيب إضافي، ثم العكس، مثال: </a:t>
            </a:r>
            <a:endParaRPr lang="en-US" sz="4000" b="1">
              <a:solidFill>
                <a:srgbClr val="660066"/>
              </a:solidFill>
            </a:endParaRPr>
          </a:p>
        </p:txBody>
      </p:sp>
      <p:pic>
        <p:nvPicPr>
          <p:cNvPr id="13" name="صورة 12" descr="img_1355587401_329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-1833563"/>
            <a:ext cx="8610600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90520" y="753179"/>
            <a:ext cx="66676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15- نشاطات شفهية: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190500" y="2057400"/>
            <a:ext cx="8763000" cy="4648200"/>
            <a:chOff x="467543" y="2698770"/>
            <a:chExt cx="8280919" cy="2663843"/>
          </a:xfrm>
        </p:grpSpPr>
        <p:sp>
          <p:nvSpPr>
            <p:cNvPr id="3" name="مستطيل 2"/>
            <p:cNvSpPr/>
            <p:nvPr/>
          </p:nvSpPr>
          <p:spPr>
            <a:xfrm>
              <a:off x="1019604" y="2781560"/>
              <a:ext cx="7314812" cy="2376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64519" name="صورة 5" descr="forumcelalettin_775.png"/>
            <p:cNvPicPr>
              <a:picLocks noChangeAspect="1"/>
            </p:cNvPicPr>
            <p:nvPr/>
          </p:nvPicPr>
          <p:blipFill>
            <a:blip r:embed="rId5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467543" y="2698770"/>
              <a:ext cx="8280919" cy="2663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ربع نص 6"/>
          <p:cNvSpPr txBox="1">
            <a:spLocks noChangeArrowheads="1"/>
          </p:cNvSpPr>
          <p:nvPr/>
        </p:nvSpPr>
        <p:spPr bwMode="auto">
          <a:xfrm>
            <a:off x="990600" y="3781425"/>
            <a:ext cx="723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4000" b="1" dirty="0">
                <a:solidFill>
                  <a:srgbClr val="CC00CC"/>
                </a:solidFill>
              </a:rPr>
              <a:t>الطالب الأول: </a:t>
            </a:r>
            <a:r>
              <a:rPr lang="ar-SA" sz="4000" b="1" dirty="0" err="1">
                <a:solidFill>
                  <a:schemeClr val="accent6">
                    <a:lumMod val="50000"/>
                  </a:schemeClr>
                </a:solidFill>
              </a:rPr>
              <a:t>غرفة.</a:t>
            </a:r>
            <a:r>
              <a:rPr lang="ar-SA" sz="4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r" rtl="1">
              <a:defRPr/>
            </a:pPr>
            <a:r>
              <a:rPr lang="ar-SA" sz="4000" b="1" dirty="0">
                <a:solidFill>
                  <a:srgbClr val="CC00CC"/>
                </a:solidFill>
              </a:rPr>
              <a:t>الطالب الثاني: </a:t>
            </a:r>
            <a:r>
              <a:rPr lang="ar-SA" sz="4000" b="1" dirty="0">
                <a:solidFill>
                  <a:schemeClr val="accent6">
                    <a:lumMod val="50000"/>
                  </a:schemeClr>
                </a:solidFill>
              </a:rPr>
              <a:t>غرفة </a:t>
            </a:r>
            <a:r>
              <a:rPr lang="ar-SA" sz="4000" b="1" dirty="0" err="1">
                <a:solidFill>
                  <a:schemeClr val="accent6">
                    <a:lumMod val="50000"/>
                  </a:schemeClr>
                </a:solidFill>
              </a:rPr>
              <a:t>الصف </a:t>
            </a:r>
            <a:r>
              <a:rPr lang="ar-SA" sz="4000" b="1" dirty="0">
                <a:solidFill>
                  <a:schemeClr val="accent6">
                    <a:lumMod val="50000"/>
                  </a:schemeClr>
                </a:solidFill>
              </a:rPr>
              <a:t>/ باب </a:t>
            </a:r>
            <a:r>
              <a:rPr lang="ar-SA" sz="4000" b="1" dirty="0" err="1">
                <a:solidFill>
                  <a:schemeClr val="accent6">
                    <a:lumMod val="50000"/>
                  </a:schemeClr>
                </a:solidFill>
              </a:rPr>
              <a:t>الغرفة.</a:t>
            </a:r>
            <a:r>
              <a:rPr lang="ar-SA" sz="4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صورة 12" descr="img_1355587401_329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-1833563"/>
            <a:ext cx="8610600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90520" y="753179"/>
            <a:ext cx="66676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15- نشاطات شفهية: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3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9559773062961532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86200" y="304800"/>
            <a:ext cx="518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340350" y="742950"/>
            <a:ext cx="1974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7200" b="1">
                <a:solidFill>
                  <a:srgbClr val="C00000"/>
                </a:solidFill>
              </a:rPr>
              <a:t>إثراء:</a:t>
            </a:r>
            <a:endParaRPr lang="en-US" sz="7200" b="1">
              <a:solidFill>
                <a:srgbClr val="C00000"/>
              </a:solidFill>
            </a:endParaRPr>
          </a:p>
        </p:txBody>
      </p:sp>
      <p:pic>
        <p:nvPicPr>
          <p:cNvPr id="6" name="Picture 3" descr="F:\شغل امل\الاشكال\1 (88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80" y="2951480"/>
            <a:ext cx="8732108" cy="327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 rot="209068">
            <a:off x="1067702" y="3958958"/>
            <a:ext cx="712077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SA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إذا أردت التأكد من المضاف والمضاف إليه فاتبع الخطوات التالية:</a:t>
            </a:r>
            <a:endParaRPr lang="en-US" sz="4400" b="1" dirty="0">
              <a:ln w="12700">
                <a:solidFill>
                  <a:sysClr val="windowText" lastClr="00000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87 - synthetic b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190500" y="2057400"/>
            <a:ext cx="8763000" cy="4648200"/>
            <a:chOff x="467543" y="2698770"/>
            <a:chExt cx="8280919" cy="2663843"/>
          </a:xfrm>
        </p:grpSpPr>
        <p:sp>
          <p:nvSpPr>
            <p:cNvPr id="3" name="مستطيل 2"/>
            <p:cNvSpPr/>
            <p:nvPr/>
          </p:nvSpPr>
          <p:spPr>
            <a:xfrm>
              <a:off x="1019604" y="2781560"/>
              <a:ext cx="7314812" cy="2376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65543" name="صورة 5" descr="forumcelalettin_775.png"/>
            <p:cNvPicPr>
              <a:picLocks noChangeAspect="1"/>
            </p:cNvPicPr>
            <p:nvPr/>
          </p:nvPicPr>
          <p:blipFill>
            <a:blip r:embed="rId4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467543" y="2698770"/>
              <a:ext cx="8280919" cy="2663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ربع نص 6"/>
          <p:cNvSpPr txBox="1">
            <a:spLocks noChangeArrowheads="1"/>
          </p:cNvSpPr>
          <p:nvPr/>
        </p:nvSpPr>
        <p:spPr bwMode="auto">
          <a:xfrm>
            <a:off x="990600" y="3001963"/>
            <a:ext cx="7239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000" b="1">
                <a:solidFill>
                  <a:srgbClr val="660066"/>
                </a:solidFill>
              </a:rPr>
              <a:t>ت- </a:t>
            </a:r>
            <a:r>
              <a:rPr lang="ar-SA" sz="4000" b="1">
                <a:solidFill>
                  <a:srgbClr val="660066"/>
                </a:solidFill>
              </a:rPr>
              <a:t>مسابقة بين ثلاثة طلاب: يأتي الطالب الأول بكلمة تكون جمعّ مذكر سالمًا، ويجعلها الطالب الثاني مجرورة بحرف جر في جملة مفيدة، ثم يجعلها الطالب الثالث مضافة. </a:t>
            </a:r>
            <a:endParaRPr lang="en-US" sz="4000" b="1">
              <a:solidFill>
                <a:srgbClr val="660066"/>
              </a:solidFill>
            </a:endParaRPr>
          </a:p>
        </p:txBody>
      </p:sp>
      <p:pic>
        <p:nvPicPr>
          <p:cNvPr id="13" name="صورة 12" descr="img_1355587401_329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-1833563"/>
            <a:ext cx="8610600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90520" y="753179"/>
            <a:ext cx="66676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15- نشاطات شفهية: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76 - zi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8188_340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87624" y="2006470"/>
            <a:ext cx="7056784" cy="286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691680" y="2708920"/>
            <a:ext cx="572467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ar-EG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مشروع </a:t>
            </a:r>
            <a:r>
              <a:rPr lang="ar-EG" sz="8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الوحدة</a:t>
            </a:r>
            <a:endParaRPr lang="en-US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27854479207676072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9552" y="548680"/>
            <a:ext cx="810438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68016" y="914400"/>
            <a:ext cx="55137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3300"/>
                </a:solidFill>
              </a:rPr>
              <a:t>استخدم مصادر </a:t>
            </a:r>
            <a:r>
              <a:rPr lang="ar-SA" sz="4800" b="1" dirty="0" err="1" smtClean="0">
                <a:solidFill>
                  <a:srgbClr val="003300"/>
                </a:solidFill>
              </a:rPr>
              <a:t>متنوعة </a:t>
            </a:r>
            <a:r>
              <a:rPr lang="ar-SA" sz="4800" b="1" dirty="0" smtClean="0">
                <a:solidFill>
                  <a:srgbClr val="003300"/>
                </a:solidFill>
              </a:rPr>
              <a:t>(كتبًا، صحفًا، مواقع إليكترونية، إعلانات</a:t>
            </a:r>
            <a:r>
              <a:rPr lang="ar-SA" sz="1600" b="1" dirty="0" smtClean="0">
                <a:solidFill>
                  <a:srgbClr val="003300"/>
                </a:solidFill>
              </a:rPr>
              <a:t>.</a:t>
            </a:r>
            <a:r>
              <a:rPr lang="ar-EG" sz="1600" b="1" dirty="0" err="1" smtClean="0">
                <a:solidFill>
                  <a:srgbClr val="003300"/>
                </a:solidFill>
              </a:rPr>
              <a:t>...........</a:t>
            </a:r>
            <a:r>
              <a:rPr lang="ar-SA" sz="1600" b="1" dirty="0" err="1" smtClean="0">
                <a:solidFill>
                  <a:srgbClr val="003300"/>
                </a:solidFill>
              </a:rPr>
              <a:t>........</a:t>
            </a:r>
            <a:r>
              <a:rPr lang="ar-SA" sz="4800" b="1" dirty="0" smtClean="0">
                <a:solidFill>
                  <a:srgbClr val="003300"/>
                </a:solidFill>
              </a:rPr>
              <a:t> ) ومثّل منها بعشرة أمثلة متنوّعة تمثّل موضوعات </a:t>
            </a:r>
            <a:r>
              <a:rPr lang="ar-SA" sz="4800" b="1" dirty="0" err="1" smtClean="0">
                <a:solidFill>
                  <a:srgbClr val="003300"/>
                </a:solidFill>
              </a:rPr>
              <a:t>الوحدة.</a:t>
            </a:r>
            <a:r>
              <a:rPr lang="ar-SA" sz="4800" b="1" dirty="0" smtClean="0">
                <a:solidFill>
                  <a:srgbClr val="003300"/>
                </a:solidFill>
              </a:rPr>
              <a:t> </a:t>
            </a:r>
            <a:endParaRPr lang="en-US" sz="48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tm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tm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71500" y="80963"/>
            <a:ext cx="8001000" cy="6629400"/>
            <a:chOff x="2896044" y="2324100"/>
            <a:chExt cx="4266756" cy="2857500"/>
          </a:xfrm>
        </p:grpSpPr>
        <p:sp>
          <p:nvSpPr>
            <p:cNvPr id="3" name="Cloud 2"/>
            <p:cNvSpPr/>
            <p:nvPr/>
          </p:nvSpPr>
          <p:spPr>
            <a:xfrm>
              <a:off x="2896044" y="2324100"/>
              <a:ext cx="4266756" cy="2857500"/>
            </a:xfrm>
            <a:prstGeom prst="cloud">
              <a:avLst/>
            </a:prstGeom>
            <a:solidFill>
              <a:srgbClr val="FF006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Plaque 3"/>
            <p:cNvSpPr/>
            <p:nvPr/>
          </p:nvSpPr>
          <p:spPr>
            <a:xfrm>
              <a:off x="3029803" y="2753820"/>
              <a:ext cx="3952676" cy="1945372"/>
            </a:xfrm>
            <a:prstGeom prst="plaque">
              <a:avLst/>
            </a:prstGeom>
            <a:blipFill>
              <a:blip r:embed="rId4" cstate="print"/>
              <a:tile tx="0" ty="0" sx="100000" sy="100000" flip="none" algn="tl"/>
            </a:blip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782763"/>
            <a:ext cx="714216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buFont typeface="Arial" charset="0"/>
              <a:buChar char="•"/>
            </a:pPr>
            <a:r>
              <a:rPr lang="ar-EG" sz="4000" b="1" dirty="0">
                <a:solidFill>
                  <a:srgbClr val="C00000"/>
                </a:solidFill>
              </a:rPr>
              <a:t> </a:t>
            </a:r>
            <a:r>
              <a:rPr lang="ar-SA" sz="4000" b="1" dirty="0">
                <a:solidFill>
                  <a:srgbClr val="C00000"/>
                </a:solidFill>
              </a:rPr>
              <a:t>تأكد أن كلا </a:t>
            </a:r>
            <a:r>
              <a:rPr lang="ar-SA" sz="4000" b="1" dirty="0" err="1">
                <a:solidFill>
                  <a:srgbClr val="C00000"/>
                </a:solidFill>
              </a:rPr>
              <a:t>الكلمتين </a:t>
            </a:r>
            <a:r>
              <a:rPr lang="ar-SA" sz="4000" b="1" dirty="0">
                <a:solidFill>
                  <a:srgbClr val="C00000"/>
                </a:solidFill>
              </a:rPr>
              <a:t>(المضاف والمضاف إليه) </a:t>
            </a:r>
            <a:r>
              <a:rPr lang="ar-SA" sz="4000" b="1" dirty="0" err="1">
                <a:solidFill>
                  <a:srgbClr val="C00000"/>
                </a:solidFill>
              </a:rPr>
              <a:t>اسم.</a:t>
            </a:r>
            <a:r>
              <a:rPr lang="ar-SA" sz="4000" b="1" dirty="0">
                <a:solidFill>
                  <a:srgbClr val="C00000"/>
                </a:solidFill>
              </a:rPr>
              <a:t> </a:t>
            </a:r>
            <a:endParaRPr lang="ar-EG" sz="4000" b="1" dirty="0">
              <a:solidFill>
                <a:srgbClr val="C00000"/>
              </a:solidFill>
            </a:endParaRPr>
          </a:p>
          <a:p>
            <a:pPr algn="r" rtl="1">
              <a:buFont typeface="Arial" charset="0"/>
              <a:buChar char="•"/>
            </a:pPr>
            <a:r>
              <a:rPr lang="ar-EG" sz="4000" b="1" dirty="0"/>
              <a:t> </a:t>
            </a:r>
            <a:r>
              <a:rPr lang="ar-SA" sz="4000" b="1" dirty="0">
                <a:solidFill>
                  <a:srgbClr val="C00000"/>
                </a:solidFill>
              </a:rPr>
              <a:t>احذف المضاف إليه وضع مكانه </a:t>
            </a:r>
            <a:r>
              <a:rPr lang="ar-SA" sz="4000" b="1" dirty="0" err="1">
                <a:solidFill>
                  <a:srgbClr val="C00000"/>
                </a:solidFill>
              </a:rPr>
              <a:t>ضمير.</a:t>
            </a:r>
            <a:r>
              <a:rPr lang="ar-SA" sz="4000" b="1" dirty="0">
                <a:solidFill>
                  <a:srgbClr val="C00000"/>
                </a:solidFill>
              </a:rPr>
              <a:t> </a:t>
            </a:r>
            <a:endParaRPr lang="en-US" sz="4000" b="1" dirty="0">
              <a:solidFill>
                <a:srgbClr val="C00000"/>
              </a:solidFill>
            </a:endParaRPr>
          </a:p>
          <a:p>
            <a:pPr algn="r" rtl="1">
              <a:buFont typeface="Arial" charset="0"/>
              <a:buChar char="•"/>
            </a:pPr>
            <a:r>
              <a:rPr lang="ar-EG" sz="4000" b="1" dirty="0">
                <a:solidFill>
                  <a:srgbClr val="C00000"/>
                </a:solidFill>
              </a:rPr>
              <a:t> </a:t>
            </a:r>
            <a:r>
              <a:rPr lang="ar-SA" sz="4000" b="1" dirty="0">
                <a:solidFill>
                  <a:srgbClr val="C00000"/>
                </a:solidFill>
              </a:rPr>
              <a:t>إذا صح هذا التعديل فالكلمتان مضاف ومضاف </a:t>
            </a:r>
            <a:r>
              <a:rPr lang="ar-SA" sz="4000" b="1" dirty="0" err="1">
                <a:solidFill>
                  <a:srgbClr val="C00000"/>
                </a:solidFill>
              </a:rPr>
              <a:t>إليه.</a:t>
            </a:r>
            <a:r>
              <a:rPr lang="ar-SA" sz="4000" b="1" dirty="0">
                <a:solidFill>
                  <a:srgbClr val="C00000"/>
                </a:solidFill>
              </a:rPr>
              <a:t> 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71500" y="80963"/>
            <a:ext cx="8001000" cy="6629400"/>
            <a:chOff x="2896044" y="2324100"/>
            <a:chExt cx="4266756" cy="2857500"/>
          </a:xfrm>
        </p:grpSpPr>
        <p:sp>
          <p:nvSpPr>
            <p:cNvPr id="3" name="Cloud 2"/>
            <p:cNvSpPr/>
            <p:nvPr/>
          </p:nvSpPr>
          <p:spPr>
            <a:xfrm>
              <a:off x="2896044" y="2324100"/>
              <a:ext cx="4266756" cy="2857500"/>
            </a:xfrm>
            <a:prstGeom prst="cloud">
              <a:avLst/>
            </a:prstGeom>
            <a:solidFill>
              <a:srgbClr val="FF006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Plaque 3"/>
            <p:cNvSpPr/>
            <p:nvPr/>
          </p:nvSpPr>
          <p:spPr>
            <a:xfrm>
              <a:off x="3029803" y="2753820"/>
              <a:ext cx="3952676" cy="1945372"/>
            </a:xfrm>
            <a:prstGeom prst="plaque">
              <a:avLst/>
            </a:prstGeom>
            <a:blipFill>
              <a:blip r:embed="rId4" cstate="print"/>
              <a:tile tx="0" ty="0" sx="100000" sy="100000" flip="none" algn="tl"/>
            </a:blip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2600" y="1314450"/>
            <a:ext cx="571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مثال: </a:t>
            </a:r>
            <a:r>
              <a:rPr lang="ar-SA" sz="4000" b="1"/>
              <a:t>هذا كتاب الطالب.</a:t>
            </a:r>
            <a:endParaRPr lang="en-US" sz="400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562600" y="2359025"/>
            <a:ext cx="2514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كتاب: </a:t>
            </a:r>
            <a:r>
              <a:rPr lang="ar-EG" sz="4000" b="1"/>
              <a:t>اسم</a:t>
            </a:r>
            <a:r>
              <a:rPr lang="ar-SA" sz="4000" b="1"/>
              <a:t>.</a:t>
            </a:r>
            <a:endParaRPr lang="en-US" sz="400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219200" y="2381250"/>
            <a:ext cx="2514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C00000"/>
                </a:solidFill>
              </a:rPr>
              <a:t>الطالب: </a:t>
            </a:r>
            <a:r>
              <a:rPr lang="ar-EG" sz="4000" b="1"/>
              <a:t>اسم</a:t>
            </a:r>
            <a:r>
              <a:rPr lang="ar-SA" sz="4000" b="1"/>
              <a:t>.</a:t>
            </a:r>
            <a:endParaRPr lang="en-US" sz="400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066800" y="3414713"/>
            <a:ext cx="69342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000" b="1">
                <a:solidFill>
                  <a:srgbClr val="002060"/>
                </a:solidFill>
              </a:rPr>
              <a:t>يصح أن نقول: الطالب هذا كتابه. وبناء عليه: (كتاب الطالب) مضاف ومضاف إليه. </a:t>
            </a:r>
            <a:endParaRPr lang="en-US" sz="40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0" descr="BCKQC019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300" y="2514600"/>
            <a:ext cx="8407400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BCKLC134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990600"/>
            <a:ext cx="990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280275" y="914400"/>
            <a:ext cx="701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7200" b="1">
                <a:solidFill>
                  <a:srgbClr val="C00000"/>
                </a:solidFill>
                <a:latin typeface="Calibri" pitchFamily="34" charset="0"/>
              </a:rPr>
              <a:t>8</a:t>
            </a:r>
            <a:endParaRPr lang="ar-EG" sz="72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43000" y="2971800"/>
            <a:ext cx="6781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4800" b="1"/>
              <a:t>بالاستفادة من الإثراء المرفق استخرج المضاف، وبيّن إعرابه فيما يلي: </a:t>
            </a:r>
            <a:endParaRPr lang="en-US" sz="4800" b="1"/>
          </a:p>
        </p:txBody>
      </p:sp>
    </p:spTree>
  </p:cSld>
  <p:clrMapOvr>
    <a:masterClrMapping/>
  </p:clrMapOvr>
  <p:transition>
    <p:split orient="vert"/>
    <p:sndAc>
      <p:stSnd>
        <p:snd r:embed="rId2" name="ورقة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06 - scratch woo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1695</TotalTime>
  <Words>1563</Words>
  <Application>Microsoft Office PowerPoint</Application>
  <PresentationFormat>عرض على الشاشة (3:4)‏</PresentationFormat>
  <Paragraphs>461</Paragraphs>
  <Slides>62</Slides>
  <Notes>3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62</vt:i4>
      </vt:variant>
    </vt:vector>
  </HeadingPairs>
  <TitlesOfParts>
    <vt:vector size="63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والصرف3  المستوى الخامس - النظام الفصلي للتعليم الثانوي- المسار الأدبي ومدارس تحفيظ القرآن الكريم- الوحدة الثالثة</dc:title>
  <dc:subject>2- تابع الدرس الثاني - المضاف إليه</dc:subject>
  <dc:creator>أ/ بندر الحازمي</dc:creator>
  <cp:keywords>حقيبة إنجاز المعلم والمعلمة</cp:keywords>
  <cp:lastModifiedBy>secretools world</cp:lastModifiedBy>
  <cp:revision>1199</cp:revision>
  <dcterms:created xsi:type="dcterms:W3CDTF">2011-05-23T10:35:12Z</dcterms:created>
  <dcterms:modified xsi:type="dcterms:W3CDTF">2016-09-27T06:00:04Z</dcterms:modified>
</cp:coreProperties>
</file>