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3"/>
  </p:notesMasterIdLst>
  <p:sldIdLst>
    <p:sldId id="332" r:id="rId2"/>
    <p:sldId id="333" r:id="rId3"/>
    <p:sldId id="364" r:id="rId4"/>
    <p:sldId id="267" r:id="rId5"/>
    <p:sldId id="268" r:id="rId6"/>
    <p:sldId id="269" r:id="rId7"/>
    <p:sldId id="270" r:id="rId8"/>
    <p:sldId id="271" r:id="rId9"/>
    <p:sldId id="272" r:id="rId10"/>
    <p:sldId id="365" r:id="rId11"/>
    <p:sldId id="273" r:id="rId12"/>
    <p:sldId id="274" r:id="rId13"/>
    <p:sldId id="275" r:id="rId14"/>
    <p:sldId id="276" r:id="rId15"/>
    <p:sldId id="277" r:id="rId16"/>
    <p:sldId id="278" r:id="rId17"/>
    <p:sldId id="367" r:id="rId18"/>
    <p:sldId id="368" r:id="rId19"/>
    <p:sldId id="369" r:id="rId20"/>
    <p:sldId id="370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372" r:id="rId30"/>
    <p:sldId id="375" r:id="rId31"/>
    <p:sldId id="374" r:id="rId32"/>
    <p:sldId id="287" r:id="rId33"/>
    <p:sldId id="288" r:id="rId34"/>
    <p:sldId id="289" r:id="rId35"/>
    <p:sldId id="290" r:id="rId36"/>
    <p:sldId id="291" r:id="rId37"/>
    <p:sldId id="292" r:id="rId38"/>
    <p:sldId id="294" r:id="rId39"/>
    <p:sldId id="295" r:id="rId40"/>
    <p:sldId id="376" r:id="rId41"/>
    <p:sldId id="296" r:id="rId4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نمط ذو سمات 1 - تميي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FA1D608-4776-4DF1-BD09-0DBF5EA2242E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A4E576F-58E8-4F78-8621-00172436F876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E576F-58E8-4F78-8621-00172436F876}" type="slidenum">
              <a:rPr lang="ar-SA" smtClean="0"/>
              <a:pPr/>
              <a:t>41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D44A5-1A1F-45B8-9C36-8CF837DCC09D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0C0CD-660A-4916-BB01-2410D56B27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/>
    <p:sndAc>
      <p:stSnd>
        <p:snd r:embed="rId1" name="مقص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D44A5-1A1F-45B8-9C36-8CF837DCC09D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0C0CD-660A-4916-BB01-2410D56B27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/>
    <p:sndAc>
      <p:stSnd>
        <p:snd r:embed="rId1" name="مقص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D44A5-1A1F-45B8-9C36-8CF837DCC09D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0C0CD-660A-4916-BB01-2410D56B27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/>
    <p:sndAc>
      <p:stSnd>
        <p:snd r:embed="rId1" name="مقص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D44A5-1A1F-45B8-9C36-8CF837DCC09D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0C0CD-660A-4916-BB01-2410D56B27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/>
    <p:sndAc>
      <p:stSnd>
        <p:snd r:embed="rId1" name="مقص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D44A5-1A1F-45B8-9C36-8CF837DCC09D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0C0CD-660A-4916-BB01-2410D56B27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/>
    <p:sndAc>
      <p:stSnd>
        <p:snd r:embed="rId1" name="مقص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D44A5-1A1F-45B8-9C36-8CF837DCC09D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0C0CD-660A-4916-BB01-2410D56B27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/>
    <p:sndAc>
      <p:stSnd>
        <p:snd r:embed="rId1" name="مقص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D44A5-1A1F-45B8-9C36-8CF837DCC09D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0C0CD-660A-4916-BB01-2410D56B27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/>
    <p:sndAc>
      <p:stSnd>
        <p:snd r:embed="rId1" name="مقص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D44A5-1A1F-45B8-9C36-8CF837DCC09D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0C0CD-660A-4916-BB01-2410D56B27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/>
    <p:sndAc>
      <p:stSnd>
        <p:snd r:embed="rId1" name="مقص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D44A5-1A1F-45B8-9C36-8CF837DCC09D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0C0CD-660A-4916-BB01-2410D56B27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/>
    <p:sndAc>
      <p:stSnd>
        <p:snd r:embed="rId1" name="مقص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D44A5-1A1F-45B8-9C36-8CF837DCC09D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0C0CD-660A-4916-BB01-2410D56B27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/>
    <p:sndAc>
      <p:stSnd>
        <p:snd r:embed="rId1" name="مقص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D44A5-1A1F-45B8-9C36-8CF837DCC09D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0C0CD-660A-4916-BB01-2410D56B27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/>
    <p:sndAc>
      <p:stSnd>
        <p:snd r:embed="rId1" name="مقص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D44A5-1A1F-45B8-9C36-8CF837DCC09D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0C0CD-660A-4916-BB01-2410D56B27B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  <p:sndAc>
      <p:stSnd>
        <p:snd r:embed="rId13" name="مقص.wav"/>
      </p:stSnd>
    </p:sndAc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9.wav"/><Relationship Id="rId5" Type="http://schemas.openxmlformats.org/officeDocument/2006/relationships/audio" Target="../media/audio12.wav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3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9.wav"/><Relationship Id="rId4" Type="http://schemas.openxmlformats.org/officeDocument/2006/relationships/audio" Target="../media/audio14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5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9.wav"/><Relationship Id="rId4" Type="http://schemas.openxmlformats.org/officeDocument/2006/relationships/audio" Target="../media/audio15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9.wav"/><Relationship Id="rId4" Type="http://schemas.openxmlformats.org/officeDocument/2006/relationships/audio" Target="../media/audio13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9.wav"/><Relationship Id="rId4" Type="http://schemas.openxmlformats.org/officeDocument/2006/relationships/audio" Target="../media/audio18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9.wav"/><Relationship Id="rId5" Type="http://schemas.openxmlformats.org/officeDocument/2006/relationships/audio" Target="../media/audio8.wav"/><Relationship Id="rId4" Type="http://schemas.openxmlformats.org/officeDocument/2006/relationships/audio" Target="../media/audio7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7.wav"/><Relationship Id="rId4" Type="http://schemas.openxmlformats.org/officeDocument/2006/relationships/audio" Target="../media/audio9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9.wav"/><Relationship Id="rId5" Type="http://schemas.openxmlformats.org/officeDocument/2006/relationships/audio" Target="../media/audio18.wav"/><Relationship Id="rId4" Type="http://schemas.openxmlformats.org/officeDocument/2006/relationships/audio" Target="../media/audio22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9.wav"/><Relationship Id="rId4" Type="http://schemas.openxmlformats.org/officeDocument/2006/relationships/audio" Target="../media/audio18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9.wav"/><Relationship Id="rId4" Type="http://schemas.openxmlformats.org/officeDocument/2006/relationships/audio" Target="../media/audio18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9.wav"/><Relationship Id="rId4" Type="http://schemas.openxmlformats.org/officeDocument/2006/relationships/audio" Target="../media/audio18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692274" y="511175"/>
            <a:ext cx="6120085" cy="2224088"/>
            <a:chOff x="5072065" y="642918"/>
            <a:chExt cx="2916661" cy="2143140"/>
          </a:xfrm>
        </p:grpSpPr>
        <p:grpSp>
          <p:nvGrpSpPr>
            <p:cNvPr id="3" name="Group 5"/>
            <p:cNvGrpSpPr/>
            <p:nvPr/>
          </p:nvGrpSpPr>
          <p:grpSpPr>
            <a:xfrm>
              <a:off x="5072065" y="642918"/>
              <a:ext cx="2916661" cy="2143140"/>
              <a:chOff x="1428726" y="517902"/>
              <a:chExt cx="6854156" cy="5893634"/>
            </a:xfrm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</p:grpSpPr>
          <p:sp>
            <p:nvSpPr>
              <p:cNvPr id="7" name="Rounded Rectangle 8"/>
              <p:cNvSpPr/>
              <p:nvPr/>
            </p:nvSpPr>
            <p:spPr>
              <a:xfrm>
                <a:off x="1428726" y="785792"/>
                <a:ext cx="6854155" cy="5625744"/>
              </a:xfrm>
              <a:prstGeom prst="roundRect">
                <a:avLst>
                  <a:gd name="adj" fmla="val 9548"/>
                </a:avLst>
              </a:prstGeom>
              <a:solidFill>
                <a:srgbClr val="0000CC"/>
              </a:solidFill>
              <a:ln w="57150">
                <a:solidFill>
                  <a:srgbClr val="FFC000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sz="1100"/>
              </a:p>
            </p:txBody>
          </p:sp>
          <p:sp>
            <p:nvSpPr>
              <p:cNvPr id="8" name="Rounded Rectangle 9"/>
              <p:cNvSpPr/>
              <p:nvPr/>
            </p:nvSpPr>
            <p:spPr>
              <a:xfrm>
                <a:off x="1428727" y="517902"/>
                <a:ext cx="6854155" cy="4786345"/>
              </a:xfrm>
              <a:prstGeom prst="roundRect">
                <a:avLst>
                  <a:gd name="adj" fmla="val 7456"/>
                </a:avLst>
              </a:prstGeom>
              <a:solidFill>
                <a:srgbClr val="FFFF00"/>
              </a:solidFill>
              <a:ln w="57150">
                <a:solidFill>
                  <a:schemeClr val="bg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sz="1100"/>
              </a:p>
            </p:txBody>
          </p:sp>
          <p:sp>
            <p:nvSpPr>
              <p:cNvPr id="9" name="Rectangle 2"/>
              <p:cNvSpPr/>
              <p:nvPr/>
            </p:nvSpPr>
            <p:spPr>
              <a:xfrm>
                <a:off x="1669996" y="1000109"/>
                <a:ext cx="6473906" cy="5072098"/>
              </a:xfrm>
              <a:prstGeom prst="rect">
                <a:avLst/>
              </a:prstGeom>
              <a:solidFill>
                <a:srgbClr val="FF0000"/>
              </a:solidFill>
              <a:ln w="57150">
                <a:solidFill>
                  <a:schemeClr val="bg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sz="1100"/>
              </a:p>
            </p:txBody>
          </p:sp>
        </p:grpSp>
        <p:sp>
          <p:nvSpPr>
            <p:cNvPr id="6" name="Rectangle 1"/>
            <p:cNvSpPr>
              <a:spLocks noChangeArrowheads="1"/>
            </p:cNvSpPr>
            <p:nvPr/>
          </p:nvSpPr>
          <p:spPr bwMode="auto">
            <a:xfrm>
              <a:off x="5390304" y="1086139"/>
              <a:ext cx="2352796" cy="1275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80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cs typeface="+mn-cs"/>
                </a:rPr>
                <a:t>الوحدة </a:t>
              </a:r>
              <a:r>
                <a:rPr lang="ar-EG" sz="8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cs typeface="+mn-cs"/>
                </a:rPr>
                <a:t>الثانية</a:t>
              </a:r>
              <a:endParaRPr lang="en-US" sz="8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endParaRP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763688" y="3645024"/>
            <a:ext cx="5832648" cy="2663701"/>
            <a:chOff x="1285852" y="-49407"/>
            <a:chExt cx="6429421" cy="2121085"/>
          </a:xfrm>
        </p:grpSpPr>
        <p:sp>
          <p:nvSpPr>
            <p:cNvPr id="11" name="Oval 12"/>
            <p:cNvSpPr/>
            <p:nvPr/>
          </p:nvSpPr>
          <p:spPr>
            <a:xfrm>
              <a:off x="1285852" y="-49407"/>
              <a:ext cx="6429421" cy="2121085"/>
            </a:xfrm>
            <a:prstGeom prst="pentagon">
              <a:avLst/>
            </a:prstGeom>
            <a:solidFill>
              <a:srgbClr val="00FFFF"/>
            </a:solidFill>
            <a:ln w="57150">
              <a:solidFill>
                <a:schemeClr val="bg1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b="1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grpSp>
          <p:nvGrpSpPr>
            <p:cNvPr id="5" name="Group 13"/>
            <p:cNvGrpSpPr>
              <a:grpSpLocks/>
            </p:cNvGrpSpPr>
            <p:nvPr/>
          </p:nvGrpSpPr>
          <p:grpSpPr bwMode="auto">
            <a:xfrm>
              <a:off x="1500166" y="285728"/>
              <a:ext cx="6000792" cy="1714512"/>
              <a:chOff x="1500166" y="285728"/>
              <a:chExt cx="6000792" cy="1714512"/>
            </a:xfrm>
          </p:grpSpPr>
          <p:sp>
            <p:nvSpPr>
              <p:cNvPr id="13" name="Wave 14"/>
              <p:cNvSpPr/>
              <p:nvPr/>
            </p:nvSpPr>
            <p:spPr>
              <a:xfrm>
                <a:off x="1500166" y="285728"/>
                <a:ext cx="6000792" cy="1714512"/>
              </a:xfrm>
              <a:prstGeom prst="round2DiagRect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b="1">
                  <a:ln w="18415" cmpd="sng">
                    <a:solidFill>
                      <a:srgbClr val="FF0000"/>
                    </a:solidFill>
                    <a:prstDash val="solid"/>
                  </a:ln>
                  <a:solidFill>
                    <a:srgbClr val="0033CC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4" name="Rectangle 1"/>
              <p:cNvSpPr>
                <a:spLocks noChangeArrowheads="1"/>
              </p:cNvSpPr>
              <p:nvPr/>
            </p:nvSpPr>
            <p:spPr bwMode="auto">
              <a:xfrm>
                <a:off x="2079607" y="535546"/>
                <a:ext cx="5000661" cy="12499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anchor="ctr">
                <a:spAutoFit/>
              </a:bodyPr>
              <a:lstStyle/>
              <a:p>
                <a:pPr algn="ctr">
                  <a:defRPr/>
                </a:pPr>
                <a:r>
                  <a:rPr lang="ar-EG" sz="4800" b="1" dirty="0" smtClean="0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المتممات </a:t>
                </a:r>
                <a:r>
                  <a:rPr lang="ar-EG" sz="4800" b="1" dirty="0" err="1" smtClean="0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المنصوبة </a:t>
                </a:r>
                <a:r>
                  <a:rPr lang="ar-EG" sz="4800" b="1" dirty="0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(2</a:t>
                </a:r>
                <a:r>
                  <a:rPr lang="ar-EG" sz="4800" b="1" dirty="0" err="1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)</a:t>
                </a:r>
                <a:endParaRPr lang="en-US" sz="4800" b="1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+mn-lt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int_label_simp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95536" y="260648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5- بين حكم المستثنى الإعرابي في الجمل التالية:</a:t>
            </a:r>
            <a:endParaRPr lang="en-US" sz="32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259632" y="2204864"/>
            <a:ext cx="1978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حكم المستثنى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068960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err="1" smtClean="0">
                <a:solidFill>
                  <a:srgbClr val="006600"/>
                </a:solidFill>
              </a:rPr>
              <a:t>فَأَنجَيْنَاهُ</a:t>
            </a:r>
            <a:r>
              <a:rPr lang="ar-SA" sz="3200" b="1" dirty="0" smtClean="0">
                <a:solidFill>
                  <a:srgbClr val="006600"/>
                </a:solidFill>
              </a:rPr>
              <a:t> وأَهْلَهُ إلاَّ امْرَأَتَهُ قَدَّرْنَاهَا مِنَ الغَابِرِينَ</a:t>
            </a:r>
            <a:r>
              <a:rPr lang="ar-EG" sz="3200" b="1" dirty="0" smtClean="0"/>
              <a:t> } النمل 57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115616" y="3212976"/>
            <a:ext cx="245625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واجب النصب</a:t>
            </a:r>
            <a:endParaRPr lang="en-US" sz="3200" dirty="0" smtClean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95536" y="260648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5- بين حكم المستثنى الإعرابي في الجمل التالية:</a:t>
            </a:r>
            <a:endParaRPr lang="en-US" sz="32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259632" y="2204864"/>
            <a:ext cx="1978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حكم المستثنى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068960"/>
            <a:ext cx="38884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فَسَجَدَ المَلائِكَةُ كُلُّهُمْ </a:t>
            </a:r>
            <a:r>
              <a:rPr lang="ar-SA" sz="3200" b="1" dirty="0" err="1" smtClean="0">
                <a:solidFill>
                  <a:srgbClr val="006600"/>
                </a:solidFill>
              </a:rPr>
              <a:t>أَجْمَعُونَ </a:t>
            </a:r>
            <a:r>
              <a:rPr lang="ar-SA" sz="3200" b="1" dirty="0" smtClean="0"/>
              <a:t>(30) </a:t>
            </a:r>
            <a:r>
              <a:rPr lang="ar-SA" sz="3200" b="1" dirty="0" smtClean="0">
                <a:solidFill>
                  <a:srgbClr val="006600"/>
                </a:solidFill>
              </a:rPr>
              <a:t>إلاَّ إبْلِيسَ أَبَى أَن يَكُونَ مَعَ السَّاجِدِينَ</a:t>
            </a:r>
            <a:r>
              <a:rPr lang="ar-EG" sz="3200" b="1" dirty="0" smtClean="0">
                <a:solidFill>
                  <a:srgbClr val="006600"/>
                </a:solidFill>
              </a:rPr>
              <a:t> </a:t>
            </a:r>
            <a:r>
              <a:rPr lang="ar-EG" sz="3200" b="1" dirty="0" smtClean="0"/>
              <a:t>} الحجر 31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642910" y="3212976"/>
            <a:ext cx="2928958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جواز النصب على الاستثناء أو الاتباع على البدلية</a:t>
            </a:r>
            <a:endParaRPr lang="en-US" sz="3200" dirty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95536" y="260648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5- بين حكم المستثنى الإعرابي في الجمل التالية:</a:t>
            </a:r>
            <a:endParaRPr lang="en-US" sz="32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259632" y="2204864"/>
            <a:ext cx="1978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حكم المستثنى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068960"/>
            <a:ext cx="38884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رسول الله صلى الله عليه </a:t>
            </a:r>
            <a:r>
              <a:rPr lang="ar-EG" sz="3200" b="1" dirty="0" err="1" smtClean="0"/>
              <a:t>وسلم: </a:t>
            </a:r>
            <a:r>
              <a:rPr lang="ar-EG" sz="3200" b="1" dirty="0" smtClean="0"/>
              <a:t>(</a:t>
            </a:r>
            <a:r>
              <a:rPr lang="ar-EG" sz="3200" b="1" dirty="0" smtClean="0">
                <a:solidFill>
                  <a:srgbClr val="006600"/>
                </a:solidFill>
              </a:rPr>
              <a:t>لا تصاحب إلا مؤمنًا، ولا يأكل طعامك إلا تفيٌّ</a:t>
            </a:r>
            <a:r>
              <a:rPr lang="ar-EG" sz="3200" b="1" dirty="0" smtClean="0"/>
              <a:t>) رواه أبو داوود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714348" y="3212976"/>
            <a:ext cx="3071834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ar-SA" sz="3200" b="1" dirty="0" smtClean="0"/>
              <a:t>يعرب حسب موقعه مفعول به منصوب</a:t>
            </a:r>
            <a:endParaRPr lang="en-US" sz="3200" dirty="0" smtClean="0"/>
          </a:p>
          <a:p>
            <a:pPr>
              <a:buFont typeface="Arial" pitchFamily="34" charset="0"/>
              <a:buChar char="•"/>
            </a:pPr>
            <a:r>
              <a:rPr lang="ar-SA" sz="3200" b="1" dirty="0" smtClean="0"/>
              <a:t>يعرب حسب موقعه فاعل مرفوع</a:t>
            </a:r>
            <a:endParaRPr lang="ar-SA" sz="3200" dirty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95536" y="260648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5- بين حكم المستثنى الإعرابي في الجمل التالية:</a:t>
            </a:r>
            <a:endParaRPr lang="en-US" sz="32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259632" y="2204864"/>
            <a:ext cx="1978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حكم المستثنى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3995936" y="3068960"/>
            <a:ext cx="4176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لا </a:t>
            </a:r>
            <a:r>
              <a:rPr lang="ar-EG" sz="3200" b="1" dirty="0" err="1" smtClean="0"/>
              <a:t>تأمن</a:t>
            </a:r>
            <a:r>
              <a:rPr lang="ar-EG" sz="3200" b="1" dirty="0" smtClean="0"/>
              <a:t> الأصدقاء على أسرارك إلا المخلص.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714348" y="3212976"/>
            <a:ext cx="278608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جواز النصب على الاستثناء أو الاتباع على البدلية</a:t>
            </a:r>
            <a:endParaRPr lang="ar-SA" sz="3200" dirty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95536" y="260648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5- بين حكم المستثنى الإعرابي في الجمل التالية:</a:t>
            </a:r>
            <a:endParaRPr lang="en-US" sz="32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259632" y="2204864"/>
            <a:ext cx="1978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حكم المستثنى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3995936" y="3068960"/>
            <a:ext cx="4176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يحفظ الأبناء حقوق والديهم إلا العاقّ.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115616" y="3212976"/>
            <a:ext cx="267056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واجب النصب</a:t>
            </a:r>
            <a:endParaRPr lang="en-US" sz="3200" dirty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95536" y="260648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5- بين حكم المستثنى الإعرابي في الجمل التالية:</a:t>
            </a:r>
            <a:endParaRPr lang="en-US" sz="32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259632" y="2204864"/>
            <a:ext cx="1978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حكم المستثنى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3995936" y="3068960"/>
            <a:ext cx="4176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لا يُعجبني الشعرُ إلا الحكمة.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857224" y="3212976"/>
            <a:ext cx="271464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جواز النصب على الاستثناء أو الاتباع على البدلية</a:t>
            </a:r>
            <a:endParaRPr lang="en-US" sz="3200" dirty="0" smtClean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95536" y="260648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5- بين حكم المستثنى الإعرابي في الجمل التالية:</a:t>
            </a:r>
            <a:endParaRPr lang="en-US" sz="32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259632" y="2204864"/>
            <a:ext cx="1978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حكم المستثنى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3995936" y="3068960"/>
            <a:ext cx="4176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يستفيد الطلاب من معلميهم إلا المهملين.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071538" y="3429000"/>
            <a:ext cx="267056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واجب النصب</a:t>
            </a:r>
            <a:endParaRPr lang="ar-SA" sz="3200" dirty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35496" y="1484784"/>
            <a:ext cx="9072000" cy="5256016"/>
            <a:chOff x="35496" y="1340768"/>
            <a:chExt cx="9072000" cy="5400032"/>
          </a:xfrm>
        </p:grpSpPr>
        <p:sp>
          <p:nvSpPr>
            <p:cNvPr id="3" name="مستطيل ذو زوايا قطرية مستديرة 2"/>
            <p:cNvSpPr/>
            <p:nvPr/>
          </p:nvSpPr>
          <p:spPr>
            <a:xfrm>
              <a:off x="35496" y="1412776"/>
              <a:ext cx="9072000" cy="5328024"/>
            </a:xfrm>
            <a:prstGeom prst="round2Diag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323528" y="1340768"/>
              <a:ext cx="8496944" cy="5328592"/>
            </a:xfrm>
            <a:prstGeom prst="rect">
              <a:avLst/>
            </a:prstGeom>
            <a:solidFill>
              <a:schemeClr val="bg2"/>
            </a:soli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71472" y="1785926"/>
            <a:ext cx="8171059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</a:rPr>
              <a:t>غير وسوى من أدوات الاستثناء وهما اسمان يعرب ما بعدهما مجروراً بالإضافة أما هما فيأخذان إعراب المستثنى بعد إلا بأحواله الثلاث:  </a:t>
            </a:r>
            <a:endParaRPr lang="en-US" sz="3200" dirty="0" smtClean="0">
              <a:solidFill>
                <a:srgbClr val="FF000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ar-SA" sz="3200" b="1" dirty="0" smtClean="0">
                <a:solidFill>
                  <a:srgbClr val="006600"/>
                </a:solidFill>
              </a:rPr>
              <a:t>كلام تام مثبت: </a:t>
            </a:r>
            <a:r>
              <a:rPr lang="ar-SA" sz="3200" b="1" dirty="0" smtClean="0"/>
              <a:t>مثل حضر الطلاب غيرَ طالبٍ سوى طالبٍ. </a:t>
            </a:r>
            <a:endParaRPr lang="en-US" sz="3200" dirty="0" smtClean="0"/>
          </a:p>
          <a:p>
            <a:pPr lvl="0">
              <a:buFont typeface="Wingdings" pitchFamily="2" charset="2"/>
              <a:buChar char="Ø"/>
            </a:pPr>
            <a:r>
              <a:rPr lang="ar-SA" sz="3200" b="1" dirty="0" smtClean="0">
                <a:solidFill>
                  <a:srgbClr val="006600"/>
                </a:solidFill>
              </a:rPr>
              <a:t>كلام تام منفي: </a:t>
            </a:r>
            <a:r>
              <a:rPr lang="ar-SA" sz="3200" b="1" dirty="0" smtClean="0"/>
              <a:t>مثل ما تأخر الطلاب غيرُ طالبٍ سوى طالبٍ.</a:t>
            </a:r>
            <a:endParaRPr lang="en-US" sz="3200" dirty="0" smtClean="0"/>
          </a:p>
          <a:p>
            <a:pPr lvl="0">
              <a:buFont typeface="Wingdings" pitchFamily="2" charset="2"/>
              <a:buChar char="Ø"/>
            </a:pPr>
            <a:r>
              <a:rPr lang="ar-SA" sz="3200" b="1" dirty="0" smtClean="0">
                <a:solidFill>
                  <a:srgbClr val="006600"/>
                </a:solidFill>
              </a:rPr>
              <a:t>كلام ناقص منفي (مفرغ): </a:t>
            </a:r>
            <a:r>
              <a:rPr lang="ar-SA" sz="3200" b="1" dirty="0" smtClean="0"/>
              <a:t>ما فاز غيرُ محمدٍ سوى محمدٍ.</a:t>
            </a:r>
            <a:endParaRPr lang="en-US" sz="3200" dirty="0" smtClean="0"/>
          </a:p>
          <a:p>
            <a:r>
              <a:rPr lang="ar-SA" sz="3200" b="1" dirty="0" smtClean="0">
                <a:solidFill>
                  <a:srgbClr val="0000CC"/>
                </a:solidFill>
              </a:rPr>
              <a:t>الفرق بين غير و سوى أن علامات الإعراب على غير تكون ظاهرة أما سوى فتكون مقدرة. 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0" y="116632"/>
            <a:ext cx="9144000" cy="1152128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0" y="242645"/>
            <a:ext cx="91085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6- من الأدوات التي تستخدم في </a:t>
            </a:r>
            <a:r>
              <a:rPr lang="ar-EG" sz="2800" b="1" dirty="0" err="1" smtClean="0"/>
              <a:t>الاستثناء </a:t>
            </a:r>
            <a:r>
              <a:rPr lang="ar-EG" sz="2800" b="1" dirty="0" smtClean="0"/>
              <a:t>(غير وسوى) عد إلى مراجعك أو إلى أحد المواقع اللغوية، واذكر الأحكام المتعلقة </a:t>
            </a:r>
            <a:r>
              <a:rPr lang="ar-EG" sz="2800" b="1" dirty="0" err="1" smtClean="0"/>
              <a:t>بهما</a:t>
            </a:r>
            <a:r>
              <a:rPr lang="ar-EG" sz="2800" b="1" dirty="0" smtClean="0"/>
              <a:t> وبالمستثنى </a:t>
            </a:r>
            <a:r>
              <a:rPr lang="ar-EG" sz="2800" b="1" dirty="0" err="1" smtClean="0"/>
              <a:t>بهما:</a:t>
            </a:r>
            <a:endParaRPr lang="en-US" sz="2800" dirty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107504" y="1700808"/>
            <a:ext cx="8892480" cy="4752528"/>
            <a:chOff x="107504" y="1412776"/>
            <a:chExt cx="8892480" cy="4752528"/>
          </a:xfrm>
        </p:grpSpPr>
        <p:sp>
          <p:nvSpPr>
            <p:cNvPr id="3" name="مستطيل ذو زاويتين مستديرتين في نفس الجانب 2"/>
            <p:cNvSpPr/>
            <p:nvPr/>
          </p:nvSpPr>
          <p:spPr>
            <a:xfrm>
              <a:off x="107504" y="1556792"/>
              <a:ext cx="8892480" cy="4608512"/>
            </a:xfrm>
            <a:prstGeom prst="round2SameRect">
              <a:avLst/>
            </a:prstGeom>
            <a:solidFill>
              <a:srgbClr val="FFC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مستدير الزوايا 3"/>
            <p:cNvSpPr/>
            <p:nvPr/>
          </p:nvSpPr>
          <p:spPr>
            <a:xfrm>
              <a:off x="179512" y="1412776"/>
              <a:ext cx="8712968" cy="46085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7544" y="2076237"/>
            <a:ext cx="81369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أ.</a:t>
            </a:r>
            <a:r>
              <a:rPr lang="ar-EG" sz="4000" b="1" dirty="0" smtClean="0"/>
              <a:t> مستثنى تام منفيّ: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3419872" y="210344"/>
            <a:ext cx="5400600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530369" y="301879"/>
            <a:ext cx="521809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40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7- مثّل لما يلي في جمل </a:t>
            </a:r>
            <a:r>
              <a:rPr lang="ar-EG" sz="4000" b="1" dirty="0" err="1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مفيدة:</a:t>
            </a:r>
            <a:endParaRPr lang="ar-EG" sz="4000" b="1" dirty="0" smtClean="0">
              <a:solidFill>
                <a:srgbClr val="0000CC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67544" y="3148806"/>
            <a:ext cx="81369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ب.</a:t>
            </a:r>
            <a:r>
              <a:rPr lang="ar-EG" sz="4000" b="1" dirty="0" smtClean="0"/>
              <a:t> مستثنى واجب النصب على الاستثناء: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67544" y="4492858"/>
            <a:ext cx="813690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ت.</a:t>
            </a:r>
            <a:r>
              <a:rPr lang="ar-EG" sz="4000" b="1" dirty="0" smtClean="0"/>
              <a:t> مستثنى يجوز فيه النصب على الاستثناء والرفع بدل بعض من كل: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57158" y="2714620"/>
            <a:ext cx="59504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6600"/>
                </a:solidFill>
              </a:rPr>
              <a:t>ما تأخر الطلابُ إلا طالباً – طالبٌ.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83568" y="3915795"/>
            <a:ext cx="703170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6600"/>
                </a:solidFill>
              </a:rPr>
              <a:t>نجحت في كل المواد إلا النحوَ تفوقت فيه.  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57158" y="5643578"/>
            <a:ext cx="721523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6600"/>
                </a:solidFill>
              </a:rPr>
              <a:t>ما حضر حصة النحو أحدٌ إلا المتفوقين – المتفوقون.</a:t>
            </a:r>
            <a:endParaRPr lang="en-US" sz="32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21 - thu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21 - thu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21 - thu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21 - thu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107504" y="1700808"/>
            <a:ext cx="8892480" cy="4752528"/>
            <a:chOff x="107504" y="1412776"/>
            <a:chExt cx="8892480" cy="4752528"/>
          </a:xfrm>
        </p:grpSpPr>
        <p:sp>
          <p:nvSpPr>
            <p:cNvPr id="3" name="مستطيل ذو زاويتين مستديرتين في نفس الجانب 2"/>
            <p:cNvSpPr/>
            <p:nvPr/>
          </p:nvSpPr>
          <p:spPr>
            <a:xfrm>
              <a:off x="107504" y="1556792"/>
              <a:ext cx="8892480" cy="4608512"/>
            </a:xfrm>
            <a:prstGeom prst="round2SameRect">
              <a:avLst/>
            </a:prstGeom>
            <a:solidFill>
              <a:srgbClr val="FFC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مستدير الزوايا 3"/>
            <p:cNvSpPr/>
            <p:nvPr/>
          </p:nvSpPr>
          <p:spPr>
            <a:xfrm>
              <a:off x="179512" y="1412776"/>
              <a:ext cx="8712968" cy="46085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7544" y="1972578"/>
            <a:ext cx="813690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ث.</a:t>
            </a:r>
            <a:r>
              <a:rPr lang="ar-EG" sz="4000" b="1" dirty="0" smtClean="0"/>
              <a:t> مستثنى يجوز فيه النصب على الاستثناء، والنصب بدل بعض من كل: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3419872" y="210344"/>
            <a:ext cx="5400600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67544" y="4204826"/>
            <a:ext cx="813690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ج.</a:t>
            </a:r>
            <a:r>
              <a:rPr lang="ar-EG" sz="4000" b="1" dirty="0" smtClean="0"/>
              <a:t> مستثنى لا يجوز فيه إلا النصب على أنه مفعول به: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85786" y="3429000"/>
            <a:ext cx="708661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6600"/>
                </a:solidFill>
              </a:rPr>
              <a:t>لا تأمن الأصدقاء على أسرارك إلا المخلصَ. 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42910" y="5572140"/>
            <a:ext cx="69437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6600"/>
                </a:solidFill>
              </a:rPr>
              <a:t>لا تصاحب إلا المؤمن. 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530369" y="301879"/>
            <a:ext cx="521809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40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7- مثّل لما يلي في جمل </a:t>
            </a:r>
            <a:r>
              <a:rPr lang="ar-EG" sz="4000" b="1" dirty="0" err="1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مفيدة:</a:t>
            </a:r>
            <a:endParaRPr lang="ar-EG" sz="4000" b="1" dirty="0" smtClean="0">
              <a:solidFill>
                <a:srgbClr val="0000CC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221 - thu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221 - thu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7"/>
          <p:cNvSpPr/>
          <p:nvPr/>
        </p:nvSpPr>
        <p:spPr bwMode="auto">
          <a:xfrm>
            <a:off x="2483768" y="4293096"/>
            <a:ext cx="4608512" cy="1800200"/>
          </a:xfrm>
          <a:prstGeom prst="roundRect">
            <a:avLst/>
          </a:prstGeom>
          <a:gradFill flip="none" rotWithShape="1">
            <a:gsLst>
              <a:gs pos="0">
                <a:srgbClr val="00FFFF"/>
              </a:gs>
              <a:gs pos="45000">
                <a:srgbClr val="FFC000"/>
              </a:gs>
              <a:gs pos="70000">
                <a:srgbClr val="FFFF00"/>
              </a:gs>
              <a:gs pos="100000">
                <a:srgbClr val="4D0808"/>
              </a:gs>
            </a:gsLst>
            <a:lin ang="5400000" scaled="1"/>
            <a:tileRect/>
          </a:gra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1600" b="1">
              <a:ln w="18415" cmpd="sng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2123728" y="782729"/>
            <a:ext cx="5943604" cy="1713942"/>
            <a:chOff x="3428992" y="5000636"/>
            <a:chExt cx="4286280" cy="1571636"/>
          </a:xfrm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4" name="Pentagon 4"/>
            <p:cNvSpPr/>
            <p:nvPr/>
          </p:nvSpPr>
          <p:spPr>
            <a:xfrm>
              <a:off x="3428992" y="5000636"/>
              <a:ext cx="4286280" cy="1571636"/>
            </a:xfrm>
            <a:prstGeom prst="homePlat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endParaRPr>
            </a:p>
          </p:txBody>
        </p:sp>
        <p:sp>
          <p:nvSpPr>
            <p:cNvPr id="5" name="Flowchart: Terminator 5"/>
            <p:cNvSpPr/>
            <p:nvPr/>
          </p:nvSpPr>
          <p:spPr>
            <a:xfrm>
              <a:off x="3428992" y="5143512"/>
              <a:ext cx="4214842" cy="1285884"/>
            </a:xfrm>
            <a:prstGeom prst="flowChartTerminator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2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137978" y="980728"/>
            <a:ext cx="5643602" cy="1200329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7200" b="1" dirty="0">
                <a:latin typeface="+mn-lt"/>
                <a:cs typeface="+mn-cs"/>
              </a:rPr>
              <a:t>الدرس </a:t>
            </a:r>
            <a:r>
              <a:rPr lang="ar-EG" sz="7200" b="1" dirty="0" smtClean="0">
                <a:latin typeface="+mn-lt"/>
                <a:cs typeface="+mn-cs"/>
              </a:rPr>
              <a:t>الرابع</a:t>
            </a:r>
            <a:endParaRPr lang="ar-EG" sz="7200" b="1" dirty="0">
              <a:latin typeface="+mn-lt"/>
              <a:cs typeface="+mn-cs"/>
            </a:endParaRPr>
          </a:p>
        </p:txBody>
      </p:sp>
      <p:sp>
        <p:nvSpPr>
          <p:cNvPr id="7" name="TextBox 18"/>
          <p:cNvSpPr txBox="1"/>
          <p:nvPr/>
        </p:nvSpPr>
        <p:spPr bwMode="auto">
          <a:xfrm>
            <a:off x="899592" y="4509120"/>
            <a:ext cx="7615518" cy="1107996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ar-SA" sz="6600" b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تابع </a:t>
            </a:r>
            <a:r>
              <a:rPr lang="ar-EG" sz="6600" b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الاختصاص</a:t>
            </a:r>
            <a:endParaRPr lang="en-US" sz="6600" b="1" dirty="0">
              <a:ln w="11430"/>
              <a:solidFill>
                <a:srgbClr val="00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96 - science fiction 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96 - science fiction 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45 - alar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45 - alar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107504" y="1700808"/>
            <a:ext cx="8892480" cy="4752528"/>
            <a:chOff x="107504" y="1412776"/>
            <a:chExt cx="8892480" cy="4752528"/>
          </a:xfrm>
        </p:grpSpPr>
        <p:sp>
          <p:nvSpPr>
            <p:cNvPr id="3" name="مستطيل ذو زاويتين مستديرتين في نفس الجانب 2"/>
            <p:cNvSpPr/>
            <p:nvPr/>
          </p:nvSpPr>
          <p:spPr>
            <a:xfrm>
              <a:off x="107504" y="1556792"/>
              <a:ext cx="8892480" cy="4608512"/>
            </a:xfrm>
            <a:prstGeom prst="round2SameRect">
              <a:avLst/>
            </a:prstGeom>
            <a:solidFill>
              <a:srgbClr val="FFC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مستدير الزوايا 3"/>
            <p:cNvSpPr/>
            <p:nvPr/>
          </p:nvSpPr>
          <p:spPr>
            <a:xfrm>
              <a:off x="179512" y="1412776"/>
              <a:ext cx="8712968" cy="46085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7544" y="4460339"/>
            <a:ext cx="81369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خ.</a:t>
            </a:r>
            <a:r>
              <a:rPr lang="ar-EG" sz="4000" b="1" dirty="0" smtClean="0"/>
              <a:t> مستثنى علامة نصبه الألف: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3419872" y="210344"/>
            <a:ext cx="5400600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ربع نص 7"/>
          <p:cNvSpPr txBox="1"/>
          <p:nvPr/>
        </p:nvSpPr>
        <p:spPr>
          <a:xfrm>
            <a:off x="571472" y="5344555"/>
            <a:ext cx="758667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6600"/>
                </a:solidFill>
              </a:rPr>
              <a:t>ألقى الطلاب القصائد إلا أخاك. 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67544" y="2348880"/>
            <a:ext cx="81369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ح.</a:t>
            </a:r>
            <a:r>
              <a:rPr lang="ar-EG" sz="4000" b="1" dirty="0" smtClean="0"/>
              <a:t> مستثنى لا يجوز فيه إلا الرفع على أنه فاعل: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14348" y="3429000"/>
            <a:ext cx="758667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b="1" dirty="0" smtClean="0">
                <a:solidFill>
                  <a:srgbClr val="006600"/>
                </a:solidFill>
              </a:rPr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لا يأكل طعامك إلا التقي. 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530369" y="301879"/>
            <a:ext cx="521809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40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7- مثّل لما يلي في جمل </a:t>
            </a:r>
            <a:r>
              <a:rPr lang="ar-EG" sz="4000" b="1" dirty="0" err="1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مفيدة:</a:t>
            </a:r>
            <a:endParaRPr lang="ar-EG" sz="4000" b="1" dirty="0" smtClean="0">
              <a:solidFill>
                <a:srgbClr val="0000CC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221 - thu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221 - thu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107504" y="764704"/>
            <a:ext cx="8892480" cy="6093296"/>
            <a:chOff x="107504" y="1412776"/>
            <a:chExt cx="8892480" cy="4752528"/>
          </a:xfrm>
        </p:grpSpPr>
        <p:sp>
          <p:nvSpPr>
            <p:cNvPr id="3" name="مستطيل 2"/>
            <p:cNvSpPr/>
            <p:nvPr/>
          </p:nvSpPr>
          <p:spPr>
            <a:xfrm>
              <a:off x="107504" y="1412776"/>
              <a:ext cx="8892480" cy="475252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179512" y="1412776"/>
              <a:ext cx="8712968" cy="460851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7544" y="760050"/>
            <a:ext cx="8136904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50000"/>
              </a:lnSpc>
            </a:pPr>
            <a:r>
              <a:rPr lang="ar-EG" sz="3600" b="1" dirty="0" smtClean="0"/>
              <a:t>أ- لا يحفظ الوُدَّ إلا</a:t>
            </a:r>
            <a:endParaRPr lang="ar-EG" dirty="0" smtClean="0"/>
          </a:p>
          <a:p>
            <a:pPr lvl="0">
              <a:lnSpc>
                <a:spcPct val="150000"/>
              </a:lnSpc>
            </a:pPr>
            <a:r>
              <a:rPr lang="ar-EG" sz="3600" b="1" dirty="0" smtClean="0"/>
              <a:t>ب- حفظتُ القصيدة</a:t>
            </a:r>
            <a:endParaRPr lang="ar-EG" dirty="0" smtClean="0"/>
          </a:p>
          <a:p>
            <a:pPr lvl="0">
              <a:lnSpc>
                <a:spcPct val="150000"/>
              </a:lnSpc>
            </a:pPr>
            <a:r>
              <a:rPr lang="ar-EG" sz="3600" b="1" dirty="0" smtClean="0"/>
              <a:t>ت- تفوّقتُ في جميع الموادّ إلا</a:t>
            </a:r>
            <a:endParaRPr lang="ar-EG" dirty="0" smtClean="0"/>
          </a:p>
          <a:p>
            <a:pPr lvl="0">
              <a:lnSpc>
                <a:spcPct val="150000"/>
              </a:lnSpc>
            </a:pPr>
            <a:r>
              <a:rPr lang="ar-EG" sz="3600" b="1" dirty="0" smtClean="0"/>
              <a:t>ث- ما سمعت الخطبة إلا</a:t>
            </a:r>
            <a:endParaRPr lang="ar-EG" dirty="0" smtClean="0"/>
          </a:p>
          <a:p>
            <a:pPr lvl="0">
              <a:lnSpc>
                <a:spcPct val="150000"/>
              </a:lnSpc>
            </a:pPr>
            <a:r>
              <a:rPr lang="ar-EG" sz="3600" b="1" dirty="0" smtClean="0"/>
              <a:t>ج- أحضرت كتبي</a:t>
            </a:r>
            <a:endParaRPr lang="ar-EG" dirty="0" smtClean="0"/>
          </a:p>
          <a:p>
            <a:pPr lvl="0">
              <a:lnSpc>
                <a:spcPct val="150000"/>
              </a:lnSpc>
            </a:pPr>
            <a:r>
              <a:rPr lang="ar-EG" sz="3600" b="1" dirty="0" smtClean="0"/>
              <a:t>ح- ما تكلّم في الحفل</a:t>
            </a:r>
            <a:endParaRPr lang="ar-EG" dirty="0" smtClean="0"/>
          </a:p>
          <a:p>
            <a:pPr lvl="0">
              <a:lnSpc>
                <a:spcPct val="150000"/>
              </a:lnSpc>
            </a:pPr>
            <a:r>
              <a:rPr lang="ar-EG" sz="3600" b="1" dirty="0" smtClean="0"/>
              <a:t>خ- لن أحضر إلا</a:t>
            </a:r>
            <a:endParaRPr lang="en-US" dirty="0"/>
          </a:p>
        </p:txBody>
      </p:sp>
      <p:sp>
        <p:nvSpPr>
          <p:cNvPr id="6" name="مربع نص 5"/>
          <p:cNvSpPr txBox="1"/>
          <p:nvPr/>
        </p:nvSpPr>
        <p:spPr>
          <a:xfrm>
            <a:off x="1071538" y="1142984"/>
            <a:ext cx="471376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ar-SA" sz="3200" b="1" dirty="0" smtClean="0">
                <a:solidFill>
                  <a:srgbClr val="0000CC"/>
                </a:solidFill>
              </a:rPr>
              <a:t>لا يحفظ الوُدَّ إلا كريمٌ. 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357290" y="1857364"/>
            <a:ext cx="42051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ar-SA" sz="3200" b="1" dirty="0" smtClean="0">
                <a:solidFill>
                  <a:srgbClr val="0000CC"/>
                </a:solidFill>
              </a:rPr>
              <a:t>حفظت القصيدة إلا بيتاً.  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0" y="2786058"/>
            <a:ext cx="42051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ar-SA" sz="2800" b="1" dirty="0" smtClean="0">
                <a:solidFill>
                  <a:srgbClr val="0000CC"/>
                </a:solidFill>
              </a:rPr>
              <a:t>تفوّقتُ في جميع الموادّ إلا مادةً.</a:t>
            </a:r>
            <a:endParaRPr lang="en-US" sz="2800" dirty="0">
              <a:solidFill>
                <a:srgbClr val="0000CC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642910" y="3571876"/>
            <a:ext cx="42051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ar-SA" sz="3200" b="1" dirty="0" smtClean="0">
                <a:solidFill>
                  <a:srgbClr val="0000CC"/>
                </a:solidFill>
              </a:rPr>
              <a:t>ما سمعت الخطبة إلا الخاتمةَ.  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500166" y="4357694"/>
            <a:ext cx="42051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ar-SA" sz="3200" b="1" dirty="0" smtClean="0">
                <a:solidFill>
                  <a:srgbClr val="0000CC"/>
                </a:solidFill>
              </a:rPr>
              <a:t>أحضرت كتبي إلا كتاباً.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000100" y="5072074"/>
            <a:ext cx="42051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ar-SA" sz="3200" b="1" dirty="0" smtClean="0">
                <a:solidFill>
                  <a:srgbClr val="0000CC"/>
                </a:solidFill>
              </a:rPr>
              <a:t>ما تكلّم في الحفل إلا معلمٌ. </a:t>
            </a:r>
            <a:endParaRPr 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714480" y="5929330"/>
            <a:ext cx="42051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ar-SA" sz="3200" b="1" dirty="0" smtClean="0">
                <a:solidFill>
                  <a:srgbClr val="0000CC"/>
                </a:solidFill>
              </a:rPr>
              <a:t>لن أحضر إلا مستعداً.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0" y="0"/>
            <a:ext cx="9144000" cy="692696"/>
          </a:xfrm>
          <a:prstGeom prst="roundRect">
            <a:avLst/>
          </a:prstGeom>
          <a:solidFill>
            <a:srgbClr val="0066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0" y="77143"/>
            <a:ext cx="881360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8- أكمل الفراغ التالي بمستثنى مناسب، مع إبراز علامة </a:t>
            </a:r>
            <a:r>
              <a:rPr lang="ar-EG" sz="32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إعرابه:</a:t>
            </a:r>
            <a:endParaRPr lang="ar-EG" sz="3200" b="1" dirty="0" smtClean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  <p:bldP spid="7" grpId="0"/>
      <p:bldP spid="8" grpId="0"/>
      <p:bldP spid="9" grpId="0"/>
      <p:bldP spid="10" grpId="0"/>
      <p:bldP spid="11" grpId="0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0" y="282352"/>
            <a:ext cx="9144000" cy="1202432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pSp>
        <p:nvGrpSpPr>
          <p:cNvPr id="5" name="مجموعة 4"/>
          <p:cNvGrpSpPr/>
          <p:nvPr/>
        </p:nvGrpSpPr>
        <p:grpSpPr>
          <a:xfrm>
            <a:off x="63624" y="2132856"/>
            <a:ext cx="8972872" cy="4328864"/>
            <a:chOff x="144016" y="2132856"/>
            <a:chExt cx="8972872" cy="4328864"/>
          </a:xfrm>
        </p:grpSpPr>
        <p:sp>
          <p:nvSpPr>
            <p:cNvPr id="3" name="مستطيل 2"/>
            <p:cNvSpPr/>
            <p:nvPr/>
          </p:nvSpPr>
          <p:spPr>
            <a:xfrm>
              <a:off x="144016" y="2132856"/>
              <a:ext cx="8820472" cy="417646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296416" y="2285256"/>
              <a:ext cx="8820472" cy="417646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0" y="332656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9- صحّح الخطأ في ضبط المستثنى في الجمل التالية، مع بيان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السبب: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395536" y="3132794"/>
            <a:ext cx="8424936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أ.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ما حضر إلا المتفوّقين.</a:t>
            </a:r>
          </a:p>
          <a:p>
            <a:pPr marL="0" marR="0" lvl="0" indent="0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EG" sz="4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EG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السبب: </a:t>
            </a:r>
            <a:endParaRPr kumimoji="0" lang="ar-EG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0" y="4344423"/>
            <a:ext cx="871540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المتفوقون فاعل مرفوع وعلامة رفعه الواو لأنه جمع مذكر سالم. 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71472" y="5715016"/>
            <a:ext cx="66579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استثناء ناقص منفى (مفرغ) يعرب حسب موقعه.</a:t>
            </a:r>
            <a:endParaRPr lang="en-US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563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6321" grpId="0"/>
      <p:bldP spid="56322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0" y="282352"/>
            <a:ext cx="9144000" cy="1202432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pSp>
        <p:nvGrpSpPr>
          <p:cNvPr id="3" name="مجموعة 2"/>
          <p:cNvGrpSpPr/>
          <p:nvPr/>
        </p:nvGrpSpPr>
        <p:grpSpPr>
          <a:xfrm>
            <a:off x="63624" y="2132856"/>
            <a:ext cx="8972872" cy="4328864"/>
            <a:chOff x="144016" y="2132856"/>
            <a:chExt cx="8972872" cy="4328864"/>
          </a:xfrm>
        </p:grpSpPr>
        <p:sp>
          <p:nvSpPr>
            <p:cNvPr id="4" name="مستطيل 3"/>
            <p:cNvSpPr/>
            <p:nvPr/>
          </p:nvSpPr>
          <p:spPr>
            <a:xfrm>
              <a:off x="144016" y="2132856"/>
              <a:ext cx="8820472" cy="417646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5" name="مستطيل 4"/>
            <p:cNvSpPr/>
            <p:nvPr/>
          </p:nvSpPr>
          <p:spPr>
            <a:xfrm>
              <a:off x="296416" y="2285256"/>
              <a:ext cx="8820472" cy="417646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332656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9- صحّح الخطأ في ضبط المستثنى في الجمل التالية، مع بيان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السبب: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79512" y="2821844"/>
            <a:ext cx="878497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400" b="1" dirty="0" err="1" smtClean="0"/>
              <a:t>ب.</a:t>
            </a:r>
            <a:r>
              <a:rPr lang="ar-EG" sz="4400" b="1" dirty="0" smtClean="0"/>
              <a:t> لا تصاحب إلا ذو الأخلاق.</a:t>
            </a:r>
            <a:endParaRPr lang="ar-EG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ar-EG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السبب: 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0" name="مربع نص 9"/>
          <p:cNvSpPr txBox="1"/>
          <p:nvPr/>
        </p:nvSpPr>
        <p:spPr>
          <a:xfrm>
            <a:off x="214314" y="3714752"/>
            <a:ext cx="721520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00CC"/>
                </a:solidFill>
              </a:rPr>
              <a:t>ذا الأخلاق مفعول به منصوب وعلامة نصبه الألف لأنه من الأسماء الخمسة. </a:t>
            </a:r>
            <a:endParaRPr lang="en-US" sz="28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714348" y="5156783"/>
            <a:ext cx="66579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استثناء ناقص منفي (مفرغ) يعرب حسب موقعه. </a:t>
            </a:r>
            <a:endParaRPr lang="en-US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0" y="282352"/>
            <a:ext cx="9144000" cy="1202432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pSp>
        <p:nvGrpSpPr>
          <p:cNvPr id="3" name="مجموعة 2"/>
          <p:cNvGrpSpPr/>
          <p:nvPr/>
        </p:nvGrpSpPr>
        <p:grpSpPr>
          <a:xfrm>
            <a:off x="63624" y="2132856"/>
            <a:ext cx="8972872" cy="4328864"/>
            <a:chOff x="144016" y="2132856"/>
            <a:chExt cx="8972872" cy="4328864"/>
          </a:xfrm>
        </p:grpSpPr>
        <p:sp>
          <p:nvSpPr>
            <p:cNvPr id="4" name="مستطيل 3"/>
            <p:cNvSpPr/>
            <p:nvPr/>
          </p:nvSpPr>
          <p:spPr>
            <a:xfrm>
              <a:off x="144016" y="2132856"/>
              <a:ext cx="8820472" cy="417646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5" name="مستطيل 4"/>
            <p:cNvSpPr/>
            <p:nvPr/>
          </p:nvSpPr>
          <p:spPr>
            <a:xfrm>
              <a:off x="296416" y="2285256"/>
              <a:ext cx="8820472" cy="417646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332656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9- صحّح الخطأ في ضبط المستثنى في الجمل التالية، مع بيان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السبب: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79512" y="3075760"/>
            <a:ext cx="878497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err="1" smtClean="0"/>
              <a:t>ت.</a:t>
            </a:r>
            <a:r>
              <a:rPr lang="ar-EG" sz="4000" b="1" dirty="0" smtClean="0"/>
              <a:t> لا أشاهدُ القنواتِ التلفزيونيةَ إلا المفيدةِ.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ar-EG" sz="4000" b="1" dirty="0" smtClean="0"/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/>
              <a:t> 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السبب: </a:t>
            </a:r>
            <a:r>
              <a:rPr kumimoji="0" lang="ar-EG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57158" y="3852337"/>
            <a:ext cx="850112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المفيدةَ يجوز منصوب على الاستثناء أو بدل منصوب و علامة نصبه الفتحة الظاهرة على آخره. 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857224" y="5286388"/>
            <a:ext cx="6229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استثناء تام منفي يجوز فيه الأمران.</a:t>
            </a:r>
            <a:endParaRPr lang="en-US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0" y="282352"/>
            <a:ext cx="9144000" cy="1202432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pSp>
        <p:nvGrpSpPr>
          <p:cNvPr id="3" name="مجموعة 2"/>
          <p:cNvGrpSpPr/>
          <p:nvPr/>
        </p:nvGrpSpPr>
        <p:grpSpPr>
          <a:xfrm>
            <a:off x="63624" y="2132856"/>
            <a:ext cx="8972872" cy="4328864"/>
            <a:chOff x="144016" y="2132856"/>
            <a:chExt cx="8972872" cy="4328864"/>
          </a:xfrm>
        </p:grpSpPr>
        <p:sp>
          <p:nvSpPr>
            <p:cNvPr id="4" name="مستطيل 3"/>
            <p:cNvSpPr/>
            <p:nvPr/>
          </p:nvSpPr>
          <p:spPr>
            <a:xfrm>
              <a:off x="144016" y="2132856"/>
              <a:ext cx="8820472" cy="417646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5" name="مستطيل 4"/>
            <p:cNvSpPr/>
            <p:nvPr/>
          </p:nvSpPr>
          <p:spPr>
            <a:xfrm>
              <a:off x="296416" y="2285256"/>
              <a:ext cx="8820472" cy="417646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332656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9- صحّح الخطأ في ضبط المستثنى في الجمل التالية، مع بيان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السبب: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79512" y="2821845"/>
            <a:ext cx="878497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err="1" smtClean="0"/>
              <a:t>ث.</a:t>
            </a:r>
            <a:r>
              <a:rPr lang="ar-EG" sz="4000" b="1" dirty="0" smtClean="0"/>
              <a:t> سافر ركابُ الطائرة إلا المتأخرون.</a:t>
            </a:r>
            <a:r>
              <a:rPr kumimoji="0" lang="ar-EG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ar-EG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EG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السبب: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57158" y="3852337"/>
            <a:ext cx="771530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المتأخرين مستثنى منصوب وجوباً على الاستثناء. 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71472" y="5572140"/>
            <a:ext cx="701517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استثناء تام مثبت يجب فيه النصب على الاستثناء. </a:t>
            </a:r>
            <a:endParaRPr lang="en-US" sz="3200" dirty="0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0" y="282352"/>
            <a:ext cx="9144000" cy="1202432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pSp>
        <p:nvGrpSpPr>
          <p:cNvPr id="3" name="مجموعة 2"/>
          <p:cNvGrpSpPr/>
          <p:nvPr/>
        </p:nvGrpSpPr>
        <p:grpSpPr>
          <a:xfrm>
            <a:off x="63624" y="2132856"/>
            <a:ext cx="8972872" cy="4328864"/>
            <a:chOff x="144016" y="2132856"/>
            <a:chExt cx="8972872" cy="4328864"/>
          </a:xfrm>
        </p:grpSpPr>
        <p:sp>
          <p:nvSpPr>
            <p:cNvPr id="4" name="مستطيل 3"/>
            <p:cNvSpPr/>
            <p:nvPr/>
          </p:nvSpPr>
          <p:spPr>
            <a:xfrm>
              <a:off x="144016" y="2132856"/>
              <a:ext cx="8820472" cy="417646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5" name="مستطيل 4"/>
            <p:cNvSpPr/>
            <p:nvPr/>
          </p:nvSpPr>
          <p:spPr>
            <a:xfrm>
              <a:off x="296416" y="2285256"/>
              <a:ext cx="8820472" cy="417646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332656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9- صحّح الخطأ في ضبط المستثنى في الجمل التالية، مع بيان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السبب: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79512" y="3075761"/>
            <a:ext cx="8784976" cy="235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err="1" smtClean="0"/>
              <a:t>ج.</a:t>
            </a:r>
            <a:r>
              <a:rPr lang="ar-EG" sz="4000" b="1" dirty="0" smtClean="0"/>
              <a:t> لا يبني الوطنَ إلا سواعدَ أبنائِه.</a:t>
            </a:r>
            <a:endParaRPr lang="en-US" sz="4000" dirty="0" smtClean="0"/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ar-EG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السبب: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85720" y="4130109"/>
            <a:ext cx="82868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سواعدُ فاعل مرفوع وعلامة رفعه الضمة الظاهرة على آخره.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1428728" y="5572140"/>
            <a:ext cx="678661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استثناء ناقص منفي (مفرغ) يعرب حسب موقعه. </a:t>
            </a:r>
            <a:endParaRPr lang="en-US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0" y="282352"/>
            <a:ext cx="9144000" cy="1202432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pSp>
        <p:nvGrpSpPr>
          <p:cNvPr id="3" name="مجموعة 2"/>
          <p:cNvGrpSpPr/>
          <p:nvPr/>
        </p:nvGrpSpPr>
        <p:grpSpPr>
          <a:xfrm>
            <a:off x="63624" y="2132856"/>
            <a:ext cx="8972872" cy="4328864"/>
            <a:chOff x="144016" y="2132856"/>
            <a:chExt cx="8972872" cy="4328864"/>
          </a:xfrm>
        </p:grpSpPr>
        <p:sp>
          <p:nvSpPr>
            <p:cNvPr id="4" name="مستطيل 3"/>
            <p:cNvSpPr/>
            <p:nvPr/>
          </p:nvSpPr>
          <p:spPr>
            <a:xfrm>
              <a:off x="144016" y="2132856"/>
              <a:ext cx="8820472" cy="417646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5" name="مستطيل 4"/>
            <p:cNvSpPr/>
            <p:nvPr/>
          </p:nvSpPr>
          <p:spPr>
            <a:xfrm>
              <a:off x="296416" y="2285256"/>
              <a:ext cx="8820472" cy="417646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332656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9- صحّح الخطأ في ضبط المستثنى في الجمل التالية، مع بيان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السبب: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79512" y="3283511"/>
            <a:ext cx="878497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err="1" smtClean="0"/>
              <a:t>ح.</a:t>
            </a:r>
            <a:r>
              <a:rPr lang="ar-EG" sz="4000" b="1" dirty="0" smtClean="0"/>
              <a:t> لا يعاتبُك إلا المحبَّ.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ar-EG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ar-EG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السبب: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00034" y="4214818"/>
            <a:ext cx="82868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المحبُ فاعل مرفوع وعلامة رفعه الضمة الظاهرة على آخره.  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57158" y="5500702"/>
            <a:ext cx="678999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استثناء ناقص منفي (مفرغ) يعرب حسب موقعه. </a:t>
            </a:r>
            <a:endParaRPr lang="en-US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0" y="282352"/>
            <a:ext cx="9144000" cy="1202432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pSp>
        <p:nvGrpSpPr>
          <p:cNvPr id="3" name="مجموعة 2"/>
          <p:cNvGrpSpPr/>
          <p:nvPr/>
        </p:nvGrpSpPr>
        <p:grpSpPr>
          <a:xfrm>
            <a:off x="63624" y="2132856"/>
            <a:ext cx="8972872" cy="4328864"/>
            <a:chOff x="144016" y="2132856"/>
            <a:chExt cx="8972872" cy="4328864"/>
          </a:xfrm>
        </p:grpSpPr>
        <p:sp>
          <p:nvSpPr>
            <p:cNvPr id="4" name="مستطيل 3"/>
            <p:cNvSpPr/>
            <p:nvPr/>
          </p:nvSpPr>
          <p:spPr>
            <a:xfrm>
              <a:off x="144016" y="2132856"/>
              <a:ext cx="8820472" cy="417646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5" name="مستطيل 4"/>
            <p:cNvSpPr/>
            <p:nvPr/>
          </p:nvSpPr>
          <p:spPr>
            <a:xfrm>
              <a:off x="296416" y="2285256"/>
              <a:ext cx="8820472" cy="417646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332656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9- صحّح الخطأ في ضبط المستثنى في الجمل التالية، مع بيان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السبب: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79512" y="2821846"/>
            <a:ext cx="878497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err="1" smtClean="0"/>
              <a:t>خ.</a:t>
            </a:r>
            <a:r>
              <a:rPr lang="ar-EG" sz="4000" b="1" dirty="0" smtClean="0"/>
              <a:t> لا أحبُّ الشعرَ إلا شعرِ أبي الطيبِ المتنبي. </a:t>
            </a:r>
            <a:endParaRPr kumimoji="0" lang="ar-EG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EG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السبب: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85720" y="3852337"/>
            <a:ext cx="835824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شعرَ يجوز منصوب على الاستثناء أو بدل منصوب أيضاً.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642910" y="5715016"/>
            <a:ext cx="742955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استثناء تام منفي يجوز فيه الأمران. </a:t>
            </a:r>
            <a:endParaRPr lang="en-US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0" y="2132856"/>
            <a:ext cx="9144000" cy="4509120"/>
            <a:chOff x="0" y="0"/>
            <a:chExt cx="9144000" cy="6858000"/>
          </a:xfrm>
        </p:grpSpPr>
        <p:sp>
          <p:nvSpPr>
            <p:cNvPr id="2" name="مستطيل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66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3" name="مستطيل 2"/>
            <p:cNvSpPr/>
            <p:nvPr/>
          </p:nvSpPr>
          <p:spPr>
            <a:xfrm>
              <a:off x="251520" y="188640"/>
              <a:ext cx="8892480" cy="66693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66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6" name="مستطيل 5"/>
          <p:cNvSpPr/>
          <p:nvPr/>
        </p:nvSpPr>
        <p:spPr>
          <a:xfrm>
            <a:off x="395536" y="2493471"/>
            <a:ext cx="849694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EG" sz="3200" b="1" dirty="0" smtClean="0">
                <a:solidFill>
                  <a:srgbClr val="6600CC"/>
                </a:solidFill>
              </a:rPr>
              <a:t>أعلنت إدارة النشاط في مدرستنا عن رحلة ستُنفذ مساء، ولن يشرك فيها إلا البارزون في النشاط، فسجلت فيها، كما سجل فيها أصدقائي إلا واحداً منهم، وعندما سألته عن السبب، قال: إنه لا يحب الرحلات إلا الصباحيّ منها؛ لأنه في المساء مرتبط بعمل خارج وقت </a:t>
            </a:r>
            <a:r>
              <a:rPr lang="ar-EG" sz="3200" b="1" dirty="0" err="1" smtClean="0">
                <a:solidFill>
                  <a:srgbClr val="6600CC"/>
                </a:solidFill>
              </a:rPr>
              <a:t>الدوام.</a:t>
            </a:r>
            <a:r>
              <a:rPr lang="ar-EG" sz="3200" b="1" dirty="0" smtClean="0">
                <a:solidFill>
                  <a:srgbClr val="6600CC"/>
                </a:solidFill>
              </a:rPr>
              <a:t> فأدهشني ذلك، وسألته: هل أنت </a:t>
            </a:r>
            <a:r>
              <a:rPr lang="ar-EG" sz="3200" b="1" dirty="0" err="1" smtClean="0">
                <a:solidFill>
                  <a:srgbClr val="6600CC"/>
                </a:solidFill>
              </a:rPr>
              <a:t>محتاج؟</a:t>
            </a:r>
            <a:r>
              <a:rPr lang="ar-EG" sz="3200" b="1" dirty="0" smtClean="0">
                <a:solidFill>
                  <a:srgbClr val="6600CC"/>
                </a:solidFill>
              </a:rPr>
              <a:t> فردّ عليّ: كلاّ، ولكنني في هذا العام قررت أن أعمل لأوفر مصروفي بجهدي؛ فلا آخذ من أبي إلا ثمن الأغراض الأسبوعية التي يطلب مني إحضارها للبيت.</a:t>
            </a:r>
            <a:endParaRPr lang="ar-SA" sz="3200" dirty="0">
              <a:solidFill>
                <a:srgbClr val="6600CC"/>
              </a:solidFill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0" y="44624"/>
            <a:ext cx="9144000" cy="1706488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323528" y="94928"/>
            <a:ext cx="8748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10- استخرج كل مستثنى من النص التالي، وبين ما يجوز فيه من وجوه الإعراب مع بيان السبب، ثم تحقق من صحة إجابتك بمطابقتها بالحل في نهاية الكتاب:</a:t>
            </a:r>
            <a:endParaRPr lang="en-US" sz="3200" dirty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40466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4- بيّن نوع الاستثناء في الجمل </a:t>
            </a:r>
            <a:r>
              <a:rPr lang="ar-EG" sz="3200" b="1" dirty="0" err="1" smtClean="0"/>
              <a:t>التالية </a:t>
            </a:r>
            <a:r>
              <a:rPr lang="ar-EG" sz="3200" b="1" dirty="0" smtClean="0"/>
              <a:t>(تام مثبت، تام منفي، مفرّغ</a:t>
            </a:r>
            <a:r>
              <a:rPr lang="ar-EG" sz="3200" b="1" dirty="0" err="1" smtClean="0"/>
              <a:t>):</a:t>
            </a:r>
            <a:endParaRPr lang="en-US" sz="32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043608" y="2204864"/>
            <a:ext cx="1984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نوع الاستثناء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068960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ولا يَحِيقُ المَكْرُ السَّيِّئُ إلاَّ بِأَهْلِهِ</a:t>
            </a:r>
            <a:r>
              <a:rPr lang="ar-EG" sz="3200" b="1" dirty="0" smtClean="0">
                <a:solidFill>
                  <a:srgbClr val="006600"/>
                </a:solidFill>
              </a:rPr>
              <a:t> </a:t>
            </a:r>
            <a:r>
              <a:rPr lang="ar-EG" sz="3200" b="1" dirty="0" smtClean="0"/>
              <a:t>} فاطر 43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115616" y="321297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b="1" dirty="0" smtClean="0"/>
              <a:t>مفرغ</a:t>
            </a:r>
            <a:endParaRPr lang="ar-SA" sz="3200" b="1" dirty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NGOH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NGOH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0" y="2132856"/>
            <a:ext cx="9144000" cy="4509120"/>
            <a:chOff x="0" y="0"/>
            <a:chExt cx="9144000" cy="6858000"/>
          </a:xfrm>
        </p:grpSpPr>
        <p:sp>
          <p:nvSpPr>
            <p:cNvPr id="3" name="مستطيل 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66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251520" y="188640"/>
              <a:ext cx="8892480" cy="66693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66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395536" y="2493471"/>
            <a:ext cx="84969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EG" sz="3600" b="1" dirty="0" smtClean="0">
                <a:solidFill>
                  <a:srgbClr val="6600CC"/>
                </a:solidFill>
              </a:rPr>
              <a:t>وهل يعمل إخوتك </a:t>
            </a:r>
            <a:r>
              <a:rPr lang="ar-EG" sz="3600" b="1" dirty="0" err="1" smtClean="0">
                <a:solidFill>
                  <a:srgbClr val="6600CC"/>
                </a:solidFill>
              </a:rPr>
              <a:t>أيضاً؟</a:t>
            </a:r>
            <a:r>
              <a:rPr lang="ar-EG" sz="3600" b="1" dirty="0" smtClean="0">
                <a:solidFill>
                  <a:srgbClr val="6600CC"/>
                </a:solidFill>
              </a:rPr>
              <a:t> فقال: لا يعمل إخوتي إلا الكبير منهم، وأمّا البقيّة فهم صغار السنّ، وأنا وأخي توفّر لهم بعض الحاجات أحيانًا، حتى إن أبي أصبح يعتمد علينا </a:t>
            </a:r>
            <a:r>
              <a:rPr lang="ar-EG" sz="3600" b="1" dirty="0" err="1" smtClean="0">
                <a:solidFill>
                  <a:srgbClr val="6600CC"/>
                </a:solidFill>
              </a:rPr>
              <a:t>كثيرًا.</a:t>
            </a:r>
            <a:r>
              <a:rPr lang="ar-EG" sz="3600" b="1" dirty="0" smtClean="0">
                <a:solidFill>
                  <a:srgbClr val="6600CC"/>
                </a:solidFill>
              </a:rPr>
              <a:t> ولله </a:t>
            </a:r>
            <a:r>
              <a:rPr lang="ar-EG" sz="3600" b="1" dirty="0" err="1" smtClean="0">
                <a:solidFill>
                  <a:srgbClr val="6600CC"/>
                </a:solidFill>
              </a:rPr>
              <a:t>الحمد.</a:t>
            </a:r>
            <a:r>
              <a:rPr lang="ar-EG" sz="3600" b="1" dirty="0" smtClean="0">
                <a:solidFill>
                  <a:srgbClr val="6600CC"/>
                </a:solidFill>
              </a:rPr>
              <a:t> فلا نطلب منه إلا المصاريف الكبيرة التي لا نستطيع أن نلبيَها أنا وأخي، عندها سألته: وهل تعمل كل </a:t>
            </a:r>
            <a:r>
              <a:rPr lang="ar-EG" sz="3600" b="1" dirty="0" err="1" smtClean="0">
                <a:solidFill>
                  <a:srgbClr val="6600CC"/>
                </a:solidFill>
              </a:rPr>
              <a:t>يوم؟</a:t>
            </a:r>
            <a:r>
              <a:rPr lang="ar-EG" sz="3600" b="1" dirty="0" smtClean="0">
                <a:solidFill>
                  <a:srgbClr val="6600CC"/>
                </a:solidFill>
              </a:rPr>
              <a:t> فقال: نعم أعمل جميع الأيام إلا الأربعاء؛ فإنه يوم إجازتي من العمل.</a:t>
            </a: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0" y="44624"/>
            <a:ext cx="9144000" cy="1706488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323528" y="94928"/>
            <a:ext cx="8748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10- استخرج كل مستثنى من النص التالي، وبين ما يجوز فيه من وجوه الإعراب مع بيان السبب، ثم تحقق من صحة إجابتك بمطابقتها بالحل في نهاية الكتاب:</a:t>
            </a:r>
            <a:endParaRPr lang="en-US" sz="3200" dirty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-65088" y="0"/>
          <a:ext cx="9209088" cy="6279529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487573"/>
                <a:gridCol w="2802209"/>
                <a:gridCol w="5919306"/>
              </a:tblGrid>
              <a:tr h="837678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</a:tr>
              <a:tr h="815571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</a:tr>
              <a:tr h="84446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</a:tr>
              <a:tr h="84446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</a:tr>
              <a:tr h="669948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</a:tr>
              <a:tr h="84446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</a:tr>
              <a:tr h="84446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</a:tr>
              <a:tr h="578472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944" marR="63944" marT="0" marB="0"/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6929454" y="0"/>
            <a:ext cx="13548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المستثنى</a:t>
            </a:r>
            <a:endParaRPr lang="ar-SA" sz="3200" dirty="0"/>
          </a:p>
        </p:txBody>
      </p:sp>
      <p:sp>
        <p:nvSpPr>
          <p:cNvPr id="4" name="مستطيل 3"/>
          <p:cNvSpPr/>
          <p:nvPr/>
        </p:nvSpPr>
        <p:spPr>
          <a:xfrm>
            <a:off x="2500298" y="0"/>
            <a:ext cx="10470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إعرابه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8762413" y="0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8679057" y="869226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8679057" y="173845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8679057" y="2607678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679057" y="3469497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10" name="مستطيل 9"/>
          <p:cNvSpPr/>
          <p:nvPr/>
        </p:nvSpPr>
        <p:spPr>
          <a:xfrm>
            <a:off x="8679057" y="4117569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8679057" y="4972954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8679057" y="5701745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6415138" y="836712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البارزون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0" y="857232"/>
            <a:ext cx="57150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فاعل مرفوع وعلامة رفعه الواو</a:t>
            </a:r>
            <a:endParaRPr lang="en-US" sz="3200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6415138" y="1844093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واحداً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0" y="1743879"/>
            <a:ext cx="57150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مستثنى منصوب وعلامة نصبه الفتحة</a:t>
            </a:r>
            <a:endParaRPr lang="en-US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6415138" y="261000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الصباحي</a:t>
            </a:r>
            <a:endParaRPr lang="en-US" sz="3200" dirty="0" smtClean="0"/>
          </a:p>
        </p:txBody>
      </p:sp>
      <p:sp>
        <p:nvSpPr>
          <p:cNvPr id="18" name="مربع نص 17"/>
          <p:cNvSpPr txBox="1"/>
          <p:nvPr/>
        </p:nvSpPr>
        <p:spPr>
          <a:xfrm>
            <a:off x="142876" y="2428868"/>
            <a:ext cx="571500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يجوز فيه وجهان مستثنى منصوب وعلامة نصبه الفتحة أو بدل منصوب من الرحلات وعلامة نصبه الفتحة</a:t>
            </a:r>
            <a:endParaRPr lang="ar-SA" sz="2400" dirty="0">
              <a:solidFill>
                <a:srgbClr val="0000CC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6415138" y="341572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ثمن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0" y="3305504"/>
            <a:ext cx="57150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مفعول به منصوب وعلامة نصبه الفتحة</a:t>
            </a:r>
            <a:endParaRPr lang="en-US" sz="3200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6415138" y="413010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الكبير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0" y="3953576"/>
            <a:ext cx="571500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يجوز فيه وجهان مستثنى منصوب وعلامة نصبه الفتحة أو بدل مرفوع من إخوتي وعلامة رفعه الضمة</a:t>
            </a:r>
            <a:endParaRPr lang="en-US" sz="2400" dirty="0"/>
          </a:p>
        </p:txBody>
      </p:sp>
      <p:sp>
        <p:nvSpPr>
          <p:cNvPr id="23" name="مربع نص 22"/>
          <p:cNvSpPr txBox="1"/>
          <p:nvPr/>
        </p:nvSpPr>
        <p:spPr>
          <a:xfrm>
            <a:off x="6415138" y="4987365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المصاريف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0" y="4915927"/>
            <a:ext cx="57150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مفعول به منصوب وعلامة نصبه الفتحة</a:t>
            </a:r>
            <a:endParaRPr lang="en-US" sz="3200" dirty="0"/>
          </a:p>
        </p:txBody>
      </p:sp>
      <p:sp>
        <p:nvSpPr>
          <p:cNvPr id="25" name="مربع نص 24"/>
          <p:cNvSpPr txBox="1"/>
          <p:nvPr/>
        </p:nvSpPr>
        <p:spPr>
          <a:xfrm>
            <a:off x="6415138" y="5701745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الأربعاء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0" y="5701745"/>
            <a:ext cx="57150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مستثنى منصوب وعلامة نصبه الفتحة</a:t>
            </a:r>
            <a:endParaRPr lang="en-US" sz="3200" dirty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USF-RingSchoolS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USF-RingSchoolS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USF-RingSchoolS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USF-RingSchoolS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0" y="1268760"/>
            <a:ext cx="9144000" cy="5373216"/>
            <a:chOff x="0" y="0"/>
            <a:chExt cx="9144000" cy="6858000"/>
          </a:xfrm>
        </p:grpSpPr>
        <p:sp>
          <p:nvSpPr>
            <p:cNvPr id="3" name="مستطيل ذو زوايا قطرية مستديرة 2"/>
            <p:cNvSpPr/>
            <p:nvPr/>
          </p:nvSpPr>
          <p:spPr>
            <a:xfrm>
              <a:off x="0" y="0"/>
              <a:ext cx="9144000" cy="6858000"/>
            </a:xfrm>
            <a:prstGeom prst="round2DiagRect">
              <a:avLst/>
            </a:prstGeom>
            <a:solidFill>
              <a:srgbClr val="FFFF00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251520" y="188640"/>
              <a:ext cx="8892480" cy="6669360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395536" y="1571308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err="1" smtClean="0">
                <a:solidFill>
                  <a:srgbClr val="006600"/>
                </a:solidFill>
              </a:rPr>
              <a:t>أ.</a:t>
            </a:r>
            <a:r>
              <a:rPr lang="ar-EG" sz="3200" b="1" dirty="0" smtClean="0">
                <a:solidFill>
                  <a:srgbClr val="006600"/>
                </a:solidFill>
              </a:rPr>
              <a:t> قال </a:t>
            </a:r>
            <a:r>
              <a:rPr lang="ar-EG" sz="3200" b="1" dirty="0" err="1" smtClean="0">
                <a:solidFill>
                  <a:srgbClr val="006600"/>
                </a:solidFill>
              </a:rPr>
              <a:t>تعالى: {</a:t>
            </a:r>
            <a:r>
              <a:rPr lang="ar-EG" sz="3200" b="1" dirty="0" smtClean="0">
                <a:solidFill>
                  <a:srgbClr val="006600"/>
                </a:solidFill>
              </a:rPr>
              <a:t> </a:t>
            </a:r>
            <a:r>
              <a:rPr lang="ar-SA" sz="3200" b="1" u="sng" dirty="0" smtClean="0">
                <a:solidFill>
                  <a:srgbClr val="006600"/>
                </a:solidFill>
              </a:rPr>
              <a:t>إنَّ الإنسَانَ خُلِقَ </a:t>
            </a:r>
            <a:r>
              <a:rPr lang="ar-SA" sz="3200" b="1" u="sng" dirty="0" err="1" smtClean="0">
                <a:solidFill>
                  <a:srgbClr val="006600"/>
                </a:solidFill>
              </a:rPr>
              <a:t>هَلُوعًا</a:t>
            </a:r>
            <a:r>
              <a:rPr lang="ar-SA" sz="3200" b="1" dirty="0" err="1" smtClean="0">
                <a:solidFill>
                  <a:srgbClr val="006600"/>
                </a:solidFill>
              </a:rPr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(19) إذَا </a:t>
            </a:r>
            <a:r>
              <a:rPr lang="ar-SA" sz="3200" b="1" u="sng" dirty="0" smtClean="0">
                <a:solidFill>
                  <a:srgbClr val="006600"/>
                </a:solidFill>
              </a:rPr>
              <a:t>مَسَّهُ الشَّرُّ </a:t>
            </a:r>
            <a:r>
              <a:rPr lang="ar-SA" sz="3200" b="1" u="sng" dirty="0" err="1" smtClean="0">
                <a:solidFill>
                  <a:srgbClr val="006600"/>
                </a:solidFill>
              </a:rPr>
              <a:t>جَزُوعًا</a:t>
            </a:r>
            <a:r>
              <a:rPr lang="ar-SA" sz="3200" b="1" dirty="0" smtClean="0">
                <a:solidFill>
                  <a:srgbClr val="006600"/>
                </a:solidFill>
              </a:rPr>
              <a:t> (20) وإذَا مَسَّهُ الخَيْرُ </a:t>
            </a:r>
            <a:r>
              <a:rPr lang="ar-SA" sz="3200" b="1" dirty="0" err="1" smtClean="0">
                <a:solidFill>
                  <a:srgbClr val="006600"/>
                </a:solidFill>
              </a:rPr>
              <a:t>مَنُوعًا </a:t>
            </a:r>
            <a:r>
              <a:rPr lang="ar-SA" sz="3200" b="1" dirty="0" smtClean="0">
                <a:solidFill>
                  <a:srgbClr val="006600"/>
                </a:solidFill>
              </a:rPr>
              <a:t>(21) </a:t>
            </a:r>
            <a:r>
              <a:rPr lang="ar-SA" sz="3200" b="1" u="sng" dirty="0" smtClean="0">
                <a:solidFill>
                  <a:srgbClr val="006600"/>
                </a:solidFill>
              </a:rPr>
              <a:t>إلاَّ المُصَلِّينَ</a:t>
            </a:r>
            <a:r>
              <a:rPr lang="ar-EG" sz="3200" b="1" dirty="0" smtClean="0">
                <a:solidFill>
                  <a:srgbClr val="006600"/>
                </a:solidFill>
              </a:rPr>
              <a:t> } </a:t>
            </a:r>
            <a:r>
              <a:rPr lang="ar-EG" sz="3200" b="1" dirty="0" err="1" smtClean="0">
                <a:solidFill>
                  <a:srgbClr val="006600"/>
                </a:solidFill>
              </a:rPr>
              <a:t>المعارج</a:t>
            </a:r>
            <a:r>
              <a:rPr lang="ar-EG" sz="3200" b="1" dirty="0" smtClean="0">
                <a:solidFill>
                  <a:srgbClr val="006600"/>
                </a:solidFill>
              </a:rPr>
              <a:t> 22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0" y="44624"/>
            <a:ext cx="9144000" cy="936104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323528" y="94928"/>
            <a:ext cx="87484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4400" b="1" dirty="0" smtClean="0"/>
              <a:t>11- أكمل إعراب ما تحته خط فيما يلي:</a:t>
            </a:r>
            <a:endParaRPr lang="en-US" sz="4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323528" y="3321130"/>
            <a:ext cx="8676456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إن: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حرف </a:t>
            </a:r>
            <a:r>
              <a:rPr kumimoji="0" lang="ar-EG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ناسخ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المبتدأ </a:t>
            </a:r>
            <a:r>
              <a:rPr kumimoji="0" lang="ar-EG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و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الخبر.</a:t>
            </a:r>
            <a:endParaRPr kumimoji="0" lang="ar-EG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الإنسان: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ar-EG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اسم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...................................................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ar-EG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وعلامة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..............................................................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9" name="مربع نص 8"/>
          <p:cNvSpPr txBox="1"/>
          <p:nvPr/>
        </p:nvSpPr>
        <p:spPr>
          <a:xfrm>
            <a:off x="3851920" y="342900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smtClean="0">
                <a:solidFill>
                  <a:srgbClr val="0000CC"/>
                </a:solidFill>
              </a:rPr>
              <a:t>ينصب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084168" y="4365104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err="1" smtClean="0">
                <a:solidFill>
                  <a:srgbClr val="0000CC"/>
                </a:solidFill>
              </a:rPr>
              <a:t>..............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427984" y="5301208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smtClean="0">
                <a:solidFill>
                  <a:srgbClr val="0000CC"/>
                </a:solidFill>
              </a:rPr>
              <a:t>إن منصوب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764258" y="6058935"/>
            <a:ext cx="64510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نصبه الفتحة الظاهرة على آخره. </a:t>
            </a:r>
            <a:endParaRPr lang="ar-SA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49153" grpId="0"/>
      <p:bldP spid="9" grpId="0"/>
      <p:bldP spid="10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0" y="1268760"/>
            <a:ext cx="9144000" cy="5373216"/>
            <a:chOff x="0" y="0"/>
            <a:chExt cx="9144000" cy="6858000"/>
          </a:xfrm>
        </p:grpSpPr>
        <p:sp>
          <p:nvSpPr>
            <p:cNvPr id="3" name="مستطيل ذو زوايا قطرية مستديرة 2"/>
            <p:cNvSpPr/>
            <p:nvPr/>
          </p:nvSpPr>
          <p:spPr>
            <a:xfrm>
              <a:off x="0" y="0"/>
              <a:ext cx="9144000" cy="6858000"/>
            </a:xfrm>
            <a:prstGeom prst="round2DiagRect">
              <a:avLst/>
            </a:prstGeom>
            <a:solidFill>
              <a:srgbClr val="FFFF00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251520" y="188640"/>
              <a:ext cx="8892480" cy="6669360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395536" y="1571308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err="1" smtClean="0">
                <a:solidFill>
                  <a:srgbClr val="006600"/>
                </a:solidFill>
              </a:rPr>
              <a:t>أ.</a:t>
            </a:r>
            <a:r>
              <a:rPr lang="ar-EG" sz="3200" b="1" dirty="0" smtClean="0">
                <a:solidFill>
                  <a:srgbClr val="006600"/>
                </a:solidFill>
              </a:rPr>
              <a:t> قال </a:t>
            </a:r>
            <a:r>
              <a:rPr lang="ar-EG" sz="3200" b="1" dirty="0" err="1" smtClean="0">
                <a:solidFill>
                  <a:srgbClr val="006600"/>
                </a:solidFill>
              </a:rPr>
              <a:t>تعالى: {</a:t>
            </a:r>
            <a:r>
              <a:rPr lang="ar-EG" sz="3200" b="1" dirty="0" smtClean="0">
                <a:solidFill>
                  <a:srgbClr val="006600"/>
                </a:solidFill>
              </a:rPr>
              <a:t> </a:t>
            </a:r>
            <a:r>
              <a:rPr lang="ar-SA" sz="3200" b="1" u="sng" dirty="0" smtClean="0">
                <a:solidFill>
                  <a:srgbClr val="006600"/>
                </a:solidFill>
              </a:rPr>
              <a:t>إنَّ الإنسَانَ خُلِقَ </a:t>
            </a:r>
            <a:r>
              <a:rPr lang="ar-SA" sz="3200" b="1" u="sng" dirty="0" err="1" smtClean="0">
                <a:solidFill>
                  <a:srgbClr val="006600"/>
                </a:solidFill>
              </a:rPr>
              <a:t>هَلُوعًا</a:t>
            </a:r>
            <a:r>
              <a:rPr lang="ar-SA" sz="3200" b="1" dirty="0" err="1" smtClean="0">
                <a:solidFill>
                  <a:srgbClr val="006600"/>
                </a:solidFill>
              </a:rPr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(19) إذَا </a:t>
            </a:r>
            <a:r>
              <a:rPr lang="ar-SA" sz="3200" b="1" u="sng" dirty="0" smtClean="0">
                <a:solidFill>
                  <a:srgbClr val="006600"/>
                </a:solidFill>
              </a:rPr>
              <a:t>مَسَّهُ الشَّرُّ </a:t>
            </a:r>
            <a:r>
              <a:rPr lang="ar-SA" sz="3200" b="1" u="sng" dirty="0" err="1" smtClean="0">
                <a:solidFill>
                  <a:srgbClr val="006600"/>
                </a:solidFill>
              </a:rPr>
              <a:t>جَزُوعًا</a:t>
            </a:r>
            <a:r>
              <a:rPr lang="ar-SA" sz="3200" b="1" dirty="0" smtClean="0">
                <a:solidFill>
                  <a:srgbClr val="006600"/>
                </a:solidFill>
              </a:rPr>
              <a:t> (20) وإذَا مَسَّهُ الخَيْرُ </a:t>
            </a:r>
            <a:r>
              <a:rPr lang="ar-SA" sz="3200" b="1" dirty="0" err="1" smtClean="0">
                <a:solidFill>
                  <a:srgbClr val="006600"/>
                </a:solidFill>
              </a:rPr>
              <a:t>مَنُوعًا </a:t>
            </a:r>
            <a:r>
              <a:rPr lang="ar-SA" sz="3200" b="1" dirty="0" smtClean="0">
                <a:solidFill>
                  <a:srgbClr val="006600"/>
                </a:solidFill>
              </a:rPr>
              <a:t>(21) </a:t>
            </a:r>
            <a:r>
              <a:rPr lang="ar-SA" sz="3200" b="1" u="sng" dirty="0" smtClean="0">
                <a:solidFill>
                  <a:srgbClr val="006600"/>
                </a:solidFill>
              </a:rPr>
              <a:t>إلاَّ المُصَلِّينَ</a:t>
            </a:r>
            <a:r>
              <a:rPr lang="ar-EG" sz="3200" b="1" dirty="0" smtClean="0">
                <a:solidFill>
                  <a:srgbClr val="006600"/>
                </a:solidFill>
              </a:rPr>
              <a:t> } </a:t>
            </a:r>
            <a:r>
              <a:rPr lang="ar-EG" sz="3200" b="1" dirty="0" err="1" smtClean="0">
                <a:solidFill>
                  <a:srgbClr val="006600"/>
                </a:solidFill>
              </a:rPr>
              <a:t>المعارج</a:t>
            </a:r>
            <a:r>
              <a:rPr lang="ar-EG" sz="3200" b="1" dirty="0" smtClean="0">
                <a:solidFill>
                  <a:srgbClr val="006600"/>
                </a:solidFill>
              </a:rPr>
              <a:t> 22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0" y="44624"/>
            <a:ext cx="9144000" cy="936104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323528" y="94928"/>
            <a:ext cx="87484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4400" b="1" dirty="0" smtClean="0"/>
              <a:t>11- أكمل إعراب ما تحته خط فيما يلي:</a:t>
            </a:r>
            <a:endParaRPr lang="en-US" sz="4400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3528" y="2924944"/>
            <a:ext cx="867645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solidFill>
                  <a:srgbClr val="FF0000"/>
                </a:solidFill>
              </a:rPr>
              <a:t>خلق: </a:t>
            </a:r>
            <a:r>
              <a:rPr lang="ar-EG" sz="4000" b="1" dirty="0" smtClean="0"/>
              <a:t>فعل ماض مبني على الفتح، وهو مبنيٌّ </a:t>
            </a:r>
            <a:r>
              <a:rPr lang="ar-EG" sz="4000" b="1" dirty="0" err="1" smtClean="0"/>
              <a:t>لـ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ar-EG" sz="4000" b="1" dirty="0" smtClean="0"/>
              <a:t>ونائب الفاعل ضمير مستتر </a:t>
            </a:r>
            <a:r>
              <a:rPr lang="ar-EG" sz="4000" b="1" dirty="0" err="1" smtClean="0"/>
              <a:t>تقديره </a:t>
            </a:r>
            <a:r>
              <a:rPr kumimoji="0" lang="ar-EG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ar-EG" sz="4000" b="1" dirty="0" smtClean="0"/>
              <a:t>يعود </a:t>
            </a:r>
            <a:r>
              <a:rPr lang="ar-EG" sz="4000" b="1" dirty="0" err="1" smtClean="0"/>
              <a:t>على </a:t>
            </a:r>
            <a:r>
              <a:rPr lang="ar-EG" dirty="0" err="1" smtClean="0"/>
              <a:t>................................</a:t>
            </a:r>
            <a:endParaRPr kumimoji="0" lang="ar-EG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solidFill>
                  <a:srgbClr val="FF0000"/>
                </a:solidFill>
              </a:rPr>
              <a:t>هلوعاّ:</a:t>
            </a:r>
            <a:r>
              <a:rPr kumimoji="0" lang="ar-EG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.................................................................................................................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9" name="مربع نص 8"/>
          <p:cNvSpPr txBox="1"/>
          <p:nvPr/>
        </p:nvSpPr>
        <p:spPr>
          <a:xfrm>
            <a:off x="6300192" y="4058671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smtClean="0">
                <a:solidFill>
                  <a:srgbClr val="0000CC"/>
                </a:solidFill>
              </a:rPr>
              <a:t>للمجهول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364088" y="4987365"/>
            <a:ext cx="180020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4400" dirty="0" smtClean="0">
                <a:solidFill>
                  <a:srgbClr val="0000CC"/>
                </a:solidFill>
              </a:rPr>
              <a:t>هو</a:t>
            </a:r>
            <a:endParaRPr lang="ar-SA" sz="44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700098" y="4929198"/>
            <a:ext cx="18002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000" dirty="0" smtClean="0">
                <a:solidFill>
                  <a:srgbClr val="0000CC"/>
                </a:solidFill>
              </a:rPr>
              <a:t>الانسان</a:t>
            </a:r>
            <a:endParaRPr lang="ar-SA" sz="4000" dirty="0">
              <a:solidFill>
                <a:srgbClr val="0000CC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57158" y="5929330"/>
            <a:ext cx="715691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حال منصوب وعلامة نصبه الفتحة الظاهرة على آخره</a:t>
            </a:r>
            <a:endParaRPr lang="ar-SA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0" y="1268760"/>
            <a:ext cx="9144000" cy="5373216"/>
            <a:chOff x="0" y="0"/>
            <a:chExt cx="9144000" cy="6858000"/>
          </a:xfrm>
        </p:grpSpPr>
        <p:sp>
          <p:nvSpPr>
            <p:cNvPr id="3" name="مستطيل ذو زوايا قطرية مستديرة 2"/>
            <p:cNvSpPr/>
            <p:nvPr/>
          </p:nvSpPr>
          <p:spPr>
            <a:xfrm>
              <a:off x="0" y="0"/>
              <a:ext cx="9144000" cy="6858000"/>
            </a:xfrm>
            <a:prstGeom prst="round2DiagRect">
              <a:avLst/>
            </a:prstGeom>
            <a:solidFill>
              <a:srgbClr val="FFFF00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251520" y="188640"/>
              <a:ext cx="8892480" cy="6669360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395536" y="1571308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err="1" smtClean="0">
                <a:solidFill>
                  <a:srgbClr val="006600"/>
                </a:solidFill>
              </a:rPr>
              <a:t>أ.</a:t>
            </a:r>
            <a:r>
              <a:rPr lang="ar-EG" sz="3200" b="1" dirty="0" smtClean="0">
                <a:solidFill>
                  <a:srgbClr val="006600"/>
                </a:solidFill>
              </a:rPr>
              <a:t> قال </a:t>
            </a:r>
            <a:r>
              <a:rPr lang="ar-EG" sz="3200" b="1" dirty="0" err="1" smtClean="0">
                <a:solidFill>
                  <a:srgbClr val="006600"/>
                </a:solidFill>
              </a:rPr>
              <a:t>تعالى: {</a:t>
            </a:r>
            <a:r>
              <a:rPr lang="ar-EG" sz="3200" b="1" dirty="0" smtClean="0">
                <a:solidFill>
                  <a:srgbClr val="006600"/>
                </a:solidFill>
              </a:rPr>
              <a:t> </a:t>
            </a:r>
            <a:r>
              <a:rPr lang="ar-SA" sz="3200" b="1" u="sng" dirty="0" smtClean="0">
                <a:solidFill>
                  <a:srgbClr val="006600"/>
                </a:solidFill>
              </a:rPr>
              <a:t>إنَّ الإنسَانَ خُلِقَ </a:t>
            </a:r>
            <a:r>
              <a:rPr lang="ar-SA" sz="3200" b="1" u="sng" dirty="0" err="1" smtClean="0">
                <a:solidFill>
                  <a:srgbClr val="006600"/>
                </a:solidFill>
              </a:rPr>
              <a:t>هَلُوعًا</a:t>
            </a:r>
            <a:r>
              <a:rPr lang="ar-SA" sz="3200" b="1" dirty="0" err="1" smtClean="0">
                <a:solidFill>
                  <a:srgbClr val="006600"/>
                </a:solidFill>
              </a:rPr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(19) إذَا </a:t>
            </a:r>
            <a:r>
              <a:rPr lang="ar-SA" sz="3200" b="1" u="sng" dirty="0" smtClean="0">
                <a:solidFill>
                  <a:srgbClr val="006600"/>
                </a:solidFill>
              </a:rPr>
              <a:t>مَسَّهُ الشَّرُّ </a:t>
            </a:r>
            <a:r>
              <a:rPr lang="ar-SA" sz="3200" b="1" u="sng" dirty="0" err="1" smtClean="0">
                <a:solidFill>
                  <a:srgbClr val="006600"/>
                </a:solidFill>
              </a:rPr>
              <a:t>جَزُوعًا</a:t>
            </a:r>
            <a:r>
              <a:rPr lang="ar-SA" sz="3200" b="1" dirty="0" smtClean="0">
                <a:solidFill>
                  <a:srgbClr val="006600"/>
                </a:solidFill>
              </a:rPr>
              <a:t> (20) وإذَا مَسَّهُ الخَيْرُ </a:t>
            </a:r>
            <a:r>
              <a:rPr lang="ar-SA" sz="3200" b="1" dirty="0" err="1" smtClean="0">
                <a:solidFill>
                  <a:srgbClr val="006600"/>
                </a:solidFill>
              </a:rPr>
              <a:t>مَنُوعًا </a:t>
            </a:r>
            <a:r>
              <a:rPr lang="ar-SA" sz="3200" b="1" dirty="0" smtClean="0">
                <a:solidFill>
                  <a:srgbClr val="006600"/>
                </a:solidFill>
              </a:rPr>
              <a:t>(21) </a:t>
            </a:r>
            <a:r>
              <a:rPr lang="ar-SA" sz="3200" b="1" u="sng" dirty="0" smtClean="0">
                <a:solidFill>
                  <a:srgbClr val="006600"/>
                </a:solidFill>
              </a:rPr>
              <a:t>إلاَّ المُصَلِّينَ</a:t>
            </a:r>
            <a:r>
              <a:rPr lang="ar-EG" sz="3200" b="1" dirty="0" smtClean="0">
                <a:solidFill>
                  <a:srgbClr val="006600"/>
                </a:solidFill>
              </a:rPr>
              <a:t> } </a:t>
            </a:r>
            <a:r>
              <a:rPr lang="ar-EG" sz="3200" b="1" dirty="0" err="1" smtClean="0">
                <a:solidFill>
                  <a:srgbClr val="006600"/>
                </a:solidFill>
              </a:rPr>
              <a:t>المعارج</a:t>
            </a:r>
            <a:r>
              <a:rPr lang="ar-EG" sz="3200" b="1" dirty="0" smtClean="0">
                <a:solidFill>
                  <a:srgbClr val="006600"/>
                </a:solidFill>
              </a:rPr>
              <a:t> 22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0" y="44624"/>
            <a:ext cx="9144000" cy="936104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323528" y="94928"/>
            <a:ext cx="87484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4400" b="1" dirty="0" smtClean="0"/>
              <a:t>11- أكمل إعراب ما تحته خط فيما يلي:</a:t>
            </a:r>
            <a:endParaRPr lang="en-US" sz="4400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3528" y="3178859"/>
            <a:ext cx="8676456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solidFill>
                  <a:srgbClr val="FF0000"/>
                </a:solidFill>
              </a:rPr>
              <a:t>مسه: </a:t>
            </a:r>
            <a:r>
              <a:rPr lang="ar-EG" sz="4000" b="1" dirty="0" smtClean="0"/>
              <a:t>مس فعل </a:t>
            </a:r>
            <a:r>
              <a:rPr lang="ar-EG" sz="4000" b="1" dirty="0" err="1" smtClean="0"/>
              <a:t>ماض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ar-EG" sz="4000" b="1" dirty="0" smtClean="0"/>
              <a:t>على الفتح، والهاء ضمير متصل مبني </a:t>
            </a:r>
            <a:r>
              <a:rPr lang="ar-EG" sz="4000" b="1" dirty="0" err="1" smtClean="0"/>
              <a:t>على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ar-EG" sz="4000" b="1" dirty="0" smtClean="0"/>
              <a:t>في </a:t>
            </a:r>
            <a:r>
              <a:rPr lang="ar-EG" sz="4000" b="1" dirty="0" err="1" smtClean="0"/>
              <a:t>محل </a:t>
            </a:r>
            <a:r>
              <a:rPr lang="ar-EG" dirty="0" err="1" smtClean="0"/>
              <a:t>......................................</a:t>
            </a:r>
            <a:r>
              <a:rPr lang="ar-EG" dirty="0" smtClean="0"/>
              <a:t> </a:t>
            </a:r>
            <a:r>
              <a:rPr lang="ar-EG" sz="4000" b="1" dirty="0" smtClean="0"/>
              <a:t>مفعول </a:t>
            </a:r>
            <a:r>
              <a:rPr lang="ar-EG" sz="4000" b="1" dirty="0" err="1" smtClean="0"/>
              <a:t>به</a:t>
            </a:r>
            <a:r>
              <a:rPr lang="ar-EG" sz="4000" b="1" dirty="0" smtClean="0"/>
              <a:t> مقدم.</a:t>
            </a:r>
            <a:endParaRPr lang="en-US" sz="4000" dirty="0" smtClean="0"/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ar-EG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059832" y="3276273"/>
            <a:ext cx="18002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4000" dirty="0" smtClean="0">
                <a:solidFill>
                  <a:srgbClr val="0000CC"/>
                </a:solidFill>
              </a:rPr>
              <a:t>مبني</a:t>
            </a:r>
            <a:endParaRPr lang="ar-SA" sz="4000" dirty="0">
              <a:solidFill>
                <a:srgbClr val="0000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475656" y="4212377"/>
            <a:ext cx="18002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4000" dirty="0" smtClean="0">
                <a:solidFill>
                  <a:srgbClr val="0000CC"/>
                </a:solidFill>
              </a:rPr>
              <a:t>الضم</a:t>
            </a:r>
            <a:endParaRPr lang="ar-SA" sz="40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5436096" y="5076473"/>
            <a:ext cx="18002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4000" dirty="0" smtClean="0">
                <a:solidFill>
                  <a:srgbClr val="0000CC"/>
                </a:solidFill>
              </a:rPr>
              <a:t>نصب</a:t>
            </a:r>
            <a:endParaRPr lang="ar-SA" sz="40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0" y="1268760"/>
            <a:ext cx="9144000" cy="5373216"/>
            <a:chOff x="0" y="0"/>
            <a:chExt cx="9144000" cy="6858000"/>
          </a:xfrm>
        </p:grpSpPr>
        <p:sp>
          <p:nvSpPr>
            <p:cNvPr id="3" name="مستطيل ذو زوايا قطرية مستديرة 2"/>
            <p:cNvSpPr/>
            <p:nvPr/>
          </p:nvSpPr>
          <p:spPr>
            <a:xfrm>
              <a:off x="0" y="0"/>
              <a:ext cx="9144000" cy="6858000"/>
            </a:xfrm>
            <a:prstGeom prst="round2DiagRect">
              <a:avLst/>
            </a:prstGeom>
            <a:solidFill>
              <a:srgbClr val="FFFF00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251520" y="188640"/>
              <a:ext cx="8892480" cy="6669360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395536" y="1571308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err="1" smtClean="0">
                <a:solidFill>
                  <a:srgbClr val="006600"/>
                </a:solidFill>
              </a:rPr>
              <a:t>أ.</a:t>
            </a:r>
            <a:r>
              <a:rPr lang="ar-EG" sz="3200" b="1" dirty="0" smtClean="0">
                <a:solidFill>
                  <a:srgbClr val="006600"/>
                </a:solidFill>
              </a:rPr>
              <a:t> قال </a:t>
            </a:r>
            <a:r>
              <a:rPr lang="ar-EG" sz="3200" b="1" dirty="0" err="1" smtClean="0">
                <a:solidFill>
                  <a:srgbClr val="006600"/>
                </a:solidFill>
              </a:rPr>
              <a:t>تعالى: {</a:t>
            </a:r>
            <a:r>
              <a:rPr lang="ar-EG" sz="3200" b="1" dirty="0" smtClean="0">
                <a:solidFill>
                  <a:srgbClr val="006600"/>
                </a:solidFill>
              </a:rPr>
              <a:t> </a:t>
            </a:r>
            <a:r>
              <a:rPr lang="ar-SA" sz="3200" b="1" u="sng" dirty="0" smtClean="0">
                <a:solidFill>
                  <a:srgbClr val="006600"/>
                </a:solidFill>
              </a:rPr>
              <a:t>إنَّ الإنسَانَ خُلِقَ </a:t>
            </a:r>
            <a:r>
              <a:rPr lang="ar-SA" sz="3200" b="1" u="sng" dirty="0" err="1" smtClean="0">
                <a:solidFill>
                  <a:srgbClr val="006600"/>
                </a:solidFill>
              </a:rPr>
              <a:t>هَلُوعًا</a:t>
            </a:r>
            <a:r>
              <a:rPr lang="ar-SA" sz="3200" b="1" dirty="0" err="1" smtClean="0">
                <a:solidFill>
                  <a:srgbClr val="006600"/>
                </a:solidFill>
              </a:rPr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(19) إذَا </a:t>
            </a:r>
            <a:r>
              <a:rPr lang="ar-SA" sz="3200" b="1" u="sng" dirty="0" smtClean="0">
                <a:solidFill>
                  <a:srgbClr val="006600"/>
                </a:solidFill>
              </a:rPr>
              <a:t>مَسَّهُ الشَّرُّ </a:t>
            </a:r>
            <a:r>
              <a:rPr lang="ar-SA" sz="3200" b="1" u="sng" dirty="0" err="1" smtClean="0">
                <a:solidFill>
                  <a:srgbClr val="006600"/>
                </a:solidFill>
              </a:rPr>
              <a:t>جَزُوعًا</a:t>
            </a:r>
            <a:r>
              <a:rPr lang="ar-SA" sz="3200" b="1" dirty="0" smtClean="0">
                <a:solidFill>
                  <a:srgbClr val="006600"/>
                </a:solidFill>
              </a:rPr>
              <a:t> (20) وإذَا مَسَّهُ الخَيْرُ </a:t>
            </a:r>
            <a:r>
              <a:rPr lang="ar-SA" sz="3200" b="1" dirty="0" err="1" smtClean="0">
                <a:solidFill>
                  <a:srgbClr val="006600"/>
                </a:solidFill>
              </a:rPr>
              <a:t>مَنُوعًا </a:t>
            </a:r>
            <a:r>
              <a:rPr lang="ar-SA" sz="3200" b="1" dirty="0" smtClean="0">
                <a:solidFill>
                  <a:srgbClr val="006600"/>
                </a:solidFill>
              </a:rPr>
              <a:t>(21) </a:t>
            </a:r>
            <a:r>
              <a:rPr lang="ar-SA" sz="3200" b="1" u="sng" dirty="0" smtClean="0">
                <a:solidFill>
                  <a:srgbClr val="006600"/>
                </a:solidFill>
              </a:rPr>
              <a:t>إلاَّ المُصَلِّينَ</a:t>
            </a:r>
            <a:r>
              <a:rPr lang="ar-EG" sz="3200" b="1" dirty="0" smtClean="0">
                <a:solidFill>
                  <a:srgbClr val="006600"/>
                </a:solidFill>
              </a:rPr>
              <a:t> } </a:t>
            </a:r>
            <a:r>
              <a:rPr lang="ar-EG" sz="3200" b="1" dirty="0" err="1" smtClean="0">
                <a:solidFill>
                  <a:srgbClr val="006600"/>
                </a:solidFill>
              </a:rPr>
              <a:t>المعارج</a:t>
            </a:r>
            <a:r>
              <a:rPr lang="ar-EG" sz="3200" b="1" dirty="0" smtClean="0">
                <a:solidFill>
                  <a:srgbClr val="006600"/>
                </a:solidFill>
              </a:rPr>
              <a:t> 22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0" y="44624"/>
            <a:ext cx="9144000" cy="936104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323528" y="94928"/>
            <a:ext cx="87484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4400" b="1" dirty="0" smtClean="0"/>
              <a:t>11- أكمل إعراب ما تحته خط فيما يلي:</a:t>
            </a:r>
            <a:endParaRPr lang="en-US" sz="4400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3528" y="3248108"/>
            <a:ext cx="867645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3200" b="1" dirty="0" err="1" smtClean="0">
                <a:solidFill>
                  <a:srgbClr val="FF0000"/>
                </a:solidFill>
              </a:rPr>
              <a:t>الشر:</a:t>
            </a:r>
            <a:r>
              <a:rPr kumimoji="0" lang="ar-EG" sz="1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</a:t>
            </a: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3200" b="1" dirty="0" err="1" smtClean="0">
                <a:solidFill>
                  <a:srgbClr val="FF0000"/>
                </a:solidFill>
              </a:rPr>
              <a:t>جزوعًا:</a:t>
            </a:r>
            <a:r>
              <a:rPr lang="ar-EG" sz="3200" b="1" dirty="0" err="1" smtClean="0"/>
              <a:t> </a:t>
            </a:r>
            <a:r>
              <a:rPr kumimoji="0" lang="ar-EG" sz="1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</a:t>
            </a: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3200" b="1" dirty="0" smtClean="0">
                <a:solidFill>
                  <a:srgbClr val="FF0000"/>
                </a:solidFill>
              </a:rPr>
              <a:t>إلا:</a:t>
            </a:r>
            <a:r>
              <a:rPr lang="ar-EG" sz="3200" b="1" dirty="0" smtClean="0"/>
              <a:t> أداة </a:t>
            </a:r>
            <a:r>
              <a:rPr lang="ar-EG" sz="3200" b="1" dirty="0" err="1" smtClean="0"/>
              <a:t>استثناء.</a:t>
            </a:r>
            <a:r>
              <a:rPr lang="ar-EG" sz="3200" b="1" dirty="0" smtClean="0"/>
              <a:t>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3200" b="1" dirty="0" smtClean="0">
                <a:solidFill>
                  <a:srgbClr val="FF0000"/>
                </a:solidFill>
              </a:rPr>
              <a:t>المصلين: </a:t>
            </a:r>
            <a:r>
              <a:rPr lang="ar-EG" sz="3200" b="1" dirty="0" smtClean="0"/>
              <a:t>مستثنى منصوب، </a:t>
            </a:r>
            <a:r>
              <a:rPr lang="ar-EG" sz="3200" b="1" dirty="0" err="1" smtClean="0"/>
              <a:t>وعلامة </a:t>
            </a:r>
            <a:r>
              <a:rPr lang="ar-EG" sz="1400" dirty="0" err="1" smtClean="0"/>
              <a:t>.............................</a:t>
            </a:r>
            <a:r>
              <a:rPr lang="ar-EG" sz="3200" b="1" dirty="0" smtClean="0"/>
              <a:t> </a:t>
            </a:r>
            <a:r>
              <a:rPr lang="ar-EG" sz="3200" b="1" dirty="0" err="1" smtClean="0"/>
              <a:t>لأنه </a:t>
            </a:r>
            <a:r>
              <a:rPr lang="ar-EG" sz="1400" dirty="0" err="1" smtClean="0"/>
              <a:t>...............................</a:t>
            </a:r>
            <a:endParaRPr kumimoji="0" lang="ar-EG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689838" y="3395963"/>
            <a:ext cx="702543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فاعل مؤخر مرفوع وعلامة رفعه الضمة الظاهرة على آخره.</a:t>
            </a:r>
            <a:endParaRPr lang="en-US" sz="2400" dirty="0" smtClean="0">
              <a:solidFill>
                <a:srgbClr val="0000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142976" y="4005064"/>
            <a:ext cx="602131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خبر كان المحذوفة مع اسمها.</a:t>
            </a:r>
            <a:endParaRPr 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2843808" y="5445224"/>
            <a:ext cx="12241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smtClean="0">
                <a:solidFill>
                  <a:srgbClr val="0000CC"/>
                </a:solidFill>
              </a:rPr>
              <a:t>الياء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357158" y="5357826"/>
            <a:ext cx="171451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CC"/>
                </a:solidFill>
              </a:rPr>
              <a:t>جمع مذكر سالم.</a:t>
            </a:r>
            <a:endParaRPr lang="en-US" sz="3200" dirty="0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0" y="1268760"/>
            <a:ext cx="9144000" cy="5373216"/>
            <a:chOff x="0" y="0"/>
            <a:chExt cx="9144000" cy="6858000"/>
          </a:xfrm>
        </p:grpSpPr>
        <p:sp>
          <p:nvSpPr>
            <p:cNvPr id="3" name="مستطيل ذو زوايا قطرية مستديرة 2"/>
            <p:cNvSpPr/>
            <p:nvPr/>
          </p:nvSpPr>
          <p:spPr>
            <a:xfrm>
              <a:off x="0" y="0"/>
              <a:ext cx="9144000" cy="6858000"/>
            </a:xfrm>
            <a:prstGeom prst="round2DiagRect">
              <a:avLst/>
            </a:prstGeom>
            <a:solidFill>
              <a:srgbClr val="FFFF00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251520" y="188640"/>
              <a:ext cx="8892480" cy="6669360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323528" y="1571308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err="1" smtClean="0"/>
              <a:t>ب.</a:t>
            </a:r>
            <a:r>
              <a:rPr lang="ar-EG" sz="3200" b="1" dirty="0" smtClean="0"/>
              <a:t> قال الشاعر:</a:t>
            </a:r>
            <a:endParaRPr lang="en-US" sz="3200" dirty="0" smtClean="0"/>
          </a:p>
          <a:p>
            <a:r>
              <a:rPr lang="ar-EG" sz="3200" b="1" dirty="0" smtClean="0"/>
              <a:t>لا </a:t>
            </a:r>
            <a:r>
              <a:rPr lang="ar-EG" sz="3200" b="1" u="sng" dirty="0" smtClean="0"/>
              <a:t>يعرف الشوق إلا من يكابده</a:t>
            </a:r>
            <a:r>
              <a:rPr lang="ar-EG" sz="3200" b="1" dirty="0" smtClean="0"/>
              <a:t>			ولا </a:t>
            </a:r>
            <a:r>
              <a:rPr lang="ar-EG" sz="3200" b="1" u="sng" dirty="0" smtClean="0"/>
              <a:t>الصبابة إلا من يعانيها</a:t>
            </a:r>
            <a:endParaRPr lang="en-US" sz="3200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0" y="44624"/>
            <a:ext cx="9144000" cy="936104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323528" y="94928"/>
            <a:ext cx="87484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4400" b="1" dirty="0" smtClean="0"/>
              <a:t>11- أكمل إعراب ما تحته خط فيما يلي:</a:t>
            </a:r>
            <a:endParaRPr lang="en-US" sz="4400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3528" y="3528879"/>
            <a:ext cx="867645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err="1" smtClean="0">
                <a:solidFill>
                  <a:srgbClr val="FF0000"/>
                </a:solidFill>
              </a:rPr>
              <a:t>يعرف: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solidFill>
                  <a:srgbClr val="FF0000"/>
                </a:solidFill>
              </a:rPr>
              <a:t>الشوق: </a:t>
            </a:r>
            <a:r>
              <a:rPr lang="ar-EG" sz="4000" b="1" dirty="0" smtClean="0"/>
              <a:t>مفعول </a:t>
            </a:r>
            <a:r>
              <a:rPr lang="ar-EG" sz="4000" b="1" dirty="0" err="1" smtClean="0"/>
              <a:t>به</a:t>
            </a:r>
            <a:r>
              <a:rPr lang="ar-EG" sz="4000" b="1" dirty="0" smtClean="0"/>
              <a:t> 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ar-EG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solidFill>
                  <a:srgbClr val="FF0000"/>
                </a:solidFill>
              </a:rPr>
              <a:t>إلا: </a:t>
            </a:r>
            <a:r>
              <a:rPr lang="ar-EG" sz="4000" b="1" dirty="0" smtClean="0"/>
              <a:t>أداة استثناء.</a:t>
            </a:r>
            <a:endParaRPr kumimoji="0" lang="en-US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28596" y="3691598"/>
            <a:ext cx="73581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00CC"/>
                </a:solidFill>
              </a:rPr>
              <a:t>فعل مضارع مرفوع وعلامة رفعه الضمة الظاهرة على آخره.</a:t>
            </a:r>
            <a:endParaRPr lang="en-US" sz="2800" dirty="0" smtClean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571472" y="4753285"/>
            <a:ext cx="52864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منصوب وعلامة نصبه الفتحة الظاهرة على آخره.</a:t>
            </a:r>
            <a:endParaRPr lang="en-US" sz="2400" dirty="0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0" y="1268760"/>
            <a:ext cx="9144000" cy="5373216"/>
            <a:chOff x="0" y="0"/>
            <a:chExt cx="9144000" cy="6858000"/>
          </a:xfrm>
        </p:grpSpPr>
        <p:sp>
          <p:nvSpPr>
            <p:cNvPr id="3" name="مستطيل ذو زوايا قطرية مستديرة 2"/>
            <p:cNvSpPr/>
            <p:nvPr/>
          </p:nvSpPr>
          <p:spPr>
            <a:xfrm>
              <a:off x="0" y="0"/>
              <a:ext cx="9144000" cy="6858000"/>
            </a:xfrm>
            <a:prstGeom prst="round2DiagRect">
              <a:avLst/>
            </a:prstGeom>
            <a:solidFill>
              <a:srgbClr val="FFFF00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251520" y="188640"/>
              <a:ext cx="8892480" cy="6669360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323528" y="1571308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err="1" smtClean="0"/>
              <a:t>ب.</a:t>
            </a:r>
            <a:r>
              <a:rPr lang="ar-EG" sz="3200" b="1" dirty="0" smtClean="0"/>
              <a:t> قال الشاعر:</a:t>
            </a:r>
            <a:endParaRPr lang="en-US" sz="3200" dirty="0" smtClean="0"/>
          </a:p>
          <a:p>
            <a:r>
              <a:rPr lang="ar-EG" sz="3200" b="1" dirty="0" smtClean="0"/>
              <a:t>لا </a:t>
            </a:r>
            <a:r>
              <a:rPr lang="ar-EG" sz="3200" b="1" u="sng" dirty="0" smtClean="0"/>
              <a:t>يعرف الشوق إلا من يكابده</a:t>
            </a:r>
            <a:r>
              <a:rPr lang="ar-EG" sz="3200" b="1" dirty="0" smtClean="0"/>
              <a:t>			ولا </a:t>
            </a:r>
            <a:r>
              <a:rPr lang="ar-EG" sz="3200" b="1" u="sng" dirty="0" smtClean="0"/>
              <a:t>الصبابة إلا من يعانيها</a:t>
            </a:r>
            <a:endParaRPr lang="en-US" sz="3200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0" y="44624"/>
            <a:ext cx="9144000" cy="936104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323528" y="94928"/>
            <a:ext cx="87484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4400" b="1" dirty="0" smtClean="0"/>
              <a:t>11- أكمل إعراب ما تحته خط فيما يلي:</a:t>
            </a:r>
            <a:endParaRPr lang="en-US" sz="4400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3528" y="3155777"/>
            <a:ext cx="867645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3600" b="1" dirty="0" smtClean="0">
                <a:solidFill>
                  <a:srgbClr val="FF0000"/>
                </a:solidFill>
              </a:rPr>
              <a:t>من: </a:t>
            </a:r>
            <a:r>
              <a:rPr lang="ar-EG" sz="3600" b="1" dirty="0" smtClean="0"/>
              <a:t>اسم موصول مبني </a:t>
            </a:r>
            <a:r>
              <a:rPr lang="ar-EG" sz="3600" b="1" dirty="0" err="1" smtClean="0"/>
              <a:t>على </a:t>
            </a:r>
            <a:r>
              <a:rPr kumimoji="0" lang="ar-EG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</a:t>
            </a:r>
            <a:r>
              <a:rPr lang="ar-EG" sz="3600" b="1" dirty="0" smtClean="0"/>
              <a:t> في </a:t>
            </a:r>
            <a:r>
              <a:rPr lang="ar-EG" sz="3600" b="1" dirty="0" err="1" smtClean="0"/>
              <a:t>محل </a:t>
            </a:r>
            <a:r>
              <a:rPr lang="ar-EG" sz="1600" dirty="0" err="1" smtClean="0"/>
              <a:t>........................................</a:t>
            </a:r>
            <a:r>
              <a:rPr lang="ar-EG" sz="1600" b="1" dirty="0" smtClean="0"/>
              <a:t> </a:t>
            </a:r>
            <a:r>
              <a:rPr lang="ar-EG" sz="3600" b="1" dirty="0" smtClean="0"/>
              <a:t>فاعل </a:t>
            </a:r>
            <a:r>
              <a:rPr lang="ar-EG" sz="3600" b="1" dirty="0" err="1" smtClean="0"/>
              <a:t>للفعل </a:t>
            </a:r>
            <a:r>
              <a:rPr lang="ar-EG" sz="3600" b="1" dirty="0" smtClean="0"/>
              <a:t>(يعرف</a:t>
            </a:r>
            <a:r>
              <a:rPr lang="ar-EG" sz="3600" b="1" dirty="0" err="1" smtClean="0"/>
              <a:t>).</a:t>
            </a:r>
            <a:endParaRPr kumimoji="0" lang="ar-EG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3600" b="1" dirty="0" smtClean="0">
                <a:solidFill>
                  <a:srgbClr val="FF0000"/>
                </a:solidFill>
              </a:rPr>
              <a:t>يكابده: </a:t>
            </a:r>
            <a:r>
              <a:rPr lang="ar-EG" sz="3600" b="1" dirty="0" err="1" smtClean="0"/>
              <a:t>فعل </a:t>
            </a:r>
            <a:r>
              <a:rPr kumimoji="0" lang="ar-EG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</a:t>
            </a: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ar-EG" sz="3600" b="1" dirty="0" err="1" smtClean="0"/>
              <a:t>والفاعل </a:t>
            </a:r>
            <a:r>
              <a:rPr lang="ar-EG" sz="1600" dirty="0" err="1" smtClean="0"/>
              <a:t>............................................</a:t>
            </a:r>
            <a:r>
              <a:rPr lang="ar-EG" sz="1600" b="1" dirty="0" smtClean="0"/>
              <a:t> </a:t>
            </a:r>
            <a:r>
              <a:rPr lang="ar-EG" sz="3600" b="1" dirty="0" smtClean="0"/>
              <a:t>يعود </a:t>
            </a:r>
            <a:r>
              <a:rPr lang="ar-EG" sz="3600" b="1" dirty="0" err="1" smtClean="0"/>
              <a:t>على </a:t>
            </a:r>
            <a:r>
              <a:rPr lang="ar-EG" sz="3600" b="1" dirty="0" smtClean="0"/>
              <a:t>(من</a:t>
            </a:r>
            <a:r>
              <a:rPr lang="ar-EG" sz="3600" b="1" dirty="0" err="1" smtClean="0"/>
              <a:t>).</a:t>
            </a:r>
            <a:r>
              <a:rPr lang="ar-EG" sz="3600" b="1" dirty="0" smtClean="0"/>
              <a:t> 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2411760" y="3344291"/>
            <a:ext cx="18002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4000" dirty="0" smtClean="0">
                <a:solidFill>
                  <a:srgbClr val="0000CC"/>
                </a:solidFill>
              </a:rPr>
              <a:t>السكون</a:t>
            </a:r>
            <a:endParaRPr lang="ar-SA" sz="4000" dirty="0">
              <a:solidFill>
                <a:srgbClr val="0000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020272" y="4077072"/>
            <a:ext cx="18002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4000" dirty="0" smtClean="0">
                <a:solidFill>
                  <a:srgbClr val="0000CC"/>
                </a:solidFill>
              </a:rPr>
              <a:t>رفع</a:t>
            </a:r>
            <a:endParaRPr lang="ar-SA" sz="40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429124" y="4854371"/>
            <a:ext cx="18002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rgbClr val="0000CC"/>
                </a:solidFill>
              </a:rPr>
              <a:t>مرفوع</a:t>
            </a:r>
            <a:endParaRPr lang="ar-SA" sz="3600" dirty="0">
              <a:solidFill>
                <a:srgbClr val="0000CC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6612922" y="5773183"/>
            <a:ext cx="20310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smtClean="0">
                <a:solidFill>
                  <a:srgbClr val="0000CC"/>
                </a:solidFill>
              </a:rPr>
              <a:t>ضمير مستتر</a:t>
            </a:r>
            <a:endParaRPr lang="ar-SA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0" y="1268760"/>
            <a:ext cx="9144000" cy="5373216"/>
            <a:chOff x="0" y="0"/>
            <a:chExt cx="9144000" cy="6858000"/>
          </a:xfrm>
        </p:grpSpPr>
        <p:sp>
          <p:nvSpPr>
            <p:cNvPr id="3" name="مستطيل ذو زوايا قطرية مستديرة 2"/>
            <p:cNvSpPr/>
            <p:nvPr/>
          </p:nvSpPr>
          <p:spPr>
            <a:xfrm>
              <a:off x="0" y="0"/>
              <a:ext cx="9144000" cy="6858000"/>
            </a:xfrm>
            <a:prstGeom prst="round2DiagRect">
              <a:avLst/>
            </a:prstGeom>
            <a:solidFill>
              <a:srgbClr val="FFFF00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251520" y="188640"/>
              <a:ext cx="8892480" cy="6669360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323528" y="1571308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err="1" smtClean="0"/>
              <a:t>ب.</a:t>
            </a:r>
            <a:r>
              <a:rPr lang="ar-EG" sz="3200" b="1" dirty="0" smtClean="0"/>
              <a:t> قال الشاعر:</a:t>
            </a:r>
            <a:endParaRPr lang="en-US" sz="3200" dirty="0" smtClean="0"/>
          </a:p>
          <a:p>
            <a:r>
              <a:rPr lang="ar-EG" sz="3200" b="1" dirty="0" smtClean="0"/>
              <a:t>لا </a:t>
            </a:r>
            <a:r>
              <a:rPr lang="ar-EG" sz="3200" b="1" u="sng" dirty="0" smtClean="0"/>
              <a:t>يعرف الشوق إلا من يكابده</a:t>
            </a:r>
            <a:r>
              <a:rPr lang="ar-EG" sz="3200" b="1" dirty="0" smtClean="0"/>
              <a:t>			ولا </a:t>
            </a:r>
            <a:r>
              <a:rPr lang="ar-EG" sz="3200" b="1" u="sng" dirty="0" smtClean="0"/>
              <a:t>الصبابة إلا من يعانيها</a:t>
            </a:r>
            <a:endParaRPr lang="en-US" sz="3200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0" y="44624"/>
            <a:ext cx="9144000" cy="936104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323528" y="94928"/>
            <a:ext cx="87484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4400" b="1" dirty="0" smtClean="0"/>
              <a:t>11- أكمل إعراب ما تحته خط فيما يلي:</a:t>
            </a:r>
            <a:endParaRPr lang="en-US" sz="4400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3528" y="3478943"/>
            <a:ext cx="8676456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err="1" smtClean="0"/>
              <a:t>والهاء: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</a:t>
            </a:r>
            <a:r>
              <a:rPr lang="ar-EG" sz="4000" b="1" dirty="0" smtClean="0"/>
              <a:t> في محل </a:t>
            </a:r>
            <a:r>
              <a:rPr lang="ar-EG" sz="4000" b="1" dirty="0" err="1" smtClean="0"/>
              <a:t>نصب </a:t>
            </a:r>
            <a:r>
              <a:rPr lang="ar-EG" dirty="0" err="1" smtClean="0"/>
              <a:t>........................................</a:t>
            </a:r>
            <a:r>
              <a:rPr lang="ar-EG" b="1" dirty="0" smtClean="0"/>
              <a:t> </a:t>
            </a:r>
            <a:endParaRPr kumimoji="0" lang="ar-EG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solidFill>
                  <a:srgbClr val="FF0000"/>
                </a:solidFill>
              </a:rPr>
              <a:t>الصبابة: </a:t>
            </a:r>
            <a:r>
              <a:rPr lang="ar-EG" sz="4000" b="1" dirty="0" smtClean="0"/>
              <a:t>اسم </a:t>
            </a:r>
            <a:r>
              <a:rPr lang="ar-EG" sz="4000" b="1" dirty="0" err="1" smtClean="0"/>
              <a:t>معطوف</a:t>
            </a:r>
            <a:r>
              <a:rPr lang="ar-EG" sz="4000" b="1" dirty="0" smtClean="0"/>
              <a:t> </a:t>
            </a:r>
            <a:r>
              <a:rPr lang="ar-EG" sz="4000" b="1" dirty="0" err="1" smtClean="0"/>
              <a:t>على </a:t>
            </a:r>
            <a:r>
              <a:rPr lang="ar-EG" sz="4000" b="1" dirty="0" smtClean="0"/>
              <a:t>(الشوق</a:t>
            </a:r>
            <a:r>
              <a:rPr lang="ar-EG" sz="4000" b="1" dirty="0" err="1" smtClean="0"/>
              <a:t>) </a:t>
            </a:r>
            <a:r>
              <a:rPr lang="ar-EG" dirty="0" err="1" smtClean="0"/>
              <a:t>...............................................</a:t>
            </a:r>
            <a:endParaRPr kumimoji="0" lang="en-US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724128" y="3708321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CC"/>
                </a:solidFill>
              </a:rPr>
              <a:t>ضمير مبني 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156176" y="4428401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err="1" smtClean="0">
                <a:solidFill>
                  <a:srgbClr val="0000CC"/>
                </a:solidFill>
              </a:rPr>
              <a:t>..............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000100" y="5701745"/>
            <a:ext cx="710029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منصوب وعلامة نصبه الفتحة الظاهرة على آخره. </a:t>
            </a:r>
            <a:endParaRPr lang="en-US" sz="3200" dirty="0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0" y="1268760"/>
            <a:ext cx="9144000" cy="5373216"/>
            <a:chOff x="0" y="0"/>
            <a:chExt cx="9144000" cy="6858000"/>
          </a:xfrm>
        </p:grpSpPr>
        <p:sp>
          <p:nvSpPr>
            <p:cNvPr id="3" name="مستطيل ذو زوايا قطرية مستديرة 2"/>
            <p:cNvSpPr/>
            <p:nvPr/>
          </p:nvSpPr>
          <p:spPr>
            <a:xfrm>
              <a:off x="0" y="0"/>
              <a:ext cx="9144000" cy="6858000"/>
            </a:xfrm>
            <a:prstGeom prst="round2DiagRect">
              <a:avLst/>
            </a:prstGeom>
            <a:solidFill>
              <a:srgbClr val="FFFF00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251520" y="188640"/>
              <a:ext cx="8892480" cy="6669360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323528" y="1571308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err="1" smtClean="0"/>
              <a:t>ب.</a:t>
            </a:r>
            <a:r>
              <a:rPr lang="ar-EG" sz="3200" b="1" dirty="0" smtClean="0"/>
              <a:t> قال الشاعر:</a:t>
            </a:r>
            <a:endParaRPr lang="en-US" sz="3200" dirty="0" smtClean="0"/>
          </a:p>
          <a:p>
            <a:r>
              <a:rPr lang="ar-EG" sz="3200" b="1" dirty="0" smtClean="0"/>
              <a:t>لا </a:t>
            </a:r>
            <a:r>
              <a:rPr lang="ar-EG" sz="3200" b="1" u="sng" dirty="0" smtClean="0"/>
              <a:t>يعرف الشوق إلا من يكابده</a:t>
            </a:r>
            <a:r>
              <a:rPr lang="ar-EG" sz="3200" b="1" dirty="0" smtClean="0"/>
              <a:t>			ولا </a:t>
            </a:r>
            <a:r>
              <a:rPr lang="ar-EG" sz="3200" b="1" u="sng" dirty="0" smtClean="0"/>
              <a:t>الصبابة إلا من يعانيها</a:t>
            </a:r>
            <a:endParaRPr lang="en-US" sz="3200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0" y="44624"/>
            <a:ext cx="9144000" cy="936104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323528" y="94928"/>
            <a:ext cx="87484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4400" b="1" dirty="0" smtClean="0"/>
              <a:t>11- أكمل إعراب ما تحته خط فيما يلي:</a:t>
            </a:r>
            <a:endParaRPr lang="en-US" sz="4400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3528" y="3432777"/>
            <a:ext cx="867645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err="1" smtClean="0">
                <a:solidFill>
                  <a:srgbClr val="FF0000"/>
                </a:solidFill>
              </a:rPr>
              <a:t>إلا: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</a:t>
            </a:r>
            <a:r>
              <a:rPr lang="ar-EG" sz="4000" b="1" dirty="0" smtClean="0"/>
              <a:t>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err="1" smtClean="0">
                <a:solidFill>
                  <a:srgbClr val="FF0000"/>
                </a:solidFill>
              </a:rPr>
              <a:t>من:</a:t>
            </a:r>
            <a:r>
              <a:rPr lang="ar-EG" dirty="0" err="1" smtClean="0"/>
              <a:t>........................................</a:t>
            </a:r>
            <a:r>
              <a:rPr lang="ar-EG" b="1" dirty="0" smtClean="0"/>
              <a:t> </a:t>
            </a:r>
            <a:endParaRPr kumimoji="0" lang="ar-EG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solidFill>
                  <a:srgbClr val="FF0000"/>
                </a:solidFill>
              </a:rPr>
              <a:t>يعانيها:</a:t>
            </a:r>
            <a:endParaRPr kumimoji="0" lang="en-US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406894" y="3630043"/>
            <a:ext cx="3737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أداة استثناء. </a:t>
            </a:r>
            <a:endParaRPr 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42910" y="4487299"/>
            <a:ext cx="71694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اسم موصول مبني على السكون في محل رفع فاعل.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28596" y="5373216"/>
            <a:ext cx="7215238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فعل مضارع مرفوع وعلامة رفعه الضمة المقدرة والفاعل ضمير مستتر تقديره هو والهاء ضمير مبني في محل نصب مفعول به والجملة صلة الموصول لا محل لها من الإعراب. </a:t>
            </a:r>
            <a:endParaRPr lang="en-US" sz="2400" dirty="0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40466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4- بيّن نوع الاستثناء في الجمل </a:t>
            </a:r>
            <a:r>
              <a:rPr lang="ar-EG" sz="3200" b="1" dirty="0" err="1" smtClean="0"/>
              <a:t>التالية </a:t>
            </a:r>
            <a:r>
              <a:rPr lang="ar-EG" sz="3200" b="1" dirty="0" smtClean="0"/>
              <a:t>(تام مثبت، تام منفي، مفرّغ</a:t>
            </a:r>
            <a:r>
              <a:rPr lang="ar-EG" sz="3200" b="1" dirty="0" err="1" smtClean="0"/>
              <a:t>):</a:t>
            </a:r>
            <a:endParaRPr lang="en-US" sz="32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043608" y="2204864"/>
            <a:ext cx="1984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نوع الاستثناء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068960"/>
            <a:ext cx="38884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فَقَالَ المَلأُ الَّذِينَ كَفَرُوا مِن قَوْمِهِ مَا نَرَاكَ إلاَّ بَشَرًا مِّثْلَنَا ومَا نَرَاكَ اتَّبَعَكَ إلاَّ الَّذِينَ هُمْ أَرَاذِلُنَا</a:t>
            </a:r>
            <a:r>
              <a:rPr lang="ar-EG" sz="3200" b="1" dirty="0" smtClean="0">
                <a:solidFill>
                  <a:srgbClr val="006600"/>
                </a:solidFill>
              </a:rPr>
              <a:t> </a:t>
            </a:r>
            <a:r>
              <a:rPr lang="ar-EG" sz="3200" b="1" dirty="0" smtClean="0"/>
              <a:t>} هود 27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115616" y="321297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b="1" dirty="0" smtClean="0"/>
              <a:t>مفرغ</a:t>
            </a:r>
            <a:endParaRPr lang="ar-SA" sz="3200" b="1" dirty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OH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OH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0" y="1268760"/>
            <a:ext cx="9144000" cy="5373216"/>
            <a:chOff x="0" y="0"/>
            <a:chExt cx="9144000" cy="6858000"/>
          </a:xfrm>
        </p:grpSpPr>
        <p:sp>
          <p:nvSpPr>
            <p:cNvPr id="3" name="مستطيل ذو زوايا قطرية مستديرة 2"/>
            <p:cNvSpPr/>
            <p:nvPr/>
          </p:nvSpPr>
          <p:spPr>
            <a:xfrm>
              <a:off x="0" y="0"/>
              <a:ext cx="9144000" cy="6858000"/>
            </a:xfrm>
            <a:prstGeom prst="round2DiagRect">
              <a:avLst/>
            </a:prstGeom>
            <a:solidFill>
              <a:srgbClr val="FFFF00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251520" y="188640"/>
              <a:ext cx="8892480" cy="6669360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395536" y="1571308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err="1" smtClean="0">
                <a:solidFill>
                  <a:srgbClr val="006600"/>
                </a:solidFill>
              </a:rPr>
              <a:t>ت.</a:t>
            </a:r>
            <a:r>
              <a:rPr lang="ar-EG" sz="3200" b="1" dirty="0" smtClean="0">
                <a:solidFill>
                  <a:srgbClr val="006600"/>
                </a:solidFill>
              </a:rPr>
              <a:t> لا أقرأ المجلات إلا المجلات العلمية.</a:t>
            </a: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0" y="44624"/>
            <a:ext cx="9144000" cy="936104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323528" y="94928"/>
            <a:ext cx="87484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4400" b="1" dirty="0" smtClean="0"/>
              <a:t>11- أكمل إعراب ما تحته خط فيما يلي:</a:t>
            </a:r>
            <a:endParaRPr lang="en-US" sz="4400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3528" y="1679468"/>
            <a:ext cx="8676456" cy="512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ar-EG" sz="4000" b="1" dirty="0" smtClean="0"/>
              <a:t>لا: أداة نفي.</a:t>
            </a:r>
          </a:p>
          <a:p>
            <a:pPr>
              <a:lnSpc>
                <a:spcPct val="150000"/>
              </a:lnSpc>
            </a:pPr>
            <a:r>
              <a:rPr lang="ar-EG" sz="4000" b="1" dirty="0" err="1" smtClean="0">
                <a:solidFill>
                  <a:srgbClr val="FF0000"/>
                </a:solidFill>
              </a:rPr>
              <a:t>أقرأ: </a:t>
            </a:r>
            <a:r>
              <a:rPr lang="ar-EG" dirty="0" err="1" smtClean="0"/>
              <a:t>..................................</a:t>
            </a:r>
            <a:r>
              <a:rPr lang="ar-EG" sz="4000" b="1" dirty="0" smtClean="0"/>
              <a:t> </a:t>
            </a:r>
            <a:r>
              <a:rPr lang="ar-EG" sz="4000" b="1" dirty="0" err="1" smtClean="0"/>
              <a:t>والفاعل </a:t>
            </a:r>
            <a:r>
              <a:rPr lang="ar-EG" dirty="0" err="1" smtClean="0"/>
              <a:t>..............................</a:t>
            </a:r>
            <a:r>
              <a:rPr lang="ar-EG" sz="4000" b="1" dirty="0" smtClean="0"/>
              <a:t> </a:t>
            </a:r>
            <a:r>
              <a:rPr lang="ar-EG" sz="4000" b="1" dirty="0" err="1" smtClean="0"/>
              <a:t>تقديره </a:t>
            </a:r>
            <a:r>
              <a:rPr lang="ar-EG" dirty="0" err="1" smtClean="0"/>
              <a:t>..............................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ar-EG" sz="4000" b="1" dirty="0" smtClean="0"/>
              <a:t>المجلات: مفعول </a:t>
            </a:r>
            <a:r>
              <a:rPr lang="ar-EG" sz="4000" b="1" dirty="0" err="1" smtClean="0"/>
              <a:t>به</a:t>
            </a:r>
            <a:r>
              <a:rPr lang="ar-EG" sz="4000" b="1" dirty="0" smtClean="0"/>
              <a:t> منصوب، </a:t>
            </a:r>
            <a:r>
              <a:rPr lang="ar-EG" sz="4000" b="1" dirty="0" err="1" smtClean="0"/>
              <a:t>وعلامة </a:t>
            </a:r>
            <a:r>
              <a:rPr lang="ar-EG" dirty="0" err="1" smtClean="0"/>
              <a:t>...............................</a:t>
            </a:r>
            <a:r>
              <a:rPr lang="ar-EG" sz="4000" b="1" dirty="0" smtClean="0"/>
              <a:t> </a:t>
            </a:r>
            <a:r>
              <a:rPr lang="ar-EG" sz="4000" b="1" dirty="0" err="1" smtClean="0"/>
              <a:t>لأنه </a:t>
            </a:r>
            <a:r>
              <a:rPr lang="ar-EG" dirty="0" err="1" smtClean="0"/>
              <a:t>.................................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ar-EG" sz="4000" b="1" dirty="0" err="1" smtClean="0"/>
              <a:t>إلا: </a:t>
            </a:r>
            <a:r>
              <a:rPr lang="ar-EG" dirty="0" err="1" smtClean="0"/>
              <a:t>..............</a:t>
            </a:r>
            <a:endParaRPr kumimoji="0" lang="en-US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6156176" y="270892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فعل مضارع 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411760" y="2780928"/>
            <a:ext cx="208880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ضمير مستتر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876256" y="3500438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CC"/>
                </a:solidFill>
              </a:rPr>
              <a:t>أنا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611560" y="4077072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CC"/>
                </a:solidFill>
              </a:rPr>
              <a:t>الكسرة 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3786182" y="5013176"/>
            <a:ext cx="39541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جمع مؤنث سالم.</a:t>
            </a:r>
            <a:endParaRPr 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4929190" y="5987497"/>
            <a:ext cx="33872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أداة استثناء.</a:t>
            </a:r>
            <a:endParaRPr lang="ar-SA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0" y="1268760"/>
            <a:ext cx="9144000" cy="5373216"/>
            <a:chOff x="0" y="0"/>
            <a:chExt cx="9144000" cy="6858000"/>
          </a:xfrm>
        </p:grpSpPr>
        <p:sp>
          <p:nvSpPr>
            <p:cNvPr id="3" name="مستطيل ذو زوايا قطرية مستديرة 2"/>
            <p:cNvSpPr/>
            <p:nvPr/>
          </p:nvSpPr>
          <p:spPr>
            <a:xfrm>
              <a:off x="0" y="0"/>
              <a:ext cx="9144000" cy="6858000"/>
            </a:xfrm>
            <a:prstGeom prst="round2DiagRect">
              <a:avLst/>
            </a:prstGeom>
            <a:solidFill>
              <a:srgbClr val="FFFF00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251520" y="188640"/>
              <a:ext cx="8892480" cy="6669360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395536" y="1571308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err="1" smtClean="0">
                <a:solidFill>
                  <a:srgbClr val="006600"/>
                </a:solidFill>
              </a:rPr>
              <a:t>ت.</a:t>
            </a:r>
            <a:r>
              <a:rPr lang="ar-EG" sz="3200" b="1" dirty="0" smtClean="0">
                <a:solidFill>
                  <a:srgbClr val="006600"/>
                </a:solidFill>
              </a:rPr>
              <a:t> لا أقرأ المجلات إلا المجلات العلمية.</a:t>
            </a: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0" y="44624"/>
            <a:ext cx="9144000" cy="936104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323528" y="94928"/>
            <a:ext cx="87484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4400" b="1" dirty="0" smtClean="0"/>
              <a:t>11- أكمل إعراب ما تحته خط فيما يلي:</a:t>
            </a:r>
            <a:endParaRPr lang="en-US" sz="4400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3528" y="2704421"/>
            <a:ext cx="8676456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solidFill>
                  <a:srgbClr val="FF0000"/>
                </a:solidFill>
              </a:rPr>
              <a:t>المجلات: </a:t>
            </a:r>
            <a:r>
              <a:rPr lang="ar-EG" sz="4000" b="1" dirty="0" smtClean="0"/>
              <a:t>يجوز في إعرابه </a:t>
            </a:r>
            <a:r>
              <a:rPr lang="ar-EG" sz="4000" b="1" dirty="0" err="1" smtClean="0"/>
              <a:t>وجهان:</a:t>
            </a:r>
            <a:endParaRPr lang="ar-EG" sz="4000" b="1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/>
              <a:t>الأول: مستثنى منصوب، وعلامة </a:t>
            </a:r>
            <a:r>
              <a:rPr lang="ar-EG" sz="4000" b="1" dirty="0" err="1" smtClean="0"/>
              <a:t>نصبه </a:t>
            </a:r>
            <a:r>
              <a:rPr kumimoji="0" lang="ar-EG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......................................................................................................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/>
              <a:t>الثاني: بدل بعض من كل منصوب، </a:t>
            </a:r>
            <a:r>
              <a:rPr lang="ar-EG" sz="4000" b="1" dirty="0" err="1" smtClean="0"/>
              <a:t>وعلامة </a:t>
            </a:r>
            <a:r>
              <a:rPr kumimoji="0" lang="ar-EG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.......................................................................</a:t>
            </a:r>
            <a:endParaRPr kumimoji="0" lang="ar-EG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285720" y="3977350"/>
            <a:ext cx="88582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00CC"/>
                </a:solidFill>
              </a:rPr>
              <a:t>مستثنى منصوب, وعلامة نصبه الكسرة الظاهرة لأنه جمع مؤنث سالم. </a:t>
            </a:r>
            <a:endParaRPr lang="en-US" sz="2800" dirty="0" smtClean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57158" y="5477548"/>
            <a:ext cx="87868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00CC"/>
                </a:solidFill>
              </a:rPr>
              <a:t>بدل بعض من كل منصوب, وعلامة الكسرة الظاهرة لأنه جمع مؤنث سالم.</a:t>
            </a:r>
            <a:endParaRPr lang="en-US" sz="28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3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40466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4- بيّن نوع الاستثناء في الجمل </a:t>
            </a:r>
            <a:r>
              <a:rPr lang="ar-EG" sz="3200" b="1" dirty="0" err="1" smtClean="0"/>
              <a:t>التالية </a:t>
            </a:r>
            <a:r>
              <a:rPr lang="ar-EG" sz="3200" b="1" dirty="0" smtClean="0"/>
              <a:t>(تام مثبت، تام منفي، مفرّغ</a:t>
            </a:r>
            <a:r>
              <a:rPr lang="ar-EG" sz="3200" b="1" dirty="0" err="1" smtClean="0"/>
              <a:t>):</a:t>
            </a:r>
            <a:endParaRPr lang="en-US" sz="32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043608" y="2204864"/>
            <a:ext cx="1984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نوع الاستثناء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067944" y="3068960"/>
            <a:ext cx="40324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تعالى:</a:t>
            </a:r>
            <a:r>
              <a:rPr lang="ar-SA" sz="3200" b="1" dirty="0" smtClean="0"/>
              <a:t>{</a:t>
            </a:r>
            <a:r>
              <a:rPr lang="ar-SA" sz="3200" b="1" dirty="0" smtClean="0">
                <a:solidFill>
                  <a:srgbClr val="006600"/>
                </a:solidFill>
              </a:rPr>
              <a:t>مَا فَعَلُوهُ إِلَّا قَلِيلٌ مِنْهُم</a:t>
            </a:r>
            <a:r>
              <a:rPr lang="ar-SA" sz="3200" b="1" dirty="0" err="1" smtClean="0"/>
              <a:t>}</a:t>
            </a:r>
            <a:r>
              <a:rPr lang="ar-EG" sz="3200" b="1" dirty="0" smtClean="0"/>
              <a:t> </a:t>
            </a:r>
            <a:r>
              <a:rPr lang="ar-EG" sz="3200" b="1" dirty="0" err="1" smtClean="0"/>
              <a:t>النساء66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115616" y="321297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تام منفي</a:t>
            </a:r>
            <a:endParaRPr lang="ar-SA" sz="3200" dirty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OH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OH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40466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4- بيّن نوع الاستثناء في الجمل </a:t>
            </a:r>
            <a:r>
              <a:rPr lang="ar-EG" sz="3200" b="1" dirty="0" err="1" smtClean="0"/>
              <a:t>التالية </a:t>
            </a:r>
            <a:r>
              <a:rPr lang="ar-EG" sz="3200" b="1" dirty="0" smtClean="0"/>
              <a:t>(تام مثبت، تام منفي، مفرّغ</a:t>
            </a:r>
            <a:r>
              <a:rPr lang="ar-EG" sz="3200" b="1" dirty="0" err="1" smtClean="0"/>
              <a:t>):</a:t>
            </a:r>
            <a:endParaRPr lang="en-US" sz="32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043608" y="2204864"/>
            <a:ext cx="1984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نوع الاستثناء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067944" y="3068960"/>
            <a:ext cx="40324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الشاعر:</a:t>
            </a:r>
            <a:endParaRPr lang="en-US" sz="3200" dirty="0" smtClean="0"/>
          </a:p>
          <a:p>
            <a:r>
              <a:rPr lang="ar-EG" sz="3200" b="1" dirty="0" smtClean="0"/>
              <a:t>لعمر ما الأيام إلا معارف</a:t>
            </a:r>
            <a:endParaRPr lang="en-US" sz="3200" dirty="0" smtClean="0"/>
          </a:p>
          <a:p>
            <a:r>
              <a:rPr lang="ar-EG" sz="3200" b="1" dirty="0" smtClean="0"/>
              <a:t>فما اسطعت من معروفها فتزوّد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115616" y="321297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تام منفي</a:t>
            </a:r>
            <a:endParaRPr lang="ar-SA" sz="3200" dirty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OH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OH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40466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4- بيّن نوع الاستثناء في الجمل </a:t>
            </a:r>
            <a:r>
              <a:rPr lang="ar-EG" sz="3200" b="1" dirty="0" err="1" smtClean="0"/>
              <a:t>التالية </a:t>
            </a:r>
            <a:r>
              <a:rPr lang="ar-EG" sz="3200" b="1" dirty="0" smtClean="0"/>
              <a:t>(تام مثبت، تام منفي، مفرّغ</a:t>
            </a:r>
            <a:r>
              <a:rPr lang="ar-EG" sz="3200" b="1" dirty="0" err="1" smtClean="0"/>
              <a:t>):</a:t>
            </a:r>
            <a:endParaRPr lang="en-US" sz="32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043608" y="2204864"/>
            <a:ext cx="1984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نوع الاستثناء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067944" y="3068960"/>
            <a:ext cx="40324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ما حضر المحاضرةَ أحدٌ إلا النخبة.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115616" y="321297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تام منفي</a:t>
            </a:r>
            <a:endParaRPr lang="ar-SA" sz="3200" dirty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OH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OH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40466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4- بيّن نوع الاستثناء في الجمل </a:t>
            </a:r>
            <a:r>
              <a:rPr lang="ar-EG" sz="3200" b="1" dirty="0" err="1" smtClean="0"/>
              <a:t>التالية </a:t>
            </a:r>
            <a:r>
              <a:rPr lang="ar-EG" sz="3200" b="1" dirty="0" smtClean="0"/>
              <a:t>(تام مثبت، تام منفي، مفرّغ</a:t>
            </a:r>
            <a:r>
              <a:rPr lang="ar-EG" sz="3200" b="1" dirty="0" err="1" smtClean="0"/>
              <a:t>):</a:t>
            </a:r>
            <a:endParaRPr lang="en-US" sz="32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043608" y="2204864"/>
            <a:ext cx="1984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نوع الاستثناء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067944" y="3068960"/>
            <a:ext cx="40324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نجحتُ في كل الموادِّ إلا النحو فقد تفوّقتُ فيه.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115616" y="321297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تام مثبت</a:t>
            </a:r>
            <a:endParaRPr lang="ar-SA" sz="3200" dirty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OH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OH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40466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4- بيّن نوع الاستثناء في الجمل </a:t>
            </a:r>
            <a:r>
              <a:rPr lang="ar-EG" sz="3200" b="1" dirty="0" err="1" smtClean="0"/>
              <a:t>التالية </a:t>
            </a:r>
            <a:r>
              <a:rPr lang="ar-EG" sz="3200" b="1" dirty="0" smtClean="0"/>
              <a:t>(تام مثبت، تام منفي، مفرّغ</a:t>
            </a:r>
            <a:r>
              <a:rPr lang="ar-EG" sz="3200" b="1" dirty="0" err="1" smtClean="0"/>
              <a:t>):</a:t>
            </a:r>
            <a:endParaRPr lang="en-US" sz="32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043608" y="2204864"/>
            <a:ext cx="1984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نوع الاستثناء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067944" y="3068960"/>
            <a:ext cx="40324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تقول العامة: لا يمدح السوقَ إلا من ربح فيه.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115616" y="321297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smtClean="0"/>
              <a:t>مفرغ</a:t>
            </a:r>
            <a:endParaRPr lang="ar-SA" sz="3200" dirty="0"/>
          </a:p>
        </p:txBody>
      </p:sp>
    </p:spTree>
  </p:cSld>
  <p:clrMapOvr>
    <a:masterClrMapping/>
  </p:clrMapOvr>
  <p:transition>
    <p:wipe/>
    <p:sndAc>
      <p:stSnd>
        <p:snd r:embed="rId2" name="مق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OH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OH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2072</Words>
  <Application>Microsoft Office PowerPoint</Application>
  <PresentationFormat>عرض على الشاشة (3:4)‏</PresentationFormat>
  <Paragraphs>300</Paragraphs>
  <Slides>41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41</vt:i4>
      </vt:variant>
    </vt:vector>
  </HeadingPairs>
  <TitlesOfParts>
    <vt:vector size="4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النحو و الصرف 3 المستوى الخامس</dc:title>
  <dc:subject>الدرس الخامس - الاستثناء</dc:subject>
  <dc:creator>أ / بندر الحازمي</dc:creator>
  <cp:keywords>حقيبة إنجاز المعلم</cp:keywords>
  <cp:lastModifiedBy>secretools world</cp:lastModifiedBy>
  <cp:revision>279</cp:revision>
  <dcterms:created xsi:type="dcterms:W3CDTF">2016-08-22T01:07:10Z</dcterms:created>
  <dcterms:modified xsi:type="dcterms:W3CDTF">2016-09-27T06:34:48Z</dcterms:modified>
</cp:coreProperties>
</file>