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53"/>
  </p:notesMasterIdLst>
  <p:sldIdLst>
    <p:sldId id="316" r:id="rId2"/>
    <p:sldId id="375" r:id="rId3"/>
    <p:sldId id="298" r:id="rId4"/>
    <p:sldId id="361" r:id="rId5"/>
    <p:sldId id="363" r:id="rId6"/>
    <p:sldId id="364" r:id="rId7"/>
    <p:sldId id="365" r:id="rId8"/>
    <p:sldId id="366" r:id="rId9"/>
    <p:sldId id="367" r:id="rId10"/>
    <p:sldId id="305" r:id="rId11"/>
    <p:sldId id="306" r:id="rId12"/>
    <p:sldId id="368" r:id="rId13"/>
    <p:sldId id="369" r:id="rId14"/>
    <p:sldId id="370" r:id="rId15"/>
    <p:sldId id="371" r:id="rId16"/>
    <p:sldId id="372" r:id="rId17"/>
    <p:sldId id="373" r:id="rId18"/>
    <p:sldId id="313" r:id="rId19"/>
    <p:sldId id="314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57" r:id="rId30"/>
    <p:sldId id="358" r:id="rId31"/>
    <p:sldId id="336" r:id="rId32"/>
    <p:sldId id="337" r:id="rId33"/>
    <p:sldId id="338" r:id="rId34"/>
    <p:sldId id="339" r:id="rId35"/>
    <p:sldId id="340" r:id="rId36"/>
    <p:sldId id="341" r:id="rId37"/>
    <p:sldId id="342" r:id="rId38"/>
    <p:sldId id="343" r:id="rId39"/>
    <p:sldId id="359" r:id="rId40"/>
    <p:sldId id="360" r:id="rId41"/>
    <p:sldId id="374" r:id="rId42"/>
    <p:sldId id="345" r:id="rId43"/>
    <p:sldId id="348" r:id="rId44"/>
    <p:sldId id="349" r:id="rId45"/>
    <p:sldId id="350" r:id="rId46"/>
    <p:sldId id="351" r:id="rId47"/>
    <p:sldId id="352" r:id="rId48"/>
    <p:sldId id="353" r:id="rId49"/>
    <p:sldId id="354" r:id="rId50"/>
    <p:sldId id="355" r:id="rId51"/>
    <p:sldId id="356" r:id="rId5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00CC"/>
    <a:srgbClr val="00FFFF"/>
    <a:srgbClr val="006600"/>
    <a:srgbClr val="6600CC"/>
    <a:srgbClr val="CCFF99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نمط متوسط 3 - تمييز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16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4988C1B-EC56-4700-9128-699AE4ED8EAE}" type="datetimeFigureOut">
              <a:rPr lang="ar-EG" smtClean="0"/>
              <a:pPr/>
              <a:t>24/12/1437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AE5B3C5-C097-43E3-A819-3F507A33E754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u"/>
    <p:sndAc>
      <p:stSnd>
        <p:snd r:embed="rId13" name="1340 - wind down sound.wav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8.wav"/><Relationship Id="rId4" Type="http://schemas.openxmlformats.org/officeDocument/2006/relationships/audio" Target="../media/audio7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8.wav"/><Relationship Id="rId4" Type="http://schemas.openxmlformats.org/officeDocument/2006/relationships/audio" Target="../media/audio7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8.wav"/><Relationship Id="rId4" Type="http://schemas.openxmlformats.org/officeDocument/2006/relationships/audio" Target="../media/audio7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8.wav"/><Relationship Id="rId4" Type="http://schemas.openxmlformats.org/officeDocument/2006/relationships/audio" Target="../media/audio7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8.wav"/><Relationship Id="rId4" Type="http://schemas.openxmlformats.org/officeDocument/2006/relationships/audio" Target="../media/audio7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8.wav"/><Relationship Id="rId4" Type="http://schemas.openxmlformats.org/officeDocument/2006/relationships/audio" Target="../media/audio7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8.wav"/><Relationship Id="rId4" Type="http://schemas.openxmlformats.org/officeDocument/2006/relationships/audio" Target="../media/audio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5.wav"/><Relationship Id="rId5" Type="http://schemas.openxmlformats.org/officeDocument/2006/relationships/audio" Target="../media/audio14.wav"/><Relationship Id="rId4" Type="http://schemas.openxmlformats.org/officeDocument/2006/relationships/audio" Target="../media/audio13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audio" Target="../media/audio16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17.wav"/><Relationship Id="rId4" Type="http://schemas.openxmlformats.org/officeDocument/2006/relationships/audio" Target="../media/audio10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19.wav"/><Relationship Id="rId4" Type="http://schemas.openxmlformats.org/officeDocument/2006/relationships/audio" Target="../media/audio18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8.wav"/><Relationship Id="rId4" Type="http://schemas.openxmlformats.org/officeDocument/2006/relationships/audio" Target="../media/audio7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20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3.wav"/><Relationship Id="rId5" Type="http://schemas.openxmlformats.org/officeDocument/2006/relationships/audio" Target="../media/audio22.wav"/><Relationship Id="rId4" Type="http://schemas.openxmlformats.org/officeDocument/2006/relationships/audio" Target="../media/audio1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4.wav"/><Relationship Id="rId4" Type="http://schemas.openxmlformats.org/officeDocument/2006/relationships/audio" Target="../media/audio23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5.wav"/><Relationship Id="rId5" Type="http://schemas.openxmlformats.org/officeDocument/2006/relationships/audio" Target="../media/audio23.wav"/><Relationship Id="rId4" Type="http://schemas.openxmlformats.org/officeDocument/2006/relationships/audio" Target="../media/audio9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10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692274" y="511175"/>
            <a:ext cx="6120085" cy="2224088"/>
            <a:chOff x="5072065" y="642918"/>
            <a:chExt cx="2916661" cy="2143140"/>
          </a:xfrm>
        </p:grpSpPr>
        <p:grpSp>
          <p:nvGrpSpPr>
            <p:cNvPr id="4" name="Group 5"/>
            <p:cNvGrpSpPr/>
            <p:nvPr/>
          </p:nvGrpSpPr>
          <p:grpSpPr>
            <a:xfrm>
              <a:off x="5072065" y="642918"/>
              <a:ext cx="2916661" cy="2143140"/>
              <a:chOff x="1428726" y="517902"/>
              <a:chExt cx="6854156" cy="5893634"/>
            </a:xfrm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7" name="Rounded Rectangle 8"/>
              <p:cNvSpPr/>
              <p:nvPr/>
            </p:nvSpPr>
            <p:spPr>
              <a:xfrm>
                <a:off x="1428726" y="785792"/>
                <a:ext cx="6854155" cy="5625744"/>
              </a:xfrm>
              <a:prstGeom prst="roundRect">
                <a:avLst>
                  <a:gd name="adj" fmla="val 9548"/>
                </a:avLst>
              </a:prstGeom>
              <a:solidFill>
                <a:srgbClr val="0000CC"/>
              </a:solidFill>
              <a:ln w="57150">
                <a:solidFill>
                  <a:srgbClr val="FFC000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  <p:sp>
            <p:nvSpPr>
              <p:cNvPr id="8" name="Rounded Rectangle 9"/>
              <p:cNvSpPr/>
              <p:nvPr/>
            </p:nvSpPr>
            <p:spPr>
              <a:xfrm>
                <a:off x="1428727" y="517902"/>
                <a:ext cx="6854155" cy="4786345"/>
              </a:xfrm>
              <a:prstGeom prst="roundRect">
                <a:avLst>
                  <a:gd name="adj" fmla="val 7456"/>
                </a:avLst>
              </a:prstGeom>
              <a:solidFill>
                <a:srgbClr val="FFFF00"/>
              </a:solidFill>
              <a:ln w="57150">
                <a:solidFill>
                  <a:schemeClr val="bg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  <p:sp>
            <p:nvSpPr>
              <p:cNvPr id="9" name="Rectangle 2"/>
              <p:cNvSpPr/>
              <p:nvPr/>
            </p:nvSpPr>
            <p:spPr>
              <a:xfrm>
                <a:off x="1669996" y="1000109"/>
                <a:ext cx="6473906" cy="5072098"/>
              </a:xfrm>
              <a:prstGeom prst="rect">
                <a:avLst/>
              </a:prstGeom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</p:grp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5390304" y="1086139"/>
              <a:ext cx="2352796" cy="1275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n-cs"/>
                </a:rPr>
                <a:t>الوحدة </a:t>
              </a:r>
              <a:r>
                <a:rPr lang="ar-EG" sz="8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n-cs"/>
                </a:rPr>
                <a:t>الثانية</a:t>
              </a:r>
              <a:endParaRPr lang="en-US" sz="8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763688" y="3645024"/>
            <a:ext cx="5832648" cy="2663701"/>
            <a:chOff x="1285852" y="-49407"/>
            <a:chExt cx="6429421" cy="2121085"/>
          </a:xfrm>
        </p:grpSpPr>
        <p:sp>
          <p:nvSpPr>
            <p:cNvPr id="11" name="Oval 12"/>
            <p:cNvSpPr/>
            <p:nvPr/>
          </p:nvSpPr>
          <p:spPr>
            <a:xfrm>
              <a:off x="1285852" y="-49407"/>
              <a:ext cx="6429421" cy="2121085"/>
            </a:xfrm>
            <a:prstGeom prst="pentagon">
              <a:avLst/>
            </a:prstGeom>
            <a:solidFill>
              <a:srgbClr val="00FFFF"/>
            </a:solidFill>
            <a:ln w="57150">
              <a:solidFill>
                <a:schemeClr val="bg1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1500166" y="285728"/>
              <a:ext cx="6000792" cy="1714512"/>
              <a:chOff x="1500166" y="285728"/>
              <a:chExt cx="6000792" cy="1714512"/>
            </a:xfrm>
          </p:grpSpPr>
          <p:sp>
            <p:nvSpPr>
              <p:cNvPr id="13" name="Wave 14"/>
              <p:cNvSpPr/>
              <p:nvPr/>
            </p:nvSpPr>
            <p:spPr>
              <a:xfrm>
                <a:off x="1500166" y="285728"/>
                <a:ext cx="6000792" cy="1714512"/>
              </a:xfrm>
              <a:prstGeom prst="round2Diag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b="1">
                  <a:ln w="18415" cmpd="sng">
                    <a:solidFill>
                      <a:srgbClr val="FF0000"/>
                    </a:solidFill>
                    <a:prstDash val="solid"/>
                  </a:ln>
                  <a:solidFill>
                    <a:srgbClr val="0033CC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4" name="Rectangle 1"/>
              <p:cNvSpPr>
                <a:spLocks noChangeArrowheads="1"/>
              </p:cNvSpPr>
              <p:nvPr/>
            </p:nvSpPr>
            <p:spPr bwMode="auto">
              <a:xfrm>
                <a:off x="2079607" y="535546"/>
                <a:ext cx="5000661" cy="1249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ar-EG" sz="4800" b="1" dirty="0" smtClean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المتممات </a:t>
                </a:r>
                <a:r>
                  <a:rPr lang="ar-EG" sz="4800" b="1" dirty="0" err="1" smtClean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المنصوبة </a:t>
                </a:r>
                <a:r>
                  <a:rPr lang="ar-EG" sz="4800" b="1" dirty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(2</a:t>
                </a:r>
                <a:r>
                  <a:rPr lang="ar-EG" sz="4800" b="1" dirty="0" err="1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)</a:t>
                </a:r>
                <a:endParaRPr lang="en-US" sz="4800" b="1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lt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int_label_simp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5292080" y="332656"/>
            <a:ext cx="3218656" cy="1512168"/>
            <a:chOff x="5292080" y="332656"/>
            <a:chExt cx="3218656" cy="1512168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5292080" y="692696"/>
              <a:ext cx="3218656" cy="914400"/>
            </a:xfrm>
            <a:prstGeom prst="round2DiagRect">
              <a:avLst/>
            </a:prstGeom>
            <a:solidFill>
              <a:srgbClr val="FF00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4" name="صورة 3" descr="saa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64288" y="332656"/>
              <a:ext cx="1338084" cy="1512168"/>
            </a:xfrm>
            <a:prstGeom prst="rect">
              <a:avLst/>
            </a:prstGeom>
          </p:spPr>
        </p:pic>
      </p:grpSp>
      <p:sp>
        <p:nvSpPr>
          <p:cNvPr id="5" name="مستطيل 4"/>
          <p:cNvSpPr/>
          <p:nvPr/>
        </p:nvSpPr>
        <p:spPr>
          <a:xfrm>
            <a:off x="5875066" y="692696"/>
            <a:ext cx="12987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err="1" smtClean="0">
                <a:solidFill>
                  <a:schemeClr val="bg1">
                    <a:lumMod val="95000"/>
                  </a:schemeClr>
                </a:solidFill>
              </a:rPr>
              <a:t>إثرا</a:t>
            </a:r>
            <a:r>
              <a:rPr lang="ar-EG" sz="5400" b="1" dirty="0" smtClean="0">
                <a:solidFill>
                  <a:schemeClr val="bg1">
                    <a:lumMod val="95000"/>
                  </a:schemeClr>
                </a:solidFill>
              </a:rPr>
              <a:t>ء</a:t>
            </a:r>
            <a:endParaRPr lang="ar-SA" sz="5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صورة 5" descr="469_p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212976"/>
            <a:ext cx="8568952" cy="259228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7544" y="3613087"/>
            <a:ext cx="81369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600" b="1" dirty="0" smtClean="0"/>
              <a:t>صاحب الحال: هو ما تُبين الحال هيئته، ويكون فاعلاً أو نائبَ فاعل أو مفعولاً </a:t>
            </a:r>
            <a:r>
              <a:rPr lang="ar-EG" sz="3600" b="1" dirty="0" err="1" smtClean="0"/>
              <a:t>به</a:t>
            </a:r>
            <a:r>
              <a:rPr lang="ar-EG" sz="3600" b="1" dirty="0" smtClean="0"/>
              <a:t> أو مضافاً إليه أو مجروراً بحرف جر.</a:t>
            </a:r>
            <a:endParaRPr lang="en-US" sz="36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93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93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5- بالاستفادة من الإثراء المرفق حدّد صاحب الحال التي تحتها خط، وبين إعرابه في الجمل التالية</a:t>
            </a:r>
            <a:endParaRPr lang="en-US" sz="2800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{46F890A9-2807-4EBB-B81D-B2AA78EC7F39}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ستطيل 11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2920777" y="2214554"/>
            <a:ext cx="1875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صاحب الحال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5072066" y="3429000"/>
            <a:ext cx="2956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وهُوَ الَّذِي أَنزَلَ إلَيْكُمُ الكِتَابَ </a:t>
            </a:r>
            <a:r>
              <a:rPr lang="ar-SA" sz="3200" b="1" u="sng" dirty="0" smtClean="0">
                <a:solidFill>
                  <a:srgbClr val="006600"/>
                </a:solidFill>
              </a:rPr>
              <a:t>مُفَصَّلاً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الأنعام 114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286776" y="378619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الكتاب</a:t>
            </a:r>
            <a:endParaRPr lang="en-US" sz="3200" dirty="0"/>
          </a:p>
        </p:txBody>
      </p:sp>
      <p:sp>
        <p:nvSpPr>
          <p:cNvPr id="18" name="مستطيل 17"/>
          <p:cNvSpPr/>
          <p:nvPr/>
        </p:nvSpPr>
        <p:spPr>
          <a:xfrm>
            <a:off x="1234945" y="2214554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إعرابه</a:t>
            </a:r>
            <a:endParaRPr lang="ar-SA" sz="3200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571472" y="3500438"/>
            <a:ext cx="215739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مفعول به منصوب وعلامة نصبه الفتحة الظاهرة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5- بالاستفادة من الإثراء المرفق حدّد صاحب الحال التي تحتها خط، وبين إعرابه في الجمل التالية</a:t>
            </a:r>
            <a:endParaRPr lang="en-US" sz="2800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{46F890A9-2807-4EBB-B81D-B2AA78EC7F39}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ستطيل 11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2920777" y="2214554"/>
            <a:ext cx="1875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صاحب الحال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5143504" y="3068960"/>
            <a:ext cx="2956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ومَا خَلَقْنَا السَّمَاءَ والأَرْضَ ومَا </a:t>
            </a:r>
            <a:r>
              <a:rPr lang="ar-SA" sz="3200" b="1" u="sng" dirty="0" smtClean="0">
                <a:solidFill>
                  <a:srgbClr val="006600"/>
                </a:solidFill>
              </a:rPr>
              <a:t>بَيْنَهُمَا لاعِبِينَ</a:t>
            </a:r>
            <a:r>
              <a:rPr lang="ar-SA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الأنبياء 16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286776" y="378619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786050" y="4000504"/>
            <a:ext cx="215739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(نا) الضمير في (خلقنا)</a:t>
            </a:r>
            <a:endParaRPr lang="en-US" sz="3200" dirty="0" smtClean="0"/>
          </a:p>
        </p:txBody>
      </p:sp>
      <p:sp>
        <p:nvSpPr>
          <p:cNvPr id="18" name="مستطيل 17"/>
          <p:cNvSpPr/>
          <p:nvPr/>
        </p:nvSpPr>
        <p:spPr>
          <a:xfrm>
            <a:off x="1234945" y="2214554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إعرابه</a:t>
            </a:r>
            <a:endParaRPr lang="ar-SA" sz="3200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571472" y="3786190"/>
            <a:ext cx="215739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ضمير مبني في محل رفع فاعل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5- بالاستفادة من الإثراء المرفق حدّد صاحب الحال التي تحتها خط، وبين إعرابه في الجمل التالية</a:t>
            </a:r>
            <a:endParaRPr lang="en-US" sz="2800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{46F890A9-2807-4EBB-B81D-B2AA78EC7F39}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ستطيل 11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2920777" y="2214554"/>
            <a:ext cx="1875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صاحب الحال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5143504" y="3357562"/>
            <a:ext cx="2956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فَبَعَثَ اللَّهُ النَّبِيِّينَ </a:t>
            </a:r>
            <a:r>
              <a:rPr lang="ar-SA" sz="3200" b="1" u="sng" dirty="0" smtClean="0">
                <a:solidFill>
                  <a:srgbClr val="006600"/>
                </a:solidFill>
              </a:rPr>
              <a:t>مُبَشِّرِينَ</a:t>
            </a:r>
            <a:r>
              <a:rPr lang="ar-SA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البقرة 213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286776" y="378619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النبين</a:t>
            </a:r>
            <a:endParaRPr lang="en-US" sz="3200" dirty="0" smtClean="0"/>
          </a:p>
        </p:txBody>
      </p:sp>
      <p:sp>
        <p:nvSpPr>
          <p:cNvPr id="18" name="مستطيل 17"/>
          <p:cNvSpPr/>
          <p:nvPr/>
        </p:nvSpPr>
        <p:spPr>
          <a:xfrm>
            <a:off x="1234945" y="2214554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إعرابه</a:t>
            </a:r>
            <a:endParaRPr lang="ar-SA" sz="3200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571472" y="3214686"/>
            <a:ext cx="215739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مفعول به منصوب وعلامة نصبه الياء لأنه جمع مذكر سالم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5- بالاستفادة من الإثراء المرفق حدّد صاحب الحال التي تحتها خط، وبين إعرابه في الجمل التالية</a:t>
            </a:r>
            <a:endParaRPr lang="en-US" sz="2800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{46F890A9-2807-4EBB-B81D-B2AA78EC7F39}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ستطيل 11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2920777" y="2214554"/>
            <a:ext cx="1875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صاحب الحال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5143504" y="3786190"/>
            <a:ext cx="2956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قُبض على المجرم </a:t>
            </a:r>
            <a:r>
              <a:rPr lang="ar-EG" sz="3200" b="1" u="sng" dirty="0" smtClean="0"/>
              <a:t>متخفيًا</a:t>
            </a:r>
            <a:r>
              <a:rPr lang="ar-EG" sz="3200" b="1" dirty="0" smtClean="0"/>
              <a:t>.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286776" y="378619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714612" y="3857628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المجرم</a:t>
            </a:r>
            <a:endParaRPr lang="en-US" sz="3200" dirty="0" smtClean="0"/>
          </a:p>
        </p:txBody>
      </p:sp>
      <p:sp>
        <p:nvSpPr>
          <p:cNvPr id="18" name="مستطيل 17"/>
          <p:cNvSpPr/>
          <p:nvPr/>
        </p:nvSpPr>
        <p:spPr>
          <a:xfrm>
            <a:off x="1234945" y="2214554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إعرابه</a:t>
            </a:r>
            <a:endParaRPr lang="ar-SA" sz="3200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500034" y="3643314"/>
            <a:ext cx="215739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مجرور بعلى وعلامة جره الكسرة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5- بالاستفادة من الإثراء المرفق حدّد صاحب الحال التي تحتها خط، وبين إعرابه في الجمل التالية</a:t>
            </a:r>
            <a:endParaRPr lang="en-US" sz="2800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{46F890A9-2807-4EBB-B81D-B2AA78EC7F39}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ستطيل 11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2920777" y="2214554"/>
            <a:ext cx="1875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صاحب الحال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5072066" y="3786190"/>
            <a:ext cx="2956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شوهد الدخانُ </a:t>
            </a:r>
            <a:r>
              <a:rPr lang="ar-EG" sz="3200" b="1" u="sng" dirty="0" smtClean="0"/>
              <a:t>منتشراً</a:t>
            </a:r>
            <a:r>
              <a:rPr lang="ar-EG" sz="3200" b="1" dirty="0" smtClean="0"/>
              <a:t>.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286776" y="400050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الدخان</a:t>
            </a:r>
            <a:endParaRPr lang="en-US" sz="3200" dirty="0" smtClean="0"/>
          </a:p>
        </p:txBody>
      </p:sp>
      <p:sp>
        <p:nvSpPr>
          <p:cNvPr id="18" name="مستطيل 17"/>
          <p:cNvSpPr/>
          <p:nvPr/>
        </p:nvSpPr>
        <p:spPr>
          <a:xfrm>
            <a:off x="1234945" y="2214554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إعرابه</a:t>
            </a:r>
            <a:endParaRPr lang="ar-SA" sz="3200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500034" y="3643314"/>
            <a:ext cx="215739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نائب فاعل مرفوع وعلامة رفعه الضمة الظاهرة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5- بالاستفادة من الإثراء المرفق حدّد صاحب الحال التي تحتها خط، وبين إعرابه في الجمل التالية</a:t>
            </a:r>
            <a:endParaRPr lang="en-US" sz="2800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{46F890A9-2807-4EBB-B81D-B2AA78EC7F39}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ستطيل 11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2920777" y="2214554"/>
            <a:ext cx="1875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صاحب الحال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5072066" y="3786190"/>
            <a:ext cx="2956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أحب رائحة الورد نديَّا.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286776" y="400050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الورد</a:t>
            </a:r>
            <a:endParaRPr lang="en-US" sz="3200" dirty="0" smtClean="0"/>
          </a:p>
        </p:txBody>
      </p:sp>
      <p:sp>
        <p:nvSpPr>
          <p:cNvPr id="18" name="مستطيل 17"/>
          <p:cNvSpPr/>
          <p:nvPr/>
        </p:nvSpPr>
        <p:spPr>
          <a:xfrm>
            <a:off x="1234945" y="2214554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إعرابه</a:t>
            </a:r>
            <a:endParaRPr lang="ar-SA" sz="3200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500034" y="3357562"/>
            <a:ext cx="215739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مضاف إليه مجرور وعلامة جره الكسرة الظاهرة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95536" y="260648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5- بالاستفادة من الإثراء المرفق حدّد صاحب الحال التي تحتها خط، وبين إعرابه في الجمل التالية</a:t>
            </a:r>
            <a:endParaRPr lang="en-US" sz="2800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{46F890A9-2807-4EBB-B81D-B2AA78EC7F39}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ستطيل 11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2920777" y="2214554"/>
            <a:ext cx="1875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صاحب الحال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5072066" y="3786190"/>
            <a:ext cx="2956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يقدّم الجنود أرواحهم </a:t>
            </a:r>
            <a:r>
              <a:rPr lang="ar-EG" sz="3200" b="1" u="sng" dirty="0" smtClean="0"/>
              <a:t>متفانين</a:t>
            </a:r>
            <a:r>
              <a:rPr lang="ar-EG" sz="3200" b="1" dirty="0" smtClean="0"/>
              <a:t>.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286776" y="4000504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الجنود</a:t>
            </a:r>
            <a:endParaRPr lang="en-US" sz="3200" dirty="0" smtClean="0"/>
          </a:p>
        </p:txBody>
      </p:sp>
      <p:sp>
        <p:nvSpPr>
          <p:cNvPr id="18" name="مستطيل 17"/>
          <p:cNvSpPr/>
          <p:nvPr/>
        </p:nvSpPr>
        <p:spPr>
          <a:xfrm>
            <a:off x="1234945" y="2214554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إعرابه</a:t>
            </a:r>
            <a:endParaRPr lang="ar-SA" sz="3200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571472" y="3714752"/>
            <a:ext cx="215739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فاعل مرفوع وعلامة رفعه الضمة الظاهرة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fffffffffffffff b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35558"/>
            <a:ext cx="870557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200" b="1" dirty="0" smtClean="0"/>
              <a:t>6- تأتي الحال مشتقة، </a:t>
            </a:r>
            <a:r>
              <a:rPr lang="ar-EG" sz="3200" b="1" dirty="0" err="1" smtClean="0"/>
              <a:t>وجامدة.</a:t>
            </a:r>
            <a:r>
              <a:rPr lang="ar-EG" sz="3200" b="1" dirty="0" smtClean="0"/>
              <a:t> عد إلى مراجعك، وبيّن معنى هذه القاعدة مع التمثيل:</a:t>
            </a:r>
            <a:endParaRPr lang="en-US" sz="32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28596" y="1420262"/>
            <a:ext cx="8286808" cy="50167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الأصل في الحال أن تكون مشتقة والمقصود بالحال المشتقة أن تكون وصفا ً أي اسم فاعل مثل أحب المعلم مجتهداً. </a:t>
            </a:r>
            <a:endParaRPr lang="en-US" sz="3200" dirty="0" smtClean="0">
              <a:solidFill>
                <a:srgbClr val="0000CC"/>
              </a:solidFill>
            </a:endParaRPr>
          </a:p>
          <a:p>
            <a:r>
              <a:rPr lang="ar-SA" sz="3200" b="1" dirty="0" smtClean="0">
                <a:solidFill>
                  <a:srgbClr val="C00000"/>
                </a:solidFill>
              </a:rPr>
              <a:t>اسم مفعول مثل قام أخوك مشروح الصدر وقد يكون صيغة مبالغة أو صفة مشبهة وقد تأتي جملة مؤولة بمشتق. </a:t>
            </a:r>
            <a:endParaRPr lang="en-US" sz="3200" dirty="0" smtClean="0">
              <a:solidFill>
                <a:srgbClr val="C00000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ar-SA" sz="3200" b="1" dirty="0" smtClean="0">
                <a:solidFill>
                  <a:srgbClr val="9900CC"/>
                </a:solidFill>
              </a:rPr>
              <a:t>إن دلت على تشبيه مثل هجم القائد على العدو أسداً. </a:t>
            </a:r>
            <a:endParaRPr lang="en-US" sz="3200" dirty="0" smtClean="0">
              <a:solidFill>
                <a:srgbClr val="9900CC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ar-SA" sz="3200" b="1" dirty="0" smtClean="0">
                <a:solidFill>
                  <a:srgbClr val="9900CC"/>
                </a:solidFill>
              </a:rPr>
              <a:t>أو دلت على سعر اشتريت القمح صاعاً بخمس ريالات. </a:t>
            </a:r>
            <a:endParaRPr lang="en-US" sz="3200" dirty="0" smtClean="0">
              <a:solidFill>
                <a:srgbClr val="9900CC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ar-SA" sz="3200" b="1" dirty="0" smtClean="0">
                <a:solidFill>
                  <a:srgbClr val="9900CC"/>
                </a:solidFill>
              </a:rPr>
              <a:t>أو دلت على الترتيب خرج الطلاب ثلاثة ثلاثة. </a:t>
            </a:r>
            <a:endParaRPr lang="en-US" sz="3200" dirty="0" smtClean="0">
              <a:solidFill>
                <a:srgbClr val="9900CC"/>
              </a:solidFill>
            </a:endParaRPr>
          </a:p>
          <a:p>
            <a:r>
              <a:rPr lang="ar-SA" sz="3200" b="1" dirty="0" smtClean="0">
                <a:solidFill>
                  <a:srgbClr val="0000CC"/>
                </a:solidFill>
              </a:rPr>
              <a:t>وقد تأتي جامدة غير مؤولة بمشتق مثل انتهى الشهر ثلاثين يوماً. </a:t>
            </a:r>
            <a:endParaRPr lang="en-US" sz="3200" dirty="0" smtClean="0">
              <a:solidFill>
                <a:srgbClr val="0000CC"/>
              </a:solidFill>
            </a:endParaRPr>
          </a:p>
          <a:p>
            <a:r>
              <a:rPr lang="ar-SA" sz="3200" b="1" dirty="0" smtClean="0"/>
              <a:t>وكقوله تعالى ((إنا أنزلناه قرآنا عربياً)).</a:t>
            </a:r>
            <a:endParaRPr lang="ar-SA" sz="3200" b="1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5292080" y="332656"/>
            <a:ext cx="3218656" cy="1512168"/>
            <a:chOff x="5292080" y="332656"/>
            <a:chExt cx="3218656" cy="1512168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5292080" y="692696"/>
              <a:ext cx="3218656" cy="914400"/>
            </a:xfrm>
            <a:prstGeom prst="round2DiagRect">
              <a:avLst/>
            </a:prstGeom>
            <a:solidFill>
              <a:srgbClr val="FF00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4" name="صورة 3" descr="saa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64288" y="332656"/>
              <a:ext cx="1338084" cy="1512168"/>
            </a:xfrm>
            <a:prstGeom prst="rect">
              <a:avLst/>
            </a:prstGeom>
          </p:spPr>
        </p:pic>
      </p:grpSp>
      <p:sp>
        <p:nvSpPr>
          <p:cNvPr id="5" name="مستطيل 4"/>
          <p:cNvSpPr/>
          <p:nvPr/>
        </p:nvSpPr>
        <p:spPr>
          <a:xfrm>
            <a:off x="5875066" y="692696"/>
            <a:ext cx="12987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err="1" smtClean="0">
                <a:solidFill>
                  <a:schemeClr val="bg1">
                    <a:lumMod val="95000"/>
                  </a:schemeClr>
                </a:solidFill>
              </a:rPr>
              <a:t>إثرا</a:t>
            </a:r>
            <a:r>
              <a:rPr lang="ar-EG" sz="5400" b="1" dirty="0" smtClean="0">
                <a:solidFill>
                  <a:schemeClr val="bg1">
                    <a:lumMod val="95000"/>
                  </a:schemeClr>
                </a:solidFill>
              </a:rPr>
              <a:t>ء</a:t>
            </a:r>
            <a:endParaRPr lang="ar-SA" sz="5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صورة 5" descr="469_p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212976"/>
            <a:ext cx="8568952" cy="259228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7544" y="3890086"/>
            <a:ext cx="81369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600" b="1" dirty="0" smtClean="0"/>
              <a:t>تأتي الحال مفردة، وتأتي </a:t>
            </a:r>
            <a:r>
              <a:rPr lang="ar-EG" sz="3600" b="1" dirty="0" err="1" smtClean="0"/>
              <a:t>جملة </a:t>
            </a:r>
            <a:r>
              <a:rPr lang="ar-EG" sz="3600" b="1" dirty="0" smtClean="0"/>
              <a:t>(اسمية/ فعلية) وشبه </a:t>
            </a:r>
            <a:r>
              <a:rPr lang="ar-EG" sz="3600" b="1" dirty="0" err="1" smtClean="0"/>
              <a:t>جملة </a:t>
            </a:r>
            <a:r>
              <a:rPr lang="ar-EG" sz="3600" b="1" dirty="0" smtClean="0"/>
              <a:t>(ظرفا/ جارًّا ومجروراً</a:t>
            </a:r>
            <a:r>
              <a:rPr lang="ar-EG" sz="3600" b="1" dirty="0" err="1" smtClean="0"/>
              <a:t>).</a:t>
            </a:r>
            <a:endParaRPr lang="en-US" sz="36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93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93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7"/>
          <p:cNvSpPr/>
          <p:nvPr/>
        </p:nvSpPr>
        <p:spPr bwMode="auto">
          <a:xfrm>
            <a:off x="2699792" y="4509120"/>
            <a:ext cx="4104456" cy="1584176"/>
          </a:xfrm>
          <a:prstGeom prst="roundRect">
            <a:avLst/>
          </a:prstGeom>
          <a:gradFill flip="none" rotWithShape="1">
            <a:gsLst>
              <a:gs pos="0">
                <a:srgbClr val="00FFFF"/>
              </a:gs>
              <a:gs pos="45000">
                <a:srgbClr val="FFC000"/>
              </a:gs>
              <a:gs pos="70000">
                <a:srgbClr val="FFFF00"/>
              </a:gs>
              <a:gs pos="100000">
                <a:srgbClr val="4D0808"/>
              </a:gs>
            </a:gsLst>
            <a:lin ang="5400000" scaled="1"/>
            <a:tileRect/>
          </a:gra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1600" b="1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2123728" y="782729"/>
            <a:ext cx="5943604" cy="1713942"/>
            <a:chOff x="3428992" y="5000636"/>
            <a:chExt cx="4286280" cy="1571636"/>
          </a:xfrm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4" name="Pentagon 4"/>
            <p:cNvSpPr/>
            <p:nvPr/>
          </p:nvSpPr>
          <p:spPr>
            <a:xfrm>
              <a:off x="3428992" y="5000636"/>
              <a:ext cx="4286280" cy="1571636"/>
            </a:xfrm>
            <a:prstGeom prst="homePlat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endParaRPr>
            </a:p>
          </p:txBody>
        </p:sp>
        <p:sp>
          <p:nvSpPr>
            <p:cNvPr id="5" name="Flowchart: Terminator 5"/>
            <p:cNvSpPr/>
            <p:nvPr/>
          </p:nvSpPr>
          <p:spPr>
            <a:xfrm>
              <a:off x="3428992" y="5143512"/>
              <a:ext cx="4214842" cy="1285884"/>
            </a:xfrm>
            <a:prstGeom prst="flowChartTerminator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2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137978" y="980728"/>
            <a:ext cx="5643602" cy="1200329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7200" b="1" dirty="0">
                <a:latin typeface="+mn-lt"/>
                <a:cs typeface="+mn-cs"/>
              </a:rPr>
              <a:t>الدرس الأول</a:t>
            </a:r>
          </a:p>
        </p:txBody>
      </p:sp>
      <p:sp>
        <p:nvSpPr>
          <p:cNvPr id="7" name="TextBox 18"/>
          <p:cNvSpPr txBox="1"/>
          <p:nvPr/>
        </p:nvSpPr>
        <p:spPr bwMode="auto">
          <a:xfrm>
            <a:off x="899592" y="4509120"/>
            <a:ext cx="7615518" cy="1569660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96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تابع </a:t>
            </a:r>
            <a:r>
              <a:rPr lang="ar-EG" sz="96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الحال</a:t>
            </a:r>
            <a:endParaRPr lang="en-US" sz="9600" b="1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96 - science fiction 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96 - science fiction 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45 - al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45 - al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028.jp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>
            <a:off x="5148064" y="260648"/>
            <a:ext cx="3672408" cy="108012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436096" y="355303"/>
            <a:ext cx="28200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400" b="1" dirty="0" smtClean="0"/>
              <a:t>مهارات حياتية</a:t>
            </a:r>
            <a:endParaRPr lang="ar-SA" sz="4400" dirty="0"/>
          </a:p>
        </p:txBody>
      </p:sp>
      <p:pic>
        <p:nvPicPr>
          <p:cNvPr id="4" name="صورة 3" descr="0052.jpg"/>
          <p:cNvPicPr>
            <a:picLocks noChangeAspect="1"/>
          </p:cNvPicPr>
          <p:nvPr/>
        </p:nvPicPr>
        <p:blipFill>
          <a:blip r:embed="rId6" cstate="print">
            <a:lum contrast="40000"/>
          </a:blip>
          <a:stretch>
            <a:fillRect/>
          </a:stretch>
        </p:blipFill>
        <p:spPr>
          <a:xfrm>
            <a:off x="323528" y="3052172"/>
            <a:ext cx="8568952" cy="2177028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899592" y="350100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9900CC"/>
                </a:solidFill>
              </a:rPr>
              <a:t>الابتسامة لا تكلفك شيئاً، لكنك تقدّم </a:t>
            </a:r>
            <a:r>
              <a:rPr lang="ar-SA" sz="3600" b="1" dirty="0" err="1" smtClean="0">
                <a:solidFill>
                  <a:srgbClr val="9900CC"/>
                </a:solidFill>
              </a:rPr>
              <a:t>بها</a:t>
            </a:r>
            <a:r>
              <a:rPr lang="ar-SA" sz="3600" b="1" dirty="0" smtClean="0">
                <a:solidFill>
                  <a:srgbClr val="9900CC"/>
                </a:solidFill>
              </a:rPr>
              <a:t> معاني رائعة لمن تقابل.</a:t>
            </a: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1130424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191542"/>
            <a:ext cx="84180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بالاستفادة من الإثراء المرفق حدّد نوع الحال التي تحتها خط في الجمل </a:t>
            </a:r>
            <a:r>
              <a:rPr lang="ar-EG" sz="32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التالية:</a:t>
            </a:r>
            <a:endParaRPr lang="ar-EG" sz="32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730138"/>
                <a:gridCol w="3093393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م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94783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الجملة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92970" y="2204864"/>
            <a:ext cx="1502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نوع الحال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995936" y="3645024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أَأَسْجُدُ لِمَنْ خَلَقْتَ </a:t>
            </a:r>
            <a:r>
              <a:rPr lang="ar-SA" sz="3200" b="1" u="sng" dirty="0" smtClean="0">
                <a:solidFill>
                  <a:srgbClr val="006600"/>
                </a:solidFill>
              </a:rPr>
              <a:t>طِينًا </a:t>
            </a:r>
            <a:r>
              <a:rPr lang="ar-EG" sz="3200" b="1" dirty="0" smtClean="0"/>
              <a:t>} الإسراء 61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057288" y="3915795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مفردة</a:t>
            </a:r>
            <a:endParaRPr lang="ar-SA" sz="3200" b="1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8" grpId="0"/>
      <p:bldP spid="9" grpId="0"/>
      <p:bldP spid="10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1130424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191542"/>
            <a:ext cx="84180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بالاستفادة من الإثراء المرفق حدّد نوع الحال التي تحتها خط في الجمل </a:t>
            </a:r>
            <a:r>
              <a:rPr lang="ar-EG" sz="32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التالية:</a:t>
            </a:r>
            <a:endParaRPr lang="ar-EG" sz="32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730138"/>
                <a:gridCol w="3093393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م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94783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الجملة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92970" y="2204864"/>
            <a:ext cx="1502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نوع الحال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95936" y="3645024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>
                <a:solidFill>
                  <a:srgbClr val="006600"/>
                </a:solidFill>
              </a:rPr>
              <a:t>قَالَتْ يَا ويْلَتَى أَأَلِدُ </a:t>
            </a:r>
            <a:r>
              <a:rPr lang="ar-SA" sz="3200" b="1" u="sng" dirty="0" smtClean="0">
                <a:solidFill>
                  <a:srgbClr val="006600"/>
                </a:solidFill>
              </a:rPr>
              <a:t>وأَنَا عَجُوز</a:t>
            </a:r>
            <a:r>
              <a:rPr lang="ar-EG" sz="3200" b="1" dirty="0" smtClean="0"/>
              <a:t>} هود 72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071538" y="392906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جملة اسمية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1130424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191542"/>
            <a:ext cx="84180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بالاستفادة من الإثراء المرفق حدّد نوع الحال التي تحتها خط في الجمل </a:t>
            </a:r>
            <a:r>
              <a:rPr lang="ar-EG" sz="32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التالية:</a:t>
            </a:r>
            <a:endParaRPr lang="ar-EG" sz="32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730138"/>
                <a:gridCol w="3093393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م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94783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الجملة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92970" y="2204864"/>
            <a:ext cx="1502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نوع الحال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23928" y="3645024"/>
            <a:ext cx="4248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فَخَرَجَ عَلَى قَوْمِهِ </a:t>
            </a:r>
            <a:r>
              <a:rPr lang="ar-SA" sz="3200" b="1" u="sng" dirty="0" smtClean="0">
                <a:solidFill>
                  <a:srgbClr val="006600"/>
                </a:solidFill>
              </a:rPr>
              <a:t>فِي زِينَتِهِ</a:t>
            </a:r>
            <a:r>
              <a:rPr lang="ar-SA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القصص 79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071538" y="400050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شبه جملة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1130424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191542"/>
            <a:ext cx="84180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بالاستفادة من الإثراء المرفق حدّد نوع الحال التي تحتها خط في الجمل </a:t>
            </a:r>
            <a:r>
              <a:rPr lang="ar-EG" sz="32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التالية:</a:t>
            </a:r>
            <a:endParaRPr lang="ar-EG" sz="32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730138"/>
                <a:gridCol w="3093393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م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94783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الجملة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92970" y="2204864"/>
            <a:ext cx="1502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نوع الحال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707904" y="3645024"/>
            <a:ext cx="4464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إذا أردت أن يحبَّك الناس فقابلهم </a:t>
            </a:r>
            <a:r>
              <a:rPr lang="ar-EG" sz="3200" b="1" u="sng" dirty="0" smtClean="0"/>
              <a:t>مبتسماً</a:t>
            </a:r>
            <a:r>
              <a:rPr lang="ar-EG" sz="3200" b="1" dirty="0" smtClean="0"/>
              <a:t>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071538" y="371475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مفردة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1130424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191542"/>
            <a:ext cx="84180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بالاستفادة من الإثراء المرفق حدّد نوع الحال التي تحتها خط في الجمل </a:t>
            </a:r>
            <a:r>
              <a:rPr lang="ar-EG" sz="32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التالية:</a:t>
            </a:r>
            <a:endParaRPr lang="ar-EG" sz="32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730138"/>
                <a:gridCol w="3093393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م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94783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الجملة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92970" y="2204864"/>
            <a:ext cx="1502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نوع الحال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707904" y="3645024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خرج القائد بين</a:t>
            </a:r>
            <a:r>
              <a:rPr lang="ar-EG" sz="3200" b="1" u="sng" dirty="0" smtClean="0"/>
              <a:t> رجاله</a:t>
            </a:r>
            <a:r>
              <a:rPr lang="ar-EG" sz="3200" b="1" dirty="0" smtClean="0"/>
              <a:t>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000100" y="385762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شبه جملة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1130424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191542"/>
            <a:ext cx="84180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بالاستفادة من الإثراء المرفق حدّد نوع الحال التي تحتها خط في الجمل </a:t>
            </a:r>
            <a:r>
              <a:rPr lang="ar-EG" sz="32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التالية:</a:t>
            </a:r>
            <a:endParaRPr lang="ar-EG" sz="32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730138"/>
                <a:gridCol w="3093393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م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94783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الجملة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92970" y="2204864"/>
            <a:ext cx="1502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نوع الحال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707904" y="3645024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وقف الخطيب </a:t>
            </a:r>
            <a:r>
              <a:rPr lang="ar-EG" sz="3200" b="1" u="sng" dirty="0" smtClean="0"/>
              <a:t>يعظُ الناس</a:t>
            </a:r>
            <a:r>
              <a:rPr lang="ar-EG" sz="3200" b="1" dirty="0" smtClean="0"/>
              <a:t>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14414" y="385762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جملة فعلية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1130424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191542"/>
            <a:ext cx="84180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بالاستفادة من الإثراء المرفق حدّد نوع الحال التي تحتها خط في الجمل </a:t>
            </a:r>
            <a:r>
              <a:rPr lang="ar-EG" sz="32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التالية:</a:t>
            </a:r>
            <a:endParaRPr lang="ar-EG" sz="32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730138"/>
                <a:gridCol w="3093393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م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94783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الجملة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92970" y="2204864"/>
            <a:ext cx="1502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FF00"/>
                </a:solidFill>
              </a:rPr>
              <a:t>نوع الحال</a:t>
            </a:r>
            <a:endParaRPr lang="ar-SA" sz="3200" dirty="0">
              <a:solidFill>
                <a:srgbClr val="FFFF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707904" y="3645024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أعجبني الفرس في </a:t>
            </a:r>
            <a:r>
              <a:rPr lang="ar-EG" sz="3200" b="1" u="sng" dirty="0" smtClean="0"/>
              <a:t>الميدان</a:t>
            </a:r>
            <a:r>
              <a:rPr lang="ar-EG" sz="3200" b="1" dirty="0" smtClean="0"/>
              <a:t>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42976" y="392906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شبه جملة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5292080" y="332656"/>
            <a:ext cx="3218656" cy="1512168"/>
            <a:chOff x="5292080" y="332656"/>
            <a:chExt cx="3218656" cy="1512168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5292080" y="692696"/>
              <a:ext cx="3218656" cy="914400"/>
            </a:xfrm>
            <a:prstGeom prst="round2DiagRect">
              <a:avLst/>
            </a:prstGeom>
            <a:solidFill>
              <a:srgbClr val="FF00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4" name="صورة 3" descr="saa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64288" y="332656"/>
              <a:ext cx="1338084" cy="1512168"/>
            </a:xfrm>
            <a:prstGeom prst="rect">
              <a:avLst/>
            </a:prstGeom>
          </p:spPr>
        </p:pic>
      </p:grpSp>
      <p:sp>
        <p:nvSpPr>
          <p:cNvPr id="5" name="مستطيل 4"/>
          <p:cNvSpPr/>
          <p:nvPr/>
        </p:nvSpPr>
        <p:spPr>
          <a:xfrm>
            <a:off x="5875066" y="692696"/>
            <a:ext cx="12987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err="1" smtClean="0">
                <a:solidFill>
                  <a:schemeClr val="bg1">
                    <a:lumMod val="95000"/>
                  </a:schemeClr>
                </a:solidFill>
              </a:rPr>
              <a:t>إثرا</a:t>
            </a:r>
            <a:r>
              <a:rPr lang="ar-EG" sz="5400" b="1" dirty="0" smtClean="0">
                <a:solidFill>
                  <a:schemeClr val="bg1">
                    <a:lumMod val="95000"/>
                  </a:schemeClr>
                </a:solidFill>
              </a:rPr>
              <a:t>ء</a:t>
            </a:r>
            <a:endParaRPr lang="ar-SA" sz="5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صورة 5" descr="469_p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212976"/>
            <a:ext cx="8568952" cy="259228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7544" y="3613088"/>
            <a:ext cx="81369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600" b="1" dirty="0" smtClean="0"/>
              <a:t>يشترط لجملة الحال أن تشتمل على رابط يربطها بصاحب الحال، والرابط يكون واحداً أو أكثر مما </a:t>
            </a:r>
            <a:r>
              <a:rPr lang="ar-EG" sz="3600" b="1" dirty="0" err="1" smtClean="0"/>
              <a:t>يلي: </a:t>
            </a:r>
            <a:r>
              <a:rPr lang="ar-EG" sz="3600" b="1" dirty="0" smtClean="0"/>
              <a:t>(الضمير، الواو، قد</a:t>
            </a:r>
            <a:r>
              <a:rPr lang="ar-EG" sz="3600" b="1" dirty="0" err="1" smtClean="0"/>
              <a:t>)</a:t>
            </a:r>
            <a:endParaRPr lang="en-US" sz="36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93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93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136815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8 بالاستفادة من الإثراء المرفق حدّد رابط جملة الحال في الأمثلة التالية: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641019" y="2204864"/>
            <a:ext cx="875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الربط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067944" y="3068960"/>
            <a:ext cx="4032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وإذْ قَالَ لُقْمَانُ لابْنِهِ </a:t>
            </a:r>
            <a:r>
              <a:rPr lang="ar-SA" sz="3200" b="1" u="sng" dirty="0" smtClean="0">
                <a:solidFill>
                  <a:srgbClr val="006600"/>
                </a:solidFill>
              </a:rPr>
              <a:t>وهُوَ يَعِظُهُ</a:t>
            </a:r>
            <a:r>
              <a:rPr lang="ar-SA" sz="3200" b="1" dirty="0" smtClean="0">
                <a:solidFill>
                  <a:srgbClr val="006600"/>
                </a:solidFill>
              </a:rPr>
              <a:t> يَا بُنَيَّ لا تُشْرِكْ بِاللَّهِ</a:t>
            </a:r>
            <a:r>
              <a:rPr lang="ar-SA" sz="3200" b="1" dirty="0" smtClean="0"/>
              <a:t> </a:t>
            </a:r>
            <a:r>
              <a:rPr lang="ar-EG" sz="3200" b="1" dirty="0" smtClean="0"/>
              <a:t>} لقمان 13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000100" y="3643314"/>
            <a:ext cx="27420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الواو – الضمير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8" grpId="0"/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0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4- حدّد علامة نصب الحال التي تحتها خط في الجمل التالية، مع بيان السبب</a:t>
            </a:r>
            <a:endParaRPr lang="en-US" sz="28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831004" y="2214554"/>
            <a:ext cx="1965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علامة النصب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5143504" y="3068960"/>
            <a:ext cx="2956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يَا أَيُّهَا النَّبِيُّ إنَّا أَرْسَلْنَاكَ </a:t>
            </a:r>
            <a:r>
              <a:rPr lang="ar-SA" sz="3200" b="1" u="sng" dirty="0" smtClean="0">
                <a:solidFill>
                  <a:srgbClr val="006600"/>
                </a:solidFill>
              </a:rPr>
              <a:t>شَاهِدًا</a:t>
            </a:r>
            <a:r>
              <a:rPr lang="ar-SA" sz="3200" b="1" dirty="0" smtClean="0">
                <a:solidFill>
                  <a:srgbClr val="006600"/>
                </a:solidFill>
              </a:rPr>
              <a:t> ومُبَشِّرًا ونَذِيرًا </a:t>
            </a:r>
            <a:r>
              <a:rPr lang="ar-EG" sz="3200" b="1" dirty="0" smtClean="0"/>
              <a:t>} الأحزاب 45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86776" y="378619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الفتحة الظاهرة</a:t>
            </a:r>
            <a:endParaRPr lang="en-US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1283033" y="2214554"/>
            <a:ext cx="998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السبب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3786190"/>
            <a:ext cx="215739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مفرد صحيح الآخر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NARE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136815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8 بالاستفادة من الإثراء المرفق حدّد رابط جملة الحال في الأمثلة التالية: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641019" y="2204864"/>
            <a:ext cx="875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الربط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وجَاءَ أَهْلُ المَدِينَةِ</a:t>
            </a:r>
            <a:r>
              <a:rPr lang="ar-SA" sz="3200" b="1" u="sng" dirty="0" smtClean="0">
                <a:solidFill>
                  <a:srgbClr val="006600"/>
                </a:solidFill>
              </a:rPr>
              <a:t> يَسْتَبْشِرُونَ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الحجر 67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42976" y="35718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/>
              <a:t>الضمير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136815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8 بالاستفادة من الإثراء المرفق حدّد رابط جملة الحال في الأمثلة التالية: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641019" y="2204864"/>
            <a:ext cx="875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الربط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</a:t>
            </a:r>
            <a:r>
              <a:rPr lang="ar-EG" sz="2800" b="1" dirty="0" err="1" smtClean="0"/>
              <a:t>الشاعر:</a:t>
            </a:r>
            <a:r>
              <a:rPr lang="ar-EG" sz="2800" b="1" dirty="0" smtClean="0"/>
              <a:t> </a:t>
            </a:r>
            <a:endParaRPr lang="en-US" sz="2800" dirty="0" smtClean="0"/>
          </a:p>
          <a:p>
            <a:r>
              <a:rPr lang="ar-EG" sz="2800" b="1" dirty="0" smtClean="0"/>
              <a:t>مررتُ على الفضيلة </a:t>
            </a:r>
            <a:r>
              <a:rPr lang="ar-EG" sz="2800" b="1" u="sng" dirty="0" smtClean="0"/>
              <a:t>وهي تبكي</a:t>
            </a:r>
            <a:endParaRPr lang="en-US" sz="2800" dirty="0" smtClean="0"/>
          </a:p>
          <a:p>
            <a:r>
              <a:rPr lang="ar-EG" sz="2800" b="1" dirty="0" smtClean="0"/>
              <a:t>فقلت علامَ تنتحب الفتاةُ؟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000100" y="3714752"/>
            <a:ext cx="26705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الواو – الضمير</a:t>
            </a:r>
            <a:endParaRPr lang="en-US" sz="3200" dirty="0" smtClean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136815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8 بالاستفادة من الإثراء المرفق حدّد رابط جملة الحال في الأمثلة التالية: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641019" y="2204864"/>
            <a:ext cx="875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الربط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r>
              <a:rPr lang="ar-EG" sz="2800" b="1" dirty="0" smtClean="0"/>
              <a:t>تبدو كواكبها </a:t>
            </a:r>
            <a:r>
              <a:rPr lang="ar-EG" sz="2800" b="1" u="sng" dirty="0" smtClean="0"/>
              <a:t>والشمس طالعةٌ</a:t>
            </a:r>
            <a:endParaRPr lang="en-US" sz="2800" dirty="0" smtClean="0"/>
          </a:p>
          <a:p>
            <a:r>
              <a:rPr lang="ar-EG" sz="2800" b="1" dirty="0" smtClean="0"/>
              <a:t>لا النور نورٌ ولا الإظلام إظلامُ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14414" y="35718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الواو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136815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8 بالاستفادة من الإثراء المرفق حدّد رابط جملة الحال في الأمثلة التالية: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641019" y="2204864"/>
            <a:ext cx="875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الربط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r>
              <a:rPr lang="ar-EG" sz="2800" b="1" dirty="0" smtClean="0"/>
              <a:t>ترجو النجاة </a:t>
            </a:r>
            <a:r>
              <a:rPr lang="ar-EG" sz="2800" b="1" u="sng" dirty="0" smtClean="0"/>
              <a:t>ولم تسلك مسالكها</a:t>
            </a:r>
            <a:endParaRPr lang="en-US" sz="2800" dirty="0" smtClean="0"/>
          </a:p>
          <a:p>
            <a:r>
              <a:rPr lang="ar-EG" sz="2800" b="1" dirty="0" smtClean="0"/>
              <a:t>إن السفينة لا تجري على </a:t>
            </a:r>
            <a:r>
              <a:rPr lang="ar-EG" sz="2800" b="1" dirty="0" err="1" smtClean="0"/>
              <a:t>اليبسِ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071538" y="364331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/>
              <a:t>الواو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136815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8 بالاستفادة من الإثراء المرفق حدّد رابط جملة الحال في الأمثلة التالية: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641019" y="2204864"/>
            <a:ext cx="875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الربط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r>
              <a:rPr lang="ar-EG" sz="2800" b="1" dirty="0" smtClean="0"/>
              <a:t>إن العُلا حدثتني </a:t>
            </a:r>
            <a:r>
              <a:rPr lang="ar-EG" sz="2800" b="1" u="sng" dirty="0" smtClean="0"/>
              <a:t>وهي صادقةً</a:t>
            </a:r>
            <a:endParaRPr lang="en-US" sz="2800" dirty="0" smtClean="0"/>
          </a:p>
          <a:p>
            <a:r>
              <a:rPr lang="ar-EG" sz="2800" b="1" dirty="0" smtClean="0"/>
              <a:t>فيما تُحدِّث أن العزَّ في النُّقَل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000100" y="3714752"/>
            <a:ext cx="26705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الواو – الضمير</a:t>
            </a:r>
            <a:endParaRPr lang="en-US" sz="3200" dirty="0" smtClean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136815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8 بالاستفادة من الإثراء المرفق حدّد رابط جملة الحال في الأمثلة التالية: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900CC">
                            <a:tint val="66000"/>
                            <a:satMod val="160000"/>
                          </a:srgbClr>
                        </a:gs>
                        <a:gs pos="50000">
                          <a:srgbClr val="9900CC">
                            <a:tint val="44500"/>
                            <a:satMod val="160000"/>
                          </a:srgbClr>
                        </a:gs>
                        <a:gs pos="100000">
                          <a:srgbClr val="9900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641019" y="2204864"/>
            <a:ext cx="875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الربط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067944" y="3068960"/>
            <a:ext cx="4032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ادعُ اللهَ وأنت موقنٌ </a:t>
            </a:r>
            <a:r>
              <a:rPr lang="ar-EG" sz="2800" b="1" u="sng" dirty="0" smtClean="0"/>
              <a:t>بالإجابة</a:t>
            </a:r>
            <a:r>
              <a:rPr lang="ar-EG" sz="2800" b="1" dirty="0" smtClean="0"/>
              <a:t>.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000100" y="3714752"/>
            <a:ext cx="26705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الواو – الضمير</a:t>
            </a:r>
            <a:endParaRPr lang="en-US" sz="3200" dirty="0" smtClean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107504" y="1700808"/>
            <a:ext cx="8892480" cy="4752528"/>
            <a:chOff x="107504" y="1412776"/>
            <a:chExt cx="8892480" cy="4752528"/>
          </a:xfrm>
        </p:grpSpPr>
        <p:sp>
          <p:nvSpPr>
            <p:cNvPr id="3" name="مستطيل ذو زاويتين مستديرتين في نفس الجانب 2"/>
            <p:cNvSpPr/>
            <p:nvPr/>
          </p:nvSpPr>
          <p:spPr>
            <a:xfrm>
              <a:off x="107504" y="1556792"/>
              <a:ext cx="8892480" cy="4608512"/>
            </a:xfrm>
            <a:prstGeom prst="round2SameRect">
              <a:avLst/>
            </a:prstGeom>
            <a:solidFill>
              <a:srgbClr val="FFC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مستدير الزوايا 3"/>
            <p:cNvSpPr/>
            <p:nvPr/>
          </p:nvSpPr>
          <p:spPr>
            <a:xfrm>
              <a:off x="179512" y="1412776"/>
              <a:ext cx="8712968" cy="4608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2060848"/>
            <a:ext cx="81369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أ.</a:t>
            </a:r>
            <a:r>
              <a:rPr lang="ar-EG" sz="4000" b="1" dirty="0" smtClean="0"/>
              <a:t> حال علامة نصبها الياء:</a:t>
            </a:r>
            <a:endParaRPr lang="en-US" sz="4000" dirty="0" smtClean="0"/>
          </a:p>
          <a:p>
            <a:r>
              <a:rPr lang="ar-EG" dirty="0" smtClean="0"/>
              <a:t>............................................................................................................................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419872" y="210344"/>
            <a:ext cx="5400600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059089" y="332656"/>
            <a:ext cx="45608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6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مثّل لما يلي في جمل مفيدة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67544" y="3148806"/>
            <a:ext cx="813690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ب.</a:t>
            </a:r>
            <a:r>
              <a:rPr lang="ar-EG" sz="4000" b="1" dirty="0" smtClean="0"/>
              <a:t> حال علامة نصبها الفتحة الظاهرة:</a:t>
            </a:r>
            <a:endParaRPr lang="en-US" sz="4000" dirty="0" smtClean="0"/>
          </a:p>
          <a:p>
            <a:r>
              <a:rPr lang="ar-EG" dirty="0" smtClean="0"/>
              <a:t>............................................................................................................................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67544" y="4676363"/>
            <a:ext cx="813690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ت.</a:t>
            </a:r>
            <a:r>
              <a:rPr lang="ar-EG" sz="4000" b="1" dirty="0" smtClean="0"/>
              <a:t> حال علامة نصبها الكسرة:</a:t>
            </a:r>
            <a:endParaRPr lang="en-US" sz="4000" dirty="0" smtClean="0"/>
          </a:p>
          <a:p>
            <a:r>
              <a:rPr lang="ar-EG" dirty="0" smtClean="0"/>
              <a:t>............................................................................................................................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42910" y="2558473"/>
            <a:ext cx="55007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حضرنا راكبين القطار.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83568" y="3630043"/>
            <a:ext cx="58886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كلمني سعد مبتسماً. 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331640" y="5201679"/>
            <a:ext cx="48119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قامت الفتيات ضاحكاتٍ.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107504" y="1700808"/>
            <a:ext cx="8892480" cy="4752528"/>
            <a:chOff x="107504" y="1412776"/>
            <a:chExt cx="8892480" cy="4752528"/>
          </a:xfrm>
        </p:grpSpPr>
        <p:sp>
          <p:nvSpPr>
            <p:cNvPr id="3" name="مستطيل ذو زاويتين مستديرتين في نفس الجانب 2"/>
            <p:cNvSpPr/>
            <p:nvPr/>
          </p:nvSpPr>
          <p:spPr>
            <a:xfrm>
              <a:off x="107504" y="1556792"/>
              <a:ext cx="8892480" cy="4608512"/>
            </a:xfrm>
            <a:prstGeom prst="round2SameRect">
              <a:avLst/>
            </a:prstGeom>
            <a:solidFill>
              <a:srgbClr val="FFC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مستدير الزوايا 3"/>
            <p:cNvSpPr/>
            <p:nvPr/>
          </p:nvSpPr>
          <p:spPr>
            <a:xfrm>
              <a:off x="179512" y="1412776"/>
              <a:ext cx="8712968" cy="4608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2076237"/>
            <a:ext cx="813690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ث.</a:t>
            </a:r>
            <a:r>
              <a:rPr lang="ar-EG" sz="4000" b="1" dirty="0" smtClean="0"/>
              <a:t> حال جاء صاحبها فاعلاً:</a:t>
            </a:r>
            <a:endParaRPr lang="en-US" sz="4000" dirty="0" smtClean="0"/>
          </a:p>
          <a:p>
            <a:r>
              <a:rPr lang="ar-EG" dirty="0" smtClean="0"/>
              <a:t>............................................................................................................................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419872" y="210344"/>
            <a:ext cx="5400600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059089" y="332656"/>
            <a:ext cx="45608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6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مثّل لما يلي في جمل مفيدة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67544" y="3148806"/>
            <a:ext cx="813690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ج.</a:t>
            </a:r>
            <a:r>
              <a:rPr lang="ar-EG" sz="4000" b="1" dirty="0" smtClean="0"/>
              <a:t> حال جاء صاحبها نائب فاعل:</a:t>
            </a:r>
            <a:endParaRPr lang="en-US" sz="4000" dirty="0" smtClean="0"/>
          </a:p>
          <a:p>
            <a:r>
              <a:rPr lang="ar-EG" dirty="0" smtClean="0"/>
              <a:t>............................................................................................................................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67544" y="4676363"/>
            <a:ext cx="813690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ح.</a:t>
            </a:r>
            <a:r>
              <a:rPr lang="ar-EG" sz="4000" b="1" dirty="0" smtClean="0"/>
              <a:t> حال جاء صاحبها مفعولاً </a:t>
            </a:r>
            <a:r>
              <a:rPr lang="ar-EG" sz="4000" b="1" dirty="0" err="1" smtClean="0"/>
              <a:t>به:</a:t>
            </a:r>
            <a:endParaRPr lang="en-US" sz="4000" dirty="0" smtClean="0"/>
          </a:p>
          <a:p>
            <a:r>
              <a:rPr lang="ar-EG" dirty="0" smtClean="0"/>
              <a:t>............................................................................................................................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07704" y="2629911"/>
            <a:ext cx="42359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قام الشيخ باكياً.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83568" y="3701481"/>
            <a:ext cx="61744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شوهد الدخان منتشراً. 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331640" y="5201679"/>
            <a:ext cx="61744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ضربت اللص مكتوفاً. 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107504" y="1700808"/>
            <a:ext cx="8892480" cy="4752528"/>
            <a:chOff x="107504" y="1412776"/>
            <a:chExt cx="8892480" cy="4752528"/>
          </a:xfrm>
        </p:grpSpPr>
        <p:sp>
          <p:nvSpPr>
            <p:cNvPr id="3" name="مستطيل ذو زاويتين مستديرتين في نفس الجانب 2"/>
            <p:cNvSpPr/>
            <p:nvPr/>
          </p:nvSpPr>
          <p:spPr>
            <a:xfrm>
              <a:off x="107504" y="1556792"/>
              <a:ext cx="8892480" cy="4608512"/>
            </a:xfrm>
            <a:prstGeom prst="round2SameRect">
              <a:avLst/>
            </a:prstGeom>
            <a:solidFill>
              <a:srgbClr val="FFC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مستدير الزوايا 3"/>
            <p:cNvSpPr/>
            <p:nvPr/>
          </p:nvSpPr>
          <p:spPr>
            <a:xfrm>
              <a:off x="179512" y="1412776"/>
              <a:ext cx="8712968" cy="4608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2076237"/>
            <a:ext cx="813690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خ.</a:t>
            </a:r>
            <a:r>
              <a:rPr lang="ar-EG" sz="4000" b="1" dirty="0" smtClean="0"/>
              <a:t> حال جامدة مؤولة بمشتق:</a:t>
            </a:r>
            <a:endParaRPr lang="en-US" sz="4000" dirty="0" smtClean="0"/>
          </a:p>
          <a:p>
            <a:r>
              <a:rPr lang="ar-EG" dirty="0" smtClean="0"/>
              <a:t>............................................................................................................................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419872" y="210344"/>
            <a:ext cx="5400600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059089" y="332656"/>
            <a:ext cx="45608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6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مثّل لما يلي في جمل مفيدة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571472" y="2571744"/>
            <a:ext cx="459312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هجم القائد على العدو أسداً. 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21 - thu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6600C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10 حوّل الحال المفردة إلى جملة فعلية أو اسميّة كما في المثالين: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8077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8077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161943" y="2204864"/>
            <a:ext cx="1930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 المفردة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211630" y="2204864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 جملة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لا تقد سيارتك مرهقاً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611560" y="3071862"/>
            <a:ext cx="31683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لا تقد سيارتك وأنت مرهقُ.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4211960" y="4725144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شاهدت الفائز باكياً من الفرح.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8244408" y="479715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611560" y="4653136"/>
            <a:ext cx="31683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شاهدت الفائز يبكي من الفرح.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0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4- حدّد علامة نصب الحال التي تحتها خط في الجمل التالية، مع بيان السبب</a:t>
            </a:r>
            <a:endParaRPr lang="en-US" sz="28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831004" y="2214554"/>
            <a:ext cx="1965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علامة النصب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الياء</a:t>
            </a:r>
            <a:endParaRPr lang="en-US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1283033" y="2214554"/>
            <a:ext cx="998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السبب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3987233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مثنى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4211960" y="3788166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</a:t>
            </a:r>
            <a:r>
              <a:rPr lang="ar-EG" sz="3200" b="1" dirty="0" err="1" smtClean="0">
                <a:solidFill>
                  <a:srgbClr val="006600"/>
                </a:solidFill>
              </a:rPr>
              <a:t>{</a:t>
            </a:r>
            <a:r>
              <a:rPr lang="ar-SA" sz="3200" b="1" dirty="0" smtClean="0">
                <a:solidFill>
                  <a:srgbClr val="006600"/>
                </a:solidFill>
              </a:rPr>
              <a:t> وسَخَّرَ لَكُمُ الشَّمْسَ والْقَمَرَ دَائِبَيْنِ </a:t>
            </a:r>
            <a:r>
              <a:rPr lang="ar-EG" sz="3200" b="1" dirty="0" smtClean="0"/>
              <a:t>} إبراهيم 33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8244408" y="378816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خرج الفريق منتصراً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14282" y="3143248"/>
            <a:ext cx="37147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خرج الفريق وهو منتصر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6600C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10 حوّل الحال المفردة إلى جملة فعلية أو اسميّة كما في المثالين: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161943" y="2204864"/>
            <a:ext cx="1930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 المفردة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1211630" y="2204864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 جملة</a:t>
            </a:r>
            <a:endParaRPr lang="ar-SA" sz="3200" dirty="0"/>
          </a:p>
        </p:txBody>
      </p:sp>
      <p:sp>
        <p:nvSpPr>
          <p:cNvPr id="18" name="مستطيل 17"/>
          <p:cNvSpPr/>
          <p:nvPr/>
        </p:nvSpPr>
        <p:spPr>
          <a:xfrm>
            <a:off x="4211960" y="4572008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يعجبني الشباب متزيِّنين بالحياء.</a:t>
            </a:r>
            <a:endParaRPr lang="ar-SA" sz="3200" dirty="0"/>
          </a:p>
        </p:txBody>
      </p:sp>
      <p:sp>
        <p:nvSpPr>
          <p:cNvPr id="19" name="مستطيل 18"/>
          <p:cNvSpPr/>
          <p:nvPr/>
        </p:nvSpPr>
        <p:spPr>
          <a:xfrm>
            <a:off x="8244408" y="4572008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214282" y="4646296"/>
            <a:ext cx="371477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يعجبني الشباب يتزين بالحياء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8" grpId="0"/>
      <p:bldP spid="19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6600C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10 حوّل الحال المفردة إلى جملة فعلية أو اسميّة كما في المثالين: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161943" y="2204864"/>
            <a:ext cx="1930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 المفردة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1211630" y="2204864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 جملة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4143372" y="3143248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سأبذل جهدي مدركاً أن لكلّ مجتهدِ نصيباً.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175820" y="3278501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14282" y="3143248"/>
            <a:ext cx="371477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سأبذل جهدي وأنا مدرك أن لكل مجتهد نصيب</a:t>
            </a:r>
            <a:endParaRPr lang="en-US" sz="3200" dirty="0">
              <a:solidFill>
                <a:srgbClr val="0000CC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979996" y="4706386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أجيبُ عن النشاطات مسترشداً </a:t>
            </a:r>
            <a:r>
              <a:rPr lang="ar-EG" sz="3200" b="1" dirty="0" err="1" smtClean="0"/>
              <a:t>بالإثراءات.</a:t>
            </a:r>
            <a:endParaRPr lang="ar-SA" sz="3200" dirty="0"/>
          </a:p>
        </p:txBody>
      </p:sp>
      <p:sp>
        <p:nvSpPr>
          <p:cNvPr id="19" name="مستطيل 18"/>
          <p:cNvSpPr/>
          <p:nvPr/>
        </p:nvSpPr>
        <p:spPr>
          <a:xfrm>
            <a:off x="8228468" y="470638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412656" y="4780674"/>
            <a:ext cx="350046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أجيب عن النشاطات وأنت مسترشداً بالإثراءات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rgbClr val="6600C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10 حوّل الحال المفردة إلى جملة فعلية أو اسميّة كما في المثالين: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161943" y="2204864"/>
            <a:ext cx="1930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 المفردة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1211630" y="2204864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 جملة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4071934" y="4000504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هل حضرتَ إلى المدرسة ماشياً؟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320406" y="3850005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285720" y="3929066"/>
            <a:ext cx="371477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هل حضرت إلى المدرسة تمشي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0" y="144016"/>
            <a:ext cx="9144000" cy="1124744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260648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11 استخرج من النص التالي الحال، مبينّاً نوعها، وصاحبها وبيّن إعرابه، ثم تحقق من صحة إجابتك بمطابقتها بالحل في نهاية الكتاب:</a:t>
            </a:r>
            <a:endParaRPr lang="en-US" sz="2800" dirty="0"/>
          </a:p>
        </p:txBody>
      </p:sp>
      <p:grpSp>
        <p:nvGrpSpPr>
          <p:cNvPr id="4" name="مجموعة 3"/>
          <p:cNvGrpSpPr/>
          <p:nvPr/>
        </p:nvGrpSpPr>
        <p:grpSpPr>
          <a:xfrm>
            <a:off x="0" y="1556792"/>
            <a:ext cx="9144000" cy="5120952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6600CC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90861" y="1568986"/>
            <a:ext cx="24016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smtClean="0">
                <a:solidFill>
                  <a:srgbClr val="FF0000"/>
                </a:solidFill>
              </a:rPr>
              <a:t>تدريب محلول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2287319"/>
            <a:ext cx="860444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600" b="1" dirty="0" smtClean="0"/>
              <a:t>يفد الحجاج كل عام إلى بيت الله الحرام يحدوهم الشوق إلى قبلة المسلمين التي بناها إبراهيم وابنه إسماعيل مستجيبين لأمر ربهما؛ ليكون بذلك أول بيت وُضع للناس.</a:t>
            </a:r>
            <a:r>
              <a:rPr lang="en-US" sz="3600" dirty="0" smtClean="0"/>
              <a:t> </a:t>
            </a:r>
            <a:r>
              <a:rPr lang="ar-EG" sz="3600" b="1" dirty="0" smtClean="0"/>
              <a:t>وعندما يصلون إلى المنافذ الحدودية البريّة والجويّة والبحريّة يُستقبلون مرحّبًا بهم في بلاد الحرمين، وعادة يتوجهون أولاً إلى المدينة </a:t>
            </a:r>
            <a:r>
              <a:rPr lang="ar-EG" sz="3600" b="1" dirty="0" err="1" smtClean="0"/>
              <a:t>المنورة.</a:t>
            </a:r>
            <a:r>
              <a:rPr lang="ar-EG" sz="3600" b="1" dirty="0" smtClean="0"/>
              <a:t> لزيارة المسجد النبوي الشريف والصلاة فيه</a:t>
            </a:r>
            <a:endParaRPr lang="en-US" sz="36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0" y="144016"/>
            <a:ext cx="9144000" cy="1124744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4" name="مجموعة 3"/>
          <p:cNvGrpSpPr/>
          <p:nvPr/>
        </p:nvGrpSpPr>
        <p:grpSpPr>
          <a:xfrm>
            <a:off x="0" y="1556792"/>
            <a:ext cx="9144000" cy="5120952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6600CC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2008" y="2287319"/>
            <a:ext cx="882047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600" b="1" dirty="0" smtClean="0"/>
              <a:t>ثم يُسلّمون على الحبيب صلى الله عليه وسلم وصاحبيه في موقف مهيب يشعرك بمدى تمسّك المسلمين بدينهم وارتباطهم </a:t>
            </a:r>
            <a:r>
              <a:rPr lang="ar-EG" sz="3600" b="1" dirty="0" err="1" smtClean="0"/>
              <a:t>بأسلافهم.</a:t>
            </a:r>
            <a:r>
              <a:rPr lang="ar-EG" sz="3600" b="1" dirty="0" smtClean="0"/>
              <a:t> ثمّ يشدّون الرحال إلى مكة والمشاعر المقدسة ملبّين نداء </a:t>
            </a:r>
            <a:r>
              <a:rPr lang="ar-EG" sz="3600" b="1" dirty="0" err="1" smtClean="0"/>
              <a:t>الرحمن {</a:t>
            </a:r>
            <a:r>
              <a:rPr lang="ar-EG" sz="3600" b="1" dirty="0" smtClean="0"/>
              <a:t> </a:t>
            </a:r>
            <a:r>
              <a:rPr lang="ar-SA" sz="3600" b="1" dirty="0" smtClean="0">
                <a:solidFill>
                  <a:srgbClr val="006600"/>
                </a:solidFill>
              </a:rPr>
              <a:t>وَأَذِّن فِي</a:t>
            </a:r>
            <a:r>
              <a:rPr lang="ar-EG" sz="3600" b="1" dirty="0" smtClean="0">
                <a:solidFill>
                  <a:srgbClr val="006600"/>
                </a:solidFill>
              </a:rPr>
              <a:t> </a:t>
            </a:r>
            <a:r>
              <a:rPr lang="ar-SA" sz="3600" b="1" dirty="0" smtClean="0">
                <a:solidFill>
                  <a:srgbClr val="006600"/>
                </a:solidFill>
              </a:rPr>
              <a:t>النَّاسِ بِالْحَجِّ يَأْتُوكَ رِجَالاً وَعَلَى كُلِّ ضَامِرٍ يَأْتِينَ مِن كُلِّ فَجٍّ عَمِيقٍ </a:t>
            </a:r>
            <a:r>
              <a:rPr lang="ar-EG" sz="3600" b="1" dirty="0" smtClean="0"/>
              <a:t>} الحج 27 ويقضون في تلك البقاع الطاهرة أياماً مليئة بالروحانية وهم يؤمِّلون أن يعودوا لديارهم مغفوراً لهم.</a:t>
            </a:r>
            <a:endParaRPr lang="en-US" sz="3600" dirty="0"/>
          </a:p>
        </p:txBody>
      </p:sp>
      <p:sp>
        <p:nvSpPr>
          <p:cNvPr id="9" name="مستطيل 8"/>
          <p:cNvSpPr/>
          <p:nvPr/>
        </p:nvSpPr>
        <p:spPr>
          <a:xfrm>
            <a:off x="0" y="260648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11 استخرج من النص التالي الحال، مبينّاً نوعها، وصاحبها وبيّن إعرابه، ثم تحقق من صحة إجابتك بمطابقتها بالحل في نهاية الكتاب:</a:t>
            </a:r>
            <a:endParaRPr lang="en-US" sz="2800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90861" y="1568986"/>
            <a:ext cx="24016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smtClean="0">
                <a:solidFill>
                  <a:srgbClr val="FF0000"/>
                </a:solidFill>
              </a:rPr>
              <a:t>تدريب محلول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76200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7380313" y="0"/>
            <a:ext cx="9525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FFFF00"/>
                </a:solidFill>
              </a:rPr>
              <a:t>الحال</a:t>
            </a:r>
            <a:endParaRPr lang="ar-SA" sz="3600" dirty="0">
              <a:solidFill>
                <a:srgbClr val="FFFF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194060" y="0"/>
            <a:ext cx="1085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FFFF00"/>
                </a:solidFill>
              </a:rPr>
              <a:t>نوعها</a:t>
            </a:r>
            <a:endParaRPr lang="ar-SA" sz="3600" dirty="0">
              <a:solidFill>
                <a:srgbClr val="FFFF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759341" y="0"/>
            <a:ext cx="13340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FFFF00"/>
                </a:solidFill>
              </a:rPr>
              <a:t>صاحبها</a:t>
            </a:r>
            <a:endParaRPr lang="ar-SA" sz="3600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07365" y="0"/>
            <a:ext cx="1151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FFFF00"/>
                </a:solidFill>
              </a:rPr>
              <a:t>إعرابه</a:t>
            </a:r>
            <a:endParaRPr lang="ar-SA" sz="3600" dirty="0">
              <a:solidFill>
                <a:srgbClr val="FFFF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7072330" y="967071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000CC"/>
                </a:solidFill>
              </a:rPr>
              <a:t>يحدوهم الشوق</a:t>
            </a:r>
            <a:endParaRPr lang="en-US" sz="2400" b="1" dirty="0">
              <a:solidFill>
                <a:srgbClr val="0000CC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788024" y="836712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جملة فعلية </a:t>
            </a:r>
            <a:endParaRPr lang="ar-SA" sz="24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555776" y="836712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rgbClr val="0000CC"/>
                </a:solidFill>
              </a:rPr>
              <a:t>الحجاج</a:t>
            </a:r>
            <a:endParaRPr lang="ar-SA" sz="2400" b="1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51520" y="836712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فاعل</a:t>
            </a:r>
            <a:endParaRPr lang="ar-SA" sz="24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092280" y="1556792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rgbClr val="0000CC"/>
                </a:solidFill>
              </a:rPr>
              <a:t>مستجيبين</a:t>
            </a:r>
            <a:endParaRPr lang="ar-SA" sz="2400" b="1" dirty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788024" y="1556792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مفرد</a:t>
            </a:r>
            <a:endParaRPr lang="ar-SA" sz="24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2430570" y="1681451"/>
            <a:ext cx="19985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000CC"/>
                </a:solidFill>
              </a:rPr>
              <a:t>إبراهيم وإسماعيل</a:t>
            </a:r>
            <a:endParaRPr lang="en-US" sz="2400" b="1" dirty="0">
              <a:solidFill>
                <a:srgbClr val="0000CC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0" y="1681451"/>
            <a:ext cx="22859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فاعل ومعطوف عليه</a:t>
            </a:r>
            <a:endParaRPr lang="en-US" sz="2400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7092280" y="2412177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rgbClr val="0000CC"/>
                </a:solidFill>
              </a:rPr>
              <a:t>مرحبا </a:t>
            </a:r>
            <a:endParaRPr lang="ar-SA" sz="2400" b="1" dirty="0">
              <a:solidFill>
                <a:srgbClr val="0000CC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788024" y="2412177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مفرد</a:t>
            </a:r>
            <a:endParaRPr lang="ar-SA" sz="2400" b="1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285984" y="2467269"/>
            <a:ext cx="22145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000CC"/>
                </a:solidFill>
              </a:rPr>
              <a:t>الواو في يستقبلون</a:t>
            </a:r>
            <a:endParaRPr lang="en-US" sz="2400" dirty="0" smtClean="0">
              <a:solidFill>
                <a:srgbClr val="0000CC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251520" y="2412177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نائب فاعل</a:t>
            </a:r>
            <a:endParaRPr lang="ar-SA" sz="2400" b="1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7092280" y="3132257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في موقف</a:t>
            </a:r>
            <a:endParaRPr lang="en-US" sz="2400" dirty="0">
              <a:solidFill>
                <a:srgbClr val="0000CC"/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572000" y="3000372"/>
            <a:ext cx="228601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شبه جملة جار ومجرور</a:t>
            </a:r>
            <a:endParaRPr lang="en-US" sz="2400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2502008" y="3181649"/>
            <a:ext cx="19985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الواو في يسلمون</a:t>
            </a:r>
            <a:endParaRPr lang="en-US" sz="2400" dirty="0">
              <a:solidFill>
                <a:srgbClr val="0000CC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51520" y="3132257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فاعل</a:t>
            </a:r>
            <a:endParaRPr lang="ar-SA" sz="2400" b="1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7092280" y="3861048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rgbClr val="0000CC"/>
                </a:solidFill>
              </a:rPr>
              <a:t>ملبين</a:t>
            </a:r>
            <a:endParaRPr lang="ar-SA" sz="2400" b="1" dirty="0">
              <a:solidFill>
                <a:srgbClr val="0000CC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4788024" y="3861048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مفرد</a:t>
            </a:r>
            <a:endParaRPr lang="ar-SA" sz="2400" b="1" dirty="0"/>
          </a:p>
        </p:txBody>
      </p:sp>
      <p:sp>
        <p:nvSpPr>
          <p:cNvPr id="25" name="مربع نص 24"/>
          <p:cNvSpPr txBox="1"/>
          <p:nvPr/>
        </p:nvSpPr>
        <p:spPr>
          <a:xfrm>
            <a:off x="2555776" y="3861048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الواو في يشدون</a:t>
            </a:r>
            <a:endParaRPr lang="en-US" sz="2400" dirty="0">
              <a:solidFill>
                <a:srgbClr val="0000CC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51520" y="3861048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فاعل</a:t>
            </a:r>
            <a:endParaRPr lang="ar-SA" sz="2400" b="1" dirty="0"/>
          </a:p>
        </p:txBody>
      </p:sp>
      <p:sp>
        <p:nvSpPr>
          <p:cNvPr id="27" name="مربع نص 26"/>
          <p:cNvSpPr txBox="1"/>
          <p:nvPr/>
        </p:nvSpPr>
        <p:spPr>
          <a:xfrm>
            <a:off x="7092280" y="4581128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rgbClr val="0000CC"/>
                </a:solidFill>
              </a:rPr>
              <a:t>رجالاً</a:t>
            </a:r>
            <a:endParaRPr lang="ar-SA" sz="2400" b="1" dirty="0">
              <a:solidFill>
                <a:srgbClr val="0000CC"/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4788024" y="4581128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مفرد</a:t>
            </a:r>
            <a:endParaRPr lang="ar-SA" sz="2400" b="1" dirty="0"/>
          </a:p>
        </p:txBody>
      </p:sp>
      <p:sp>
        <p:nvSpPr>
          <p:cNvPr id="29" name="مربع نص 28"/>
          <p:cNvSpPr txBox="1"/>
          <p:nvPr/>
        </p:nvSpPr>
        <p:spPr>
          <a:xfrm>
            <a:off x="2555776" y="4581128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الواو في يأتوك</a:t>
            </a:r>
            <a:endParaRPr lang="en-US" sz="2400" dirty="0">
              <a:solidFill>
                <a:srgbClr val="0000CC"/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251520" y="4581128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فاعل</a:t>
            </a:r>
            <a:endParaRPr lang="ar-SA" sz="2400" b="1" dirty="0"/>
          </a:p>
        </p:txBody>
      </p:sp>
      <p:sp>
        <p:nvSpPr>
          <p:cNvPr id="31" name="مربع نص 30"/>
          <p:cNvSpPr txBox="1"/>
          <p:nvPr/>
        </p:nvSpPr>
        <p:spPr>
          <a:xfrm>
            <a:off x="7092280" y="5436513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وهم يؤملون</a:t>
            </a:r>
            <a:endParaRPr lang="en-US" sz="2400" dirty="0">
              <a:solidFill>
                <a:srgbClr val="0000CC"/>
              </a:solidFill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4788024" y="5436513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جملة اسمية</a:t>
            </a:r>
            <a:endParaRPr lang="ar-SA" sz="2400" b="1" dirty="0"/>
          </a:p>
        </p:txBody>
      </p:sp>
      <p:sp>
        <p:nvSpPr>
          <p:cNvPr id="33" name="مربع نص 32"/>
          <p:cNvSpPr txBox="1"/>
          <p:nvPr/>
        </p:nvSpPr>
        <p:spPr>
          <a:xfrm>
            <a:off x="2357422" y="5436513"/>
            <a:ext cx="19985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الواو في يقضون</a:t>
            </a:r>
            <a:endParaRPr lang="en-US" sz="2400" dirty="0">
              <a:solidFill>
                <a:srgbClr val="0000CC"/>
              </a:solidFill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51520" y="5436513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فاعل</a:t>
            </a:r>
            <a:endParaRPr lang="ar-SA" sz="2400" b="1" dirty="0"/>
          </a:p>
        </p:txBody>
      </p:sp>
      <p:sp>
        <p:nvSpPr>
          <p:cNvPr id="35" name="مربع نص 34"/>
          <p:cNvSpPr txBox="1"/>
          <p:nvPr/>
        </p:nvSpPr>
        <p:spPr>
          <a:xfrm>
            <a:off x="7092280" y="6156593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000CC"/>
                </a:solidFill>
              </a:rPr>
              <a:t>مغفورا</a:t>
            </a:r>
            <a:endParaRPr lang="ar-SA" sz="2400" b="1" dirty="0">
              <a:solidFill>
                <a:srgbClr val="0000CC"/>
              </a:solidFill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4788024" y="6156593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مفرد</a:t>
            </a:r>
            <a:endParaRPr lang="ar-SA" sz="2400" b="1" dirty="0"/>
          </a:p>
        </p:txBody>
      </p:sp>
      <p:sp>
        <p:nvSpPr>
          <p:cNvPr id="37" name="مربع نص 36"/>
          <p:cNvSpPr txBox="1"/>
          <p:nvPr/>
        </p:nvSpPr>
        <p:spPr>
          <a:xfrm>
            <a:off x="2555776" y="6156593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الواو في يعودوا</a:t>
            </a:r>
            <a:endParaRPr lang="en-US" sz="2400" dirty="0">
              <a:solidFill>
                <a:srgbClr val="0000CC"/>
              </a:solidFill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251520" y="6156593"/>
            <a:ext cx="1800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/>
              <a:t>فاعل</a:t>
            </a:r>
            <a:endParaRPr lang="ar-SA" sz="2400" b="1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3528" y="332656"/>
            <a:ext cx="842493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39552" y="476672"/>
            <a:ext cx="8058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12- أكمل إعراب الكلمات التي تحتها خط فيما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يلي: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51520" y="1628800"/>
            <a:ext cx="8568952" cy="5229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131840" y="1700808"/>
            <a:ext cx="56172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أ.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EG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يحضر الطلاب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إلى المدرسة مبكرين.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539552" y="2491881"/>
            <a:ext cx="7812360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يحضر: فعل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مضارع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</a:t>
            </a:r>
            <a:endParaRPr kumimoji="0" lang="en-US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الطلاب: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</a:t>
            </a: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مرفوع، وعلامة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رفعه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مبكرين: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حال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............................................</a:t>
            </a: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وعلامة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نصبها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......................................</a:t>
            </a: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لأنها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.......................................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0" y="2814576"/>
            <a:ext cx="48577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00CC"/>
                </a:solidFill>
              </a:rPr>
              <a:t>مرفوع وعلامة رفعه الضمة الظاهرة على آخره.</a:t>
            </a:r>
            <a:endParaRPr lang="ar-SA" sz="2000" dirty="0">
              <a:solidFill>
                <a:srgbClr val="0000CC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572000" y="3558605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فاعل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473772" y="4130109"/>
            <a:ext cx="38130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الضمة الظاهرة على آخره.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643306" y="478632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منصوب</a:t>
            </a:r>
            <a:endParaRPr lang="ar-SA" sz="3200" b="1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156176" y="5701745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الياء</a:t>
            </a:r>
            <a:endParaRPr lang="ar-SA" sz="3200" b="1" dirty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571604" y="5630307"/>
            <a:ext cx="30724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جمع مذكر سالم.</a:t>
            </a:r>
            <a:endParaRPr lang="en-US" sz="32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LLTRE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LLTRE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169" grpId="0"/>
      <p:bldP spid="4" grpId="0" animBg="1"/>
      <p:bldP spid="7170" grpId="0"/>
      <p:bldP spid="7171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3528" y="332656"/>
            <a:ext cx="842493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476672"/>
            <a:ext cx="8058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12- أكمل إعراب الكلمات التي تحتها خط فيما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يلي: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51520" y="1628800"/>
            <a:ext cx="8568952" cy="5229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79244" y="1700808"/>
            <a:ext cx="80698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200" b="1" dirty="0" err="1" smtClean="0"/>
              <a:t>ب.</a:t>
            </a:r>
            <a:r>
              <a:rPr lang="ar-EG" sz="3200" b="1" dirty="0" smtClean="0"/>
              <a:t> </a:t>
            </a:r>
            <a:r>
              <a:rPr lang="ar-EG" sz="3200" b="1" u="sng" dirty="0" smtClean="0"/>
              <a:t>يشهر الوالدان</a:t>
            </a:r>
            <a:r>
              <a:rPr lang="ar-EG" sz="3200" b="1" dirty="0" smtClean="0"/>
              <a:t> بمسؤولية عظيمة، </a:t>
            </a:r>
            <a:r>
              <a:rPr lang="ar-EG" sz="3200" b="1" u="sng" dirty="0" smtClean="0"/>
              <a:t>وهما يربيّان أولادهما</a:t>
            </a:r>
            <a:r>
              <a:rPr lang="ar-EG" sz="3200" b="1" dirty="0" smtClean="0"/>
              <a:t>.</a:t>
            </a:r>
            <a:endParaRPr lang="en-US" sz="32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2401718"/>
            <a:ext cx="8496944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ar-EG" sz="2800" b="1" dirty="0" err="1" smtClean="0"/>
              <a:t>يشعر: </a:t>
            </a:r>
            <a:r>
              <a:rPr lang="ar-EG" sz="1600" b="1" dirty="0" smtClean="0"/>
              <a:t>....................................................................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ar-EG" sz="2800" b="1" dirty="0" smtClean="0"/>
              <a:t>الوالدان: </a:t>
            </a:r>
            <a:r>
              <a:rPr lang="ar-EG" sz="2800" b="1" dirty="0" err="1" smtClean="0"/>
              <a:t>فاعل </a:t>
            </a:r>
            <a:r>
              <a:rPr lang="ar-EG" sz="1600" b="1" dirty="0" smtClean="0"/>
              <a:t>..........................</a:t>
            </a:r>
            <a:r>
              <a:rPr lang="ar-EG" sz="2800" b="1" dirty="0" smtClean="0"/>
              <a:t>، وعلامة </a:t>
            </a:r>
            <a:r>
              <a:rPr lang="ar-EG" sz="2800" b="1" dirty="0" err="1" smtClean="0"/>
              <a:t>رفعه </a:t>
            </a:r>
            <a:r>
              <a:rPr lang="ar-EG" sz="1600" b="1" dirty="0" err="1" smtClean="0"/>
              <a:t>.........................</a:t>
            </a:r>
            <a:r>
              <a:rPr lang="ar-EG" sz="2800" b="1" dirty="0" smtClean="0"/>
              <a:t> </a:t>
            </a:r>
            <a:r>
              <a:rPr lang="ar-EG" sz="2800" b="1" dirty="0" err="1" smtClean="0"/>
              <a:t>لأنه </a:t>
            </a:r>
            <a:r>
              <a:rPr lang="ar-EG" sz="1600" b="1" dirty="0" err="1" smtClean="0"/>
              <a:t>...............................</a:t>
            </a:r>
            <a:endParaRPr lang="en-US" sz="1600" dirty="0" smtClean="0"/>
          </a:p>
          <a:p>
            <a:pPr>
              <a:lnSpc>
                <a:spcPct val="150000"/>
              </a:lnSpc>
            </a:pPr>
            <a:r>
              <a:rPr lang="ar-EG" sz="2800" b="1" dirty="0" smtClean="0"/>
              <a:t>وهما: الواو: واو </a:t>
            </a:r>
            <a:r>
              <a:rPr lang="ar-EG" sz="2800" b="1" dirty="0" err="1" smtClean="0"/>
              <a:t>الحال.</a:t>
            </a:r>
            <a:r>
              <a:rPr lang="ar-EG" sz="2800" b="1" dirty="0" smtClean="0"/>
              <a:t> هما: ضمير مبني على السكون، في محل رفع مبتدأ.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ar-EG" sz="2800" b="1" dirty="0" smtClean="0"/>
              <a:t>يربيان: فعل مضارع مرفوع، وعلامة </a:t>
            </a:r>
            <a:r>
              <a:rPr lang="ar-EG" sz="2800" b="1" dirty="0" err="1" smtClean="0"/>
              <a:t>رفعه </a:t>
            </a:r>
            <a:r>
              <a:rPr lang="ar-EG" sz="1600" b="1" dirty="0" err="1" smtClean="0"/>
              <a:t>.........................</a:t>
            </a:r>
            <a:r>
              <a:rPr lang="ar-EG" sz="1600" b="1" dirty="0" smtClean="0"/>
              <a:t> </a:t>
            </a:r>
            <a:r>
              <a:rPr lang="ar-EG" sz="2800" b="1" dirty="0" smtClean="0"/>
              <a:t>لأنه من الأفعال </a:t>
            </a:r>
            <a:r>
              <a:rPr lang="ar-EG" sz="2800" b="1" dirty="0" err="1" smtClean="0"/>
              <a:t>الخمسة،</a:t>
            </a:r>
            <a:r>
              <a:rPr lang="ar-EG" sz="2800" b="1" dirty="0" smtClean="0"/>
              <a:t>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00034" y="2610145"/>
            <a:ext cx="73581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فعل مضارع مرفوع وعلامة رفعه الضمة الظاهرة على آخره. </a:t>
            </a:r>
            <a:endParaRPr lang="en-US" sz="2400" dirty="0">
              <a:solidFill>
                <a:srgbClr val="0000CC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143504" y="321468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>
                <a:solidFill>
                  <a:srgbClr val="0000CC"/>
                </a:solidFill>
              </a:rPr>
              <a:t>مرفوع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857356" y="3272853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>
                <a:solidFill>
                  <a:srgbClr val="0000CC"/>
                </a:solidFill>
              </a:rPr>
              <a:t>الألف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357950" y="364331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>
                <a:solidFill>
                  <a:srgbClr val="0000CC"/>
                </a:solidFill>
              </a:rPr>
              <a:t>مثنى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051720" y="5487431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>
                <a:solidFill>
                  <a:srgbClr val="0000CC"/>
                </a:solidFill>
              </a:rPr>
              <a:t>ثبوت النون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3528" y="332656"/>
            <a:ext cx="842493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476672"/>
            <a:ext cx="8058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12- أكمل إعراب الكلمات التي تحتها خط فيما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يلي: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51520" y="1628800"/>
            <a:ext cx="8568952" cy="5229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79244" y="1700808"/>
            <a:ext cx="80698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200" b="1" dirty="0" smtClean="0"/>
              <a:t>ب. </a:t>
            </a:r>
            <a:r>
              <a:rPr lang="ar-EG" sz="3200" b="1" u="sng" dirty="0" smtClean="0"/>
              <a:t>يشعر الوالدان</a:t>
            </a:r>
            <a:r>
              <a:rPr lang="ar-EG" sz="3200" b="1" dirty="0" smtClean="0"/>
              <a:t> بمسؤولية عظيمة، </a:t>
            </a:r>
            <a:r>
              <a:rPr lang="ar-EG" sz="3200" b="1" u="sng" dirty="0" smtClean="0"/>
              <a:t>وهما يربيّان أولادهما</a:t>
            </a:r>
            <a:r>
              <a:rPr lang="ar-EG" sz="3200" b="1" dirty="0" smtClean="0"/>
              <a:t>.</a:t>
            </a:r>
            <a:endParaRPr lang="en-US" sz="32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552" y="2289061"/>
            <a:ext cx="799288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ar-EG" sz="3200" b="1" dirty="0" smtClean="0"/>
              <a:t>وألف الاثنين ضمير متصل في محل رفع فاعل.</a:t>
            </a:r>
            <a:endParaRPr lang="en-US" sz="3200" dirty="0" smtClean="0"/>
          </a:p>
          <a:p>
            <a:pPr>
              <a:lnSpc>
                <a:spcPct val="150000"/>
              </a:lnSpc>
            </a:pPr>
            <a:r>
              <a:rPr lang="ar-EG" sz="3200" b="1" dirty="0" smtClean="0"/>
              <a:t>أولادهما: </a:t>
            </a:r>
            <a:r>
              <a:rPr lang="ar-EG" sz="3200" b="1" dirty="0" err="1" smtClean="0"/>
              <a:t>أولاد: </a:t>
            </a:r>
            <a:r>
              <a:rPr lang="ar-EG" dirty="0" err="1" smtClean="0"/>
              <a:t>..................................</a:t>
            </a:r>
            <a:r>
              <a:rPr lang="ar-EG" sz="3200" b="1" dirty="0" smtClean="0"/>
              <a:t> منصوب، وعلامة نصبه الفتحة الظاهرة على آخره، وهو مضاف.</a:t>
            </a:r>
            <a:endParaRPr lang="en-US" sz="3200" dirty="0" smtClean="0"/>
          </a:p>
          <a:p>
            <a:pPr>
              <a:lnSpc>
                <a:spcPct val="150000"/>
              </a:lnSpc>
            </a:pPr>
            <a:r>
              <a:rPr lang="ar-EG" sz="3200" b="1" dirty="0" smtClean="0"/>
              <a:t>هما: ضمير متصل مبنى على السكون في محل جر مضاف إليه</a:t>
            </a:r>
            <a:endParaRPr lang="en-US" sz="3200" dirty="0" smtClean="0"/>
          </a:p>
          <a:p>
            <a:pPr>
              <a:lnSpc>
                <a:spcPct val="150000"/>
              </a:lnSpc>
            </a:pPr>
            <a:r>
              <a:rPr lang="ar-EG" sz="3200" b="1" dirty="0" smtClean="0"/>
              <a:t>والجملة </a:t>
            </a:r>
            <a:r>
              <a:rPr lang="ar-EG" sz="3200" b="1" dirty="0" err="1" smtClean="0"/>
              <a:t>الفعلية </a:t>
            </a:r>
            <a:r>
              <a:rPr lang="ar-EG" sz="3200" b="1" dirty="0" smtClean="0"/>
              <a:t>(وهما يربيان أولادها) في محل نصب حال.</a:t>
            </a:r>
            <a:endParaRPr lang="en-US" sz="32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4139952" y="306896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>
                <a:solidFill>
                  <a:srgbClr val="0000CC"/>
                </a:solidFill>
              </a:rPr>
              <a:t>مفعول به</a:t>
            </a: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323528" y="332656"/>
            <a:ext cx="842493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476672"/>
            <a:ext cx="8058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12- أكمل إعراب الكلمات التي تحتها خط فيما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يلي: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51520" y="1628800"/>
            <a:ext cx="8568952" cy="5229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476485" y="1700808"/>
            <a:ext cx="52725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200" b="1" dirty="0" err="1" smtClean="0"/>
              <a:t>ت.</a:t>
            </a:r>
            <a:r>
              <a:rPr lang="ar-EG" sz="3200" b="1" dirty="0" smtClean="0"/>
              <a:t> </a:t>
            </a:r>
            <a:r>
              <a:rPr lang="ar-EG" sz="3200" b="1" u="sng" dirty="0" smtClean="0"/>
              <a:t>سمعت الشاعر ينشد إحدى قصائده</a:t>
            </a:r>
            <a:r>
              <a:rPr lang="ar-EG" sz="3200" b="1" dirty="0" smtClean="0"/>
              <a:t>.</a:t>
            </a:r>
            <a:endParaRPr lang="en-US" sz="3200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39552" y="2307216"/>
            <a:ext cx="7812360" cy="420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ar-EG" sz="3200" b="1" dirty="0" smtClean="0"/>
              <a:t>سمعت: سمع: فعل ماض مبني على السكون لاتصاله بالتاء، والتاء ضمير متصل مبني على الضم في محل </a:t>
            </a:r>
            <a:r>
              <a:rPr lang="ar-EG" sz="3200" b="1" dirty="0" err="1" smtClean="0"/>
              <a:t>رفع </a:t>
            </a:r>
            <a:r>
              <a:rPr lang="ar-EG" dirty="0" err="1" smtClean="0"/>
              <a:t>............................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ar-EG" sz="3200" b="1" dirty="0" err="1" smtClean="0"/>
              <a:t>الشاعر: </a:t>
            </a:r>
            <a:r>
              <a:rPr lang="ar-EG" dirty="0" smtClean="0"/>
              <a:t>................................................................................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ar-EG" sz="3200" b="1" dirty="0" err="1" smtClean="0"/>
              <a:t>ينشد: </a:t>
            </a:r>
            <a:r>
              <a:rPr lang="ar-EG" dirty="0" err="1" smtClean="0"/>
              <a:t>..................................................</a:t>
            </a:r>
            <a:r>
              <a:rPr lang="ar-EG" sz="3200" b="1" dirty="0" smtClean="0"/>
              <a:t> والفاعل ضمير مستتر </a:t>
            </a:r>
            <a:r>
              <a:rPr lang="ar-EG" sz="3200" b="1" dirty="0" err="1" smtClean="0"/>
              <a:t>تقديره </a:t>
            </a:r>
            <a:r>
              <a:rPr lang="ar-EG" dirty="0" err="1" smtClean="0"/>
              <a:t>.........................................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6300192" y="377291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>
                <a:solidFill>
                  <a:srgbClr val="0000CC"/>
                </a:solidFill>
              </a:rPr>
              <a:t>فاعل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0" y="4477416"/>
            <a:ext cx="70723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>
                <a:solidFill>
                  <a:srgbClr val="0000CC"/>
                </a:solidFill>
              </a:rPr>
              <a:t>مفعول به منصوب وعلامة  نصبه الفتحة الظاهرة على آخره. </a:t>
            </a:r>
            <a:endParaRPr lang="en-US" sz="2800" dirty="0" smtClean="0">
              <a:solidFill>
                <a:srgbClr val="0000CC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4214810" y="5143512"/>
            <a:ext cx="302148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0000CC"/>
                </a:solidFill>
              </a:rPr>
              <a:t>فعل مضارع مرفوع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129254" y="585789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>
                <a:solidFill>
                  <a:srgbClr val="0000CC"/>
                </a:solidFill>
              </a:rPr>
              <a:t>هو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0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4- حدّد علامة نصب الحال التي تحتها خط في الجمل التالية، مع بيان السبب</a:t>
            </a:r>
            <a:endParaRPr lang="en-US" sz="28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831004" y="2214554"/>
            <a:ext cx="1965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علامة النصب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الفتحة الظاهرة</a:t>
            </a:r>
            <a:endParaRPr lang="en-US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1283033" y="2214554"/>
            <a:ext cx="998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السبب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3987233"/>
            <a:ext cx="215739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مفرد صحيح الآخر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5000628" y="3068960"/>
            <a:ext cx="30997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رسول الله صلى الله عليه </a:t>
            </a:r>
            <a:r>
              <a:rPr lang="ar-EG" sz="3200" b="1" dirty="0" err="1" smtClean="0"/>
              <a:t>وسلم: </a:t>
            </a:r>
            <a:r>
              <a:rPr lang="ar-EG" sz="3200" b="1" dirty="0" smtClean="0"/>
              <a:t>"</a:t>
            </a:r>
            <a:r>
              <a:rPr lang="ar-EG" sz="3200" b="1" dirty="0" smtClean="0">
                <a:solidFill>
                  <a:srgbClr val="6600CC"/>
                </a:solidFill>
              </a:rPr>
              <a:t>ما يزال الرجل يصدق ويتحرّى الصدق حتى يكتب عند الله صديقًا</a:t>
            </a:r>
            <a:r>
              <a:rPr lang="ar-EG" sz="3200" b="1" dirty="0" smtClean="0"/>
              <a:t>" رواه مسلم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3528" y="332656"/>
            <a:ext cx="842493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476672"/>
            <a:ext cx="8058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12- أكمل إعراب الكلمات التي تحتها خط فيما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يلي: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51520" y="1628800"/>
            <a:ext cx="8568952" cy="5229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476485" y="1700808"/>
            <a:ext cx="52725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200" b="1" dirty="0" err="1" smtClean="0"/>
              <a:t>ت.</a:t>
            </a:r>
            <a:r>
              <a:rPr lang="ar-EG" sz="3200" b="1" dirty="0" smtClean="0"/>
              <a:t> </a:t>
            </a:r>
            <a:r>
              <a:rPr lang="ar-EG" sz="3200" b="1" u="sng" dirty="0" smtClean="0"/>
              <a:t>سمعت الشاعر ينشد إحدى قصائده</a:t>
            </a:r>
            <a:r>
              <a:rPr lang="ar-EG" sz="3200" b="1" dirty="0" smtClean="0"/>
              <a:t>.</a:t>
            </a:r>
            <a:endParaRPr lang="en-US" sz="32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552" y="2698926"/>
            <a:ext cx="7812360" cy="341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ar-EG" sz="3200" b="1" dirty="0" smtClean="0"/>
              <a:t>إحدى: مفعول </a:t>
            </a:r>
            <a:r>
              <a:rPr lang="ar-EG" sz="3200" b="1" dirty="0" err="1" smtClean="0"/>
              <a:t>به</a:t>
            </a:r>
            <a:r>
              <a:rPr lang="ar-EG" sz="3200" b="1" dirty="0" smtClean="0"/>
              <a:t> منصوب، وعلامة نصبه الفتحة المقدرة </a:t>
            </a:r>
            <a:r>
              <a:rPr lang="ar-EG" sz="3200" b="1" dirty="0" err="1" smtClean="0"/>
              <a:t>لـ </a:t>
            </a:r>
            <a:r>
              <a:rPr lang="ar-EG" b="1" dirty="0" err="1" smtClean="0"/>
              <a:t>...............................</a:t>
            </a:r>
            <a:r>
              <a:rPr lang="ar-EG" sz="3200" b="1" dirty="0" smtClean="0"/>
              <a:t> </a:t>
            </a:r>
            <a:r>
              <a:rPr lang="ar-EG" sz="3200" b="1" dirty="0" err="1" smtClean="0"/>
              <a:t>لأنه </a:t>
            </a:r>
            <a:r>
              <a:rPr lang="ar-EG" b="1" dirty="0" err="1" smtClean="0"/>
              <a:t>.........................................</a:t>
            </a:r>
            <a:r>
              <a:rPr lang="ar-EG" b="1" dirty="0" smtClean="0"/>
              <a:t> </a:t>
            </a:r>
            <a:r>
              <a:rPr lang="ar-EG" sz="3200" b="1" dirty="0" smtClean="0"/>
              <a:t>وهو مضاف.</a:t>
            </a:r>
            <a:endParaRPr lang="en-US" sz="3200" dirty="0" smtClean="0"/>
          </a:p>
          <a:p>
            <a:pPr>
              <a:lnSpc>
                <a:spcPct val="150000"/>
              </a:lnSpc>
            </a:pPr>
            <a:r>
              <a:rPr lang="ar-EG" sz="3200" b="1" dirty="0" smtClean="0"/>
              <a:t>متصل مبني على الكسر في محل جر مضاف إليه.</a:t>
            </a:r>
            <a:endParaRPr lang="en-US" sz="3200" dirty="0" smtClean="0"/>
          </a:p>
          <a:p>
            <a:pPr>
              <a:lnSpc>
                <a:spcPct val="150000"/>
              </a:lnSpc>
            </a:pPr>
            <a:r>
              <a:rPr lang="ar-EG" sz="3200" b="1" dirty="0" smtClean="0"/>
              <a:t>والجملة </a:t>
            </a:r>
            <a:r>
              <a:rPr lang="ar-EG" sz="3200" b="1" dirty="0" err="1" smtClean="0"/>
              <a:t>الفعلية </a:t>
            </a:r>
            <a:r>
              <a:rPr lang="ar-EG" sz="3200" b="1" dirty="0" smtClean="0"/>
              <a:t>(ينشد إحدى قصائده) في </a:t>
            </a:r>
            <a:r>
              <a:rPr lang="ar-EG" sz="3200" b="1" dirty="0" err="1" smtClean="0"/>
              <a:t>محل </a:t>
            </a:r>
            <a:r>
              <a:rPr lang="ar-EG" dirty="0" err="1" smtClean="0"/>
              <a:t>...............................................</a:t>
            </a:r>
            <a:endParaRPr lang="en-US" dirty="0"/>
          </a:p>
        </p:txBody>
      </p:sp>
      <p:sp>
        <p:nvSpPr>
          <p:cNvPr id="7" name="مربع نص 6"/>
          <p:cNvSpPr txBox="1"/>
          <p:nvPr/>
        </p:nvSpPr>
        <p:spPr>
          <a:xfrm>
            <a:off x="6372200" y="3500438"/>
            <a:ext cx="1800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600" dirty="0" smtClean="0">
                <a:solidFill>
                  <a:srgbClr val="0000CC"/>
                </a:solidFill>
              </a:rPr>
              <a:t>آخره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275856" y="357187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معتل الآخر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121274" y="5558869"/>
            <a:ext cx="25939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جر مضاف إليه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3528" y="332656"/>
            <a:ext cx="842493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476672"/>
            <a:ext cx="8058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39147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12- أكمل إعراب الكلمات التي تحتها خط فيما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يلي: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51520" y="1628800"/>
            <a:ext cx="8568952" cy="5229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66527" y="1700808"/>
            <a:ext cx="41825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3200" b="1" dirty="0" err="1" smtClean="0"/>
              <a:t>ث.</a:t>
            </a:r>
            <a:r>
              <a:rPr lang="ar-EG" sz="3200" b="1" dirty="0" smtClean="0"/>
              <a:t> </a:t>
            </a:r>
            <a:r>
              <a:rPr lang="ar-EG" sz="3200" b="1" u="sng" dirty="0" smtClean="0"/>
              <a:t>جلس الوزير بين الحضور</a:t>
            </a:r>
            <a:r>
              <a:rPr lang="ar-EG" sz="3200" b="1" dirty="0" smtClean="0"/>
              <a:t>.</a:t>
            </a:r>
            <a:endParaRPr lang="en-US" sz="32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2949465"/>
            <a:ext cx="8496944" cy="3244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ar-EG" sz="2800" b="1" dirty="0" err="1" smtClean="0"/>
              <a:t>جلس: </a:t>
            </a:r>
            <a:r>
              <a:rPr lang="ar-EG" dirty="0" smtClean="0"/>
              <a:t>...................................................................................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ar-EG" sz="2800" b="1" dirty="0" err="1" smtClean="0"/>
              <a:t>الوزير: </a:t>
            </a:r>
            <a:r>
              <a:rPr lang="ar-EG" dirty="0" smtClean="0"/>
              <a:t>..................................................................................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ar-EG" sz="2800" b="1" dirty="0" smtClean="0"/>
              <a:t>بين: ظرف </a:t>
            </a:r>
            <a:r>
              <a:rPr lang="ar-EG" sz="2800" b="1" dirty="0" err="1" smtClean="0"/>
              <a:t>مكان </a:t>
            </a:r>
            <a:r>
              <a:rPr lang="ar-EG" dirty="0" err="1" smtClean="0"/>
              <a:t>...........................................</a:t>
            </a:r>
            <a:r>
              <a:rPr lang="ar-EG" sz="2800" b="1" dirty="0" smtClean="0"/>
              <a:t> وهو مضاف.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ar-EG" sz="2800" b="1" dirty="0" smtClean="0"/>
              <a:t>الحضور: مضاف إليه مجرور، وعلامة جرة الكسرة الظاهرة على آخره.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ar-EG" sz="2800" b="1" dirty="0" smtClean="0"/>
              <a:t>وشبه </a:t>
            </a:r>
            <a:r>
              <a:rPr lang="ar-EG" sz="2800" b="1" dirty="0" err="1" smtClean="0"/>
              <a:t>الجملة </a:t>
            </a:r>
            <a:r>
              <a:rPr lang="ar-EG" sz="2800" b="1" dirty="0" smtClean="0"/>
              <a:t>(بين الحضور) في محل </a:t>
            </a:r>
            <a:r>
              <a:rPr lang="ar-EG" sz="2800" b="1" dirty="0" err="1" smtClean="0"/>
              <a:t>نصب </a:t>
            </a:r>
            <a:r>
              <a:rPr lang="ar-EG" dirty="0" err="1" smtClean="0"/>
              <a:t>.................................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58" y="3120094"/>
            <a:ext cx="75009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00CC"/>
                </a:solidFill>
              </a:rPr>
              <a:t>فعل ماض مبني على الفتح لأنه لم يتصل بآخره شيء. </a:t>
            </a:r>
            <a:endParaRPr lang="en-US" sz="2800" dirty="0">
              <a:solidFill>
                <a:srgbClr val="0000CC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3714752"/>
            <a:ext cx="77152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00CC"/>
                </a:solidFill>
              </a:rPr>
              <a:t>فاعل مرفوع وعلامة رفعه الضمة الظاهرة على آخره</a:t>
            </a:r>
            <a:endParaRPr lang="ar-SA" sz="2800" b="1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499992" y="4334540"/>
            <a:ext cx="1800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0000CC"/>
                </a:solidFill>
              </a:rPr>
              <a:t>منصوب</a:t>
            </a:r>
            <a:endParaRPr lang="ar-SA" sz="2800" b="1" dirty="0">
              <a:solidFill>
                <a:srgbClr val="0000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691680" y="551723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smtClean="0">
                <a:solidFill>
                  <a:srgbClr val="0000CC"/>
                </a:solidFill>
              </a:rPr>
              <a:t>حال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0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4- حدّد علامة نصب الحال التي تحتها خط في الجمل التالية، مع بيان السبب</a:t>
            </a:r>
            <a:endParaRPr lang="en-US" sz="28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831004" y="2214554"/>
            <a:ext cx="1965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علامة النصب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الفتحة الظاهرة</a:t>
            </a:r>
            <a:endParaRPr lang="en-US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1283033" y="2214554"/>
            <a:ext cx="998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السبب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3987233"/>
            <a:ext cx="215739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مفرد صحيح الآخر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5286380" y="3068960"/>
            <a:ext cx="28140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الشاعر:</a:t>
            </a:r>
            <a:endParaRPr lang="en-US" sz="3200" dirty="0" smtClean="0"/>
          </a:p>
          <a:p>
            <a:r>
              <a:rPr lang="ar-EG" sz="3200" b="1" dirty="0" smtClean="0"/>
              <a:t>إنما الميْت من يعيش</a:t>
            </a:r>
            <a:r>
              <a:rPr lang="ar-EG" sz="3200" b="1" u="sng" dirty="0" smtClean="0"/>
              <a:t> كئيباً</a:t>
            </a:r>
            <a:endParaRPr lang="en-US" sz="3200" dirty="0" smtClean="0"/>
          </a:p>
          <a:p>
            <a:r>
              <a:rPr lang="ar-EG" sz="3200" b="1" dirty="0" smtClean="0"/>
              <a:t>كاسفًا بالُه قليلَ الرجاءِ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0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4- حدّد علامة نصب الحال التي تحتها خط في الجمل التالية، مع بيان السبب</a:t>
            </a:r>
            <a:endParaRPr lang="en-US" sz="28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4" y="2060848"/>
          <a:ext cx="8352929" cy="4000250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831004" y="2214554"/>
            <a:ext cx="1965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علامة النصب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الفتحة </a:t>
            </a:r>
            <a:r>
              <a:rPr lang="ar-EG" sz="3200" b="1" dirty="0" smtClean="0"/>
              <a:t>المقدرة</a:t>
            </a:r>
            <a:endParaRPr lang="en-US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1283033" y="2214554"/>
            <a:ext cx="998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السبب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3786190"/>
            <a:ext cx="215739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آخره ألف مقصورة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5072066" y="3068960"/>
            <a:ext cx="30283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الشاعر:</a:t>
            </a:r>
            <a:endParaRPr lang="en-US" sz="3200" dirty="0" smtClean="0"/>
          </a:p>
          <a:p>
            <a:r>
              <a:rPr lang="ar-EG" sz="3200" b="1" dirty="0" smtClean="0"/>
              <a:t>تمرُّ بك الأبطالُ </a:t>
            </a:r>
            <a:r>
              <a:rPr lang="ar-EG" sz="3200" b="1" u="sng" dirty="0" smtClean="0"/>
              <a:t>كلْمى</a:t>
            </a:r>
            <a:r>
              <a:rPr lang="ar-EG" sz="3200" b="1" dirty="0" smtClean="0"/>
              <a:t> هزيمةً</a:t>
            </a:r>
            <a:endParaRPr lang="en-US" sz="3200" dirty="0" smtClean="0"/>
          </a:p>
          <a:p>
            <a:r>
              <a:rPr lang="ar-EG" sz="3200" b="1" dirty="0" smtClean="0"/>
              <a:t>ووجهك وضّاحٌ وثغرك باسمُ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0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4- حدّد علامة نصب الحال التي تحتها خط في الجمل التالية، مع بيان السبب</a:t>
            </a:r>
            <a:endParaRPr lang="en-US" sz="28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4" y="2060848"/>
          <a:ext cx="8352929" cy="3797044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32948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831004" y="2214554"/>
            <a:ext cx="1965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علامة النصب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الفتحة </a:t>
            </a:r>
            <a:r>
              <a:rPr lang="ar-EG" sz="3200" b="1" dirty="0" smtClean="0"/>
              <a:t>المقدرة</a:t>
            </a:r>
            <a:endParaRPr lang="en-US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1283033" y="2214554"/>
            <a:ext cx="998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السبب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3786190"/>
            <a:ext cx="215739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آخره ألف مقصورة</a:t>
            </a:r>
            <a:endParaRPr lang="en-US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5000628" y="3068960"/>
            <a:ext cx="30997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أكرم بالفتيات </a:t>
            </a:r>
            <a:r>
              <a:rPr lang="ar-EG" sz="3200" b="1" u="sng" dirty="0" smtClean="0"/>
              <a:t>محافظات</a:t>
            </a:r>
            <a:r>
              <a:rPr lang="ar-EG" sz="3200" b="1" dirty="0" smtClean="0"/>
              <a:t> على كلّ ما يصونهن.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260648"/>
            <a:ext cx="914400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0" y="404664"/>
            <a:ext cx="910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4- حدّد علامة نصب الحال التي تحتها خط في الجمل التالية، مع بيان السبب</a:t>
            </a:r>
            <a:endParaRPr lang="en-US" sz="28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4" y="2060848"/>
          <a:ext cx="8352929" cy="3797044"/>
        </p:xfrm>
        <a:graphic>
          <a:graphicData uri="http://schemas.openxmlformats.org/drawingml/2006/table">
            <a:tbl>
              <a:tblPr rtl="1" firstRow="1" bandRow="1">
                <a:tableStyleId>{74C1A8A3-306A-4EB7-A6B1-4F7E0EB9C5D6}</a:tableStyleId>
              </a:tblPr>
              <a:tblGrid>
                <a:gridCol w="529397"/>
                <a:gridCol w="3135456"/>
                <a:gridCol w="2344038"/>
                <a:gridCol w="2344038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32948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831004" y="2214554"/>
            <a:ext cx="1965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علامة النصب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786050" y="4000504"/>
            <a:ext cx="2157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الفتحة </a:t>
            </a:r>
            <a:r>
              <a:rPr lang="ar-EG" sz="3200" b="1" dirty="0" smtClean="0"/>
              <a:t>المقدرة</a:t>
            </a:r>
            <a:endParaRPr lang="en-US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1283033" y="2214554"/>
            <a:ext cx="998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السبب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3786190"/>
            <a:ext cx="215739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آخره ألف مقصورة</a:t>
            </a:r>
            <a:endParaRPr lang="en-US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4211960" y="3068960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وقف الحجاج على صعيد عرفات </a:t>
            </a:r>
            <a:r>
              <a:rPr lang="ar-EG" sz="3200" b="1" u="sng" dirty="0" smtClean="0"/>
              <a:t>مهللين</a:t>
            </a:r>
            <a:r>
              <a:rPr lang="ar-EG" sz="3200" b="1" dirty="0" smtClean="0"/>
              <a:t> ومكبرين.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M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</TotalTime>
  <Words>2110</Words>
  <Application>Microsoft Office PowerPoint</Application>
  <PresentationFormat>عرض على الشاشة (3:4)‏</PresentationFormat>
  <Paragraphs>416</Paragraphs>
  <Slides>51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51</vt:i4>
      </vt:variant>
    </vt:vector>
  </HeadingPairs>
  <TitlesOfParts>
    <vt:vector size="5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و الصرف 3 المستوى الخامس</dc:title>
  <dc:subject>الدرس الاول - الحال</dc:subject>
  <dc:creator>أ / بندر الحازمي</dc:creator>
  <cp:keywords>حقيبة إنجاز المعلم</cp:keywords>
  <cp:lastModifiedBy>secretools world</cp:lastModifiedBy>
  <cp:revision>361</cp:revision>
  <dcterms:created xsi:type="dcterms:W3CDTF">2016-08-17T18:48:29Z</dcterms:created>
  <dcterms:modified xsi:type="dcterms:W3CDTF">2016-09-27T06:27:26Z</dcterms:modified>
</cp:coreProperties>
</file>