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1"/>
  </p:notesMasterIdLst>
  <p:sldIdLst>
    <p:sldId id="336" r:id="rId2"/>
    <p:sldId id="337" r:id="rId3"/>
    <p:sldId id="338" r:id="rId4"/>
    <p:sldId id="339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5" r:id="rId14"/>
    <p:sldId id="267" r:id="rId15"/>
    <p:sldId id="269" r:id="rId16"/>
    <p:sldId id="270" r:id="rId17"/>
    <p:sldId id="271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340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AC6600"/>
    <a:srgbClr val="0000CC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نمط ذو سمات 1 - تميي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7A4FD9-D556-4FF7-BBBC-8BE9C57E4D03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F783810-03C9-4A3D-A9C1-104A3A4753C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d"/>
    <p:sndAc>
      <p:stSnd>
        <p:snd r:embed="rId1" name="6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9DE67-A4DB-4CE2-9B7A-2AF734063BF6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07754-00AA-4DF1-8227-EC4A4A42F09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  <p:sndAc>
      <p:stSnd>
        <p:snd r:embed="rId13" name="6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1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jpeg"/><Relationship Id="rId4" Type="http://schemas.openxmlformats.org/officeDocument/2006/relationships/audio" Target="../media/audio1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18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2.wav"/><Relationship Id="rId4" Type="http://schemas.openxmlformats.org/officeDocument/2006/relationships/audio" Target="../media/audio18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audio" Target="../media/audio2.wav"/><Relationship Id="rId4" Type="http://schemas.openxmlformats.org/officeDocument/2006/relationships/audio" Target="../media/audio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9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9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2.wav"/><Relationship Id="rId5" Type="http://schemas.openxmlformats.org/officeDocument/2006/relationships/audio" Target="../media/audio7.wav"/><Relationship Id="rId4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92274" y="511175"/>
            <a:ext cx="6120085" cy="2224088"/>
            <a:chOff x="5072065" y="642918"/>
            <a:chExt cx="2916661" cy="2143140"/>
          </a:xfrm>
        </p:grpSpPr>
        <p:grpSp>
          <p:nvGrpSpPr>
            <p:cNvPr id="3" name="Group 5"/>
            <p:cNvGrpSpPr/>
            <p:nvPr/>
          </p:nvGrpSpPr>
          <p:grpSpPr>
            <a:xfrm>
              <a:off x="5072065" y="642918"/>
              <a:ext cx="2916661" cy="2143140"/>
              <a:chOff x="1428726" y="517902"/>
              <a:chExt cx="6854156" cy="5893634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7" name="Rounded Rectangle 8"/>
              <p:cNvSpPr/>
              <p:nvPr/>
            </p:nvSpPr>
            <p:spPr>
              <a:xfrm>
                <a:off x="1428726" y="785792"/>
                <a:ext cx="6854155" cy="5625744"/>
              </a:xfrm>
              <a:prstGeom prst="roundRect">
                <a:avLst>
                  <a:gd name="adj" fmla="val 9548"/>
                </a:avLst>
              </a:prstGeom>
              <a:solidFill>
                <a:srgbClr val="0000CC"/>
              </a:solidFill>
              <a:ln w="57150">
                <a:solidFill>
                  <a:srgbClr val="FFC000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8" name="Rounded Rectangle 9"/>
              <p:cNvSpPr/>
              <p:nvPr/>
            </p:nvSpPr>
            <p:spPr>
              <a:xfrm>
                <a:off x="1428727" y="517902"/>
                <a:ext cx="6854155" cy="4786345"/>
              </a:xfrm>
              <a:prstGeom prst="roundRect">
                <a:avLst>
                  <a:gd name="adj" fmla="val 7456"/>
                </a:avLst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9" name="Rectangle 2"/>
              <p:cNvSpPr/>
              <p:nvPr/>
            </p:nvSpPr>
            <p:spPr>
              <a:xfrm>
                <a:off x="1669996" y="1000109"/>
                <a:ext cx="6473906" cy="5072098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</p:grp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390304" y="1086139"/>
              <a:ext cx="2352796" cy="1275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الوحدة </a:t>
              </a:r>
              <a:r>
                <a:rPr lang="ar-EG" sz="8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الثانية</a:t>
              </a:r>
              <a:endParaRPr lang="en-US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763688" y="3645024"/>
            <a:ext cx="5832648" cy="2663701"/>
            <a:chOff x="1285852" y="-49407"/>
            <a:chExt cx="6429421" cy="2121085"/>
          </a:xfrm>
        </p:grpSpPr>
        <p:sp>
          <p:nvSpPr>
            <p:cNvPr id="11" name="Oval 12"/>
            <p:cNvSpPr/>
            <p:nvPr/>
          </p:nvSpPr>
          <p:spPr>
            <a:xfrm>
              <a:off x="1285852" y="-49407"/>
              <a:ext cx="6429421" cy="2121085"/>
            </a:xfrm>
            <a:prstGeom prst="pentagon">
              <a:avLst/>
            </a:prstGeom>
            <a:solidFill>
              <a:srgbClr val="00FFFF"/>
            </a:solidFill>
            <a:ln w="57150"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1500166" y="285728"/>
              <a:ext cx="6000792" cy="1714512"/>
              <a:chOff x="1500166" y="285728"/>
              <a:chExt cx="6000792" cy="1714512"/>
            </a:xfrm>
          </p:grpSpPr>
          <p:sp>
            <p:nvSpPr>
              <p:cNvPr id="13" name="Wave 14"/>
              <p:cNvSpPr/>
              <p:nvPr/>
            </p:nvSpPr>
            <p:spPr>
              <a:xfrm>
                <a:off x="1500166" y="285728"/>
                <a:ext cx="6000792" cy="1714512"/>
              </a:xfrm>
              <a:prstGeom prst="round2Diag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b="1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0033CC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2079607" y="535546"/>
                <a:ext cx="5000661" cy="1249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ar-EG" sz="4800" b="1" dirty="0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المتممات </a:t>
                </a:r>
                <a:r>
                  <a:rPr lang="ar-EG" sz="4800" b="1" dirty="0" err="1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المنصوبة </a:t>
                </a:r>
                <a:r>
                  <a:rPr lang="ar-EG" sz="4800" b="1" dirty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(2</a:t>
                </a:r>
                <a:r>
                  <a:rPr lang="ar-EG" sz="4800" b="1" dirty="0" err="1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)</a:t>
                </a:r>
                <a:endParaRPr lang="en-US" sz="4800" b="1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nt_label_sim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2195736" y="2060848"/>
            <a:ext cx="5256584" cy="2520280"/>
            <a:chOff x="2689124" y="1196752"/>
            <a:chExt cx="4477830" cy="3386626"/>
          </a:xfrm>
        </p:grpSpPr>
        <p:sp>
          <p:nvSpPr>
            <p:cNvPr id="3" name="مستطيل 2"/>
            <p:cNvSpPr/>
            <p:nvPr/>
          </p:nvSpPr>
          <p:spPr>
            <a:xfrm>
              <a:off x="2915816" y="1772816"/>
              <a:ext cx="3744416" cy="21602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0866.gif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20000" contrast="40000"/>
            </a:blip>
            <a:stretch>
              <a:fillRect/>
            </a:stretch>
          </p:blipFill>
          <p:spPr>
            <a:xfrm>
              <a:off x="2689124" y="1196752"/>
              <a:ext cx="4477830" cy="3386626"/>
            </a:xfrm>
            <a:prstGeom prst="rect">
              <a:avLst/>
            </a:prstGeom>
          </p:spPr>
        </p:pic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43808" y="2780928"/>
            <a:ext cx="36102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6000" b="1" dirty="0" smtClean="0">
                <a:solidFill>
                  <a:srgbClr val="66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نشاطات التعلّم</a:t>
            </a: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874640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3018656"/>
            <a:ext cx="9108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1- حدد </a:t>
            </a:r>
            <a:r>
              <a:rPr lang="ar-EG" sz="3600" b="1" dirty="0" err="1" smtClean="0"/>
              <a:t>المبهم </a:t>
            </a:r>
            <a:r>
              <a:rPr lang="ar-EG" sz="3600" b="1" dirty="0" smtClean="0"/>
              <a:t>( ما يحتاج إلى تفسير) في كل جملة مما يلي:</a:t>
            </a:r>
            <a:endParaRPr lang="en-US" sz="36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6" y="1484784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7" y="1628800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7" y="1628800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530414" y="1628800"/>
            <a:ext cx="9861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المبهم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1" y="2492896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حفظت عشرين في حلقة المسجد.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9" y="24928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928662" y="2643182"/>
            <a:ext cx="27420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عشرين    مفرد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4167883" y="4066294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زكاة الفطر صاعٌ عن كل مسلم.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8200331" y="406629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071538" y="4210310"/>
            <a:ext cx="25276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صاع      مفرد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84784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628800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628800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1530414" y="1628800"/>
            <a:ext cx="9861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المبهم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92896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اشتريت أوقيّةً بألف ريال.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928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115616" y="2636912"/>
            <a:ext cx="25991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أوقية      مفرد</a:t>
            </a:r>
            <a:endParaRPr lang="en-US" sz="3200" dirty="0"/>
          </a:p>
        </p:txBody>
      </p:sp>
      <p:sp>
        <p:nvSpPr>
          <p:cNvPr id="9" name="مستطيل 8"/>
          <p:cNvSpPr/>
          <p:nvPr/>
        </p:nvSpPr>
        <p:spPr>
          <a:xfrm>
            <a:off x="4196020" y="3914655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كم عندك؟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28468" y="391465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099675" y="4058671"/>
            <a:ext cx="25276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كم       مفرد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84784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628800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628800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1530414" y="1628800"/>
            <a:ext cx="9861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المبهم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92896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ملأ الله قلبك.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928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28596" y="2636912"/>
            <a:ext cx="33575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ملأ الله قلبك    جملة</a:t>
            </a:r>
            <a:endParaRPr lang="en-US" sz="3200" dirty="0" smtClean="0"/>
          </a:p>
        </p:txBody>
      </p:sp>
      <p:sp>
        <p:nvSpPr>
          <p:cNvPr id="9" name="مستطيل 8"/>
          <p:cNvSpPr/>
          <p:nvPr/>
        </p:nvSpPr>
        <p:spPr>
          <a:xfrm>
            <a:off x="4267458" y="3986093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ما بقي في الخزان إلا مترٌ.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99906" y="3986093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984159" y="4130109"/>
            <a:ext cx="267056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متر     مفرد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84784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628800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628800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1530414" y="1628800"/>
            <a:ext cx="9861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المبهم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92896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أنت مثل أخيك.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928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115616" y="2636912"/>
            <a:ext cx="25991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مثل     مفرد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924944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3068960"/>
            <a:ext cx="9108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2- حدد الكلمة التي فسرت مبهما قبلها في كل جملة مما يلي:</a:t>
            </a:r>
            <a:endParaRPr lang="en-US" sz="3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  <p:sndAc>
      <p:stSnd>
        <p:snd r:embed="rId3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6" y="1412776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7" y="155679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7" y="1556792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933929" y="1556792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الكلمة المفسرة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1" y="2420888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إنِّي رَأَيْتُ أَحَدَ عَشَرَ كَوْكَبًا</a:t>
            </a:r>
            <a:r>
              <a:rPr lang="ar-EG" sz="3200" b="1" dirty="0" smtClean="0"/>
              <a:t> } يوسف 4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9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357290" y="2428868"/>
            <a:ext cx="18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كوكبا </a:t>
            </a:r>
            <a:endParaRPr lang="ar-SA" sz="3600" dirty="0"/>
          </a:p>
        </p:txBody>
      </p:sp>
      <p:sp>
        <p:nvSpPr>
          <p:cNvPr id="11" name="مستطيل 10"/>
          <p:cNvSpPr/>
          <p:nvPr/>
        </p:nvSpPr>
        <p:spPr>
          <a:xfrm>
            <a:off x="3953568" y="3923418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واشْتَعَلَ الرَّأْسُ شَيْبًا </a:t>
            </a:r>
            <a:r>
              <a:rPr lang="ar-EG" sz="3200" b="1" dirty="0" smtClean="0"/>
              <a:t>} مريم 4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8299906" y="392341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857224" y="406743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شيبا </a:t>
            </a:r>
            <a:endParaRPr lang="ar-SA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12776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55679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556792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933929" y="1556792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الكلمة المفسرة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20888"/>
            <a:ext cx="3888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رسول الله صلى الله عليه </a:t>
            </a:r>
            <a:r>
              <a:rPr lang="ar-EG" sz="3200" b="1" dirty="0" err="1" smtClean="0"/>
              <a:t>وسلم: </a:t>
            </a:r>
            <a:r>
              <a:rPr lang="ar-EG" sz="3200" b="1" dirty="0" smtClean="0"/>
              <a:t>"</a:t>
            </a:r>
            <a:r>
              <a:rPr lang="ar-EG" sz="3200" b="1" dirty="0" smtClean="0">
                <a:solidFill>
                  <a:srgbClr val="0000CC"/>
                </a:solidFill>
              </a:rPr>
              <a:t>ليس فيما دون خمس أواق من الورق صدقة</a:t>
            </a:r>
            <a:r>
              <a:rPr lang="ar-EG" sz="3200" b="1" dirty="0" smtClean="0"/>
              <a:t>" رواه البخاري.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285852" y="342900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أواق ٍ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12776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55679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556792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933929" y="1556792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الكلمة المفسرة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0" y="234888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فيها اثنتان وأربعون حلوبةً</a:t>
            </a:r>
          </a:p>
          <a:p>
            <a:r>
              <a:rPr lang="ar-EG" sz="3200" b="1" dirty="0" smtClean="0"/>
              <a:t>سودًا كخافية الغراب الأسحم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357290" y="307181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حلوبة ً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/>
          <p:cNvSpPr/>
          <p:nvPr/>
        </p:nvSpPr>
        <p:spPr bwMode="auto">
          <a:xfrm>
            <a:off x="2555776" y="4509120"/>
            <a:ext cx="4104456" cy="1584176"/>
          </a:xfrm>
          <a:prstGeom prst="roundRect">
            <a:avLst/>
          </a:prstGeom>
          <a:gradFill flip="none" rotWithShape="1">
            <a:gsLst>
              <a:gs pos="0">
                <a:srgbClr val="00FFFF"/>
              </a:gs>
              <a:gs pos="45000">
                <a:srgbClr val="FFC000"/>
              </a:gs>
              <a:gs pos="70000">
                <a:srgbClr val="FFFF00"/>
              </a:gs>
              <a:gs pos="100000">
                <a:srgbClr val="4D0808"/>
              </a:gs>
            </a:gsLst>
            <a:lin ang="5400000" scaled="1"/>
            <a:tileRect/>
          </a:gra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600" b="1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123728" y="782729"/>
            <a:ext cx="5943604" cy="1713942"/>
            <a:chOff x="3428992" y="5000636"/>
            <a:chExt cx="4286280" cy="1571636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4" name="Pentagon 4"/>
            <p:cNvSpPr/>
            <p:nvPr/>
          </p:nvSpPr>
          <p:spPr>
            <a:xfrm>
              <a:off x="3428992" y="5000636"/>
              <a:ext cx="4286280" cy="1571636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  <p:sp>
          <p:nvSpPr>
            <p:cNvPr id="5" name="Flowchart: Terminator 5"/>
            <p:cNvSpPr/>
            <p:nvPr/>
          </p:nvSpPr>
          <p:spPr>
            <a:xfrm>
              <a:off x="3428992" y="5143512"/>
              <a:ext cx="4214842" cy="1285884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137978" y="980728"/>
            <a:ext cx="5643602" cy="1200329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dirty="0">
                <a:latin typeface="+mn-lt"/>
                <a:cs typeface="+mn-cs"/>
              </a:rPr>
              <a:t>الدرس </a:t>
            </a:r>
            <a:r>
              <a:rPr lang="ar-EG" sz="7200" b="1" dirty="0" smtClean="0">
                <a:latin typeface="+mn-lt"/>
                <a:cs typeface="+mn-cs"/>
              </a:rPr>
              <a:t>الثاني</a:t>
            </a:r>
            <a:endParaRPr lang="ar-EG" sz="7200" b="1" dirty="0">
              <a:latin typeface="+mn-lt"/>
              <a:cs typeface="+mn-cs"/>
            </a:endParaRPr>
          </a:p>
        </p:txBody>
      </p:sp>
      <p:sp>
        <p:nvSpPr>
          <p:cNvPr id="7" name="TextBox 18"/>
          <p:cNvSpPr txBox="1"/>
          <p:nvPr/>
        </p:nvSpPr>
        <p:spPr bwMode="auto">
          <a:xfrm>
            <a:off x="755576" y="4509120"/>
            <a:ext cx="7615518" cy="156966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9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التمييز</a:t>
            </a:r>
            <a:endParaRPr lang="en-US" sz="96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12776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55679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556792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933929" y="1556792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الكلمة المفسرة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20888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كلما تقدّم بك العمر ازددت خبرةً.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500166" y="242886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خبرة ً</a:t>
            </a:r>
            <a:endParaRPr lang="en-US" sz="3200" dirty="0"/>
          </a:p>
        </p:txBody>
      </p:sp>
      <p:sp>
        <p:nvSpPr>
          <p:cNvPr id="9" name="مستطيل 8"/>
          <p:cNvSpPr/>
          <p:nvPr/>
        </p:nvSpPr>
        <p:spPr>
          <a:xfrm>
            <a:off x="4410334" y="3771779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فاق الطالب أستاذه علمًا.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442782" y="3771779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313990" y="391579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علما ً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6" y="1412776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7" y="155679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5796137" y="1556792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933929" y="1556792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الكلمة المفسرة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4211961" y="2420888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حجزت في الفندق ثلاث ليال.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8244409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115617" y="25649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ليال ٍ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3284984"/>
            <a:ext cx="8352928" cy="936104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3429000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تأمل الأمثلة التالية، ثم أكمل الاستنتاج بعدها:</a:t>
            </a:r>
            <a:endParaRPr lang="en-US" sz="36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0" y="0"/>
            <a:ext cx="9144000" cy="6813375"/>
            <a:chOff x="0" y="1700808"/>
            <a:chExt cx="9144000" cy="5123634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0" y="1700808"/>
              <a:ext cx="9144000" cy="489654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ذو زاوية واحدة مخدوشة 3"/>
            <p:cNvSpPr/>
            <p:nvPr/>
          </p:nvSpPr>
          <p:spPr>
            <a:xfrm>
              <a:off x="323528" y="1762002"/>
              <a:ext cx="8640960" cy="5062440"/>
            </a:xfrm>
            <a:prstGeom prst="snip1Rect">
              <a:avLst>
                <a:gd name="adj" fmla="val 9574"/>
              </a:avLst>
            </a:prstGeom>
            <a:solidFill>
              <a:schemeClr val="bg1"/>
            </a:solidFill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157" y="444734"/>
            <a:ext cx="8209299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lang="ar-EG" sz="3600" b="1" dirty="0" smtClean="0"/>
              <a:t>أ- قال </a:t>
            </a:r>
            <a:r>
              <a:rPr lang="ar-EG" sz="3600" b="1" dirty="0" err="1" smtClean="0"/>
              <a:t>تعالى: {</a:t>
            </a:r>
            <a:r>
              <a:rPr lang="ar-EG" sz="3600" b="1" dirty="0" smtClean="0"/>
              <a:t> </a:t>
            </a:r>
            <a:r>
              <a:rPr lang="ar-SA" sz="3600" b="1" dirty="0" smtClean="0"/>
              <a:t>واعَدْنَا مُوسَى أَرْبَعِينَ لَيْلَةً</a:t>
            </a:r>
            <a:r>
              <a:rPr lang="ar-EG" sz="3600" b="1" dirty="0" smtClean="0"/>
              <a:t> } البقرة 51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ب- زرع الفلاح فدّانًا برسيمًا.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ت- تصدّقتُ بصاع طعامًا.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ث- بذرت رطلًا قمحًا.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ج- كم موضوعًا في كتاب النحو؟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ح- عندي خاتمٌ فضةً.</a:t>
            </a:r>
            <a:endParaRPr lang="en-US" sz="3600" dirty="0" smtClean="0"/>
          </a:p>
          <a:p>
            <a:pPr lvl="0">
              <a:lnSpc>
                <a:spcPct val="150000"/>
              </a:lnSpc>
            </a:pPr>
            <a:r>
              <a:rPr lang="ar-EG" sz="3600" b="1" dirty="0" smtClean="0"/>
              <a:t>خ- يملك هذا التاجر مدَّ البصر أرضًا.</a:t>
            </a:r>
            <a:endParaRPr lang="en-US" sz="36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483734" y="1052736"/>
            <a:ext cx="8209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أ- قال </a:t>
            </a:r>
            <a:r>
              <a:rPr lang="ar-EG" sz="3600" b="1" dirty="0" err="1" smtClean="0">
                <a:solidFill>
                  <a:srgbClr val="FF0000"/>
                </a:solidFill>
              </a:rPr>
              <a:t>تعالى: {</a:t>
            </a:r>
            <a:r>
              <a:rPr lang="ar-EG" sz="3600" b="1" dirty="0" smtClean="0">
                <a:solidFill>
                  <a:srgbClr val="FF0000"/>
                </a:solidFill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</a:rPr>
              <a:t>واعَدْنَا مُوسَى أَرْبَعِينَ لَيْلَةً</a:t>
            </a:r>
            <a:r>
              <a:rPr lang="ar-EG" sz="3600" b="1" dirty="0" smtClean="0">
                <a:solidFill>
                  <a:srgbClr val="FF0000"/>
                </a:solidFill>
              </a:rPr>
              <a:t> } البقرة 51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773939"/>
            <a:ext cx="82444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52500" algn="l"/>
                <a:tab pos="3914775" algn="l"/>
              </a:tabLst>
            </a:pPr>
            <a:r>
              <a:rPr lang="ar-EG" sz="3600" b="1" dirty="0" smtClean="0"/>
              <a:t>ففي الآية الأولى كانت الكلمة المبهمة </a:t>
            </a:r>
            <a:r>
              <a:rPr lang="ar-EG" sz="3600" b="1" dirty="0" err="1" smtClean="0"/>
              <a:t>هي </a:t>
            </a:r>
            <a:r>
              <a:rPr lang="ar-EG" sz="3600" b="1" dirty="0" smtClean="0"/>
              <a:t>(أربعين) وفسّرت المقصود </a:t>
            </a:r>
            <a:r>
              <a:rPr lang="ar-EG" sz="3600" b="1" dirty="0" err="1" smtClean="0"/>
              <a:t>بها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كلمة </a:t>
            </a:r>
            <a:r>
              <a:rPr lang="ar-EG" dirty="0" err="1" smtClean="0"/>
              <a:t>............................................</a:t>
            </a:r>
            <a:endParaRPr kumimoji="0" lang="ar-EG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85984" y="4429132"/>
            <a:ext cx="10501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ليلة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58369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4223540" y="1052736"/>
            <a:ext cx="4469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ب- زرع الفلاح فدّانًا برسيمًا.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773939"/>
            <a:ext cx="82444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52500" algn="l"/>
                <a:tab pos="3914775" algn="l"/>
              </a:tabLst>
            </a:pPr>
            <a:r>
              <a:rPr lang="ar-EG" sz="3600" b="1" dirty="0" smtClean="0"/>
              <a:t>وفي المثال الثاني جاءت كلمة تدل على المساحة </a:t>
            </a:r>
            <a:r>
              <a:rPr lang="ar-EG" sz="3600" b="1" dirty="0" err="1" smtClean="0"/>
              <a:t>هي </a:t>
            </a:r>
            <a:r>
              <a:rPr lang="ar-EG" dirty="0" err="1" smtClean="0"/>
              <a:t>.......................................</a:t>
            </a:r>
            <a:r>
              <a:rPr lang="ar-EG" sz="3600" b="1" dirty="0" smtClean="0"/>
              <a:t> وفسرتها </a:t>
            </a:r>
            <a:r>
              <a:rPr lang="ar-EG" sz="3600" b="1" dirty="0" err="1" smtClean="0"/>
              <a:t>كلمة </a:t>
            </a:r>
            <a:r>
              <a:rPr lang="ar-EG" dirty="0" err="1" smtClean="0"/>
              <a:t>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732240" y="2854677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429388" y="4354305"/>
            <a:ext cx="10501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rgbClr val="0000CC"/>
                </a:solidFill>
              </a:rPr>
              <a:t>فداناً 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85786" y="4357694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rgbClr val="0000CC"/>
                </a:solidFill>
              </a:rPr>
              <a:t>برسيماً 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4802224" y="1052736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ت- تصدّقتُ بصاع طعامًا.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496941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52500" algn="l"/>
                <a:tab pos="3914775" algn="l"/>
              </a:tabLst>
            </a:pPr>
            <a:r>
              <a:rPr lang="ar-EG" sz="3600" b="1" dirty="0" smtClean="0"/>
              <a:t>وفي المثال الثالث كانت الكلمة المبهمة تدل </a:t>
            </a:r>
            <a:r>
              <a:rPr lang="ar-EG" sz="3600" b="1" dirty="0" err="1" smtClean="0"/>
              <a:t>على </a:t>
            </a:r>
            <a:r>
              <a:rPr lang="ar-EG" dirty="0" err="1" smtClean="0"/>
              <a:t>...........................................</a:t>
            </a:r>
            <a:r>
              <a:rPr lang="ar-EG" sz="3600" b="1" dirty="0" smtClean="0"/>
              <a:t> وهي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(صاع) وفسرتها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(طعاماً</a:t>
            </a:r>
            <a:r>
              <a:rPr lang="ar-EG" sz="3600" b="1" dirty="0" err="1" smtClean="0"/>
              <a:t>)</a:t>
            </a:r>
            <a:r>
              <a:rPr lang="ar-EG" sz="3600" b="1" dirty="0" smtClean="0"/>
              <a:t> 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857884" y="4071942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solidFill>
                  <a:srgbClr val="0000CC"/>
                </a:solidFill>
              </a:rPr>
              <a:t>الكيل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5380909" y="1052736"/>
            <a:ext cx="3312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ث- بذرت رطلًا قمحًا.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496942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52500" algn="l"/>
                <a:tab pos="3914775" algn="l"/>
              </a:tabLst>
            </a:pPr>
            <a:r>
              <a:rPr lang="ar-EG" sz="3600" b="1" dirty="0" smtClean="0"/>
              <a:t>وفى المثال الرابع جاءت الكلمة المبهمة تدل على وزن وهي </a:t>
            </a:r>
            <a:r>
              <a:rPr lang="ar-EG" sz="3600" b="1" dirty="0" err="1" smtClean="0"/>
              <a:t>كلمة </a:t>
            </a:r>
            <a:r>
              <a:rPr lang="ar-EG" dirty="0" err="1" smtClean="0"/>
              <a:t>......................................</a:t>
            </a:r>
            <a:r>
              <a:rPr lang="ar-EG" sz="3600" b="1" dirty="0" smtClean="0"/>
              <a:t> والكلمة التي فسرتها هي </a:t>
            </a:r>
            <a:r>
              <a:rPr lang="ar-EG" sz="3600" b="1" dirty="0" err="1" smtClean="0"/>
              <a:t>كلمة </a:t>
            </a:r>
            <a:r>
              <a:rPr lang="ar-EG" dirty="0" err="1" smtClean="0"/>
              <a:t>..........................................................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500562" y="4071942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rgbClr val="0000CC"/>
                </a:solidFill>
              </a:rPr>
              <a:t>رطلاً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357554" y="4640057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rgbClr val="0000CC"/>
                </a:solidFill>
              </a:rPr>
              <a:t>قمحاً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699358" y="1052736"/>
            <a:ext cx="4993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ج- كم موضوعًا في كتاب النحو؟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496942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52500" algn="l"/>
                <a:tab pos="3914775" algn="l"/>
              </a:tabLst>
            </a:pPr>
            <a:r>
              <a:rPr lang="ar-EG" sz="3600" b="1" dirty="0" smtClean="0"/>
              <a:t>وأما في المثال الخامس فالكلمة المبهمة </a:t>
            </a:r>
            <a:r>
              <a:rPr lang="ar-EG" sz="3600" b="1" dirty="0" err="1" smtClean="0"/>
              <a:t>هي </a:t>
            </a:r>
            <a:r>
              <a:rPr lang="ar-EG" sz="3600" b="1" dirty="0" smtClean="0"/>
              <a:t>(كم) الاستفهاميّة، وقد فسرت المقصود </a:t>
            </a:r>
            <a:r>
              <a:rPr lang="ar-EG" sz="3600" b="1" dirty="0" err="1" smtClean="0"/>
              <a:t>بها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كلمة </a:t>
            </a:r>
            <a:r>
              <a:rPr lang="ar-EG" dirty="0" err="1" smtClean="0"/>
              <a:t>.......................................</a:t>
            </a:r>
            <a:r>
              <a:rPr lang="ar-EG" sz="3600" b="1" dirty="0" smtClean="0"/>
              <a:t> 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357554" y="4640057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rgbClr val="0000CC"/>
                </a:solidFill>
              </a:rPr>
              <a:t>موضوعاً 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5539606" y="1052736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ح- عندي خاتمٌ فضةً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642702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ar-EG" sz="2800" b="1" dirty="0" smtClean="0"/>
              <a:t>وأما في المثال السادس فقد كانت الكلمة المبهمة فرعًا عن الكلمة المفسرة </a:t>
            </a:r>
            <a:r>
              <a:rPr lang="ar-EG" sz="2800" b="1" dirty="0" err="1" smtClean="0"/>
              <a:t>فالــ </a:t>
            </a:r>
            <a:r>
              <a:rPr lang="ar-EG" dirty="0" err="1" smtClean="0"/>
              <a:t>............................</a:t>
            </a:r>
            <a:r>
              <a:rPr lang="ar-EG" sz="2800" b="1" dirty="0" smtClean="0"/>
              <a:t> فرع </a:t>
            </a:r>
            <a:r>
              <a:rPr lang="ar-EG" sz="2800" b="1" dirty="0" err="1" smtClean="0"/>
              <a:t>من </a:t>
            </a:r>
            <a:r>
              <a:rPr lang="ar-EG" dirty="0" err="1" smtClean="0"/>
              <a:t>.............................</a:t>
            </a:r>
            <a:r>
              <a:rPr lang="ar-EG" dirty="0" smtClean="0"/>
              <a:t> </a:t>
            </a:r>
            <a:r>
              <a:rPr lang="ar-EG" sz="2800" b="1" dirty="0" smtClean="0"/>
              <a:t>تسمّى النكرة المنصوبة التي تفسّر مبهمًا قبلها تمييزًا.</a:t>
            </a:r>
            <a:endParaRPr lang="en-US" sz="2800" dirty="0" smtClean="0"/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286380" y="4071942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0000CC"/>
                </a:solidFill>
              </a:rPr>
              <a:t>الفضة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285984" y="4071942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0000CC"/>
                </a:solidFill>
              </a:rPr>
              <a:t>الخاتم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5"/>
          <p:cNvGrpSpPr/>
          <p:nvPr/>
        </p:nvGrpSpPr>
        <p:grpSpPr>
          <a:xfrm>
            <a:off x="1763688" y="1844824"/>
            <a:ext cx="5832648" cy="2304256"/>
            <a:chOff x="2627784" y="1196752"/>
            <a:chExt cx="4968552" cy="3096344"/>
          </a:xfrm>
        </p:grpSpPr>
        <p:sp>
          <p:nvSpPr>
            <p:cNvPr id="5" name="مستطيل 4"/>
            <p:cNvSpPr/>
            <p:nvPr/>
          </p:nvSpPr>
          <p:spPr>
            <a:xfrm>
              <a:off x="2915816" y="1772816"/>
              <a:ext cx="3744416" cy="21602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3" name="صورة 2" descr="0866.gif"/>
            <p:cNvPicPr>
              <a:picLocks noChangeAspect="1"/>
            </p:cNvPicPr>
            <p:nvPr/>
          </p:nvPicPr>
          <p:blipFill>
            <a:blip r:embed="rId4" cstate="print">
              <a:lum bright="30000" contrast="40000"/>
            </a:blip>
            <a:stretch>
              <a:fillRect/>
            </a:stretch>
          </p:blipFill>
          <p:spPr>
            <a:xfrm>
              <a:off x="2627784" y="1196752"/>
              <a:ext cx="4968552" cy="3096344"/>
            </a:xfrm>
            <a:prstGeom prst="rect">
              <a:avLst/>
            </a:prstGeom>
          </p:spPr>
        </p:pic>
      </p:grp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411760" y="2647365"/>
            <a:ext cx="338906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نشاطات تمهيدية</a:t>
            </a:r>
            <a:endParaRPr kumimoji="0" lang="ar-EG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5539606" y="1052736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ح- عندي خاتمٌ فضةً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427258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ar-EG" sz="2800" b="1" dirty="0" smtClean="0"/>
              <a:t>يتضح من الأمثلة السابقة أن المبهم كلمة واحدة، ويسمّى هذا النوع </a:t>
            </a:r>
            <a:r>
              <a:rPr lang="ar-EG" sz="2800" b="1" dirty="0" err="1" smtClean="0"/>
              <a:t>بـ</a:t>
            </a:r>
            <a:r>
              <a:rPr lang="ar-EG" sz="2800" b="1" dirty="0" smtClean="0"/>
              <a:t> (تمييز المفرد أو الذات) وهو الذي يفسر كلمة تدلّ على عدد </a:t>
            </a:r>
            <a:r>
              <a:rPr lang="ar-EG" sz="2800" b="1" dirty="0" err="1" smtClean="0"/>
              <a:t>أو </a:t>
            </a:r>
            <a:r>
              <a:rPr lang="ar-EG" dirty="0" err="1" smtClean="0"/>
              <a:t>.................................</a:t>
            </a:r>
            <a:r>
              <a:rPr lang="ar-EG" sz="2800" b="1" dirty="0" smtClean="0"/>
              <a:t> </a:t>
            </a:r>
            <a:r>
              <a:rPr lang="ar-EG" sz="2800" b="1" dirty="0" err="1" smtClean="0"/>
              <a:t>أو </a:t>
            </a:r>
            <a:r>
              <a:rPr lang="ar-EG" dirty="0" err="1" smtClean="0"/>
              <a:t>................................</a:t>
            </a:r>
            <a:r>
              <a:rPr lang="ar-EG" sz="2800" b="1" dirty="0" smtClean="0"/>
              <a:t> أو كيل أو </a:t>
            </a:r>
            <a:r>
              <a:rPr lang="ar-EG" sz="2800" b="1" dirty="0" err="1" smtClean="0"/>
              <a:t>تكون </a:t>
            </a:r>
            <a:r>
              <a:rPr lang="ar-EG" sz="2800" b="1" dirty="0" smtClean="0"/>
              <a:t>(كم) الاستفهاميّة أو الخيرية، أو تكون فرعًا عن التمييز نفسه.</a:t>
            </a:r>
            <a:endParaRPr lang="en-US" sz="2800" dirty="0"/>
          </a:p>
        </p:txBody>
      </p:sp>
      <p:sp>
        <p:nvSpPr>
          <p:cNvPr id="7" name="مستطيل 6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500826" y="4286256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0000CC"/>
                </a:solidFill>
              </a:rPr>
              <a:t>وزن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143372" y="4344423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solidFill>
                  <a:srgbClr val="0000CC"/>
                </a:solidFill>
              </a:rPr>
              <a:t>مساحة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72008" y="836712"/>
            <a:ext cx="8964488" cy="5085184"/>
            <a:chOff x="72008" y="1700808"/>
            <a:chExt cx="8964488" cy="5085184"/>
          </a:xfrm>
        </p:grpSpPr>
        <p:sp>
          <p:nvSpPr>
            <p:cNvPr id="3" name="مستطيل 2"/>
            <p:cNvSpPr/>
            <p:nvPr/>
          </p:nvSpPr>
          <p:spPr>
            <a:xfrm>
              <a:off x="72008" y="1700808"/>
              <a:ext cx="8964488" cy="508518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179512" y="1844824"/>
              <a:ext cx="8712968" cy="482453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149528" y="1052736"/>
            <a:ext cx="5543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EG" sz="3600" b="1" dirty="0" smtClean="0">
                <a:solidFill>
                  <a:srgbClr val="FF0000"/>
                </a:solidFill>
              </a:rPr>
              <a:t>خ- يملك هذا التاجر مدَّ البصر أرضًا.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3773941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ar-EG" sz="3600" b="1" dirty="0" smtClean="0"/>
              <a:t>وقد يكون المبهم مما أجري مجرى المقادير كما في المثال الأخير.</a:t>
            </a:r>
            <a:endParaRPr lang="en-US" sz="3600" dirty="0"/>
          </a:p>
        </p:txBody>
      </p:sp>
      <p:sp>
        <p:nvSpPr>
          <p:cNvPr id="8" name="مستطيل 7"/>
          <p:cNvSpPr/>
          <p:nvPr/>
        </p:nvSpPr>
        <p:spPr>
          <a:xfrm>
            <a:off x="467543" y="1702549"/>
            <a:ext cx="8281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EG" sz="3600" b="1" dirty="0" smtClean="0">
                <a:solidFill>
                  <a:srgbClr val="0000CC"/>
                </a:solidFill>
              </a:rPr>
              <a:t>في كل جملة مما سبق كلمة مبهمة، وجاءت بعدها كلمة تفسّرها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732240" y="2852936"/>
            <a:ext cx="1693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الاستنتاج: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NARE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دمعة 1"/>
          <p:cNvSpPr/>
          <p:nvPr/>
        </p:nvSpPr>
        <p:spPr>
          <a:xfrm>
            <a:off x="0" y="2997088"/>
            <a:ext cx="9144000" cy="1007976"/>
          </a:xfrm>
          <a:prstGeom prst="teardrop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3130515"/>
            <a:ext cx="89644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smtClean="0">
                <a:solidFill>
                  <a:srgbClr val="6600CC"/>
                </a:solidFill>
              </a:rPr>
              <a:t>4- استخرج تمييز المفرد، وبيّن نوع المُمَيَّز من الجمل التالية:</a:t>
            </a:r>
            <a:endParaRPr lang="en-US" sz="32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716016" y="3212976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إنَّ هَذَا أَخِي لَهُ تِسْعٌ وتِسْعُونَ نَعْجَةً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</a:t>
            </a:r>
            <a:r>
              <a:rPr lang="ar-EG" sz="3200" b="1" dirty="0" err="1" smtClean="0"/>
              <a:t>ص23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643174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نعجة ً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42910" y="35718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عدد</a:t>
            </a:r>
            <a:endParaRPr lang="ar-SA" sz="3200" b="1" dirty="0" smtClean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716016" y="3212976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واخْتَارَ مُوسَى قَوْمَهُ سَبْعِينَ رَجُلاً لِّمِيقَاتِنَا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الأعراف 155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71475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رجلا 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71472" y="371475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عدد</a:t>
            </a:r>
            <a:endParaRPr lang="ar-SA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716016" y="3212976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فرض رسول الله صلى الله عليه </a:t>
            </a:r>
            <a:r>
              <a:rPr lang="ar-EG" sz="3200" b="1" dirty="0" err="1" smtClean="0"/>
              <a:t>وسلم </a:t>
            </a:r>
            <a:r>
              <a:rPr lang="ar-EG" sz="3200" b="1" dirty="0" smtClean="0"/>
              <a:t>"</a:t>
            </a:r>
            <a:r>
              <a:rPr lang="ar-EG" sz="3200" b="1" dirty="0" smtClean="0">
                <a:solidFill>
                  <a:srgbClr val="0000CC"/>
                </a:solidFill>
              </a:rPr>
              <a:t>زكاة الفطر صاعًا </a:t>
            </a:r>
            <a:r>
              <a:rPr lang="ar-EG" sz="3200" b="1" dirty="0" err="1" smtClean="0">
                <a:solidFill>
                  <a:srgbClr val="0000CC"/>
                </a:solidFill>
              </a:rPr>
              <a:t>قوتاً</a:t>
            </a:r>
            <a:r>
              <a:rPr lang="ar-EG" sz="3200" b="1" dirty="0" err="1" smtClean="0"/>
              <a:t>".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71475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قوتا ً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42910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كيل</a:t>
            </a:r>
            <a:endParaRPr lang="ar-SA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716016" y="3212976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خلط الفلاح غذاء الفرس بقدحٍ بُرًّا.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5718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برا ً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كيل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644008" y="3212976"/>
            <a:ext cx="3528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سئمتُ تكاليف الحياة ومن يعش</a:t>
            </a:r>
            <a:endParaRPr lang="en-US" sz="3200" dirty="0" smtClean="0"/>
          </a:p>
          <a:p>
            <a:r>
              <a:rPr lang="ar-EG" sz="3200" b="1" dirty="0" smtClean="0"/>
              <a:t>ثمانين حولاً لا </a:t>
            </a:r>
            <a:r>
              <a:rPr lang="ar-EG" sz="3200" b="1" dirty="0" err="1" smtClean="0"/>
              <a:t>أبالك</a:t>
            </a:r>
            <a:r>
              <a:rPr lang="ar-EG" sz="3200" b="1" dirty="0" smtClean="0"/>
              <a:t> يسأم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حولا 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عدد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644008" y="3276273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وزنُ الإناء رطلٌ نحاسًا.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35756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نحاسا ً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28612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وزن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1628800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1772816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4" name="مستطيل 3"/>
          <p:cNvSpPr/>
          <p:nvPr/>
        </p:nvSpPr>
        <p:spPr>
          <a:xfrm>
            <a:off x="6012160" y="177281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007060" y="1772816"/>
            <a:ext cx="105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التمييز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83568" y="177281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نوع المميّز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4644008" y="3276273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عندي مثلُ ما عندك نقوداً.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8244408" y="328498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699792" y="341572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نقودا ً</a:t>
            </a:r>
            <a:endParaRPr lang="en-US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00034" y="3214686"/>
            <a:ext cx="200026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دل على مماثلة</a:t>
            </a:r>
            <a:endParaRPr lang="en-US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3018656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3140968"/>
            <a:ext cx="83231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 اربط مكونات </a:t>
            </a:r>
            <a:r>
              <a:rPr lang="ar-EG" sz="36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القائمة </a:t>
            </a: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(أ) بما يناسبها من </a:t>
            </a:r>
            <a:r>
              <a:rPr lang="ar-EG" sz="36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القائمة </a:t>
            </a: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(ب</a:t>
            </a:r>
            <a:r>
              <a:rPr lang="ar-EG" sz="36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79534"/>
                <a:gridCol w="3992466"/>
                <a:gridCol w="773511"/>
                <a:gridCol w="3798488"/>
              </a:tblGrid>
              <a:tr h="782712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6789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9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9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789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676456" y="11663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68354" y="44624"/>
            <a:ext cx="1527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err="1" smtClean="0"/>
              <a:t>القائمة </a:t>
            </a:r>
            <a:r>
              <a:rPr lang="ar-EG" sz="3200" b="1" dirty="0" smtClean="0"/>
              <a:t>(أ</a:t>
            </a:r>
            <a:r>
              <a:rPr lang="ar-EG" sz="3200" b="1" dirty="0" err="1" smtClean="0"/>
              <a:t>)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1139495" y="116632"/>
            <a:ext cx="17043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err="1" smtClean="0"/>
              <a:t>القائمة </a:t>
            </a:r>
            <a:r>
              <a:rPr lang="ar-EG" sz="3200" b="1" dirty="0" smtClean="0"/>
              <a:t>(ب</a:t>
            </a:r>
            <a:r>
              <a:rPr lang="ar-EG" sz="3200" b="1" dirty="0" err="1" smtClean="0"/>
              <a:t>)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716016" y="797803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قال </a:t>
            </a:r>
            <a:r>
              <a:rPr lang="ar-EG" sz="2400" b="1" dirty="0" err="1" smtClean="0"/>
              <a:t>تعالى: {</a:t>
            </a:r>
            <a:r>
              <a:rPr lang="ar-SA" sz="2400" b="1" dirty="0" smtClean="0"/>
              <a:t> </a:t>
            </a:r>
            <a:r>
              <a:rPr lang="ar-SA" sz="2400" b="1" dirty="0" smtClean="0">
                <a:solidFill>
                  <a:srgbClr val="006600"/>
                </a:solidFill>
              </a:rPr>
              <a:t>ولَوْ جِئْنَا بِمِثْلِهِ مَدَدًا </a:t>
            </a:r>
            <a:r>
              <a:rPr lang="ar-EG" sz="2400" b="1" dirty="0" smtClean="0"/>
              <a:t>} الكهف 109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8620998" y="76470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907704" y="90872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عدد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4355976" y="1661899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قال </a:t>
            </a:r>
            <a:r>
              <a:rPr lang="ar-EG" sz="2400" b="1" dirty="0" err="1" smtClean="0"/>
              <a:t>تعالى: {</a:t>
            </a:r>
            <a:r>
              <a:rPr lang="ar-SA" sz="2400" b="1" dirty="0" smtClean="0"/>
              <a:t> </a:t>
            </a:r>
            <a:r>
              <a:rPr lang="ar-SA" sz="2400" b="1" dirty="0" smtClean="0">
                <a:solidFill>
                  <a:srgbClr val="006600"/>
                </a:solidFill>
              </a:rPr>
              <a:t>ومِنْ أَهْلِ الكِتَابِ مَنْ إن تَأْمَنْهُ بِقِنطَارٍ يُؤَدِّهِ إلَيْكَ</a:t>
            </a:r>
            <a:r>
              <a:rPr lang="ar-EG" sz="2400" b="1" dirty="0" smtClean="0">
                <a:solidFill>
                  <a:srgbClr val="006600"/>
                </a:solidFill>
              </a:rPr>
              <a:t> </a:t>
            </a:r>
            <a:r>
              <a:rPr lang="ar-EG" sz="2400" b="1" dirty="0" smtClean="0"/>
              <a:t>} آل عمران 75</a:t>
            </a:r>
            <a:endParaRPr lang="ar-SA" sz="2400" dirty="0"/>
          </a:p>
        </p:txBody>
      </p:sp>
      <p:sp>
        <p:nvSpPr>
          <p:cNvPr id="14" name="مستطيل 13"/>
          <p:cNvSpPr/>
          <p:nvPr/>
        </p:nvSpPr>
        <p:spPr>
          <a:xfrm>
            <a:off x="8620998" y="162880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1907704" y="177281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وزن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4716016" y="2525995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زكاة خمس من الإبل شاة.</a:t>
            </a:r>
            <a:endParaRPr lang="ar-SA" sz="2400" dirty="0"/>
          </a:p>
        </p:txBody>
      </p:sp>
      <p:sp>
        <p:nvSpPr>
          <p:cNvPr id="17" name="مستطيل 16"/>
          <p:cNvSpPr/>
          <p:nvPr/>
        </p:nvSpPr>
        <p:spPr>
          <a:xfrm>
            <a:off x="8620998" y="24928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1907704" y="263691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كيل</a:t>
            </a:r>
            <a:endParaRPr lang="ar-SA" sz="3200" dirty="0"/>
          </a:p>
        </p:txBody>
      </p:sp>
      <p:sp>
        <p:nvSpPr>
          <p:cNvPr id="19" name="مستطيل 18"/>
          <p:cNvSpPr/>
          <p:nvPr/>
        </p:nvSpPr>
        <p:spPr>
          <a:xfrm>
            <a:off x="4716016" y="3462099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زرع المزارع فداناً خضاراً.</a:t>
            </a:r>
            <a:endParaRPr lang="ar-SA" sz="2400" dirty="0"/>
          </a:p>
        </p:txBody>
      </p:sp>
      <p:sp>
        <p:nvSpPr>
          <p:cNvPr id="20" name="مستطيل 19"/>
          <p:cNvSpPr/>
          <p:nvPr/>
        </p:nvSpPr>
        <p:spPr>
          <a:xfrm>
            <a:off x="8620998" y="342900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1907704" y="357301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مساحة</a:t>
            </a:r>
            <a:endParaRPr lang="ar-SA" sz="3200" dirty="0"/>
          </a:p>
        </p:txBody>
      </p:sp>
      <p:sp>
        <p:nvSpPr>
          <p:cNvPr id="22" name="مستطيل 21"/>
          <p:cNvSpPr/>
          <p:nvPr/>
        </p:nvSpPr>
        <p:spPr>
          <a:xfrm>
            <a:off x="4716016" y="4326195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اشتريت متراً قماشاً.</a:t>
            </a:r>
            <a:endParaRPr lang="ar-SA" sz="2400" dirty="0"/>
          </a:p>
        </p:txBody>
      </p:sp>
      <p:sp>
        <p:nvSpPr>
          <p:cNvPr id="23" name="مستطيل 22"/>
          <p:cNvSpPr/>
          <p:nvPr/>
        </p:nvSpPr>
        <p:spPr>
          <a:xfrm>
            <a:off x="8620998" y="42930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648072" y="4437112"/>
            <a:ext cx="30598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كناية عن عدد.</a:t>
            </a:r>
            <a:endParaRPr lang="ar-SA" sz="3200" dirty="0"/>
          </a:p>
        </p:txBody>
      </p:sp>
      <p:sp>
        <p:nvSpPr>
          <p:cNvPr id="25" name="مستطيل 24"/>
          <p:cNvSpPr/>
          <p:nvPr/>
        </p:nvSpPr>
        <p:spPr>
          <a:xfrm>
            <a:off x="4716016" y="5190291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نبهتك كذا تنبيهاً.</a:t>
            </a:r>
            <a:endParaRPr lang="ar-SA" sz="2400" dirty="0"/>
          </a:p>
        </p:txBody>
      </p:sp>
      <p:sp>
        <p:nvSpPr>
          <p:cNvPr id="26" name="مستطيل 25"/>
          <p:cNvSpPr/>
          <p:nvPr/>
        </p:nvSpPr>
        <p:spPr>
          <a:xfrm>
            <a:off x="8620998" y="515719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1907704" y="530120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مقياس.</a:t>
            </a:r>
            <a:endParaRPr lang="ar-SA" sz="3200" dirty="0"/>
          </a:p>
        </p:txBody>
      </p:sp>
      <p:sp>
        <p:nvSpPr>
          <p:cNvPr id="28" name="مستطيل 27"/>
          <p:cNvSpPr/>
          <p:nvPr/>
        </p:nvSpPr>
        <p:spPr>
          <a:xfrm>
            <a:off x="4716016" y="6054387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أعط الفقير صاعاً طعاماً.</a:t>
            </a:r>
            <a:endParaRPr lang="ar-SA" sz="2400" dirty="0"/>
          </a:p>
        </p:txBody>
      </p:sp>
      <p:sp>
        <p:nvSpPr>
          <p:cNvPr id="29" name="مستطيل 28"/>
          <p:cNvSpPr/>
          <p:nvPr/>
        </p:nvSpPr>
        <p:spPr>
          <a:xfrm>
            <a:off x="8620998" y="60212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30" name="مربع نص 29"/>
          <p:cNvSpPr txBox="1"/>
          <p:nvPr/>
        </p:nvSpPr>
        <p:spPr>
          <a:xfrm>
            <a:off x="0" y="6165304"/>
            <a:ext cx="37079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ما أجري مجرى المقادير.</a:t>
            </a:r>
            <a:endParaRPr lang="ar-SA" sz="3200" dirty="0"/>
          </a:p>
        </p:txBody>
      </p:sp>
      <p:sp>
        <p:nvSpPr>
          <p:cNvPr id="31" name="مستطيل 30"/>
          <p:cNvSpPr/>
          <p:nvPr/>
        </p:nvSpPr>
        <p:spPr>
          <a:xfrm>
            <a:off x="3995936" y="116632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32" name="مستطيل 31"/>
          <p:cNvSpPr/>
          <p:nvPr/>
        </p:nvSpPr>
        <p:spPr>
          <a:xfrm>
            <a:off x="4000496" y="915399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33" name="مستطيل 32"/>
          <p:cNvSpPr/>
          <p:nvPr/>
        </p:nvSpPr>
        <p:spPr>
          <a:xfrm>
            <a:off x="4013626" y="173788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34" name="مستطيل 33"/>
          <p:cNvSpPr/>
          <p:nvPr/>
        </p:nvSpPr>
        <p:spPr>
          <a:xfrm>
            <a:off x="4013626" y="2601981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35" name="مستطيل 34"/>
          <p:cNvSpPr/>
          <p:nvPr/>
        </p:nvSpPr>
        <p:spPr>
          <a:xfrm>
            <a:off x="4013626" y="353808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36" name="مستطيل 35"/>
          <p:cNvSpPr/>
          <p:nvPr/>
        </p:nvSpPr>
        <p:spPr>
          <a:xfrm>
            <a:off x="4013626" y="4402181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37" name="مستطيل 36"/>
          <p:cNvSpPr/>
          <p:nvPr/>
        </p:nvSpPr>
        <p:spPr>
          <a:xfrm>
            <a:off x="4013626" y="5266277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38" name="مستطيل 37"/>
          <p:cNvSpPr/>
          <p:nvPr/>
        </p:nvSpPr>
        <p:spPr>
          <a:xfrm>
            <a:off x="4013626" y="6130373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874640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2996952"/>
            <a:ext cx="8225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4000" b="1" dirty="0" smtClean="0">
                <a:solidFill>
                  <a:schemeClr val="bg1"/>
                </a:solidFill>
              </a:rPr>
              <a:t>2- حدّد المعرفة والنكرة مما تحته خط فيما يلي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79534"/>
                <a:gridCol w="4696509"/>
                <a:gridCol w="1933978"/>
                <a:gridCol w="1933978"/>
              </a:tblGrid>
              <a:tr h="63505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EG" dirty="0" smtClean="0"/>
                        <a:t>0</a:t>
                      </a:r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91439"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143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676456" y="35913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35913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461707" y="35913"/>
            <a:ext cx="990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معرفة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923928" y="72173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</a:t>
            </a:r>
            <a:r>
              <a:rPr lang="ar-EG" sz="2800" b="1" dirty="0" err="1" smtClean="0"/>
              <a:t>تعالى: {</a:t>
            </a:r>
            <a:r>
              <a:rPr lang="ar-SA" sz="2800" b="1" dirty="0" smtClean="0"/>
              <a:t> </a:t>
            </a:r>
            <a:r>
              <a:rPr lang="ar-SA" sz="2800" b="1" dirty="0" smtClean="0">
                <a:solidFill>
                  <a:srgbClr val="006600"/>
                </a:solidFill>
              </a:rPr>
              <a:t>يَا بَنِي آدَمَ إمَّا يَأْتِيَنَّكُمْ رُسُلٌ مِّنكُمْ يَقُصُّونَ عَلَيْكُمْ آيَاتِي فَمَنِ اتَّقَى وأَصْلَحَ فَلا خَوْفٌ عَلَيْهِمْ ولا هُمْ يَحْزَنُونَ</a:t>
            </a:r>
            <a:r>
              <a:rPr lang="ar-EG" sz="2800" b="1" dirty="0" smtClean="0">
                <a:solidFill>
                  <a:srgbClr val="006600"/>
                </a:solidFill>
              </a:rPr>
              <a:t> </a:t>
            </a:r>
            <a:r>
              <a:rPr lang="ar-EG" sz="2800" b="1" dirty="0" smtClean="0"/>
              <a:t>} الأعراف 35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693006" y="68398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979712" y="69269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أدم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817125" y="35913"/>
            <a:ext cx="763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نكرة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4427984" y="2881972"/>
            <a:ext cx="38884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رسول الله صلى الله عليه </a:t>
            </a:r>
            <a:r>
              <a:rPr lang="ar-EG" sz="2800" b="1" dirty="0" err="1" smtClean="0"/>
              <a:t>وسلم: </a:t>
            </a:r>
            <a:r>
              <a:rPr lang="ar-EG" sz="2800" b="1" dirty="0" smtClean="0"/>
              <a:t>(</a:t>
            </a:r>
            <a:r>
              <a:rPr lang="ar-EG" sz="2800" b="1" dirty="0" smtClean="0">
                <a:solidFill>
                  <a:srgbClr val="0000CC"/>
                </a:solidFill>
              </a:rPr>
              <a:t>يا نساء المسلمات، لا تحقرن جارة لجارتها ولو فرسن شاة</a:t>
            </a:r>
            <a:r>
              <a:rPr lang="ar-EG" sz="2800" b="1" dirty="0" smtClean="0"/>
              <a:t>) رواه البخاري.</a:t>
            </a:r>
            <a:endParaRPr lang="ar-SA" sz="2800" dirty="0"/>
          </a:p>
        </p:txBody>
      </p:sp>
      <p:sp>
        <p:nvSpPr>
          <p:cNvPr id="13" name="مستطيل 12"/>
          <p:cNvSpPr/>
          <p:nvPr/>
        </p:nvSpPr>
        <p:spPr>
          <a:xfrm>
            <a:off x="8693006" y="284422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427984" y="4924325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نجيت يا رب</a:t>
            </a:r>
            <a:r>
              <a:rPr lang="ar-EG" sz="2800" b="1" u="sng" dirty="0" smtClean="0"/>
              <a:t> نوحاً</a:t>
            </a:r>
            <a:r>
              <a:rPr lang="ar-EG" sz="2800" b="1" dirty="0" smtClean="0"/>
              <a:t> واستجيب له    في </a:t>
            </a:r>
            <a:r>
              <a:rPr lang="ar-EG" sz="2800" b="1" u="sng" dirty="0" smtClean="0"/>
              <a:t>فُلُك</a:t>
            </a:r>
            <a:r>
              <a:rPr lang="ar-EG" sz="2800" b="1" dirty="0" smtClean="0"/>
              <a:t> ما خرٍ في </a:t>
            </a:r>
            <a:r>
              <a:rPr lang="ar-EG" sz="2800" b="1" u="sng" dirty="0" smtClean="0"/>
              <a:t>اليمّ</a:t>
            </a:r>
            <a:r>
              <a:rPr lang="ar-EG" sz="2800" b="1" dirty="0" smtClean="0"/>
              <a:t> مشحونا</a:t>
            </a:r>
            <a:endParaRPr lang="ar-SA" sz="2800" dirty="0"/>
          </a:p>
        </p:txBody>
      </p:sp>
      <p:sp>
        <p:nvSpPr>
          <p:cNvPr id="15" name="مستطيل 14"/>
          <p:cNvSpPr/>
          <p:nvPr/>
        </p:nvSpPr>
        <p:spPr>
          <a:xfrm>
            <a:off x="8693006" y="488657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71406" y="135729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رسل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000232" y="2058407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ءاياتي</a:t>
            </a:r>
            <a:endParaRPr lang="ar-SA" sz="3200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0" y="271462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جارة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1928794" y="342900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جارتها</a:t>
            </a:r>
            <a:endParaRPr lang="ar-SA" sz="32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0" y="421481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شاة</a:t>
            </a:r>
            <a:endParaRPr lang="ar-SA" sz="32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1928794" y="485776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نوح</a:t>
            </a:r>
            <a:endParaRPr lang="ar-SA" sz="3200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142844" y="548743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فلك</a:t>
            </a:r>
            <a:endParaRPr lang="ar-SA" sz="3200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1985982" y="621508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اليم</a:t>
            </a:r>
            <a:endParaRPr lang="ar-SA" sz="32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9512" y="2727722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30393" y="2732727"/>
            <a:ext cx="84180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حول ما تحته خط </a:t>
            </a:r>
            <a:r>
              <a:rPr lang="ar-EG" sz="36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إلى </a:t>
            </a:r>
            <a:r>
              <a:rPr lang="ar-EG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(فاعل) </a:t>
            </a:r>
            <a:r>
              <a:rPr lang="ar-EG" sz="36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أو </a:t>
            </a:r>
            <a:r>
              <a:rPr lang="ar-EG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(مفعول </a:t>
            </a:r>
            <a:r>
              <a:rPr lang="ar-EG" sz="36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به</a:t>
            </a:r>
            <a:r>
              <a:rPr lang="ar-EG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كما في </a:t>
            </a:r>
            <a:r>
              <a:rPr lang="ar-EG" sz="36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المثالين:</a:t>
            </a:r>
            <a:endParaRPr lang="ar-EG" sz="36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79534"/>
                <a:gridCol w="2938985"/>
                <a:gridCol w="2812740"/>
                <a:gridCol w="2812740"/>
              </a:tblGrid>
              <a:tr h="63505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2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88993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721987" y="0"/>
            <a:ext cx="314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FF00"/>
                </a:solidFill>
              </a:rPr>
              <a:t>م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05422" y="0"/>
            <a:ext cx="918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FF00"/>
                </a:solidFill>
              </a:rPr>
              <a:t>الجملة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03848" y="0"/>
            <a:ext cx="2165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FF00"/>
                </a:solidFill>
              </a:rPr>
              <a:t>التحويل إلى فاعل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652120" y="692696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ازدادت المدينة </a:t>
            </a:r>
            <a:r>
              <a:rPr lang="ar-EG" sz="2400" b="1" u="sng" dirty="0" smtClean="0"/>
              <a:t>توسُّعًا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9" name="مستطيل 8"/>
          <p:cNvSpPr/>
          <p:nvPr/>
        </p:nvSpPr>
        <p:spPr>
          <a:xfrm>
            <a:off x="8604448" y="69269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843808" y="83671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/>
              <a:t>ازداد توسّع المدينة.</a:t>
            </a:r>
            <a:endParaRPr lang="ar-SA" sz="2800" dirty="0"/>
          </a:p>
        </p:txBody>
      </p:sp>
      <p:sp>
        <p:nvSpPr>
          <p:cNvPr id="11" name="مستطيل 10"/>
          <p:cNvSpPr/>
          <p:nvPr/>
        </p:nvSpPr>
        <p:spPr>
          <a:xfrm>
            <a:off x="35496" y="0"/>
            <a:ext cx="2682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FFFF00"/>
                </a:solidFill>
              </a:rPr>
              <a:t>التحويل إلى مفعول </a:t>
            </a:r>
            <a:r>
              <a:rPr lang="ar-EG" sz="2800" b="1" dirty="0" err="1" smtClean="0">
                <a:solidFill>
                  <a:srgbClr val="FFFF00"/>
                </a:solidFill>
              </a:rPr>
              <a:t>به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16024" y="1712809"/>
            <a:ext cx="24837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/>
              <a:t>زرع الفلاح قمحاً.</a:t>
            </a:r>
            <a:endParaRPr lang="ar-SA" sz="2800" dirty="0"/>
          </a:p>
        </p:txBody>
      </p:sp>
      <p:sp>
        <p:nvSpPr>
          <p:cNvPr id="25" name="مستطيل 24"/>
          <p:cNvSpPr/>
          <p:nvPr/>
        </p:nvSpPr>
        <p:spPr>
          <a:xfrm>
            <a:off x="5652120" y="1589891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زرع الفلاح الحقل </a:t>
            </a:r>
            <a:r>
              <a:rPr lang="ar-EG" sz="2400" b="1" u="sng" dirty="0" smtClean="0"/>
              <a:t>قمحًا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26" name="مستطيل 25"/>
          <p:cNvSpPr/>
          <p:nvPr/>
        </p:nvSpPr>
        <p:spPr>
          <a:xfrm>
            <a:off x="8604448" y="1589891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27" name="مستطيل 26"/>
          <p:cNvSpPr/>
          <p:nvPr/>
        </p:nvSpPr>
        <p:spPr>
          <a:xfrm>
            <a:off x="5652120" y="2420888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رفع الله محمّدًا صلى الله عليه وسلم </a:t>
            </a:r>
            <a:r>
              <a:rPr lang="ar-EG" sz="2400" b="1" u="sng" dirty="0" smtClean="0"/>
              <a:t>منزلة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28" name="مستطيل 27"/>
          <p:cNvSpPr/>
          <p:nvPr/>
        </p:nvSpPr>
        <p:spPr>
          <a:xfrm>
            <a:off x="8604448" y="242088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29" name="مستطيل 28"/>
          <p:cNvSpPr/>
          <p:nvPr/>
        </p:nvSpPr>
        <p:spPr>
          <a:xfrm>
            <a:off x="5652120" y="3356992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علوت </a:t>
            </a:r>
            <a:r>
              <a:rPr lang="ar-EG" sz="2400" b="1" u="sng" dirty="0" smtClean="0"/>
              <a:t>قدرًا</a:t>
            </a:r>
            <a:r>
              <a:rPr lang="ar-EG" sz="2400" b="1" dirty="0" smtClean="0"/>
              <a:t> بعد أن كظمت غيظك.</a:t>
            </a:r>
            <a:endParaRPr lang="ar-SA" sz="2400" dirty="0"/>
          </a:p>
        </p:txBody>
      </p:sp>
      <p:sp>
        <p:nvSpPr>
          <p:cNvPr id="30" name="مستطيل 29"/>
          <p:cNvSpPr/>
          <p:nvPr/>
        </p:nvSpPr>
        <p:spPr>
          <a:xfrm>
            <a:off x="8604448" y="335699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31" name="مستطيل 30"/>
          <p:cNvSpPr/>
          <p:nvPr/>
        </p:nvSpPr>
        <p:spPr>
          <a:xfrm>
            <a:off x="5688632" y="4254187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زاد العالم </a:t>
            </a:r>
            <a:r>
              <a:rPr lang="ar-EG" sz="2400" b="1" u="sng" dirty="0" smtClean="0"/>
              <a:t>تواضعًا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32" name="مستطيل 31"/>
          <p:cNvSpPr/>
          <p:nvPr/>
        </p:nvSpPr>
        <p:spPr>
          <a:xfrm>
            <a:off x="8604448" y="4254187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33" name="مستطيل 32"/>
          <p:cNvSpPr/>
          <p:nvPr/>
        </p:nvSpPr>
        <p:spPr>
          <a:xfrm>
            <a:off x="5652120" y="5157192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تقدّمت الدولة</a:t>
            </a:r>
            <a:r>
              <a:rPr lang="ar-EG" sz="2400" b="1" u="sng" dirty="0" smtClean="0"/>
              <a:t> تعليمًا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34" name="مستطيل 33"/>
          <p:cNvSpPr/>
          <p:nvPr/>
        </p:nvSpPr>
        <p:spPr>
          <a:xfrm>
            <a:off x="8604448" y="515719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35" name="مستطيل 34"/>
          <p:cNvSpPr/>
          <p:nvPr/>
        </p:nvSpPr>
        <p:spPr>
          <a:xfrm>
            <a:off x="5724128" y="6054387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أحيا العابدُ ليله </a:t>
            </a:r>
            <a:r>
              <a:rPr lang="ar-EG" sz="2400" b="1" u="sng" dirty="0" smtClean="0"/>
              <a:t>صلاةً</a:t>
            </a:r>
            <a:r>
              <a:rPr lang="ar-EG" sz="2400" b="1" dirty="0" smtClean="0"/>
              <a:t>.</a:t>
            </a:r>
            <a:endParaRPr lang="ar-SA" sz="2400" dirty="0"/>
          </a:p>
        </p:txBody>
      </p:sp>
      <p:sp>
        <p:nvSpPr>
          <p:cNvPr id="36" name="مستطيل 35"/>
          <p:cNvSpPr/>
          <p:nvPr/>
        </p:nvSpPr>
        <p:spPr>
          <a:xfrm>
            <a:off x="8604448" y="6054387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37" name="مربع نص 36"/>
          <p:cNvSpPr txBox="1"/>
          <p:nvPr/>
        </p:nvSpPr>
        <p:spPr>
          <a:xfrm>
            <a:off x="0" y="2428868"/>
            <a:ext cx="27146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رفع الله منزلة َ محمد (ص)</a:t>
            </a:r>
            <a:endParaRPr lang="en-US" sz="2800" dirty="0"/>
          </a:p>
        </p:txBody>
      </p:sp>
      <p:sp>
        <p:nvSpPr>
          <p:cNvPr id="40" name="مربع نص 39"/>
          <p:cNvSpPr txBox="1"/>
          <p:nvPr/>
        </p:nvSpPr>
        <p:spPr>
          <a:xfrm>
            <a:off x="2857488" y="3286124"/>
            <a:ext cx="27146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علا قدرك بعد كظمك غيظك</a:t>
            </a:r>
            <a:endParaRPr lang="en-US" sz="2800" dirty="0"/>
          </a:p>
        </p:txBody>
      </p:sp>
      <p:sp>
        <p:nvSpPr>
          <p:cNvPr id="42" name="مربع نص 41"/>
          <p:cNvSpPr txBox="1"/>
          <p:nvPr/>
        </p:nvSpPr>
        <p:spPr>
          <a:xfrm>
            <a:off x="2928926" y="4345940"/>
            <a:ext cx="26432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زاد تواضعُ العالم</a:t>
            </a:r>
            <a:endParaRPr lang="en-US" sz="2800" dirty="0"/>
          </a:p>
        </p:txBody>
      </p:sp>
      <p:sp>
        <p:nvSpPr>
          <p:cNvPr id="44" name="مربع نص 43"/>
          <p:cNvSpPr txBox="1"/>
          <p:nvPr/>
        </p:nvSpPr>
        <p:spPr>
          <a:xfrm>
            <a:off x="2928926" y="5357826"/>
            <a:ext cx="25763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تقدم تعليمُ الدولة</a:t>
            </a:r>
            <a:endParaRPr lang="en-US" sz="2800" dirty="0"/>
          </a:p>
        </p:txBody>
      </p:sp>
      <p:sp>
        <p:nvSpPr>
          <p:cNvPr id="45" name="مربع نص 44"/>
          <p:cNvSpPr txBox="1"/>
          <p:nvPr/>
        </p:nvSpPr>
        <p:spPr>
          <a:xfrm>
            <a:off x="0" y="6120490"/>
            <a:ext cx="2728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أحيا العابدُ صلاة الليل</a:t>
            </a:r>
            <a:endParaRPr lang="en-US" sz="2800" dirty="0"/>
          </a:p>
        </p:txBody>
      </p:sp>
    </p:spTree>
  </p:cSld>
  <p:clrMapOvr>
    <a:masterClrMapping/>
  </p:clrMapOvr>
  <p:transition>
    <p:wipe dir="d"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9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2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1512</TotalTime>
  <Words>1070</Words>
  <Application>Microsoft Office PowerPoint</Application>
  <PresentationFormat>عرض على الشاشة (3:4)‏</PresentationFormat>
  <Paragraphs>270</Paragraphs>
  <Slides>39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39</vt:i4>
      </vt:variant>
    </vt:vector>
  </HeadingPairs>
  <TitlesOfParts>
    <vt:vector size="4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 الصرف 3 المستوى الخامس</dc:title>
  <dc:subject>الدرس الثاني - التمييز</dc:subject>
  <dc:creator>أ / بندر الحازمي</dc:creator>
  <cp:keywords>حقيبة إنجاز المعلم</cp:keywords>
  <cp:lastModifiedBy>secretools world</cp:lastModifiedBy>
  <cp:revision>277</cp:revision>
  <dcterms:created xsi:type="dcterms:W3CDTF">2016-08-19T23:56:55Z</dcterms:created>
  <dcterms:modified xsi:type="dcterms:W3CDTF">2016-09-27T06:29:51Z</dcterms:modified>
</cp:coreProperties>
</file>