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45"/>
  </p:notesMasterIdLst>
  <p:sldIdLst>
    <p:sldId id="336" r:id="rId2"/>
    <p:sldId id="337" r:id="rId3"/>
    <p:sldId id="350" r:id="rId4"/>
    <p:sldId id="341" r:id="rId5"/>
    <p:sldId id="351" r:id="rId6"/>
    <p:sldId id="342" r:id="rId7"/>
    <p:sldId id="343" r:id="rId8"/>
    <p:sldId id="344" r:id="rId9"/>
    <p:sldId id="345" r:id="rId10"/>
    <p:sldId id="346" r:id="rId11"/>
    <p:sldId id="347" r:id="rId12"/>
    <p:sldId id="348" r:id="rId13"/>
    <p:sldId id="301" r:id="rId14"/>
    <p:sldId id="302" r:id="rId15"/>
    <p:sldId id="303" r:id="rId16"/>
    <p:sldId id="304" r:id="rId17"/>
    <p:sldId id="305" r:id="rId18"/>
    <p:sldId id="306" r:id="rId19"/>
    <p:sldId id="307" r:id="rId20"/>
    <p:sldId id="308" r:id="rId21"/>
    <p:sldId id="309" r:id="rId22"/>
    <p:sldId id="310" r:id="rId23"/>
    <p:sldId id="311" r:id="rId24"/>
    <p:sldId id="352" r:id="rId25"/>
    <p:sldId id="353" r:id="rId26"/>
    <p:sldId id="312" r:id="rId27"/>
    <p:sldId id="313" r:id="rId28"/>
    <p:sldId id="314" r:id="rId29"/>
    <p:sldId id="315" r:id="rId30"/>
    <p:sldId id="316" r:id="rId31"/>
    <p:sldId id="317" r:id="rId32"/>
    <p:sldId id="318" r:id="rId33"/>
    <p:sldId id="320" r:id="rId34"/>
    <p:sldId id="354" r:id="rId35"/>
    <p:sldId id="355" r:id="rId36"/>
    <p:sldId id="356" r:id="rId37"/>
    <p:sldId id="357" r:id="rId38"/>
    <p:sldId id="358" r:id="rId39"/>
    <p:sldId id="359" r:id="rId40"/>
    <p:sldId id="360" r:id="rId41"/>
    <p:sldId id="361" r:id="rId42"/>
    <p:sldId id="362" r:id="rId43"/>
    <p:sldId id="321" r:id="rId44"/>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CC"/>
    <a:srgbClr val="AC6600"/>
    <a:srgbClr val="0000CC"/>
    <a:srgbClr val="006600"/>
  </p:clrMru>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نمط ذو سمات 1 - تمييز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4" d="100"/>
          <a:sy n="64" d="100"/>
        </p:scale>
        <p:origin x="-1470"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F07A4FD9-D556-4FF7-BBBC-8BE9C57E4D03}" type="datetimeFigureOut">
              <a:rPr lang="ar-SA" smtClean="0"/>
              <a:pPr/>
              <a:t>24/12/1437</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8F783810-03C9-4A3D-A9C1-104A3A4753CB}" type="slidenum">
              <a:rPr lang="ar-SA" smtClean="0"/>
              <a:pPr/>
              <a:t>‹#›</a:t>
            </a:fld>
            <a:endParaRPr lang="ar-SA"/>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8F783810-03C9-4A3D-A9C1-104A3A4753CB}" type="slidenum">
              <a:rPr lang="ar-SA" smtClean="0"/>
              <a:pPr/>
              <a:t>5</a:t>
            </a:fld>
            <a:endParaRPr lang="ar-SA"/>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A299DE67-A4DB-4CE2-9B7A-2AF734063BF6}" type="datetimeFigureOut">
              <a:rPr lang="ar-SA" smtClean="0"/>
              <a:pPr/>
              <a:t>24/12/1437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6B07754-00AA-4DF1-8227-EC4A4A42F09A}" type="slidenum">
              <a:rPr lang="ar-SA" smtClean="0"/>
              <a:pPr/>
              <a:t>‹#›</a:t>
            </a:fld>
            <a:endParaRPr lang="ar-SA"/>
          </a:p>
        </p:txBody>
      </p:sp>
    </p:spTree>
  </p:cSld>
  <p:clrMapOvr>
    <a:masterClrMapping/>
  </p:clrMapOvr>
  <p:transition>
    <p:wipe dir="d"/>
    <p:sndAc>
      <p:stSnd>
        <p:snd r:embed="rId1" name="6.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A299DE67-A4DB-4CE2-9B7A-2AF734063BF6}" type="datetimeFigureOut">
              <a:rPr lang="ar-SA" smtClean="0"/>
              <a:pPr/>
              <a:t>24/12/1437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6B07754-00AA-4DF1-8227-EC4A4A42F09A}" type="slidenum">
              <a:rPr lang="ar-SA" smtClean="0"/>
              <a:pPr/>
              <a:t>‹#›</a:t>
            </a:fld>
            <a:endParaRPr lang="ar-SA"/>
          </a:p>
        </p:txBody>
      </p:sp>
    </p:spTree>
  </p:cSld>
  <p:clrMapOvr>
    <a:masterClrMapping/>
  </p:clrMapOvr>
  <p:transition>
    <p:wipe dir="d"/>
    <p:sndAc>
      <p:stSnd>
        <p:snd r:embed="rId1" name="6.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A299DE67-A4DB-4CE2-9B7A-2AF734063BF6}" type="datetimeFigureOut">
              <a:rPr lang="ar-SA" smtClean="0"/>
              <a:pPr/>
              <a:t>24/12/1437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6B07754-00AA-4DF1-8227-EC4A4A42F09A}" type="slidenum">
              <a:rPr lang="ar-SA" smtClean="0"/>
              <a:pPr/>
              <a:t>‹#›</a:t>
            </a:fld>
            <a:endParaRPr lang="ar-SA"/>
          </a:p>
        </p:txBody>
      </p:sp>
    </p:spTree>
  </p:cSld>
  <p:clrMapOvr>
    <a:masterClrMapping/>
  </p:clrMapOvr>
  <p:transition>
    <p:wipe dir="d"/>
    <p:sndAc>
      <p:stSnd>
        <p:snd r:embed="rId1" name="6.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A299DE67-A4DB-4CE2-9B7A-2AF734063BF6}" type="datetimeFigureOut">
              <a:rPr lang="ar-SA" smtClean="0"/>
              <a:pPr/>
              <a:t>24/12/1437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6B07754-00AA-4DF1-8227-EC4A4A42F09A}" type="slidenum">
              <a:rPr lang="ar-SA" smtClean="0"/>
              <a:pPr/>
              <a:t>‹#›</a:t>
            </a:fld>
            <a:endParaRPr lang="ar-SA"/>
          </a:p>
        </p:txBody>
      </p:sp>
    </p:spTree>
  </p:cSld>
  <p:clrMapOvr>
    <a:masterClrMapping/>
  </p:clrMapOvr>
  <p:transition>
    <p:wipe dir="d"/>
    <p:sndAc>
      <p:stSnd>
        <p:snd r:embed="rId1" name="6.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A299DE67-A4DB-4CE2-9B7A-2AF734063BF6}" type="datetimeFigureOut">
              <a:rPr lang="ar-SA" smtClean="0"/>
              <a:pPr/>
              <a:t>24/12/1437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6B07754-00AA-4DF1-8227-EC4A4A42F09A}" type="slidenum">
              <a:rPr lang="ar-SA" smtClean="0"/>
              <a:pPr/>
              <a:t>‹#›</a:t>
            </a:fld>
            <a:endParaRPr lang="ar-SA"/>
          </a:p>
        </p:txBody>
      </p:sp>
    </p:spTree>
  </p:cSld>
  <p:clrMapOvr>
    <a:masterClrMapping/>
  </p:clrMapOvr>
  <p:transition>
    <p:wipe dir="d"/>
    <p:sndAc>
      <p:stSnd>
        <p:snd r:embed="rId1" name="6.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A299DE67-A4DB-4CE2-9B7A-2AF734063BF6}" type="datetimeFigureOut">
              <a:rPr lang="ar-SA" smtClean="0"/>
              <a:pPr/>
              <a:t>24/12/1437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6B07754-00AA-4DF1-8227-EC4A4A42F09A}" type="slidenum">
              <a:rPr lang="ar-SA" smtClean="0"/>
              <a:pPr/>
              <a:t>‹#›</a:t>
            </a:fld>
            <a:endParaRPr lang="ar-SA"/>
          </a:p>
        </p:txBody>
      </p:sp>
    </p:spTree>
  </p:cSld>
  <p:clrMapOvr>
    <a:masterClrMapping/>
  </p:clrMapOvr>
  <p:transition>
    <p:wipe dir="d"/>
    <p:sndAc>
      <p:stSnd>
        <p:snd r:embed="rId1" name="6.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A299DE67-A4DB-4CE2-9B7A-2AF734063BF6}" type="datetimeFigureOut">
              <a:rPr lang="ar-SA" smtClean="0"/>
              <a:pPr/>
              <a:t>24/12/1437</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6B07754-00AA-4DF1-8227-EC4A4A42F09A}" type="slidenum">
              <a:rPr lang="ar-SA" smtClean="0"/>
              <a:pPr/>
              <a:t>‹#›</a:t>
            </a:fld>
            <a:endParaRPr lang="ar-SA"/>
          </a:p>
        </p:txBody>
      </p:sp>
    </p:spTree>
  </p:cSld>
  <p:clrMapOvr>
    <a:masterClrMapping/>
  </p:clrMapOvr>
  <p:transition>
    <p:wipe dir="d"/>
    <p:sndAc>
      <p:stSnd>
        <p:snd r:embed="rId1" name="6.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A299DE67-A4DB-4CE2-9B7A-2AF734063BF6}" type="datetimeFigureOut">
              <a:rPr lang="ar-SA" smtClean="0"/>
              <a:pPr/>
              <a:t>24/12/1437</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6B07754-00AA-4DF1-8227-EC4A4A42F09A}" type="slidenum">
              <a:rPr lang="ar-SA" smtClean="0"/>
              <a:pPr/>
              <a:t>‹#›</a:t>
            </a:fld>
            <a:endParaRPr lang="ar-SA"/>
          </a:p>
        </p:txBody>
      </p:sp>
    </p:spTree>
  </p:cSld>
  <p:clrMapOvr>
    <a:masterClrMapping/>
  </p:clrMapOvr>
  <p:transition>
    <p:wipe dir="d"/>
    <p:sndAc>
      <p:stSnd>
        <p:snd r:embed="rId1" name="6.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A299DE67-A4DB-4CE2-9B7A-2AF734063BF6}" type="datetimeFigureOut">
              <a:rPr lang="ar-SA" smtClean="0"/>
              <a:pPr/>
              <a:t>24/12/1437</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6B07754-00AA-4DF1-8227-EC4A4A42F09A}" type="slidenum">
              <a:rPr lang="ar-SA" smtClean="0"/>
              <a:pPr/>
              <a:t>‹#›</a:t>
            </a:fld>
            <a:endParaRPr lang="ar-SA"/>
          </a:p>
        </p:txBody>
      </p:sp>
    </p:spTree>
  </p:cSld>
  <p:clrMapOvr>
    <a:masterClrMapping/>
  </p:clrMapOvr>
  <p:transition>
    <p:wipe dir="d"/>
    <p:sndAc>
      <p:stSnd>
        <p:snd r:embed="rId1" name="6.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A299DE67-A4DB-4CE2-9B7A-2AF734063BF6}" type="datetimeFigureOut">
              <a:rPr lang="ar-SA" smtClean="0"/>
              <a:pPr/>
              <a:t>24/12/1437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6B07754-00AA-4DF1-8227-EC4A4A42F09A}" type="slidenum">
              <a:rPr lang="ar-SA" smtClean="0"/>
              <a:pPr/>
              <a:t>‹#›</a:t>
            </a:fld>
            <a:endParaRPr lang="ar-SA"/>
          </a:p>
        </p:txBody>
      </p:sp>
    </p:spTree>
  </p:cSld>
  <p:clrMapOvr>
    <a:masterClrMapping/>
  </p:clrMapOvr>
  <p:transition>
    <p:wipe dir="d"/>
    <p:sndAc>
      <p:stSnd>
        <p:snd r:embed="rId1" name="6.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A299DE67-A4DB-4CE2-9B7A-2AF734063BF6}" type="datetimeFigureOut">
              <a:rPr lang="ar-SA" smtClean="0"/>
              <a:pPr/>
              <a:t>24/12/1437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6B07754-00AA-4DF1-8227-EC4A4A42F09A}" type="slidenum">
              <a:rPr lang="ar-SA" smtClean="0"/>
              <a:pPr/>
              <a:t>‹#›</a:t>
            </a:fld>
            <a:endParaRPr lang="ar-SA"/>
          </a:p>
        </p:txBody>
      </p:sp>
    </p:spTree>
  </p:cSld>
  <p:clrMapOvr>
    <a:masterClrMapping/>
  </p:clrMapOvr>
  <p:transition>
    <p:wipe dir="d"/>
    <p:sndAc>
      <p:stSnd>
        <p:snd r:embed="rId1" name="6.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l="-23000" r="-23000"/>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A299DE67-A4DB-4CE2-9B7A-2AF734063BF6}" type="datetimeFigureOut">
              <a:rPr lang="ar-SA" smtClean="0"/>
              <a:pPr/>
              <a:t>24/12/1437</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6B07754-00AA-4DF1-8227-EC4A4A42F09A}"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ipe dir="d"/>
    <p:sndAc>
      <p:stSnd>
        <p:snd r:embed="rId13" name="6.wav"/>
      </p:stSnd>
    </p:sndAc>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3.wav"/></Relationships>
</file>

<file path=ppt/slides/_rels/slide1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12.wav"/><Relationship Id="rId5" Type="http://schemas.openxmlformats.org/officeDocument/2006/relationships/audio" Target="../media/audio2.wav"/><Relationship Id="rId4" Type="http://schemas.openxmlformats.org/officeDocument/2006/relationships/audio" Target="../media/audio11.wav"/></Relationships>
</file>

<file path=ppt/slides/_rels/slide11.xml.rels><?xml version="1.0" encoding="UTF-8" standalone="yes"?>
<Relationships xmlns="http://schemas.openxmlformats.org/package/2006/relationships"><Relationship Id="rId3" Type="http://schemas.openxmlformats.org/officeDocument/2006/relationships/audio" Target="../media/audio1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2.wav"/></Relationships>
</file>

<file path=ppt/slides/_rels/slide12.xml.rels><?xml version="1.0" encoding="UTF-8" standalone="yes"?>
<Relationships xmlns="http://schemas.openxmlformats.org/package/2006/relationships"><Relationship Id="rId3" Type="http://schemas.openxmlformats.org/officeDocument/2006/relationships/audio" Target="../media/audio12.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jpeg"/><Relationship Id="rId5" Type="http://schemas.openxmlformats.org/officeDocument/2006/relationships/image" Target="../media/image2.gif"/><Relationship Id="rId4" Type="http://schemas.openxmlformats.org/officeDocument/2006/relationships/audio" Target="../media/audio9.wav"/></Relationships>
</file>

<file path=ppt/slides/_rels/slide14.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audio" Target="../media/audio14.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16.wav"/><Relationship Id="rId5" Type="http://schemas.openxmlformats.org/officeDocument/2006/relationships/audio" Target="../media/audio2.wav"/><Relationship Id="rId4" Type="http://schemas.openxmlformats.org/officeDocument/2006/relationships/audio" Target="../media/audio15.wav"/></Relationships>
</file>

<file path=ppt/slides/_rels/slide16.xml.rels><?xml version="1.0" encoding="UTF-8" standalone="yes"?>
<Relationships xmlns="http://schemas.openxmlformats.org/package/2006/relationships"><Relationship Id="rId3" Type="http://schemas.openxmlformats.org/officeDocument/2006/relationships/audio" Target="../media/audio15.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16.wav"/><Relationship Id="rId4" Type="http://schemas.openxmlformats.org/officeDocument/2006/relationships/audio" Target="../media/audio2.wav"/></Relationships>
</file>

<file path=ppt/slides/_rels/slide17.xml.rels><?xml version="1.0" encoding="UTF-8" standalone="yes"?>
<Relationships xmlns="http://schemas.openxmlformats.org/package/2006/relationships"><Relationship Id="rId3" Type="http://schemas.openxmlformats.org/officeDocument/2006/relationships/audio" Target="../media/audio15.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16.wav"/><Relationship Id="rId4" Type="http://schemas.openxmlformats.org/officeDocument/2006/relationships/audio" Target="../media/audio2.wav"/></Relationships>
</file>

<file path=ppt/slides/_rels/slide18.xml.rels><?xml version="1.0" encoding="UTF-8" standalone="yes"?>
<Relationships xmlns="http://schemas.openxmlformats.org/package/2006/relationships"><Relationship Id="rId3" Type="http://schemas.openxmlformats.org/officeDocument/2006/relationships/audio" Target="../media/audio15.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16.wav"/><Relationship Id="rId4" Type="http://schemas.openxmlformats.org/officeDocument/2006/relationships/audio" Target="../media/audio2.wav"/></Relationships>
</file>

<file path=ppt/slides/_rels/slide19.xml.rels><?xml version="1.0" encoding="UTF-8" standalone="yes"?>
<Relationships xmlns="http://schemas.openxmlformats.org/package/2006/relationships"><Relationship Id="rId3" Type="http://schemas.openxmlformats.org/officeDocument/2006/relationships/audio" Target="../media/audio15.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16.wav"/><Relationship Id="rId4" Type="http://schemas.openxmlformats.org/officeDocument/2006/relationships/audio" Target="../media/audio2.wav"/></Relationships>
</file>

<file path=ppt/slides/_rels/slide2.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5.wav"/></Relationships>
</file>

<file path=ppt/slides/_rels/slide20.xml.rels><?xml version="1.0" encoding="UTF-8" standalone="yes"?>
<Relationships xmlns="http://schemas.openxmlformats.org/package/2006/relationships"><Relationship Id="rId3" Type="http://schemas.openxmlformats.org/officeDocument/2006/relationships/audio" Target="../media/audio15.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16.wav"/><Relationship Id="rId4" Type="http://schemas.openxmlformats.org/officeDocument/2006/relationships/audio" Target="../media/audio2.wav"/></Relationships>
</file>

<file path=ppt/slides/_rels/slide21.xml.rels><?xml version="1.0" encoding="UTF-8" standalone="yes"?>
<Relationships xmlns="http://schemas.openxmlformats.org/package/2006/relationships"><Relationship Id="rId3" Type="http://schemas.openxmlformats.org/officeDocument/2006/relationships/audio" Target="../media/audio15.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16.wav"/><Relationship Id="rId4" Type="http://schemas.openxmlformats.org/officeDocument/2006/relationships/audio" Target="../media/audio2.wav"/></Relationships>
</file>

<file path=ppt/slides/_rels/slide22.xml.rels><?xml version="1.0" encoding="UTF-8" standalone="yes"?>
<Relationships xmlns="http://schemas.openxmlformats.org/package/2006/relationships"><Relationship Id="rId3" Type="http://schemas.openxmlformats.org/officeDocument/2006/relationships/audio" Target="../media/audio17.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audio" Target="../media/audio18.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audio" Target="../media/audio1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audio" Target="../media/audio20.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audio" Target="../media/audio21.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8.wav"/><Relationship Id="rId5" Type="http://schemas.openxmlformats.org/officeDocument/2006/relationships/audio" Target="../media/audio16.wav"/><Relationship Id="rId4" Type="http://schemas.openxmlformats.org/officeDocument/2006/relationships/audio" Target="../media/audio22.wav"/></Relationships>
</file>

<file path=ppt/slides/_rels/slide28.xml.rels><?xml version="1.0" encoding="UTF-8" standalone="yes"?>
<Relationships xmlns="http://schemas.openxmlformats.org/package/2006/relationships"><Relationship Id="rId3" Type="http://schemas.openxmlformats.org/officeDocument/2006/relationships/audio" Target="../media/audio22.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8.wav"/><Relationship Id="rId4" Type="http://schemas.openxmlformats.org/officeDocument/2006/relationships/audio" Target="../media/audio16.wav"/></Relationships>
</file>

<file path=ppt/slides/_rels/slide29.xml.rels><?xml version="1.0" encoding="UTF-8" standalone="yes"?>
<Relationships xmlns="http://schemas.openxmlformats.org/package/2006/relationships"><Relationship Id="rId3" Type="http://schemas.openxmlformats.org/officeDocument/2006/relationships/audio" Target="../media/audio22.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8.wav"/><Relationship Id="rId4" Type="http://schemas.openxmlformats.org/officeDocument/2006/relationships/audio" Target="../media/audio16.wav"/></Relationships>
</file>

<file path=ppt/slides/_rels/slide3.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audio" Target="../media/audio22.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8.wav"/><Relationship Id="rId4" Type="http://schemas.openxmlformats.org/officeDocument/2006/relationships/audio" Target="../media/audio16.wav"/></Relationships>
</file>

<file path=ppt/slides/_rels/slide31.xml.rels><?xml version="1.0" encoding="UTF-8" standalone="yes"?>
<Relationships xmlns="http://schemas.openxmlformats.org/package/2006/relationships"><Relationship Id="rId3" Type="http://schemas.openxmlformats.org/officeDocument/2006/relationships/audio" Target="../media/audio22.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8.wav"/><Relationship Id="rId4" Type="http://schemas.openxmlformats.org/officeDocument/2006/relationships/audio" Target="../media/audio16.wav"/></Relationships>
</file>

<file path=ppt/slides/_rels/slide32.xml.rels><?xml version="1.0" encoding="UTF-8" standalone="yes"?>
<Relationships xmlns="http://schemas.openxmlformats.org/package/2006/relationships"><Relationship Id="rId3" Type="http://schemas.openxmlformats.org/officeDocument/2006/relationships/audio" Target="../media/audio22.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8.wav"/><Relationship Id="rId4" Type="http://schemas.openxmlformats.org/officeDocument/2006/relationships/audio" Target="../media/audio16.wav"/></Relationships>
</file>

<file path=ppt/slides/_rels/slide33.xml.rels><?xml version="1.0" encoding="UTF-8" standalone="yes"?>
<Relationships xmlns="http://schemas.openxmlformats.org/package/2006/relationships"><Relationship Id="rId3" Type="http://schemas.openxmlformats.org/officeDocument/2006/relationships/audio" Target="../media/audio22.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8.wav"/><Relationship Id="rId4" Type="http://schemas.openxmlformats.org/officeDocument/2006/relationships/audio" Target="../media/audio16.wav"/></Relationships>
</file>

<file path=ppt/slides/_rels/slide34.xml.rels><?xml version="1.0" encoding="UTF-8" standalone="yes"?>
<Relationships xmlns="http://schemas.openxmlformats.org/package/2006/relationships"><Relationship Id="rId3" Type="http://schemas.openxmlformats.org/officeDocument/2006/relationships/audio" Target="../media/audio23.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audio" Target="../media/audio2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6.wav"/></Relationships>
</file>

<file path=ppt/slides/_rels/slide36.xml.rels><?xml version="1.0" encoding="UTF-8" standalone="yes"?>
<Relationships xmlns="http://schemas.openxmlformats.org/package/2006/relationships"><Relationship Id="rId3" Type="http://schemas.openxmlformats.org/officeDocument/2006/relationships/audio" Target="../media/audio25.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audio" Target="../media/audio2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8.wav"/></Relationships>
</file>

<file path=ppt/slides/_rels/slide38.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audio" Target="../media/audio27.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25.wav"/><Relationship Id="rId4" Type="http://schemas.openxmlformats.org/officeDocument/2006/relationships/audio" Target="../media/audio16.wav"/></Relationships>
</file>

<file path=ppt/slides/_rels/slide4.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audio" Target="../media/audio2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25.wav"/></Relationships>
</file>

<file path=ppt/slides/_rels/slide42.xml.rels><?xml version="1.0" encoding="UTF-8" standalone="yes"?>
<Relationships xmlns="http://schemas.openxmlformats.org/package/2006/relationships"><Relationship Id="rId3" Type="http://schemas.openxmlformats.org/officeDocument/2006/relationships/audio" Target="../media/audio2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25.wav"/></Relationships>
</file>

<file path=ppt/slides/_rels/slide43.xml.rels><?xml version="1.0" encoding="UTF-8" standalone="yes"?>
<Relationships xmlns="http://schemas.openxmlformats.org/package/2006/relationships"><Relationship Id="rId3" Type="http://schemas.openxmlformats.org/officeDocument/2006/relationships/audio" Target="../media/audio2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25.wav"/></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gif"/><Relationship Id="rId5" Type="http://schemas.openxmlformats.org/officeDocument/2006/relationships/audio" Target="../media/audio9.wav"/><Relationship Id="rId4" Type="http://schemas.openxmlformats.org/officeDocument/2006/relationships/audio" Target="../media/audio8.wav"/></Relationships>
</file>

<file path=ppt/slides/_rels/slide6.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12.wav"/><Relationship Id="rId5" Type="http://schemas.openxmlformats.org/officeDocument/2006/relationships/audio" Target="../media/audio2.wav"/><Relationship Id="rId4" Type="http://schemas.openxmlformats.org/officeDocument/2006/relationships/audio" Target="../media/audio11.wav"/></Relationships>
</file>

<file path=ppt/slides/_rels/slide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12.wav"/><Relationship Id="rId5" Type="http://schemas.openxmlformats.org/officeDocument/2006/relationships/audio" Target="../media/audio2.wav"/><Relationship Id="rId4" Type="http://schemas.openxmlformats.org/officeDocument/2006/relationships/audio" Target="../media/audio11.wav"/></Relationships>
</file>

<file path=ppt/slides/_rels/slide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12.wav"/><Relationship Id="rId5" Type="http://schemas.openxmlformats.org/officeDocument/2006/relationships/audio" Target="../media/audio2.wav"/><Relationship Id="rId4" Type="http://schemas.openxmlformats.org/officeDocument/2006/relationships/audio" Target="../media/audio11.wav"/></Relationships>
</file>

<file path=ppt/slides/_rels/slide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12.wav"/><Relationship Id="rId5" Type="http://schemas.openxmlformats.org/officeDocument/2006/relationships/audio" Target="../media/audio2.wav"/><Relationship Id="rId4" Type="http://schemas.openxmlformats.org/officeDocument/2006/relationships/audio" Target="../media/audio1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a:grpSpLocks/>
          </p:cNvGrpSpPr>
          <p:nvPr/>
        </p:nvGrpSpPr>
        <p:grpSpPr bwMode="auto">
          <a:xfrm>
            <a:off x="1692274" y="511175"/>
            <a:ext cx="6120085" cy="2224088"/>
            <a:chOff x="5072065" y="642918"/>
            <a:chExt cx="2916661" cy="2143140"/>
          </a:xfrm>
        </p:grpSpPr>
        <p:grpSp>
          <p:nvGrpSpPr>
            <p:cNvPr id="3" name="Group 5"/>
            <p:cNvGrpSpPr/>
            <p:nvPr/>
          </p:nvGrpSpPr>
          <p:grpSpPr>
            <a:xfrm>
              <a:off x="5072065" y="642918"/>
              <a:ext cx="2916661" cy="2143140"/>
              <a:chOff x="1428726" y="517902"/>
              <a:chExt cx="6854156" cy="5893634"/>
            </a:xfrm>
            <a:scene3d>
              <a:camera prst="orthographicFront">
                <a:rot lat="0" lon="0" rev="0"/>
              </a:camera>
              <a:lightRig rig="glow" dir="t">
                <a:rot lat="0" lon="0" rev="14100000"/>
              </a:lightRig>
            </a:scene3d>
          </p:grpSpPr>
          <p:sp>
            <p:nvSpPr>
              <p:cNvPr id="7" name="Rounded Rectangle 8"/>
              <p:cNvSpPr/>
              <p:nvPr/>
            </p:nvSpPr>
            <p:spPr>
              <a:xfrm>
                <a:off x="1428726" y="785792"/>
                <a:ext cx="6854155" cy="5625744"/>
              </a:xfrm>
              <a:prstGeom prst="roundRect">
                <a:avLst>
                  <a:gd name="adj" fmla="val 9548"/>
                </a:avLst>
              </a:prstGeom>
              <a:solidFill>
                <a:srgbClr val="0000CC"/>
              </a:solidFill>
              <a:ln w="57150">
                <a:solidFill>
                  <a:srgbClr val="FFC000"/>
                </a:solid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sz="1100"/>
              </a:p>
            </p:txBody>
          </p:sp>
          <p:sp>
            <p:nvSpPr>
              <p:cNvPr id="8" name="Rounded Rectangle 9"/>
              <p:cNvSpPr/>
              <p:nvPr/>
            </p:nvSpPr>
            <p:spPr>
              <a:xfrm>
                <a:off x="1428727" y="517902"/>
                <a:ext cx="6854155" cy="4786345"/>
              </a:xfrm>
              <a:prstGeom prst="roundRect">
                <a:avLst>
                  <a:gd name="adj" fmla="val 7456"/>
                </a:avLst>
              </a:prstGeom>
              <a:solidFill>
                <a:srgbClr val="FFFF00"/>
              </a:solidFill>
              <a:ln w="57150">
                <a:solidFill>
                  <a:schemeClr val="bg1"/>
                </a:solid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sz="1100"/>
              </a:p>
            </p:txBody>
          </p:sp>
          <p:sp>
            <p:nvSpPr>
              <p:cNvPr id="9" name="Rectangle 2"/>
              <p:cNvSpPr/>
              <p:nvPr/>
            </p:nvSpPr>
            <p:spPr>
              <a:xfrm>
                <a:off x="1669996" y="1000109"/>
                <a:ext cx="6473906" cy="5072098"/>
              </a:xfrm>
              <a:prstGeom prst="rect">
                <a:avLst/>
              </a:prstGeom>
              <a:solidFill>
                <a:srgbClr val="FF0000"/>
              </a:solidFill>
              <a:ln w="57150">
                <a:solidFill>
                  <a:schemeClr val="bg1"/>
                </a:solid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sz="1100"/>
              </a:p>
            </p:txBody>
          </p:sp>
        </p:grpSp>
        <p:sp>
          <p:nvSpPr>
            <p:cNvPr id="6" name="Rectangle 1"/>
            <p:cNvSpPr>
              <a:spLocks noChangeArrowheads="1"/>
            </p:cNvSpPr>
            <p:nvPr/>
          </p:nvSpPr>
          <p:spPr bwMode="auto">
            <a:xfrm>
              <a:off x="5390304" y="1086139"/>
              <a:ext cx="2352796" cy="1275271"/>
            </a:xfrm>
            <a:prstGeom prst="rect">
              <a:avLst/>
            </a:prstGeom>
            <a:noFill/>
            <a:ln w="9525">
              <a:noFill/>
              <a:miter lim="800000"/>
              <a:headEnd/>
              <a:tailEnd/>
            </a:ln>
            <a:effectLst/>
          </p:spPr>
          <p:txBody>
            <a:bodyPr anchor="ctr">
              <a:spAutoFit/>
            </a:bodyPr>
            <a:lstStyle/>
            <a:p>
              <a:pPr algn="ctr" rtl="1" fontAlgn="auto">
                <a:spcBef>
                  <a:spcPts val="0"/>
                </a:spcBef>
                <a:spcAft>
                  <a:spcPts val="0"/>
                </a:spcAft>
                <a:defRPr/>
              </a:pPr>
              <a:r>
                <a:rPr lang="ar-EG" sz="80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cs typeface="+mn-cs"/>
                </a:rPr>
                <a:t>الوحدة </a:t>
              </a:r>
              <a:r>
                <a:rPr lang="ar-EG" sz="80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cs typeface="+mn-cs"/>
                </a:rPr>
                <a:t>الثانية</a:t>
              </a:r>
              <a:endParaRPr lang="en-US" sz="80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cs typeface="+mn-cs"/>
              </a:endParaRPr>
            </a:p>
          </p:txBody>
        </p:sp>
      </p:grpSp>
      <p:grpSp>
        <p:nvGrpSpPr>
          <p:cNvPr id="4" name="Group 11"/>
          <p:cNvGrpSpPr>
            <a:grpSpLocks/>
          </p:cNvGrpSpPr>
          <p:nvPr/>
        </p:nvGrpSpPr>
        <p:grpSpPr bwMode="auto">
          <a:xfrm>
            <a:off x="1763688" y="3645024"/>
            <a:ext cx="5832648" cy="2663701"/>
            <a:chOff x="1285852" y="-49407"/>
            <a:chExt cx="6429421" cy="2121085"/>
          </a:xfrm>
        </p:grpSpPr>
        <p:sp>
          <p:nvSpPr>
            <p:cNvPr id="11" name="Oval 12"/>
            <p:cNvSpPr/>
            <p:nvPr/>
          </p:nvSpPr>
          <p:spPr>
            <a:xfrm>
              <a:off x="1285852" y="-49407"/>
              <a:ext cx="6429421" cy="2121085"/>
            </a:xfrm>
            <a:prstGeom prst="pentagon">
              <a:avLst/>
            </a:prstGeom>
            <a:solidFill>
              <a:srgbClr val="00FFFF"/>
            </a:solidFill>
            <a:ln w="57150">
              <a:solidFill>
                <a:schemeClr val="bg1"/>
              </a:solid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b="1">
                <a:ln w="18415" cmpd="sng">
                  <a:solidFill>
                    <a:srgbClr val="FF0000"/>
                  </a:solidFill>
                  <a:prstDash val="solid"/>
                </a:ln>
                <a:solidFill>
                  <a:srgbClr val="0033CC"/>
                </a:solidFill>
                <a:effectLst>
                  <a:outerShdw blurRad="63500" dir="3600000" algn="tl" rotWithShape="0">
                    <a:srgbClr val="000000">
                      <a:alpha val="70000"/>
                    </a:srgbClr>
                  </a:outerShdw>
                </a:effectLst>
              </a:endParaRPr>
            </a:p>
          </p:txBody>
        </p:sp>
        <p:grpSp>
          <p:nvGrpSpPr>
            <p:cNvPr id="5" name="Group 13"/>
            <p:cNvGrpSpPr>
              <a:grpSpLocks/>
            </p:cNvGrpSpPr>
            <p:nvPr/>
          </p:nvGrpSpPr>
          <p:grpSpPr bwMode="auto">
            <a:xfrm>
              <a:off x="1500166" y="285728"/>
              <a:ext cx="6000792" cy="1714512"/>
              <a:chOff x="1500166" y="285728"/>
              <a:chExt cx="6000792" cy="1714512"/>
            </a:xfrm>
          </p:grpSpPr>
          <p:sp>
            <p:nvSpPr>
              <p:cNvPr id="13" name="Wave 14"/>
              <p:cNvSpPr/>
              <p:nvPr/>
            </p:nvSpPr>
            <p:spPr>
              <a:xfrm>
                <a:off x="1500166" y="285728"/>
                <a:ext cx="6000792" cy="1714512"/>
              </a:xfrm>
              <a:prstGeom prst="round2DiagRect">
                <a:avLst/>
              </a:prstGeom>
              <a:solidFill>
                <a:srgbClr val="FFFF00"/>
              </a:solidFill>
              <a:ln>
                <a:solidFill>
                  <a:schemeClr val="tx1">
                    <a:lumMod val="50000"/>
                    <a:lumOff val="50000"/>
                  </a:schemeClr>
                </a:solid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b="1">
                  <a:ln w="18415" cmpd="sng">
                    <a:solidFill>
                      <a:srgbClr val="FF0000"/>
                    </a:solidFill>
                    <a:prstDash val="solid"/>
                  </a:ln>
                  <a:solidFill>
                    <a:srgbClr val="0033CC"/>
                  </a:solidFill>
                  <a:effectLst>
                    <a:outerShdw blurRad="63500" dir="3600000" algn="tl" rotWithShape="0">
                      <a:srgbClr val="000000">
                        <a:alpha val="70000"/>
                      </a:srgbClr>
                    </a:outerShdw>
                  </a:effectLst>
                </a:endParaRPr>
              </a:p>
            </p:txBody>
          </p:sp>
          <p:sp>
            <p:nvSpPr>
              <p:cNvPr id="14" name="Rectangle 1"/>
              <p:cNvSpPr>
                <a:spLocks noChangeArrowheads="1"/>
              </p:cNvSpPr>
              <p:nvPr/>
            </p:nvSpPr>
            <p:spPr bwMode="auto">
              <a:xfrm>
                <a:off x="2079607" y="535546"/>
                <a:ext cx="5000661" cy="1249909"/>
              </a:xfrm>
              <a:prstGeom prst="rect">
                <a:avLst/>
              </a:prstGeom>
              <a:noFill/>
              <a:ln w="9525">
                <a:noFill/>
                <a:miter lim="800000"/>
                <a:headEnd/>
                <a:tailEnd/>
              </a:ln>
              <a:effectLst/>
            </p:spPr>
            <p:txBody>
              <a:bodyPr wrap="square" anchor="ctr">
                <a:spAutoFit/>
              </a:bodyPr>
              <a:lstStyle/>
              <a:p>
                <a:pPr algn="ctr">
                  <a:defRPr/>
                </a:pPr>
                <a:r>
                  <a:rPr lang="ar-EG" sz="4800" b="1" dirty="0" smtClean="0">
                    <a:ln w="1905"/>
                    <a:effectLst>
                      <a:innerShdw blurRad="69850" dist="43180" dir="5400000">
                        <a:srgbClr val="000000">
                          <a:alpha val="65000"/>
                        </a:srgbClr>
                      </a:innerShdw>
                    </a:effectLst>
                  </a:rPr>
                  <a:t>المتممات </a:t>
                </a:r>
                <a:r>
                  <a:rPr lang="ar-EG" sz="4800" b="1" dirty="0" err="1" smtClean="0">
                    <a:ln w="1905"/>
                    <a:effectLst>
                      <a:innerShdw blurRad="69850" dist="43180" dir="5400000">
                        <a:srgbClr val="000000">
                          <a:alpha val="65000"/>
                        </a:srgbClr>
                      </a:innerShdw>
                    </a:effectLst>
                  </a:rPr>
                  <a:t>المنصوبة </a:t>
                </a:r>
                <a:r>
                  <a:rPr lang="ar-EG" sz="4800" b="1" dirty="0">
                    <a:ln w="1905"/>
                    <a:effectLst>
                      <a:innerShdw blurRad="69850" dist="43180" dir="5400000">
                        <a:srgbClr val="000000">
                          <a:alpha val="65000"/>
                        </a:srgbClr>
                      </a:innerShdw>
                    </a:effectLst>
                  </a:rPr>
                  <a:t>(2</a:t>
                </a:r>
                <a:r>
                  <a:rPr lang="ar-EG" sz="4800" b="1" dirty="0" err="1">
                    <a:ln w="1905"/>
                    <a:effectLst>
                      <a:innerShdw blurRad="69850" dist="43180" dir="5400000">
                        <a:srgbClr val="000000">
                          <a:alpha val="65000"/>
                        </a:srgbClr>
                      </a:innerShdw>
                    </a:effectLst>
                  </a:rPr>
                  <a:t>)</a:t>
                </a:r>
                <a:endParaRPr lang="en-US" sz="4800" b="1" dirty="0">
                  <a:ln w="1905"/>
                  <a:effectLst>
                    <a:innerShdw blurRad="69850" dist="43180" dir="5400000">
                      <a:srgbClr val="000000">
                        <a:alpha val="65000"/>
                      </a:srgbClr>
                    </a:innerShdw>
                  </a:effectLst>
                  <a:latin typeface="+mn-lt"/>
                  <a:cs typeface="+mn-cs"/>
                </a:endParaRPr>
              </a:p>
            </p:txBody>
          </p:sp>
        </p:grpSp>
      </p:gr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43">
                                          <p:stCondLst>
                                            <p:cond delay="0"/>
                                          </p:stCondLst>
                                        </p:cTn>
                                        <p:tgtEl>
                                          <p:spTgt spid="2"/>
                                        </p:tgtEl>
                                      </p:cBhvr>
                                    </p:animEffect>
                                    <p:anim calcmode="lin" valueType="num">
                                      <p:cBhvr>
                                        <p:cTn id="8" dur="448"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163"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163" tmFilter="0, 0; 0.125,0.2665; 0.25,0.4; 0.375,0.465; 0.5,0.5;  0.625,0.535; 0.75,0.6; 0.875,0.7335; 1,1">
                                          <p:stCondLst>
                                            <p:cond delay="163"/>
                                          </p:stCondLst>
                                        </p:cTn>
                                        <p:tgtEl>
                                          <p:spTgt spid="2"/>
                                        </p:tgtEl>
                                        <p:attrNameLst>
                                          <p:attrName>ppt_y</p:attrName>
                                        </p:attrNameLst>
                                      </p:cBhvr>
                                      <p:tavLst>
                                        <p:tav tm="0" fmla="#ppt_y-sin(pi*$)/9">
                                          <p:val>
                                            <p:fltVal val="0"/>
                                          </p:val>
                                        </p:tav>
                                        <p:tav tm="100000">
                                          <p:val>
                                            <p:fltVal val="1"/>
                                          </p:val>
                                        </p:tav>
                                      </p:tavLst>
                                    </p:anim>
                                    <p:anim calcmode="lin" valueType="num">
                                      <p:cBhvr>
                                        <p:cTn id="11" dur="2" tmFilter="0, 0; 0.125,0.2665; 0.25,0.4; 0.375,0.465; 0.5,0.5;  0.625,0.535; 0.75,0.6; 0.875,0.7335; 1,1">
                                          <p:stCondLst>
                                            <p:cond delay="325"/>
                                          </p:stCondLst>
                                        </p:cTn>
                                        <p:tgtEl>
                                          <p:spTgt spid="2"/>
                                        </p:tgtEl>
                                        <p:attrNameLst>
                                          <p:attrName>ppt_y</p:attrName>
                                        </p:attrNameLst>
                                      </p:cBhvr>
                                      <p:tavLst>
                                        <p:tav tm="0" fmla="#ppt_y-sin(pi*$)/27">
                                          <p:val>
                                            <p:fltVal val="0"/>
                                          </p:val>
                                        </p:tav>
                                        <p:tav tm="100000">
                                          <p:val>
                                            <p:fltVal val="1"/>
                                          </p:val>
                                        </p:tav>
                                      </p:tavLst>
                                    </p:anim>
                                    <p:anim calcmode="lin" valueType="num">
                                      <p:cBhvr>
                                        <p:cTn id="12" dur="1" tmFilter="0, 0; 0.125,0.2665; 0.25,0.4; 0.375,0.465; 0.5,0.5;  0.625,0.535; 0.75,0.6; 0.875,0.7335; 1,1">
                                          <p:stCondLst>
                                            <p:cond delay="499"/>
                                          </p:stCondLst>
                                        </p:cTn>
                                        <p:tgtEl>
                                          <p:spTgt spid="2"/>
                                        </p:tgtEl>
                                        <p:attrNameLst>
                                          <p:attrName>ppt_y</p:attrName>
                                        </p:attrNameLst>
                                      </p:cBhvr>
                                      <p:tavLst>
                                        <p:tav tm="0" fmla="#ppt_y-sin(pi*$)/81">
                                          <p:val>
                                            <p:fltVal val="0"/>
                                          </p:val>
                                        </p:tav>
                                        <p:tav tm="100000">
                                          <p:val>
                                            <p:fltVal val="1"/>
                                          </p:val>
                                        </p:tav>
                                      </p:tavLst>
                                    </p:anim>
                                    <p:animScale>
                                      <p:cBhvr>
                                        <p:cTn id="13" dur="1">
                                          <p:stCondLst>
                                            <p:cond delay="160"/>
                                          </p:stCondLst>
                                        </p:cTn>
                                        <p:tgtEl>
                                          <p:spTgt spid="2"/>
                                        </p:tgtEl>
                                      </p:cBhvr>
                                      <p:to x="100000" y="60000"/>
                                    </p:animScale>
                                    <p:animScale>
                                      <p:cBhvr>
                                        <p:cTn id="14" dur="1" decel="50000">
                                          <p:stCondLst>
                                            <p:cond delay="166"/>
                                          </p:stCondLst>
                                        </p:cTn>
                                        <p:tgtEl>
                                          <p:spTgt spid="2"/>
                                        </p:tgtEl>
                                      </p:cBhvr>
                                      <p:to x="100000" y="100000"/>
                                    </p:animScale>
                                    <p:animScale>
                                      <p:cBhvr>
                                        <p:cTn id="15" dur="1">
                                          <p:stCondLst>
                                            <p:cond delay="323"/>
                                          </p:stCondLst>
                                        </p:cTn>
                                        <p:tgtEl>
                                          <p:spTgt spid="2"/>
                                        </p:tgtEl>
                                      </p:cBhvr>
                                      <p:to x="100000" y="80000"/>
                                    </p:animScale>
                                    <p:animScale>
                                      <p:cBhvr>
                                        <p:cTn id="16" dur="1" decel="50000">
                                          <p:stCondLst>
                                            <p:cond delay="329"/>
                                          </p:stCondLst>
                                        </p:cTn>
                                        <p:tgtEl>
                                          <p:spTgt spid="2"/>
                                        </p:tgtEl>
                                      </p:cBhvr>
                                      <p:to x="100000" y="100000"/>
                                    </p:animScale>
                                    <p:animScale>
                                      <p:cBhvr>
                                        <p:cTn id="17" dur="1">
                                          <p:stCondLst>
                                            <p:cond delay="499"/>
                                          </p:stCondLst>
                                        </p:cTn>
                                        <p:tgtEl>
                                          <p:spTgt spid="2"/>
                                        </p:tgtEl>
                                      </p:cBhvr>
                                      <p:to x="100000" y="90000"/>
                                    </p:animScale>
                                    <p:animScale>
                                      <p:cBhvr>
                                        <p:cTn id="18" dur="1" decel="50000">
                                          <p:stCondLst>
                                            <p:cond delay="499"/>
                                          </p:stCondLst>
                                        </p:cTn>
                                        <p:tgtEl>
                                          <p:spTgt spid="2"/>
                                        </p:tgtEl>
                                      </p:cBhvr>
                                      <p:to x="100000" y="100000"/>
                                    </p:animScale>
                                    <p:animScale>
                                      <p:cBhvr>
                                        <p:cTn id="19" dur="1">
                                          <p:stCondLst>
                                            <p:cond delay="499"/>
                                          </p:stCondLst>
                                        </p:cTn>
                                        <p:tgtEl>
                                          <p:spTgt spid="2"/>
                                        </p:tgtEl>
                                      </p:cBhvr>
                                      <p:to x="100000" y="95000"/>
                                    </p:animScale>
                                    <p:animScale>
                                      <p:cBhvr>
                                        <p:cTn id="20" dur="1" decel="50000">
                                          <p:stCondLst>
                                            <p:cond delay="499"/>
                                          </p:stCondLst>
                                        </p:cTn>
                                        <p:tgtEl>
                                          <p:spTgt spid="2"/>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3" name="wind.wav"/>
                                        </p:tgtEl>
                                      </p:cMediaNode>
                                    </p:audio>
                                  </p:subTnLst>
                                </p:cTn>
                              </p:par>
                            </p:childTnLst>
                          </p:cTn>
                        </p:par>
                      </p:childTnLst>
                    </p:cTn>
                  </p:par>
                  <p:par>
                    <p:cTn id="21" fill="hold">
                      <p:stCondLst>
                        <p:cond delay="indefinite"/>
                      </p:stCondLst>
                      <p:childTnLst>
                        <p:par>
                          <p:cTn id="22" fill="hold">
                            <p:stCondLst>
                              <p:cond delay="0"/>
                            </p:stCondLst>
                            <p:childTnLst>
                              <p:par>
                                <p:cTn id="23" presetID="13" presetClass="entr" presetSubtype="16"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plus(in)">
                                      <p:cBhvr>
                                        <p:cTn id="25" dur="500"/>
                                        <p:tgtEl>
                                          <p:spTgt spid="4"/>
                                        </p:tgtEl>
                                      </p:cBhvr>
                                    </p:animEffect>
                                  </p:childTnLst>
                                  <p:subTnLst>
                                    <p:audio>
                                      <p:cMediaNode>
                                        <p:cTn display="0" masterRel="sameClick">
                                          <p:stCondLst>
                                            <p:cond evt="begin" delay="0">
                                              <p:tn val="23"/>
                                            </p:cond>
                                          </p:stCondLst>
                                          <p:endCondLst>
                                            <p:cond evt="onStopAudio" delay="0">
                                              <p:tgtEl>
                                                <p:sldTgt/>
                                              </p:tgtEl>
                                            </p:cond>
                                          </p:endCondLst>
                                        </p:cTn>
                                        <p:tgtEl>
                                          <p:sndTgt r:embed="rId4" name="int_label_simpl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72008" y="836712"/>
            <a:ext cx="8964488" cy="5085184"/>
            <a:chOff x="72008" y="1700808"/>
            <a:chExt cx="8964488" cy="5085184"/>
          </a:xfrm>
        </p:grpSpPr>
        <p:sp>
          <p:nvSpPr>
            <p:cNvPr id="3" name="مستطيل 2"/>
            <p:cNvSpPr/>
            <p:nvPr/>
          </p:nvSpPr>
          <p:spPr>
            <a:xfrm>
              <a:off x="72008" y="1700808"/>
              <a:ext cx="8964488" cy="5085184"/>
            </a:xfrm>
            <a:prstGeom prst="rect">
              <a:avLst/>
            </a:prstGeom>
            <a:solidFill>
              <a:schemeClr val="bg1"/>
            </a:solidFill>
            <a:ln w="76200">
              <a:solidFill>
                <a:schemeClr val="accent6">
                  <a:lumMod val="60000"/>
                  <a:lumOff val="4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ستطيل 3"/>
            <p:cNvSpPr/>
            <p:nvPr/>
          </p:nvSpPr>
          <p:spPr>
            <a:xfrm>
              <a:off x="179512" y="1844824"/>
              <a:ext cx="8712968" cy="4824536"/>
            </a:xfrm>
            <a:prstGeom prst="rect">
              <a:avLst/>
            </a:prstGeom>
            <a:solidFill>
              <a:schemeClr val="bg1"/>
            </a:solidFill>
            <a:ln w="76200">
              <a:solidFill>
                <a:schemeClr val="accent6">
                  <a:lumMod val="60000"/>
                  <a:lumOff val="4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5" name="مستطيل 4"/>
          <p:cNvSpPr/>
          <p:nvPr/>
        </p:nvSpPr>
        <p:spPr>
          <a:xfrm>
            <a:off x="4624290" y="1052736"/>
            <a:ext cx="4068743" cy="646331"/>
          </a:xfrm>
          <a:prstGeom prst="rect">
            <a:avLst/>
          </a:prstGeom>
        </p:spPr>
        <p:txBody>
          <a:bodyPr wrap="none">
            <a:spAutoFit/>
          </a:bodyPr>
          <a:lstStyle/>
          <a:p>
            <a:pPr lvl="0"/>
            <a:r>
              <a:rPr lang="ar-EG" sz="3600" b="1" dirty="0" smtClean="0">
                <a:solidFill>
                  <a:schemeClr val="accent2">
                    <a:lumMod val="50000"/>
                  </a:schemeClr>
                </a:solidFill>
              </a:rPr>
              <a:t>5- زُرعت الحديقة زهوراً.</a:t>
            </a:r>
            <a:endParaRPr lang="en-US" sz="3600" dirty="0">
              <a:solidFill>
                <a:schemeClr val="accent2">
                  <a:lumMod val="50000"/>
                </a:schemeClr>
              </a:solidFill>
            </a:endParaRPr>
          </a:p>
        </p:txBody>
      </p:sp>
      <p:sp>
        <p:nvSpPr>
          <p:cNvPr id="6" name="Rectangle 3"/>
          <p:cNvSpPr>
            <a:spLocks noChangeArrowheads="1"/>
          </p:cNvSpPr>
          <p:nvPr/>
        </p:nvSpPr>
        <p:spPr bwMode="auto">
          <a:xfrm>
            <a:off x="251520" y="4050940"/>
            <a:ext cx="849694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ar-EG" sz="3600" b="1" dirty="0" smtClean="0"/>
              <a:t>وفي المثال </a:t>
            </a:r>
            <a:r>
              <a:rPr lang="ar-EG" sz="3600" b="1" dirty="0" err="1" smtClean="0"/>
              <a:t>الخامس (</a:t>
            </a:r>
            <a:r>
              <a:rPr lang="ar-EG" dirty="0" err="1" smtClean="0"/>
              <a:t>...........................................</a:t>
            </a:r>
            <a:r>
              <a:rPr lang="ar-EG" sz="3600" b="1" dirty="0" err="1" smtClean="0"/>
              <a:t>).</a:t>
            </a:r>
            <a:endParaRPr lang="en-US" sz="3600" dirty="0"/>
          </a:p>
        </p:txBody>
      </p:sp>
      <p:sp>
        <p:nvSpPr>
          <p:cNvPr id="8" name="مستطيل 7"/>
          <p:cNvSpPr/>
          <p:nvPr/>
        </p:nvSpPr>
        <p:spPr>
          <a:xfrm>
            <a:off x="467543" y="1702549"/>
            <a:ext cx="8281307" cy="646331"/>
          </a:xfrm>
          <a:prstGeom prst="rect">
            <a:avLst/>
          </a:prstGeom>
        </p:spPr>
        <p:txBody>
          <a:bodyPr wrap="square">
            <a:spAutoFit/>
          </a:bodyPr>
          <a:lstStyle/>
          <a:p>
            <a:pPr lvl="0"/>
            <a:r>
              <a:rPr lang="ar-EG" sz="3600" b="1" dirty="0" smtClean="0">
                <a:solidFill>
                  <a:srgbClr val="006600"/>
                </a:solidFill>
              </a:rPr>
              <a:t>في كل جملة مما سبق نكرةٌ منصوبة ميّزت مبهمًا قبلها</a:t>
            </a:r>
            <a:endParaRPr lang="en-US" sz="3600" dirty="0">
              <a:solidFill>
                <a:srgbClr val="006600"/>
              </a:solidFill>
            </a:endParaRPr>
          </a:p>
        </p:txBody>
      </p:sp>
      <p:sp>
        <p:nvSpPr>
          <p:cNvPr id="10" name="Rectangle 1"/>
          <p:cNvSpPr>
            <a:spLocks noChangeArrowheads="1"/>
          </p:cNvSpPr>
          <p:nvPr/>
        </p:nvSpPr>
        <p:spPr bwMode="auto">
          <a:xfrm>
            <a:off x="6732240" y="2852936"/>
            <a:ext cx="1693092"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3600" b="1" i="0" u="none" strike="noStrike" cap="none" normalizeH="0" baseline="0" dirty="0" err="1" smtClean="0">
                <a:ln>
                  <a:noFill/>
                </a:ln>
                <a:solidFill>
                  <a:srgbClr val="FF0000"/>
                </a:solidFill>
                <a:effectLst/>
                <a:latin typeface="Times New Roman" pitchFamily="18" charset="0"/>
                <a:ea typeface="Calibri" pitchFamily="34" charset="0"/>
                <a:cs typeface="Times New Roman" pitchFamily="18" charset="0"/>
              </a:rPr>
              <a:t>الاستنتاج:</a:t>
            </a:r>
            <a:endParaRPr kumimoji="0" lang="ar-EG" sz="4000" b="0" i="0" u="none" strike="noStrike" cap="none" normalizeH="0" baseline="0" dirty="0" smtClean="0">
              <a:ln>
                <a:noFill/>
              </a:ln>
              <a:solidFill>
                <a:srgbClr val="FF0000"/>
              </a:solidFill>
              <a:effectLst/>
              <a:latin typeface="Arial" pitchFamily="34" charset="0"/>
              <a:cs typeface="Arial" pitchFamily="34" charset="0"/>
            </a:endParaRPr>
          </a:p>
        </p:txBody>
      </p:sp>
      <p:sp>
        <p:nvSpPr>
          <p:cNvPr id="9" name="مربع نص 8"/>
          <p:cNvSpPr txBox="1"/>
          <p:nvPr/>
        </p:nvSpPr>
        <p:spPr>
          <a:xfrm>
            <a:off x="3786182" y="4071942"/>
            <a:ext cx="1800200" cy="584775"/>
          </a:xfrm>
          <a:prstGeom prst="rect">
            <a:avLst/>
          </a:prstGeom>
          <a:noFill/>
        </p:spPr>
        <p:txBody>
          <a:bodyPr wrap="square" rtlCol="1">
            <a:spAutoFit/>
          </a:bodyPr>
          <a:lstStyle/>
          <a:p>
            <a:pPr algn="ctr"/>
            <a:r>
              <a:rPr lang="ar-SA" sz="3200" b="1" dirty="0" smtClean="0">
                <a:solidFill>
                  <a:srgbClr val="0000CC"/>
                </a:solidFill>
              </a:rPr>
              <a:t>بطلاً</a:t>
            </a:r>
            <a:endParaRPr lang="en-US" sz="3200" dirty="0">
              <a:solidFill>
                <a:srgbClr val="0000CC"/>
              </a:solidFill>
            </a:endParaRPr>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600" fill="hold">
                                          <p:stCondLst>
                                            <p:cond delay="0"/>
                                          </p:stCondLst>
                                        </p:cTn>
                                        <p:tgtEl>
                                          <p:spTgt spid="5"/>
                                        </p:tgtEl>
                                        <p:attrNameLst>
                                          <p:attrName>ppt_x</p:attrName>
                                        </p:attrNameLst>
                                      </p:cBhvr>
                                    </p:anim>
                                    <p:anim from="0" to="-1.0" calcmode="lin" valueType="num">
                                      <p:cBhvr>
                                        <p:cTn id="8" dur="200" decel="50000" autoRev="1" fill="hold">
                                          <p:stCondLst>
                                            <p:cond delay="600"/>
                                          </p:stCondLst>
                                        </p:cTn>
                                        <p:tgtEl>
                                          <p:spTgt spid="5"/>
                                        </p:tgtEl>
                                        <p:attrNameLst>
                                          <p:attrName>xshear</p:attrName>
                                        </p:attrNameLst>
                                      </p:cBhvr>
                                    </p:anim>
                                    <p:animScale>
                                      <p:cBhvr>
                                        <p:cTn id="9" dur="200" decel="100000" autoRev="1" fill="hold">
                                          <p:stCondLst>
                                            <p:cond delay="600"/>
                                          </p:stCondLst>
                                        </p:cTn>
                                        <p:tgtEl>
                                          <p:spTgt spid="5"/>
                                        </p:tgtEl>
                                      </p:cBhvr>
                                      <p:from x="100000" y="100000"/>
                                      <p:to x="80000" y="100000"/>
                                    </p:animScale>
                                    <p:anim by="(#ppt_h/3+#ppt_w*0.1)" calcmode="lin" valueType="num">
                                      <p:cBhvr additive="sum">
                                        <p:cTn id="10" dur="200" decel="100000" autoRev="1" fill="hold">
                                          <p:stCondLst>
                                            <p:cond delay="600"/>
                                          </p:stCondLst>
                                        </p:cTn>
                                        <p:tgtEl>
                                          <p:spTgt spid="5"/>
                                        </p:tgtEl>
                                        <p:attrNameLst>
                                          <p:attrName>ppt_x</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OMLO.WAV"/>
                                        </p:tgtEl>
                                      </p:cMediaNode>
                                    </p:audio>
                                  </p:subTnLst>
                                </p:cTn>
                              </p:par>
                            </p:childTnLst>
                          </p:cTn>
                        </p:par>
                      </p:childTnLst>
                    </p:cTn>
                  </p:par>
                  <p:par>
                    <p:cTn id="11" fill="hold">
                      <p:stCondLst>
                        <p:cond delay="indefinite"/>
                      </p:stCondLst>
                      <p:childTnLst>
                        <p:par>
                          <p:cTn id="12" fill="hold">
                            <p:stCondLst>
                              <p:cond delay="0"/>
                            </p:stCondLst>
                            <p:childTnLst>
                              <p:par>
                                <p:cTn id="13" presetID="58" presetClass="entr" presetSubtype="0" accel="10000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strVal val="#ppt_w*2.5"/>
                                          </p:val>
                                        </p:tav>
                                        <p:tav tm="100000">
                                          <p:val>
                                            <p:strVal val="#ppt_w"/>
                                          </p:val>
                                        </p:tav>
                                      </p:tavLst>
                                    </p:anim>
                                    <p:anim calcmode="lin" valueType="num">
                                      <p:cBhvr>
                                        <p:cTn id="16" dur="500" fill="hold"/>
                                        <p:tgtEl>
                                          <p:spTgt spid="8"/>
                                        </p:tgtEl>
                                        <p:attrNameLst>
                                          <p:attrName>ppt_h</p:attrName>
                                        </p:attrNameLst>
                                      </p:cBhvr>
                                      <p:tavLst>
                                        <p:tav tm="0">
                                          <p:val>
                                            <p:strVal val="#ppt_h*0.01"/>
                                          </p:val>
                                        </p:tav>
                                        <p:tav tm="100000">
                                          <p:val>
                                            <p:strVal val="#ppt_h"/>
                                          </p:val>
                                        </p:tav>
                                      </p:tavLst>
                                    </p:anim>
                                    <p:anim calcmode="lin" valueType="num">
                                      <p:cBhvr>
                                        <p:cTn id="17" dur="500" fill="hold"/>
                                        <p:tgtEl>
                                          <p:spTgt spid="8"/>
                                        </p:tgtEl>
                                        <p:attrNameLst>
                                          <p:attrName>ppt_x</p:attrName>
                                        </p:attrNameLst>
                                      </p:cBhvr>
                                      <p:tavLst>
                                        <p:tav tm="0">
                                          <p:val>
                                            <p:strVal val="#ppt_x"/>
                                          </p:val>
                                        </p:tav>
                                        <p:tav tm="100000">
                                          <p:val>
                                            <p:strVal val="#ppt_x"/>
                                          </p:val>
                                        </p:tav>
                                      </p:tavLst>
                                    </p:anim>
                                    <p:anim calcmode="lin" valueType="num">
                                      <p:cBhvr>
                                        <p:cTn id="18" dur="500" fill="hold"/>
                                        <p:tgtEl>
                                          <p:spTgt spid="8"/>
                                        </p:tgtEl>
                                        <p:attrNameLst>
                                          <p:attrName>ppt_y</p:attrName>
                                        </p:attrNameLst>
                                      </p:cBhvr>
                                      <p:tavLst>
                                        <p:tav tm="0">
                                          <p:val>
                                            <p:strVal val="#ppt_h+1"/>
                                          </p:val>
                                        </p:tav>
                                        <p:tav tm="100000">
                                          <p:val>
                                            <p:strVal val="#ppt_y"/>
                                          </p:val>
                                        </p:tav>
                                      </p:tavLst>
                                    </p:anim>
                                    <p:animEffect transition="in" filter="fade">
                                      <p:cBhvr>
                                        <p:cTn id="19" dur="500"/>
                                        <p:tgtEl>
                                          <p:spTgt spid="8"/>
                                        </p:tgtEl>
                                      </p:cBhvr>
                                    </p:animEffect>
                                  </p:childTnLst>
                                  <p:subTnLst>
                                    <p:audio>
                                      <p:cMediaNode>
                                        <p:cTn display="0" masterRel="sameClick">
                                          <p:stCondLst>
                                            <p:cond evt="begin" delay="0">
                                              <p:tn val="13"/>
                                            </p:cond>
                                          </p:stCondLst>
                                          <p:endCondLst>
                                            <p:cond evt="onStopAudio" delay="0">
                                              <p:tgtEl>
                                                <p:sldTgt/>
                                              </p:tgtEl>
                                            </p:cond>
                                          </p:endCondLst>
                                        </p:cTn>
                                        <p:tgtEl>
                                          <p:sndTgt r:embed="rId4" name="cashreg.wav"/>
                                        </p:tgtEl>
                                      </p:cMediaNode>
                                    </p:audio>
                                  </p:subTnLst>
                                </p:cTn>
                              </p:par>
                            </p:childTnLst>
                          </p:cTn>
                        </p:par>
                      </p:childTnLst>
                    </p:cTn>
                  </p:par>
                  <p:par>
                    <p:cTn id="20" fill="hold">
                      <p:stCondLst>
                        <p:cond delay="indefinite"/>
                      </p:stCondLst>
                      <p:childTnLst>
                        <p:par>
                          <p:cTn id="21" fill="hold">
                            <p:stCondLst>
                              <p:cond delay="0"/>
                            </p:stCondLst>
                            <p:childTnLst>
                              <p:par>
                                <p:cTn id="22" presetID="48" presetClass="entr" presetSubtype="0" accel="5000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5" dur="500" fill="hold"/>
                                        <p:tgtEl>
                                          <p:spTgt spid="10"/>
                                        </p:tgtEl>
                                        <p:attrNameLst>
                                          <p:attrName>ppt_x</p:attrName>
                                        </p:attrNameLst>
                                      </p:cBhvr>
                                      <p:tavLst>
                                        <p:tav tm="0">
                                          <p:val>
                                            <p:fltVal val="-1"/>
                                          </p:val>
                                        </p:tav>
                                        <p:tav tm="50000">
                                          <p:val>
                                            <p:fltVal val="0.95"/>
                                          </p:val>
                                        </p:tav>
                                        <p:tav tm="100000">
                                          <p:val>
                                            <p:strVal val="#ppt_x"/>
                                          </p:val>
                                        </p:tav>
                                      </p:tavLst>
                                    </p:anim>
                                    <p:anim calcmode="lin" valueType="num">
                                      <p:cBhvr>
                                        <p:cTn id="26" dur="500" fill="hold"/>
                                        <p:tgtEl>
                                          <p:spTgt spid="10"/>
                                        </p:tgtEl>
                                        <p:attrNameLst>
                                          <p:attrName>ppt_y</p:attrName>
                                        </p:attrNameLst>
                                      </p:cBhvr>
                                      <p:tavLst>
                                        <p:tav tm="0">
                                          <p:val>
                                            <p:strVal val="#ppt_y"/>
                                          </p:val>
                                        </p:tav>
                                        <p:tav tm="100000">
                                          <p:val>
                                            <p:strVal val="#ppt_y"/>
                                          </p:val>
                                        </p:tav>
                                      </p:tavLst>
                                    </p:anim>
                                    <p:animEffect transition="in" filter="fade">
                                      <p:cBhvr>
                                        <p:cTn id="27" dur="500"/>
                                        <p:tgtEl>
                                          <p:spTgt spid="10"/>
                                        </p:tgtEl>
                                      </p:cBhvr>
                                    </p:animEffect>
                                  </p:childTnLst>
                                  <p:subTnLst>
                                    <p:audio>
                                      <p:cMediaNode>
                                        <p:cTn display="0" masterRel="sameClick">
                                          <p:stCondLst>
                                            <p:cond evt="begin" delay="0">
                                              <p:tn val="22"/>
                                            </p:cond>
                                          </p:stCondLst>
                                          <p:endCondLst>
                                            <p:cond evt="onStopAudio" delay="0">
                                              <p:tgtEl>
                                                <p:sldTgt/>
                                              </p:tgtEl>
                                            </p:cond>
                                          </p:endCondLst>
                                        </p:cTn>
                                        <p:tgtEl>
                                          <p:sndTgt r:embed="rId5" name="wind.wav"/>
                                        </p:tgtEl>
                                      </p:cMediaNode>
                                    </p:audio>
                                  </p:subTnLst>
                                </p:cTn>
                              </p:par>
                            </p:childTnLst>
                          </p:cTn>
                        </p:par>
                      </p:childTnLst>
                    </p:cTn>
                  </p:par>
                  <p:par>
                    <p:cTn id="28" fill="hold">
                      <p:stCondLst>
                        <p:cond delay="indefinite"/>
                      </p:stCondLst>
                      <p:childTnLst>
                        <p:par>
                          <p:cTn id="29" fill="hold">
                            <p:stCondLst>
                              <p:cond delay="0"/>
                            </p:stCondLst>
                            <p:childTnLst>
                              <p:par>
                                <p:cTn id="30" presetID="49" presetClass="entr" presetSubtype="0" decel="10000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 calcmode="lin" valueType="num">
                                      <p:cBhvr>
                                        <p:cTn id="34" dur="500" fill="hold"/>
                                        <p:tgtEl>
                                          <p:spTgt spid="6"/>
                                        </p:tgtEl>
                                        <p:attrNameLst>
                                          <p:attrName>style.rotation</p:attrName>
                                        </p:attrNameLst>
                                      </p:cBhvr>
                                      <p:tavLst>
                                        <p:tav tm="0">
                                          <p:val>
                                            <p:fltVal val="360"/>
                                          </p:val>
                                        </p:tav>
                                        <p:tav tm="100000">
                                          <p:val>
                                            <p:fltVal val="0"/>
                                          </p:val>
                                        </p:tav>
                                      </p:tavLst>
                                    </p:anim>
                                    <p:animEffect transition="in" filter="fade">
                                      <p:cBhvr>
                                        <p:cTn id="35" dur="500"/>
                                        <p:tgtEl>
                                          <p:spTgt spid="6"/>
                                        </p:tgtEl>
                                      </p:cBhvr>
                                    </p:animEffect>
                                  </p:childTnLst>
                                  <p:subTnLst>
                                    <p:audio>
                                      <p:cMediaNode>
                                        <p:cTn display="0" masterRel="sameClick">
                                          <p:stCondLst>
                                            <p:cond evt="begin" delay="0">
                                              <p:tn val="30"/>
                                            </p:cond>
                                          </p:stCondLst>
                                          <p:endCondLst>
                                            <p:cond evt="onStopAudio" delay="0">
                                              <p:tgtEl>
                                                <p:sldTgt/>
                                              </p:tgtEl>
                                            </p:cond>
                                          </p:endCondLst>
                                        </p:cTn>
                                        <p:tgtEl>
                                          <p:sndTgt r:embed="rId6" name="SNARE5.WAV"/>
                                        </p:tgtEl>
                                      </p:cMediaNode>
                                    </p:audio>
                                  </p:sub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down)">
                                      <p:cBhvr>
                                        <p:cTn id="40" dur="500"/>
                                        <p:tgtEl>
                                          <p:spTgt spid="9"/>
                                        </p:tgtEl>
                                      </p:cBhvr>
                                    </p:animEffect>
                                  </p:childTnLst>
                                  <p:subTnLst>
                                    <p:audio>
                                      <p:cMediaNode>
                                        <p:cTn display="0" masterRel="sameClick">
                                          <p:stCondLst>
                                            <p:cond evt="begin" delay="0">
                                              <p:tn val="38"/>
                                            </p:cond>
                                          </p:stCondLst>
                                          <p:endCondLst>
                                            <p:cond evt="onStopAudio" delay="0">
                                              <p:tgtEl>
                                                <p:sldTgt/>
                                              </p:tgtEl>
                                            </p:cond>
                                          </p:endCondLst>
                                        </p:cTn>
                                        <p:tgtEl>
                                          <p:sndTgt r:embed="rId5" name="wind.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0"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72008" y="0"/>
            <a:ext cx="8964488" cy="6858000"/>
            <a:chOff x="72008" y="1700808"/>
            <a:chExt cx="8964488" cy="5085184"/>
          </a:xfrm>
        </p:grpSpPr>
        <p:sp>
          <p:nvSpPr>
            <p:cNvPr id="3" name="مستطيل 2"/>
            <p:cNvSpPr/>
            <p:nvPr/>
          </p:nvSpPr>
          <p:spPr>
            <a:xfrm>
              <a:off x="72008" y="1700808"/>
              <a:ext cx="8964488" cy="5085184"/>
            </a:xfrm>
            <a:prstGeom prst="rect">
              <a:avLst/>
            </a:prstGeom>
            <a:solidFill>
              <a:schemeClr val="bg1"/>
            </a:solidFill>
            <a:ln w="76200">
              <a:solidFill>
                <a:schemeClr val="accent6">
                  <a:lumMod val="60000"/>
                  <a:lumOff val="4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ستطيل 3"/>
            <p:cNvSpPr/>
            <p:nvPr/>
          </p:nvSpPr>
          <p:spPr>
            <a:xfrm>
              <a:off x="179512" y="1844824"/>
              <a:ext cx="8712968" cy="4824536"/>
            </a:xfrm>
            <a:prstGeom prst="rect">
              <a:avLst/>
            </a:prstGeom>
            <a:solidFill>
              <a:schemeClr val="bg1"/>
            </a:solidFill>
            <a:ln w="76200">
              <a:solidFill>
                <a:schemeClr val="accent6">
                  <a:lumMod val="60000"/>
                  <a:lumOff val="4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6" name="Rectangle 3"/>
          <p:cNvSpPr>
            <a:spLocks noChangeArrowheads="1"/>
          </p:cNvSpPr>
          <p:nvPr/>
        </p:nvSpPr>
        <p:spPr bwMode="auto">
          <a:xfrm>
            <a:off x="251520" y="44624"/>
            <a:ext cx="8496944"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nSpc>
                <a:spcPct val="150000"/>
              </a:lnSpc>
              <a:buFont typeface="Arial" pitchFamily="34" charset="0"/>
              <a:buChar char="•"/>
            </a:pPr>
            <a:r>
              <a:rPr lang="ar-EG" sz="3200" b="1" dirty="0" smtClean="0"/>
              <a:t> المبهم الذي قبل هذه الكلمات ليس كلمة مفردة بل هو نسبة بين أكثر من كلمة؛ ففي المثال الأول ميّزت </a:t>
            </a:r>
            <a:r>
              <a:rPr lang="ar-EG" sz="3200" b="1" dirty="0" err="1" smtClean="0"/>
              <a:t>كلمة </a:t>
            </a:r>
            <a:r>
              <a:rPr lang="ar-EG" sz="3200" b="1" dirty="0" smtClean="0"/>
              <a:t>(خلقًا) إبهام نسبة الحسن إلى خالدٌ؛ فهذه النسبة تحتمل أشياء كثيرة، ولمّا جاء </a:t>
            </a:r>
            <a:r>
              <a:rPr lang="ar-EG" sz="3200" b="1" dirty="0" err="1" smtClean="0"/>
              <a:t>التمييز </a:t>
            </a:r>
            <a:r>
              <a:rPr lang="ar-EG" sz="3200" b="1" dirty="0" smtClean="0"/>
              <a:t>(حسنًا) وضّح المقصود بهذه </a:t>
            </a:r>
            <a:r>
              <a:rPr lang="ar-EG" sz="3200" b="1" dirty="0" err="1" smtClean="0"/>
              <a:t>النسبة.</a:t>
            </a:r>
            <a:r>
              <a:rPr lang="ar-EG" sz="3200" b="1" dirty="0" smtClean="0"/>
              <a:t> وفي المثال الثاني وضّحت </a:t>
            </a:r>
            <a:r>
              <a:rPr lang="ar-EG" sz="3200" b="1" dirty="0" err="1" smtClean="0"/>
              <a:t>كلمة (</a:t>
            </a:r>
            <a:r>
              <a:rPr lang="ar-EG" dirty="0" err="1" smtClean="0"/>
              <a:t>.................................</a:t>
            </a:r>
            <a:r>
              <a:rPr lang="ar-EG" sz="3200" b="1" dirty="0" smtClean="0"/>
              <a:t>) نسبة الرجاحة إلى المخاطب، كما وضحت </a:t>
            </a:r>
            <a:r>
              <a:rPr lang="ar-EG" sz="3200" b="1" dirty="0" err="1" smtClean="0"/>
              <a:t>كلمة </a:t>
            </a:r>
            <a:r>
              <a:rPr lang="ar-EG" sz="3200" b="1" dirty="0" smtClean="0"/>
              <a:t>(واعظًا) في المثال الثالث </a:t>
            </a:r>
            <a:r>
              <a:rPr lang="ar-EG" sz="3200" b="1" dirty="0" err="1" smtClean="0"/>
              <a:t>نسبة</a:t>
            </a:r>
            <a:r>
              <a:rPr lang="ar-EG" dirty="0" err="1" smtClean="0"/>
              <a:t>...........................</a:t>
            </a:r>
            <a:r>
              <a:rPr lang="ar-EG" sz="3200" b="1" dirty="0" smtClean="0"/>
              <a:t> إلى </a:t>
            </a:r>
            <a:r>
              <a:rPr lang="ar-EG" sz="3200" b="1" dirty="0" err="1" smtClean="0"/>
              <a:t>الشّيب.</a:t>
            </a:r>
            <a:r>
              <a:rPr lang="ar-EG" sz="3200" b="1" dirty="0" smtClean="0"/>
              <a:t> وفي المثال الرابع وضحت </a:t>
            </a:r>
            <a:r>
              <a:rPr lang="ar-EG" sz="3200" b="1" dirty="0" err="1" smtClean="0"/>
              <a:t>كلمة (</a:t>
            </a:r>
            <a:r>
              <a:rPr lang="ar-EG" dirty="0" err="1" smtClean="0"/>
              <a:t>..................................</a:t>
            </a:r>
            <a:r>
              <a:rPr lang="ar-EG" sz="3200" b="1" dirty="0" smtClean="0"/>
              <a:t>) التعجّب </a:t>
            </a:r>
            <a:r>
              <a:rPr lang="ar-EG" sz="3200" b="1" dirty="0" err="1" smtClean="0"/>
              <a:t>قبلها </a:t>
            </a:r>
            <a:r>
              <a:rPr lang="ar-EG" sz="3200" b="1" dirty="0" smtClean="0"/>
              <a:t>(لله درّك) وفي المثال الخامس ميّزت </a:t>
            </a:r>
            <a:r>
              <a:rPr lang="ar-EG" sz="3200" b="1" dirty="0" err="1" smtClean="0"/>
              <a:t>كلمة (</a:t>
            </a:r>
            <a:r>
              <a:rPr lang="ar-EG" dirty="0" err="1" smtClean="0"/>
              <a:t>......................................</a:t>
            </a:r>
            <a:r>
              <a:rPr lang="ar-EG" sz="3200" b="1" dirty="0" smtClean="0"/>
              <a:t>) </a:t>
            </a:r>
            <a:r>
              <a:rPr lang="ar-EG" sz="3200" b="1" dirty="0" err="1" smtClean="0"/>
              <a:t>نسبة </a:t>
            </a:r>
            <a:r>
              <a:rPr lang="ar-EG" dirty="0" err="1" smtClean="0"/>
              <a:t>...........................................</a:t>
            </a:r>
            <a:endParaRPr lang="en-US" dirty="0" smtClean="0"/>
          </a:p>
        </p:txBody>
      </p:sp>
      <p:sp>
        <p:nvSpPr>
          <p:cNvPr id="7" name="مربع نص 6"/>
          <p:cNvSpPr txBox="1"/>
          <p:nvPr/>
        </p:nvSpPr>
        <p:spPr>
          <a:xfrm>
            <a:off x="4071934" y="3071810"/>
            <a:ext cx="1800200" cy="584775"/>
          </a:xfrm>
          <a:prstGeom prst="rect">
            <a:avLst/>
          </a:prstGeom>
          <a:noFill/>
        </p:spPr>
        <p:txBody>
          <a:bodyPr wrap="square" rtlCol="1">
            <a:spAutoFit/>
          </a:bodyPr>
          <a:lstStyle/>
          <a:p>
            <a:pPr algn="ctr"/>
            <a:r>
              <a:rPr lang="ar-EG" sz="3200" b="1" dirty="0" smtClean="0">
                <a:solidFill>
                  <a:srgbClr val="0000CC"/>
                </a:solidFill>
              </a:rPr>
              <a:t>عقلا</a:t>
            </a:r>
            <a:r>
              <a:rPr lang="ar-SA" sz="3200" b="1" dirty="0" smtClean="0">
                <a:solidFill>
                  <a:srgbClr val="0000CC"/>
                </a:solidFill>
              </a:rPr>
              <a:t>ً</a:t>
            </a:r>
            <a:endParaRPr lang="en-US" sz="3200" dirty="0">
              <a:solidFill>
                <a:srgbClr val="0000CC"/>
              </a:solidFill>
            </a:endParaRPr>
          </a:p>
        </p:txBody>
      </p:sp>
      <p:sp>
        <p:nvSpPr>
          <p:cNvPr id="8" name="مربع نص 7"/>
          <p:cNvSpPr txBox="1"/>
          <p:nvPr/>
        </p:nvSpPr>
        <p:spPr>
          <a:xfrm>
            <a:off x="6215074" y="4500570"/>
            <a:ext cx="1800200" cy="584775"/>
          </a:xfrm>
          <a:prstGeom prst="rect">
            <a:avLst/>
          </a:prstGeom>
          <a:noFill/>
        </p:spPr>
        <p:txBody>
          <a:bodyPr wrap="square" rtlCol="1">
            <a:spAutoFit/>
          </a:bodyPr>
          <a:lstStyle/>
          <a:p>
            <a:pPr algn="ctr"/>
            <a:r>
              <a:rPr lang="ar-SA" sz="3200" b="1" dirty="0" smtClean="0">
                <a:solidFill>
                  <a:srgbClr val="0000CC"/>
                </a:solidFill>
              </a:rPr>
              <a:t>الاكتفاء</a:t>
            </a:r>
            <a:endParaRPr lang="en-US" sz="3200" dirty="0">
              <a:solidFill>
                <a:srgbClr val="0000CC"/>
              </a:solidFill>
            </a:endParaRPr>
          </a:p>
        </p:txBody>
      </p:sp>
      <p:sp>
        <p:nvSpPr>
          <p:cNvPr id="9" name="مربع نص 8"/>
          <p:cNvSpPr txBox="1"/>
          <p:nvPr/>
        </p:nvSpPr>
        <p:spPr>
          <a:xfrm>
            <a:off x="6629452" y="5357826"/>
            <a:ext cx="1800200" cy="584775"/>
          </a:xfrm>
          <a:prstGeom prst="rect">
            <a:avLst/>
          </a:prstGeom>
          <a:noFill/>
        </p:spPr>
        <p:txBody>
          <a:bodyPr wrap="square" rtlCol="1">
            <a:spAutoFit/>
          </a:bodyPr>
          <a:lstStyle/>
          <a:p>
            <a:pPr algn="ctr"/>
            <a:r>
              <a:rPr lang="ar-SA" sz="3200" b="1" dirty="0" smtClean="0">
                <a:solidFill>
                  <a:srgbClr val="0000CC"/>
                </a:solidFill>
              </a:rPr>
              <a:t>بطلاً</a:t>
            </a:r>
            <a:endParaRPr lang="en-US" sz="3200" b="1" dirty="0" smtClean="0">
              <a:solidFill>
                <a:srgbClr val="0000CC"/>
              </a:solidFill>
            </a:endParaRPr>
          </a:p>
        </p:txBody>
      </p:sp>
      <p:sp>
        <p:nvSpPr>
          <p:cNvPr id="10" name="مربع نص 9"/>
          <p:cNvSpPr txBox="1"/>
          <p:nvPr/>
        </p:nvSpPr>
        <p:spPr>
          <a:xfrm>
            <a:off x="4857752" y="6058935"/>
            <a:ext cx="1800200" cy="584775"/>
          </a:xfrm>
          <a:prstGeom prst="rect">
            <a:avLst/>
          </a:prstGeom>
          <a:noFill/>
        </p:spPr>
        <p:txBody>
          <a:bodyPr wrap="square" rtlCol="1">
            <a:spAutoFit/>
          </a:bodyPr>
          <a:lstStyle/>
          <a:p>
            <a:pPr algn="ctr"/>
            <a:r>
              <a:rPr lang="ar-SA" sz="3200" b="1" dirty="0" smtClean="0">
                <a:solidFill>
                  <a:srgbClr val="0000CC"/>
                </a:solidFill>
              </a:rPr>
              <a:t>زهوراً</a:t>
            </a:r>
            <a:endParaRPr lang="en-US" sz="3200" b="1" dirty="0" smtClean="0">
              <a:solidFill>
                <a:srgbClr val="0000CC"/>
              </a:solidFill>
            </a:endParaRPr>
          </a:p>
        </p:txBody>
      </p:sp>
      <p:sp>
        <p:nvSpPr>
          <p:cNvPr id="11" name="مربع نص 10"/>
          <p:cNvSpPr txBox="1"/>
          <p:nvPr/>
        </p:nvSpPr>
        <p:spPr>
          <a:xfrm>
            <a:off x="357158" y="6143644"/>
            <a:ext cx="3500462" cy="584775"/>
          </a:xfrm>
          <a:prstGeom prst="rect">
            <a:avLst/>
          </a:prstGeom>
          <a:noFill/>
        </p:spPr>
        <p:txBody>
          <a:bodyPr wrap="square" rtlCol="1">
            <a:spAutoFit/>
          </a:bodyPr>
          <a:lstStyle/>
          <a:p>
            <a:pPr lvl="0" algn="ctr"/>
            <a:r>
              <a:rPr lang="ar-SA" sz="3200" b="1" dirty="0" smtClean="0">
                <a:solidFill>
                  <a:srgbClr val="0000CC"/>
                </a:solidFill>
              </a:rPr>
              <a:t>الزراعة إلى الحديقة. </a:t>
            </a:r>
            <a:endParaRPr lang="en-US" sz="3200" dirty="0">
              <a:solidFill>
                <a:srgbClr val="0000CC"/>
              </a:solidFill>
            </a:endParaRPr>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subTnLst>
                                    <p:audio>
                                      <p:cMediaNode>
                                        <p:cTn display="0" masterRel="sameClick">
                                          <p:stCondLst>
                                            <p:cond evt="begin" delay="0">
                                              <p:tn val="5"/>
                                            </p:cond>
                                          </p:stCondLst>
                                          <p:endCondLst>
                                            <p:cond evt="onStopAudio" delay="0">
                                              <p:tgtEl>
                                                <p:sldTgt/>
                                              </p:tgtEl>
                                            </p:cond>
                                          </p:endCondLst>
                                        </p:cTn>
                                        <p:tgtEl>
                                          <p:sndTgt r:embed="rId3" name="SNARE5.WAV"/>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subTnLst>
                                    <p:audio>
                                      <p:cMediaNode>
                                        <p:cTn display="0" masterRel="sameClick">
                                          <p:stCondLst>
                                            <p:cond evt="begin" delay="0">
                                              <p:tn val="13"/>
                                            </p:cond>
                                          </p:stCondLst>
                                          <p:endCondLst>
                                            <p:cond evt="onStopAudio" delay="0">
                                              <p:tgtEl>
                                                <p:sldTgt/>
                                              </p:tgtEl>
                                            </p:cond>
                                          </p:endCondLst>
                                        </p:cTn>
                                        <p:tgtEl>
                                          <p:sndTgt r:embed="rId4" name="wind.wav"/>
                                        </p:tgtEl>
                                      </p:cMediaNode>
                                    </p:audio>
                                  </p:sub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subTnLst>
                                    <p:audio>
                                      <p:cMediaNode>
                                        <p:cTn display="0" masterRel="sameClick">
                                          <p:stCondLst>
                                            <p:cond evt="begin" delay="0">
                                              <p:tn val="18"/>
                                            </p:cond>
                                          </p:stCondLst>
                                          <p:endCondLst>
                                            <p:cond evt="onStopAudio" delay="0">
                                              <p:tgtEl>
                                                <p:sldTgt/>
                                              </p:tgtEl>
                                            </p:cond>
                                          </p:endCondLst>
                                        </p:cTn>
                                        <p:tgtEl>
                                          <p:sndTgt r:embed="rId4" name="wind.wav"/>
                                        </p:tgtEl>
                                      </p:cMediaNode>
                                    </p:audio>
                                  </p:sub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4" name="wind.wav"/>
                                        </p:tgtEl>
                                      </p:cMediaNode>
                                    </p:audio>
                                  </p:sub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subTnLst>
                                    <p:audio>
                                      <p:cMediaNode>
                                        <p:cTn display="0" masterRel="sameClick">
                                          <p:stCondLst>
                                            <p:cond evt="begin" delay="0">
                                              <p:tn val="28"/>
                                            </p:cond>
                                          </p:stCondLst>
                                          <p:endCondLst>
                                            <p:cond evt="onStopAudio" delay="0">
                                              <p:tgtEl>
                                                <p:sldTgt/>
                                              </p:tgtEl>
                                            </p:cond>
                                          </p:endCondLst>
                                        </p:cTn>
                                        <p:tgtEl>
                                          <p:sndTgt r:embed="rId4" name="wind.wav"/>
                                        </p:tgtEl>
                                      </p:cMediaNode>
                                    </p:audio>
                                  </p:sub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subTnLst>
                                    <p:audio>
                                      <p:cMediaNode>
                                        <p:cTn display="0" masterRel="sameClick">
                                          <p:stCondLst>
                                            <p:cond evt="begin" delay="0">
                                              <p:tn val="33"/>
                                            </p:cond>
                                          </p:stCondLst>
                                          <p:endCondLst>
                                            <p:cond evt="onStopAudio" delay="0">
                                              <p:tgtEl>
                                                <p:sldTgt/>
                                              </p:tgtEl>
                                            </p:cond>
                                          </p:endCondLst>
                                        </p:cTn>
                                        <p:tgtEl>
                                          <p:sndTgt r:embed="rId4" name="wind.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72008" y="836712"/>
            <a:ext cx="8964488" cy="5085184"/>
            <a:chOff x="72008" y="1700808"/>
            <a:chExt cx="8964488" cy="5085184"/>
          </a:xfrm>
        </p:grpSpPr>
        <p:sp>
          <p:nvSpPr>
            <p:cNvPr id="3" name="مستطيل 2"/>
            <p:cNvSpPr/>
            <p:nvPr/>
          </p:nvSpPr>
          <p:spPr>
            <a:xfrm>
              <a:off x="72008" y="1700808"/>
              <a:ext cx="8964488" cy="5085184"/>
            </a:xfrm>
            <a:prstGeom prst="rect">
              <a:avLst/>
            </a:prstGeom>
            <a:solidFill>
              <a:schemeClr val="bg1"/>
            </a:solidFill>
            <a:ln w="76200">
              <a:solidFill>
                <a:schemeClr val="accent6">
                  <a:lumMod val="60000"/>
                  <a:lumOff val="4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ستطيل 3"/>
            <p:cNvSpPr/>
            <p:nvPr/>
          </p:nvSpPr>
          <p:spPr>
            <a:xfrm>
              <a:off x="179512" y="1844824"/>
              <a:ext cx="8712968" cy="4824536"/>
            </a:xfrm>
            <a:prstGeom prst="rect">
              <a:avLst/>
            </a:prstGeom>
            <a:solidFill>
              <a:schemeClr val="bg1"/>
            </a:solidFill>
            <a:ln w="76200">
              <a:solidFill>
                <a:schemeClr val="accent6">
                  <a:lumMod val="60000"/>
                  <a:lumOff val="4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6" name="Rectangle 3"/>
          <p:cNvSpPr>
            <a:spLocks noChangeArrowheads="1"/>
          </p:cNvSpPr>
          <p:nvPr/>
        </p:nvSpPr>
        <p:spPr bwMode="auto">
          <a:xfrm>
            <a:off x="251520" y="2780928"/>
            <a:ext cx="8496944"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buFont typeface="Arial" pitchFamily="34" charset="0"/>
              <a:buChar char="•"/>
            </a:pPr>
            <a:r>
              <a:rPr lang="ar-EG" sz="3600" b="1" dirty="0" smtClean="0"/>
              <a:t> يسمّى هذا النوع تمييز النسبة، وهو ما كان مفسّرًا لجملة مبهمة النسبة.</a:t>
            </a:r>
            <a:endParaRPr lang="en-US" sz="3600" dirty="0"/>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subTnLst>
                                    <p:audio>
                                      <p:cMediaNode>
                                        <p:cTn display="0" masterRel="sameClick">
                                          <p:stCondLst>
                                            <p:cond evt="begin" delay="0">
                                              <p:tn val="5"/>
                                            </p:cond>
                                          </p:stCondLst>
                                          <p:endCondLst>
                                            <p:cond evt="onStopAudio" delay="0">
                                              <p:tgtEl>
                                                <p:sldTgt/>
                                              </p:tgtEl>
                                            </p:cond>
                                          </p:endCondLst>
                                        </p:cTn>
                                        <p:tgtEl>
                                          <p:sndTgt r:embed="rId3" name="SNARE5.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0028.jpg"/>
          <p:cNvPicPr>
            <a:picLocks noChangeAspect="1"/>
          </p:cNvPicPr>
          <p:nvPr/>
        </p:nvPicPr>
        <p:blipFill>
          <a:blip r:embed="rId5" cstate="print">
            <a:lum bright="-10000" contrast="40000"/>
          </a:blip>
          <a:stretch>
            <a:fillRect/>
          </a:stretch>
        </p:blipFill>
        <p:spPr>
          <a:xfrm>
            <a:off x="5148064" y="260648"/>
            <a:ext cx="3672408" cy="1080120"/>
          </a:xfrm>
          <a:prstGeom prst="rect">
            <a:avLst/>
          </a:prstGeom>
        </p:spPr>
      </p:pic>
      <p:sp>
        <p:nvSpPr>
          <p:cNvPr id="3" name="مستطيل 2"/>
          <p:cNvSpPr/>
          <p:nvPr/>
        </p:nvSpPr>
        <p:spPr>
          <a:xfrm>
            <a:off x="5436096" y="355303"/>
            <a:ext cx="2820003" cy="769441"/>
          </a:xfrm>
          <a:prstGeom prst="rect">
            <a:avLst/>
          </a:prstGeom>
        </p:spPr>
        <p:txBody>
          <a:bodyPr wrap="none">
            <a:spAutoFit/>
          </a:bodyPr>
          <a:lstStyle/>
          <a:p>
            <a:r>
              <a:rPr lang="ar-EG" sz="4400" b="1" dirty="0" smtClean="0"/>
              <a:t>مهارات حياتية</a:t>
            </a:r>
            <a:endParaRPr lang="ar-SA" sz="4400" dirty="0"/>
          </a:p>
        </p:txBody>
      </p:sp>
      <p:pic>
        <p:nvPicPr>
          <p:cNvPr id="4" name="صورة 3" descr="0052.jpg"/>
          <p:cNvPicPr>
            <a:picLocks noChangeAspect="1"/>
          </p:cNvPicPr>
          <p:nvPr/>
        </p:nvPicPr>
        <p:blipFill>
          <a:blip r:embed="rId6" cstate="print">
            <a:lum contrast="40000"/>
          </a:blip>
          <a:stretch>
            <a:fillRect/>
          </a:stretch>
        </p:blipFill>
        <p:spPr>
          <a:xfrm>
            <a:off x="323528" y="3052172"/>
            <a:ext cx="8568952" cy="2537068"/>
          </a:xfrm>
          <a:prstGeom prst="rect">
            <a:avLst/>
          </a:prstGeom>
        </p:spPr>
      </p:pic>
      <p:sp>
        <p:nvSpPr>
          <p:cNvPr id="5" name="مستطيل 4"/>
          <p:cNvSpPr/>
          <p:nvPr/>
        </p:nvSpPr>
        <p:spPr>
          <a:xfrm>
            <a:off x="899592" y="3362216"/>
            <a:ext cx="7344816" cy="1938992"/>
          </a:xfrm>
          <a:prstGeom prst="rect">
            <a:avLst/>
          </a:prstGeom>
        </p:spPr>
        <p:txBody>
          <a:bodyPr wrap="square">
            <a:spAutoFit/>
          </a:bodyPr>
          <a:lstStyle/>
          <a:p>
            <a:pPr algn="ctr"/>
            <a:r>
              <a:rPr lang="ar-SA" sz="4000" b="1" dirty="0" smtClean="0">
                <a:solidFill>
                  <a:srgbClr val="9900CC"/>
                </a:solidFill>
              </a:rPr>
              <a:t>من يتأمل حديث رسول الله صلى الله عليه وسلم يدرك أن التدين يقاس بالتعامل كما يقاس بالتعبّد.</a:t>
            </a:r>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par>
                                <p:cTn id="9" presetID="23" presetClass="entr" presetSubtype="1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9"/>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subTnLst>
                                    <p:audio>
                                      <p:cMediaNode>
                                        <p:cTn display="0" masterRel="sameClick">
                                          <p:stCondLst>
                                            <p:cond evt="begin" delay="0">
                                              <p:tn val="15"/>
                                            </p:cond>
                                          </p:stCondLst>
                                          <p:endCondLst>
                                            <p:cond evt="onStopAudio" delay="0">
                                              <p:tgtEl>
                                                <p:sldTgt/>
                                              </p:tgtEl>
                                            </p:cond>
                                          </p:endCondLst>
                                        </p:cTn>
                                        <p:tgtEl>
                                          <p:sndTgt r:embed="rId4" name="suction.wav"/>
                                        </p:tgtEl>
                                      </p:cMediaNode>
                                    </p:audio>
                                  </p:subTnLst>
                                </p:cTn>
                              </p:par>
                              <p:par>
                                <p:cTn id="18" presetID="22" presetClass="entr" presetSubtype="1"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subTnLst>
                                    <p:audio>
                                      <p:cMediaNode>
                                        <p:cTn display="0" masterRel="sameClick">
                                          <p:stCondLst>
                                            <p:cond evt="begin" delay="0">
                                              <p:tn val="18"/>
                                            </p:cond>
                                          </p:stCondLst>
                                          <p:endCondLst>
                                            <p:cond evt="onStopAudio" delay="0">
                                              <p:tgtEl>
                                                <p:sldTgt/>
                                              </p:tgtEl>
                                            </p:cond>
                                          </p:endCondLst>
                                        </p:cTn>
                                        <p:tgtEl>
                                          <p:sndTgt r:embed="rId4" name="suctio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251520" y="2802632"/>
            <a:ext cx="8568952" cy="1130424"/>
          </a:xfrm>
          <a:prstGeom prst="roundRect">
            <a:avLst/>
          </a:prstGeom>
          <a:solidFill>
            <a:srgbClr val="6600CC"/>
          </a:solidFill>
          <a:ln w="76200">
            <a:solidFill>
              <a:srgbClr val="FFC00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Rectangle 1"/>
          <p:cNvSpPr>
            <a:spLocks noChangeArrowheads="1"/>
          </p:cNvSpPr>
          <p:nvPr/>
        </p:nvSpPr>
        <p:spPr bwMode="auto">
          <a:xfrm>
            <a:off x="323529" y="2855838"/>
            <a:ext cx="8296424"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tabLst>
                <a:tab pos="801688" algn="l"/>
              </a:tabLst>
            </a:pPr>
            <a:r>
              <a:rPr lang="ar-EG" sz="3200" b="1" dirty="0" smtClean="0">
                <a:solidFill>
                  <a:schemeClr val="bg1"/>
                </a:solidFill>
                <a:latin typeface="Times New Roman" pitchFamily="18" charset="0"/>
                <a:ea typeface="Calibri" pitchFamily="34" charset="0"/>
                <a:cs typeface="Times New Roman" pitchFamily="18" charset="0"/>
              </a:rPr>
              <a:t>2 بالاستفادة من الإثراء المرفق ضع في الفراغ حالاً مناسبة للكلمة التي تحتها خط فيما </a:t>
            </a:r>
            <a:r>
              <a:rPr lang="ar-EG" sz="3200" b="1" dirty="0" err="1" smtClean="0">
                <a:solidFill>
                  <a:schemeClr val="bg1"/>
                </a:solidFill>
                <a:latin typeface="Times New Roman" pitchFamily="18" charset="0"/>
                <a:ea typeface="Calibri" pitchFamily="34" charset="0"/>
                <a:cs typeface="Times New Roman" pitchFamily="18" charset="0"/>
              </a:rPr>
              <a:t>يلي:</a:t>
            </a:r>
            <a:endParaRPr lang="ar-EG" sz="3200" b="1" dirty="0" smtClean="0">
              <a:solidFill>
                <a:schemeClr val="bg1"/>
              </a:solidFill>
              <a:latin typeface="Times New Roman" pitchFamily="18" charset="0"/>
              <a:ea typeface="Calibri" pitchFamily="34" charset="0"/>
              <a:cs typeface="Times New Roman" pitchFamily="18" charset="0"/>
            </a:endParaRPr>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1062 - snow ski on hard pack.wav"/>
                                        </p:tgtEl>
                                      </p:cMediaNode>
                                    </p:audio>
                                  </p:subTnLst>
                                </p:cTn>
                              </p:par>
                              <p:par>
                                <p:cTn id="8" presetID="2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subTnLst>
                                    <p:audio>
                                      <p:cMediaNode>
                                        <p:cTn display="0" masterRel="sameClick">
                                          <p:stCondLst>
                                            <p:cond evt="begin" delay="0">
                                              <p:tn val="8"/>
                                            </p:cond>
                                          </p:stCondLst>
                                          <p:endCondLst>
                                            <p:cond evt="onStopAudio" delay="0">
                                              <p:tgtEl>
                                                <p:sldTgt/>
                                              </p:tgtEl>
                                            </p:cond>
                                          </p:endCondLst>
                                        </p:cTn>
                                        <p:tgtEl>
                                          <p:sndTgt r:embed="rId3" name="1062 - snow ski on hard pa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395535" y="1628800"/>
          <a:ext cx="8352928" cy="4000250"/>
        </p:xfrm>
        <a:graphic>
          <a:graphicData uri="http://schemas.openxmlformats.org/drawingml/2006/table">
            <a:tbl>
              <a:tblPr rtl="1" firstRow="1" bandRow="1">
                <a:tableStyleId>{5C22544A-7EE6-4342-B048-85BDC9FD1C3A}</a:tableStyleId>
              </a:tblPr>
              <a:tblGrid>
                <a:gridCol w="529397"/>
                <a:gridCol w="3647067"/>
                <a:gridCol w="1950449"/>
                <a:gridCol w="2226015"/>
              </a:tblGrid>
              <a:tr h="864096">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r>
              <a:tr h="3136154">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3" name="مستطيل 2"/>
          <p:cNvSpPr/>
          <p:nvPr/>
        </p:nvSpPr>
        <p:spPr>
          <a:xfrm>
            <a:off x="8316416" y="1772816"/>
            <a:ext cx="332142" cy="584775"/>
          </a:xfrm>
          <a:prstGeom prst="rect">
            <a:avLst/>
          </a:prstGeom>
        </p:spPr>
        <p:txBody>
          <a:bodyPr wrap="none">
            <a:spAutoFit/>
          </a:bodyPr>
          <a:lstStyle/>
          <a:p>
            <a:r>
              <a:rPr lang="ar-EG" sz="3200" b="1" dirty="0" smtClean="0"/>
              <a:t>م</a:t>
            </a:r>
            <a:endParaRPr lang="ar-SA" sz="3200" dirty="0"/>
          </a:p>
        </p:txBody>
      </p:sp>
      <p:sp>
        <p:nvSpPr>
          <p:cNvPr id="4" name="مستطيل 3"/>
          <p:cNvSpPr/>
          <p:nvPr/>
        </p:nvSpPr>
        <p:spPr>
          <a:xfrm>
            <a:off x="6012160" y="1772816"/>
            <a:ext cx="1021433" cy="584775"/>
          </a:xfrm>
          <a:prstGeom prst="rect">
            <a:avLst/>
          </a:prstGeom>
        </p:spPr>
        <p:txBody>
          <a:bodyPr wrap="none">
            <a:spAutoFit/>
          </a:bodyPr>
          <a:lstStyle/>
          <a:p>
            <a:r>
              <a:rPr lang="ar-EG" sz="3200" b="1" dirty="0" smtClean="0"/>
              <a:t>الجملة</a:t>
            </a:r>
            <a:endParaRPr lang="ar-SA" sz="3200" dirty="0"/>
          </a:p>
        </p:txBody>
      </p:sp>
      <p:sp>
        <p:nvSpPr>
          <p:cNvPr id="5" name="مستطيل 4"/>
          <p:cNvSpPr/>
          <p:nvPr/>
        </p:nvSpPr>
        <p:spPr>
          <a:xfrm>
            <a:off x="2686675" y="1772816"/>
            <a:ext cx="1813317" cy="584775"/>
          </a:xfrm>
          <a:prstGeom prst="rect">
            <a:avLst/>
          </a:prstGeom>
        </p:spPr>
        <p:txBody>
          <a:bodyPr wrap="none">
            <a:spAutoFit/>
          </a:bodyPr>
          <a:lstStyle/>
          <a:p>
            <a:r>
              <a:rPr lang="ar-EG" sz="3200" b="1" dirty="0" smtClean="0"/>
              <a:t>تمييز النسبة</a:t>
            </a:r>
            <a:endParaRPr lang="ar-SA" sz="3200" dirty="0"/>
          </a:p>
        </p:txBody>
      </p:sp>
      <p:sp>
        <p:nvSpPr>
          <p:cNvPr id="6" name="مستطيل 5"/>
          <p:cNvSpPr/>
          <p:nvPr/>
        </p:nvSpPr>
        <p:spPr>
          <a:xfrm>
            <a:off x="971600" y="1772816"/>
            <a:ext cx="1000594" cy="584775"/>
          </a:xfrm>
          <a:prstGeom prst="rect">
            <a:avLst/>
          </a:prstGeom>
        </p:spPr>
        <p:txBody>
          <a:bodyPr wrap="none">
            <a:spAutoFit/>
          </a:bodyPr>
          <a:lstStyle/>
          <a:p>
            <a:r>
              <a:rPr lang="ar-EG" sz="3200" b="1" dirty="0" smtClean="0"/>
              <a:t>المميّز</a:t>
            </a:r>
            <a:endParaRPr lang="ar-SA" sz="3200" dirty="0"/>
          </a:p>
        </p:txBody>
      </p:sp>
      <p:sp>
        <p:nvSpPr>
          <p:cNvPr id="7" name="مستطيل 6"/>
          <p:cNvSpPr/>
          <p:nvPr/>
        </p:nvSpPr>
        <p:spPr>
          <a:xfrm>
            <a:off x="4572000" y="3212976"/>
            <a:ext cx="3600400" cy="1077218"/>
          </a:xfrm>
          <a:prstGeom prst="rect">
            <a:avLst/>
          </a:prstGeom>
        </p:spPr>
        <p:txBody>
          <a:bodyPr wrap="square">
            <a:spAutoFit/>
          </a:bodyPr>
          <a:lstStyle/>
          <a:p>
            <a:r>
              <a:rPr lang="ar-EG" sz="3200" b="1" dirty="0" smtClean="0"/>
              <a:t>قال </a:t>
            </a:r>
            <a:r>
              <a:rPr lang="ar-EG" sz="3200" b="1" dirty="0" err="1" smtClean="0"/>
              <a:t>تعالى: {</a:t>
            </a:r>
            <a:r>
              <a:rPr lang="ar-SA" sz="3200" b="1" dirty="0" smtClean="0"/>
              <a:t> </a:t>
            </a:r>
            <a:r>
              <a:rPr lang="ar-SA" sz="3200" b="1" dirty="0" smtClean="0">
                <a:solidFill>
                  <a:srgbClr val="006600"/>
                </a:solidFill>
              </a:rPr>
              <a:t>وفَجَّرْنَا الأَرْضَ عُيُونًا </a:t>
            </a:r>
            <a:r>
              <a:rPr lang="ar-EG" sz="3200" b="1" dirty="0" smtClean="0"/>
              <a:t>} القمر 12</a:t>
            </a:r>
            <a:endParaRPr lang="ar-SA" sz="3200" dirty="0"/>
          </a:p>
        </p:txBody>
      </p:sp>
      <p:sp>
        <p:nvSpPr>
          <p:cNvPr id="8" name="مستطيل 7"/>
          <p:cNvSpPr/>
          <p:nvPr/>
        </p:nvSpPr>
        <p:spPr>
          <a:xfrm>
            <a:off x="8244408" y="3284984"/>
            <a:ext cx="415498" cy="584775"/>
          </a:xfrm>
          <a:prstGeom prst="rect">
            <a:avLst/>
          </a:prstGeom>
        </p:spPr>
        <p:txBody>
          <a:bodyPr wrap="none">
            <a:spAutoFit/>
          </a:bodyPr>
          <a:lstStyle/>
          <a:p>
            <a:r>
              <a:rPr lang="ar-EG" sz="3200" b="1" dirty="0" smtClean="0"/>
              <a:t>1</a:t>
            </a:r>
            <a:endParaRPr lang="ar-SA" sz="3200" dirty="0"/>
          </a:p>
        </p:txBody>
      </p:sp>
      <p:sp>
        <p:nvSpPr>
          <p:cNvPr id="9" name="مربع نص 8"/>
          <p:cNvSpPr txBox="1"/>
          <p:nvPr/>
        </p:nvSpPr>
        <p:spPr>
          <a:xfrm>
            <a:off x="2699792" y="3415729"/>
            <a:ext cx="1800200" cy="584775"/>
          </a:xfrm>
          <a:prstGeom prst="rect">
            <a:avLst/>
          </a:prstGeom>
          <a:noFill/>
        </p:spPr>
        <p:txBody>
          <a:bodyPr wrap="square" rtlCol="1">
            <a:spAutoFit/>
          </a:bodyPr>
          <a:lstStyle/>
          <a:p>
            <a:r>
              <a:rPr lang="ar-SA" sz="3200" b="1" dirty="0" smtClean="0"/>
              <a:t>عيونا ً</a:t>
            </a:r>
            <a:endParaRPr lang="en-US" sz="3200" dirty="0"/>
          </a:p>
        </p:txBody>
      </p:sp>
      <p:sp>
        <p:nvSpPr>
          <p:cNvPr id="10" name="مربع نص 9"/>
          <p:cNvSpPr txBox="1"/>
          <p:nvPr/>
        </p:nvSpPr>
        <p:spPr>
          <a:xfrm>
            <a:off x="500034" y="3415729"/>
            <a:ext cx="1911726" cy="584775"/>
          </a:xfrm>
          <a:prstGeom prst="rect">
            <a:avLst/>
          </a:prstGeom>
          <a:noFill/>
        </p:spPr>
        <p:txBody>
          <a:bodyPr wrap="square" rtlCol="1">
            <a:spAutoFit/>
          </a:bodyPr>
          <a:lstStyle/>
          <a:p>
            <a:r>
              <a:rPr lang="ar-SA" sz="3200" b="1" dirty="0" smtClean="0"/>
              <a:t>فجرنا الأرض</a:t>
            </a:r>
            <a:endParaRPr lang="en-US" sz="3200" dirty="0"/>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2.5"/>
                                          </p:val>
                                        </p:tav>
                                        <p:tav tm="100000">
                                          <p:val>
                                            <p:strVal val="#ppt_w"/>
                                          </p:val>
                                        </p:tav>
                                      </p:tavLst>
                                    </p:anim>
                                    <p:anim calcmode="lin" valueType="num">
                                      <p:cBhvr>
                                        <p:cTn id="8" dur="500" fill="hold"/>
                                        <p:tgtEl>
                                          <p:spTgt spid="2"/>
                                        </p:tgtEl>
                                        <p:attrNameLst>
                                          <p:attrName>ppt_h</p:attrName>
                                        </p:attrNameLst>
                                      </p:cBhvr>
                                      <p:tavLst>
                                        <p:tav tm="0">
                                          <p:val>
                                            <p:strVal val="#ppt_h*0.01"/>
                                          </p:val>
                                        </p:tav>
                                        <p:tav tm="100000">
                                          <p:val>
                                            <p:strVal val="#ppt_h"/>
                                          </p:val>
                                        </p:tav>
                                      </p:tavLst>
                                    </p:anim>
                                    <p:anim calcmode="lin" valueType="num">
                                      <p:cBhvr>
                                        <p:cTn id="9" dur="500" fill="hold"/>
                                        <p:tgtEl>
                                          <p:spTgt spid="2"/>
                                        </p:tgtEl>
                                        <p:attrNameLst>
                                          <p:attrName>ppt_x</p:attrName>
                                        </p:attrNameLst>
                                      </p:cBhvr>
                                      <p:tavLst>
                                        <p:tav tm="0">
                                          <p:val>
                                            <p:strVal val="#ppt_x"/>
                                          </p:val>
                                        </p:tav>
                                        <p:tav tm="100000">
                                          <p:val>
                                            <p:strVal val="#ppt_x"/>
                                          </p:val>
                                        </p:tav>
                                      </p:tavLst>
                                    </p:anim>
                                    <p:anim calcmode="lin" valueType="num">
                                      <p:cBhvr>
                                        <p:cTn id="10" dur="500" fill="hold"/>
                                        <p:tgtEl>
                                          <p:spTgt spid="2"/>
                                        </p:tgtEl>
                                        <p:attrNameLst>
                                          <p:attrName>ppt_y</p:attrName>
                                        </p:attrNameLst>
                                      </p:cBhvr>
                                      <p:tavLst>
                                        <p:tav tm="0">
                                          <p:val>
                                            <p:strVal val="#ppt_h+1"/>
                                          </p:val>
                                        </p:tav>
                                        <p:tav tm="100000">
                                          <p:val>
                                            <p:strVal val="#ppt_y"/>
                                          </p:val>
                                        </p:tav>
                                      </p:tavLst>
                                    </p:anim>
                                    <p:animEffect transition="in" filter="fade">
                                      <p:cBhvr>
                                        <p:cTn id="11"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dtmf.wav"/>
                                        </p:tgtEl>
                                      </p:cMediaNode>
                                    </p:audio>
                                  </p:subTnLst>
                                </p:cTn>
                              </p:par>
                              <p:par>
                                <p:cTn id="12" presetID="58" presetClass="entr" presetSubtype="0" accel="10000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strVal val="#ppt_w*2.5"/>
                                          </p:val>
                                        </p:tav>
                                        <p:tav tm="100000">
                                          <p:val>
                                            <p:strVal val="#ppt_w"/>
                                          </p:val>
                                        </p:tav>
                                      </p:tavLst>
                                    </p:anim>
                                    <p:anim calcmode="lin" valueType="num">
                                      <p:cBhvr>
                                        <p:cTn id="15" dur="500" fill="hold"/>
                                        <p:tgtEl>
                                          <p:spTgt spid="3"/>
                                        </p:tgtEl>
                                        <p:attrNameLst>
                                          <p:attrName>ppt_h</p:attrName>
                                        </p:attrNameLst>
                                      </p:cBhvr>
                                      <p:tavLst>
                                        <p:tav tm="0">
                                          <p:val>
                                            <p:strVal val="#ppt_h*0.01"/>
                                          </p:val>
                                        </p:tav>
                                        <p:tav tm="100000">
                                          <p:val>
                                            <p:strVal val="#ppt_h"/>
                                          </p:val>
                                        </p:tav>
                                      </p:tavLst>
                                    </p:anim>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h+1"/>
                                          </p:val>
                                        </p:tav>
                                        <p:tav tm="100000">
                                          <p:val>
                                            <p:strVal val="#ppt_y"/>
                                          </p:val>
                                        </p:tav>
                                      </p:tavLst>
                                    </p:anim>
                                    <p:animEffect transition="in" filter="fade">
                                      <p:cBhvr>
                                        <p:cTn id="18" dur="500"/>
                                        <p:tgtEl>
                                          <p:spTgt spid="3"/>
                                        </p:tgtEl>
                                      </p:cBhvr>
                                    </p:animEffect>
                                  </p:childTnLst>
                                  <p:subTnLst>
                                    <p:audio>
                                      <p:cMediaNode>
                                        <p:cTn display="0" masterRel="sameClick">
                                          <p:stCondLst>
                                            <p:cond evt="begin" delay="0">
                                              <p:tn val="12"/>
                                            </p:cond>
                                          </p:stCondLst>
                                          <p:endCondLst>
                                            <p:cond evt="onStopAudio" delay="0">
                                              <p:tgtEl>
                                                <p:sldTgt/>
                                              </p:tgtEl>
                                            </p:cond>
                                          </p:endCondLst>
                                        </p:cTn>
                                        <p:tgtEl>
                                          <p:sndTgt r:embed="rId3" name="dtmf.wav"/>
                                        </p:tgtEl>
                                      </p:cMediaNode>
                                    </p:audio>
                                  </p:subTnLst>
                                </p:cTn>
                              </p:par>
                              <p:par>
                                <p:cTn id="19" presetID="58" presetClass="entr" presetSubtype="0" accel="10000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strVal val="#ppt_w*2.5"/>
                                          </p:val>
                                        </p:tav>
                                        <p:tav tm="100000">
                                          <p:val>
                                            <p:strVal val="#ppt_w"/>
                                          </p:val>
                                        </p:tav>
                                      </p:tavLst>
                                    </p:anim>
                                    <p:anim calcmode="lin" valueType="num">
                                      <p:cBhvr>
                                        <p:cTn id="22" dur="500" fill="hold"/>
                                        <p:tgtEl>
                                          <p:spTgt spid="4"/>
                                        </p:tgtEl>
                                        <p:attrNameLst>
                                          <p:attrName>ppt_h</p:attrName>
                                        </p:attrNameLst>
                                      </p:cBhvr>
                                      <p:tavLst>
                                        <p:tav tm="0">
                                          <p:val>
                                            <p:strVal val="#ppt_h*0.01"/>
                                          </p:val>
                                        </p:tav>
                                        <p:tav tm="100000">
                                          <p:val>
                                            <p:strVal val="#ppt_h"/>
                                          </p:val>
                                        </p:tav>
                                      </p:tavLst>
                                    </p:anim>
                                    <p:anim calcmode="lin" valueType="num">
                                      <p:cBhvr>
                                        <p:cTn id="23" dur="500" fill="hold"/>
                                        <p:tgtEl>
                                          <p:spTgt spid="4"/>
                                        </p:tgtEl>
                                        <p:attrNameLst>
                                          <p:attrName>ppt_x</p:attrName>
                                        </p:attrNameLst>
                                      </p:cBhvr>
                                      <p:tavLst>
                                        <p:tav tm="0">
                                          <p:val>
                                            <p:strVal val="#ppt_x"/>
                                          </p:val>
                                        </p:tav>
                                        <p:tav tm="100000">
                                          <p:val>
                                            <p:strVal val="#ppt_x"/>
                                          </p:val>
                                        </p:tav>
                                      </p:tavLst>
                                    </p:anim>
                                    <p:anim calcmode="lin" valueType="num">
                                      <p:cBhvr>
                                        <p:cTn id="24" dur="500" fill="hold"/>
                                        <p:tgtEl>
                                          <p:spTgt spid="4"/>
                                        </p:tgtEl>
                                        <p:attrNameLst>
                                          <p:attrName>ppt_y</p:attrName>
                                        </p:attrNameLst>
                                      </p:cBhvr>
                                      <p:tavLst>
                                        <p:tav tm="0">
                                          <p:val>
                                            <p:strVal val="#ppt_h+1"/>
                                          </p:val>
                                        </p:tav>
                                        <p:tav tm="100000">
                                          <p:val>
                                            <p:strVal val="#ppt_y"/>
                                          </p:val>
                                        </p:tav>
                                      </p:tavLst>
                                    </p:anim>
                                    <p:animEffect transition="in" filter="fade">
                                      <p:cBhvr>
                                        <p:cTn id="25" dur="500"/>
                                        <p:tgtEl>
                                          <p:spTgt spid="4"/>
                                        </p:tgtEl>
                                      </p:cBhvr>
                                    </p:animEffect>
                                  </p:childTnLst>
                                  <p:subTnLst>
                                    <p:audio>
                                      <p:cMediaNode>
                                        <p:cTn display="0" masterRel="sameClick">
                                          <p:stCondLst>
                                            <p:cond evt="begin" delay="0">
                                              <p:tn val="19"/>
                                            </p:cond>
                                          </p:stCondLst>
                                          <p:endCondLst>
                                            <p:cond evt="onStopAudio" delay="0">
                                              <p:tgtEl>
                                                <p:sldTgt/>
                                              </p:tgtEl>
                                            </p:cond>
                                          </p:endCondLst>
                                        </p:cTn>
                                        <p:tgtEl>
                                          <p:sndTgt r:embed="rId3" name="dtmf.wav"/>
                                        </p:tgtEl>
                                      </p:cMediaNode>
                                    </p:audio>
                                  </p:subTnLst>
                                </p:cTn>
                              </p:par>
                              <p:par>
                                <p:cTn id="26" presetID="58" presetClass="entr" presetSubtype="0" accel="10000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strVal val="#ppt_w*2.5"/>
                                          </p:val>
                                        </p:tav>
                                        <p:tav tm="100000">
                                          <p:val>
                                            <p:strVal val="#ppt_w"/>
                                          </p:val>
                                        </p:tav>
                                      </p:tavLst>
                                    </p:anim>
                                    <p:anim calcmode="lin" valueType="num">
                                      <p:cBhvr>
                                        <p:cTn id="29" dur="500" fill="hold"/>
                                        <p:tgtEl>
                                          <p:spTgt spid="5"/>
                                        </p:tgtEl>
                                        <p:attrNameLst>
                                          <p:attrName>ppt_h</p:attrName>
                                        </p:attrNameLst>
                                      </p:cBhvr>
                                      <p:tavLst>
                                        <p:tav tm="0">
                                          <p:val>
                                            <p:strVal val="#ppt_h*0.01"/>
                                          </p:val>
                                        </p:tav>
                                        <p:tav tm="100000">
                                          <p:val>
                                            <p:strVal val="#ppt_h"/>
                                          </p:val>
                                        </p:tav>
                                      </p:tavLst>
                                    </p:anim>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ppt_h+1"/>
                                          </p:val>
                                        </p:tav>
                                        <p:tav tm="100000">
                                          <p:val>
                                            <p:strVal val="#ppt_y"/>
                                          </p:val>
                                        </p:tav>
                                      </p:tavLst>
                                    </p:anim>
                                    <p:animEffect transition="in" filter="fade">
                                      <p:cBhvr>
                                        <p:cTn id="32" dur="500"/>
                                        <p:tgtEl>
                                          <p:spTgt spid="5"/>
                                        </p:tgtEl>
                                      </p:cBhvr>
                                    </p:animEffect>
                                  </p:childTnLst>
                                  <p:subTnLst>
                                    <p:audio>
                                      <p:cMediaNode>
                                        <p:cTn display="0" masterRel="sameClick">
                                          <p:stCondLst>
                                            <p:cond evt="begin" delay="0">
                                              <p:tn val="26"/>
                                            </p:cond>
                                          </p:stCondLst>
                                          <p:endCondLst>
                                            <p:cond evt="onStopAudio" delay="0">
                                              <p:tgtEl>
                                                <p:sldTgt/>
                                              </p:tgtEl>
                                            </p:cond>
                                          </p:endCondLst>
                                        </p:cTn>
                                        <p:tgtEl>
                                          <p:sndTgt r:embed="rId3" name="dtmf.wav"/>
                                        </p:tgtEl>
                                      </p:cMediaNode>
                                    </p:audio>
                                  </p:subTnLst>
                                </p:cTn>
                              </p:par>
                              <p:par>
                                <p:cTn id="33" presetID="58" presetClass="entr" presetSubtype="0" accel="10000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strVal val="#ppt_w*2.5"/>
                                          </p:val>
                                        </p:tav>
                                        <p:tav tm="100000">
                                          <p:val>
                                            <p:strVal val="#ppt_w"/>
                                          </p:val>
                                        </p:tav>
                                      </p:tavLst>
                                    </p:anim>
                                    <p:anim calcmode="lin" valueType="num">
                                      <p:cBhvr>
                                        <p:cTn id="36" dur="500" fill="hold"/>
                                        <p:tgtEl>
                                          <p:spTgt spid="6"/>
                                        </p:tgtEl>
                                        <p:attrNameLst>
                                          <p:attrName>ppt_h</p:attrName>
                                        </p:attrNameLst>
                                      </p:cBhvr>
                                      <p:tavLst>
                                        <p:tav tm="0">
                                          <p:val>
                                            <p:strVal val="#ppt_h*0.01"/>
                                          </p:val>
                                        </p:tav>
                                        <p:tav tm="100000">
                                          <p:val>
                                            <p:strVal val="#ppt_h"/>
                                          </p:val>
                                        </p:tav>
                                      </p:tavLst>
                                    </p:anim>
                                    <p:anim calcmode="lin" valueType="num">
                                      <p:cBhvr>
                                        <p:cTn id="37" dur="500" fill="hold"/>
                                        <p:tgtEl>
                                          <p:spTgt spid="6"/>
                                        </p:tgtEl>
                                        <p:attrNameLst>
                                          <p:attrName>ppt_x</p:attrName>
                                        </p:attrNameLst>
                                      </p:cBhvr>
                                      <p:tavLst>
                                        <p:tav tm="0">
                                          <p:val>
                                            <p:strVal val="#ppt_x"/>
                                          </p:val>
                                        </p:tav>
                                        <p:tav tm="100000">
                                          <p:val>
                                            <p:strVal val="#ppt_x"/>
                                          </p:val>
                                        </p:tav>
                                      </p:tavLst>
                                    </p:anim>
                                    <p:anim calcmode="lin" valueType="num">
                                      <p:cBhvr>
                                        <p:cTn id="38" dur="500" fill="hold"/>
                                        <p:tgtEl>
                                          <p:spTgt spid="6"/>
                                        </p:tgtEl>
                                        <p:attrNameLst>
                                          <p:attrName>ppt_y</p:attrName>
                                        </p:attrNameLst>
                                      </p:cBhvr>
                                      <p:tavLst>
                                        <p:tav tm="0">
                                          <p:val>
                                            <p:strVal val="#ppt_h+1"/>
                                          </p:val>
                                        </p:tav>
                                        <p:tav tm="100000">
                                          <p:val>
                                            <p:strVal val="#ppt_y"/>
                                          </p:val>
                                        </p:tav>
                                      </p:tavLst>
                                    </p:anim>
                                    <p:animEffect transition="in" filter="fade">
                                      <p:cBhvr>
                                        <p:cTn id="39" dur="500"/>
                                        <p:tgtEl>
                                          <p:spTgt spid="6"/>
                                        </p:tgtEl>
                                      </p:cBhvr>
                                    </p:animEffect>
                                  </p:childTnLst>
                                  <p:subTnLst>
                                    <p:audio>
                                      <p:cMediaNode>
                                        <p:cTn display="0" masterRel="sameClick">
                                          <p:stCondLst>
                                            <p:cond evt="begin" delay="0">
                                              <p:tn val="33"/>
                                            </p:cond>
                                          </p:stCondLst>
                                          <p:endCondLst>
                                            <p:cond evt="onStopAudio" delay="0">
                                              <p:tgtEl>
                                                <p:sldTgt/>
                                              </p:tgtEl>
                                            </p:cond>
                                          </p:endCondLst>
                                        </p:cTn>
                                        <p:tgtEl>
                                          <p:sndTgt r:embed="rId3" name="dtmf.wav"/>
                                        </p:tgtEl>
                                      </p:cMediaNode>
                                    </p:audio>
                                  </p:subTnLst>
                                </p:cTn>
                              </p:par>
                            </p:childTnLst>
                          </p:cTn>
                        </p:par>
                      </p:childTnLst>
                    </p:cTn>
                  </p:par>
                  <p:par>
                    <p:cTn id="40" fill="hold">
                      <p:stCondLst>
                        <p:cond delay="indefinite"/>
                      </p:stCondLst>
                      <p:childTnLst>
                        <p:par>
                          <p:cTn id="41" fill="hold">
                            <p:stCondLst>
                              <p:cond delay="0"/>
                            </p:stCondLst>
                            <p:childTnLst>
                              <p:par>
                                <p:cTn id="42" presetID="49" presetClass="entr" presetSubtype="0" decel="100000"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 calcmode="lin" valueType="num">
                                      <p:cBhvr>
                                        <p:cTn id="46" dur="500" fill="hold"/>
                                        <p:tgtEl>
                                          <p:spTgt spid="8"/>
                                        </p:tgtEl>
                                        <p:attrNameLst>
                                          <p:attrName>style.rotation</p:attrName>
                                        </p:attrNameLst>
                                      </p:cBhvr>
                                      <p:tavLst>
                                        <p:tav tm="0">
                                          <p:val>
                                            <p:fltVal val="360"/>
                                          </p:val>
                                        </p:tav>
                                        <p:tav tm="100000">
                                          <p:val>
                                            <p:fltVal val="0"/>
                                          </p:val>
                                        </p:tav>
                                      </p:tavLst>
                                    </p:anim>
                                    <p:animEffect transition="in" filter="fade">
                                      <p:cBhvr>
                                        <p:cTn id="47" dur="500"/>
                                        <p:tgtEl>
                                          <p:spTgt spid="8"/>
                                        </p:tgtEl>
                                      </p:cBhvr>
                                    </p:animEffect>
                                  </p:childTnLst>
                                  <p:subTnLst>
                                    <p:audio>
                                      <p:cMediaNode>
                                        <p:cTn display="0" masterRel="sameClick">
                                          <p:stCondLst>
                                            <p:cond evt="begin" delay="0">
                                              <p:tn val="42"/>
                                            </p:cond>
                                          </p:stCondLst>
                                          <p:endCondLst>
                                            <p:cond evt="onStopAudio" delay="0">
                                              <p:tgtEl>
                                                <p:sldTgt/>
                                              </p:tgtEl>
                                            </p:cond>
                                          </p:endCondLst>
                                        </p:cTn>
                                        <p:tgtEl>
                                          <p:sndTgt r:embed="rId4" name="disconnect.wav"/>
                                        </p:tgtEl>
                                      </p:cMediaNode>
                                    </p:audio>
                                  </p:subTnLst>
                                </p:cTn>
                              </p:par>
                              <p:par>
                                <p:cTn id="48" presetID="49" presetClass="entr" presetSubtype="0" decel="100000"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ppt_w</p:attrName>
                                        </p:attrNameLst>
                                      </p:cBhvr>
                                      <p:tavLst>
                                        <p:tav tm="0">
                                          <p:val>
                                            <p:fltVal val="0"/>
                                          </p:val>
                                        </p:tav>
                                        <p:tav tm="100000">
                                          <p:val>
                                            <p:strVal val="#ppt_w"/>
                                          </p:val>
                                        </p:tav>
                                      </p:tavLst>
                                    </p:anim>
                                    <p:anim calcmode="lin" valueType="num">
                                      <p:cBhvr>
                                        <p:cTn id="51" dur="500" fill="hold"/>
                                        <p:tgtEl>
                                          <p:spTgt spid="7"/>
                                        </p:tgtEl>
                                        <p:attrNameLst>
                                          <p:attrName>ppt_h</p:attrName>
                                        </p:attrNameLst>
                                      </p:cBhvr>
                                      <p:tavLst>
                                        <p:tav tm="0">
                                          <p:val>
                                            <p:fltVal val="0"/>
                                          </p:val>
                                        </p:tav>
                                        <p:tav tm="100000">
                                          <p:val>
                                            <p:strVal val="#ppt_h"/>
                                          </p:val>
                                        </p:tav>
                                      </p:tavLst>
                                    </p:anim>
                                    <p:anim calcmode="lin" valueType="num">
                                      <p:cBhvr>
                                        <p:cTn id="52" dur="500" fill="hold"/>
                                        <p:tgtEl>
                                          <p:spTgt spid="7"/>
                                        </p:tgtEl>
                                        <p:attrNameLst>
                                          <p:attrName>style.rotation</p:attrName>
                                        </p:attrNameLst>
                                      </p:cBhvr>
                                      <p:tavLst>
                                        <p:tav tm="0">
                                          <p:val>
                                            <p:fltVal val="360"/>
                                          </p:val>
                                        </p:tav>
                                        <p:tav tm="100000">
                                          <p:val>
                                            <p:fltVal val="0"/>
                                          </p:val>
                                        </p:tav>
                                      </p:tavLst>
                                    </p:anim>
                                    <p:animEffect transition="in" filter="fade">
                                      <p:cBhvr>
                                        <p:cTn id="53" dur="500"/>
                                        <p:tgtEl>
                                          <p:spTgt spid="7"/>
                                        </p:tgtEl>
                                      </p:cBhvr>
                                    </p:animEffect>
                                  </p:childTnLst>
                                  <p:subTnLst>
                                    <p:audio>
                                      <p:cMediaNode>
                                        <p:cTn display="0" masterRel="sameClick">
                                          <p:stCondLst>
                                            <p:cond evt="begin" delay="0">
                                              <p:tn val="48"/>
                                            </p:cond>
                                          </p:stCondLst>
                                          <p:endCondLst>
                                            <p:cond evt="onStopAudio" delay="0">
                                              <p:tgtEl>
                                                <p:sldTgt/>
                                              </p:tgtEl>
                                            </p:cond>
                                          </p:endCondLst>
                                        </p:cTn>
                                        <p:tgtEl>
                                          <p:sndTgt r:embed="rId4" name="disconnect.wav"/>
                                        </p:tgtEl>
                                      </p:cMediaNode>
                                    </p:audio>
                                  </p:sub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00"/>
                                        <p:tgtEl>
                                          <p:spTgt spid="9"/>
                                        </p:tgtEl>
                                      </p:cBhvr>
                                    </p:animEffect>
                                  </p:childTnLst>
                                  <p:subTnLst>
                                    <p:audio>
                                      <p:cMediaNode>
                                        <p:cTn display="0" masterRel="sameClick">
                                          <p:stCondLst>
                                            <p:cond evt="begin" delay="0">
                                              <p:tn val="56"/>
                                            </p:cond>
                                          </p:stCondLst>
                                          <p:endCondLst>
                                            <p:cond evt="onStopAudio" delay="0">
                                              <p:tgtEl>
                                                <p:sldTgt/>
                                              </p:tgtEl>
                                            </p:cond>
                                          </p:endCondLst>
                                        </p:cTn>
                                        <p:tgtEl>
                                          <p:sndTgt r:embed="rId5" name="wind.wav"/>
                                        </p:tgtEl>
                                      </p:cMediaNode>
                                    </p:audio>
                                  </p:sub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down)">
                                      <p:cBhvr>
                                        <p:cTn id="63" dur="500"/>
                                        <p:tgtEl>
                                          <p:spTgt spid="10"/>
                                        </p:tgtEl>
                                      </p:cBhvr>
                                    </p:animEffect>
                                  </p:childTnLst>
                                  <p:subTnLst>
                                    <p:audio>
                                      <p:cMediaNode>
                                        <p:cTn display="0" masterRel="sameClick">
                                          <p:stCondLst>
                                            <p:cond evt="begin" delay="0">
                                              <p:tn val="61"/>
                                            </p:cond>
                                          </p:stCondLst>
                                          <p:endCondLst>
                                            <p:cond evt="onStopAudio" delay="0">
                                              <p:tgtEl>
                                                <p:sldTgt/>
                                              </p:tgtEl>
                                            </p:cond>
                                          </p:endCondLst>
                                        </p:cTn>
                                        <p:tgtEl>
                                          <p:sndTgt r:embed="rId6"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395535" y="1628800"/>
          <a:ext cx="8352928" cy="4000250"/>
        </p:xfrm>
        <a:graphic>
          <a:graphicData uri="http://schemas.openxmlformats.org/drawingml/2006/table">
            <a:tbl>
              <a:tblPr rtl="1" firstRow="1" bandRow="1">
                <a:tableStyleId>{5C22544A-7EE6-4342-B048-85BDC9FD1C3A}</a:tableStyleId>
              </a:tblPr>
              <a:tblGrid>
                <a:gridCol w="529397"/>
                <a:gridCol w="3647067"/>
                <a:gridCol w="1950449"/>
                <a:gridCol w="2226015"/>
              </a:tblGrid>
              <a:tr h="864096">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c>
                  <a:txBody>
                    <a:bodyPr/>
                    <a:lstStyle/>
                    <a:p>
                      <a:pPr rtl="1"/>
                      <a:endParaRPr lang="ar-SA"/>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r>
              <a:tr h="3136154">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3" name="مستطيل 2"/>
          <p:cNvSpPr/>
          <p:nvPr/>
        </p:nvSpPr>
        <p:spPr>
          <a:xfrm>
            <a:off x="8316416" y="1772816"/>
            <a:ext cx="332142" cy="584775"/>
          </a:xfrm>
          <a:prstGeom prst="rect">
            <a:avLst/>
          </a:prstGeom>
        </p:spPr>
        <p:txBody>
          <a:bodyPr wrap="none">
            <a:spAutoFit/>
          </a:bodyPr>
          <a:lstStyle/>
          <a:p>
            <a:r>
              <a:rPr lang="ar-EG" sz="3200" b="1" dirty="0" smtClean="0"/>
              <a:t>م</a:t>
            </a:r>
            <a:endParaRPr lang="ar-SA" sz="3200" dirty="0"/>
          </a:p>
        </p:txBody>
      </p:sp>
      <p:sp>
        <p:nvSpPr>
          <p:cNvPr id="4" name="مستطيل 3"/>
          <p:cNvSpPr/>
          <p:nvPr/>
        </p:nvSpPr>
        <p:spPr>
          <a:xfrm>
            <a:off x="6012160" y="1772816"/>
            <a:ext cx="1021433" cy="584775"/>
          </a:xfrm>
          <a:prstGeom prst="rect">
            <a:avLst/>
          </a:prstGeom>
        </p:spPr>
        <p:txBody>
          <a:bodyPr wrap="none">
            <a:spAutoFit/>
          </a:bodyPr>
          <a:lstStyle/>
          <a:p>
            <a:r>
              <a:rPr lang="ar-EG" sz="3200" b="1" dirty="0" smtClean="0"/>
              <a:t>الجملة</a:t>
            </a:r>
            <a:endParaRPr lang="ar-SA" sz="3200" dirty="0"/>
          </a:p>
        </p:txBody>
      </p:sp>
      <p:sp>
        <p:nvSpPr>
          <p:cNvPr id="5" name="مستطيل 4"/>
          <p:cNvSpPr/>
          <p:nvPr/>
        </p:nvSpPr>
        <p:spPr>
          <a:xfrm>
            <a:off x="2686675" y="1772816"/>
            <a:ext cx="1813317" cy="584775"/>
          </a:xfrm>
          <a:prstGeom prst="rect">
            <a:avLst/>
          </a:prstGeom>
        </p:spPr>
        <p:txBody>
          <a:bodyPr wrap="none">
            <a:spAutoFit/>
          </a:bodyPr>
          <a:lstStyle/>
          <a:p>
            <a:r>
              <a:rPr lang="ar-EG" sz="3200" b="1" dirty="0" smtClean="0"/>
              <a:t>تمييز النسبة</a:t>
            </a:r>
            <a:endParaRPr lang="ar-SA" sz="3200" dirty="0"/>
          </a:p>
        </p:txBody>
      </p:sp>
      <p:sp>
        <p:nvSpPr>
          <p:cNvPr id="6" name="مستطيل 5"/>
          <p:cNvSpPr/>
          <p:nvPr/>
        </p:nvSpPr>
        <p:spPr>
          <a:xfrm>
            <a:off x="971600" y="1772816"/>
            <a:ext cx="1000594" cy="584775"/>
          </a:xfrm>
          <a:prstGeom prst="rect">
            <a:avLst/>
          </a:prstGeom>
        </p:spPr>
        <p:txBody>
          <a:bodyPr wrap="none">
            <a:spAutoFit/>
          </a:bodyPr>
          <a:lstStyle/>
          <a:p>
            <a:r>
              <a:rPr lang="ar-EG" sz="3200" b="1" dirty="0" smtClean="0"/>
              <a:t>المميّز</a:t>
            </a:r>
            <a:endParaRPr lang="ar-SA" sz="3200" dirty="0"/>
          </a:p>
        </p:txBody>
      </p:sp>
      <p:sp>
        <p:nvSpPr>
          <p:cNvPr id="7" name="مستطيل 6"/>
          <p:cNvSpPr/>
          <p:nvPr/>
        </p:nvSpPr>
        <p:spPr>
          <a:xfrm>
            <a:off x="4572000" y="3212976"/>
            <a:ext cx="3600400" cy="2062103"/>
          </a:xfrm>
          <a:prstGeom prst="rect">
            <a:avLst/>
          </a:prstGeom>
        </p:spPr>
        <p:txBody>
          <a:bodyPr wrap="square">
            <a:spAutoFit/>
          </a:bodyPr>
          <a:lstStyle/>
          <a:p>
            <a:r>
              <a:rPr lang="ar-EG" sz="3200" b="1" dirty="0" smtClean="0"/>
              <a:t>قال رسول الله صلى الله عليه </a:t>
            </a:r>
            <a:r>
              <a:rPr lang="ar-EG" sz="3200" b="1" dirty="0" err="1" smtClean="0"/>
              <a:t>وسلم: </a:t>
            </a:r>
            <a:r>
              <a:rPr lang="ar-EG" sz="3200" b="1" dirty="0" smtClean="0"/>
              <a:t>"إ</a:t>
            </a:r>
            <a:r>
              <a:rPr lang="ar-EG" sz="3200" b="1" dirty="0" smtClean="0">
                <a:solidFill>
                  <a:srgbClr val="006600"/>
                </a:solidFill>
              </a:rPr>
              <a:t>ن من خياركم </a:t>
            </a:r>
            <a:r>
              <a:rPr lang="ar-EG" sz="3200" b="1" dirty="0" err="1" smtClean="0">
                <a:solidFill>
                  <a:srgbClr val="006600"/>
                </a:solidFill>
              </a:rPr>
              <a:t>أحاسنكم</a:t>
            </a:r>
            <a:r>
              <a:rPr lang="ar-EG" sz="3200" b="1" dirty="0" smtClean="0">
                <a:solidFill>
                  <a:srgbClr val="006600"/>
                </a:solidFill>
              </a:rPr>
              <a:t> أخلاقًا</a:t>
            </a:r>
            <a:r>
              <a:rPr lang="ar-EG" sz="3200" b="1" dirty="0" smtClean="0"/>
              <a:t>" رواه مسلم.</a:t>
            </a:r>
            <a:endParaRPr lang="ar-SA" sz="3200" dirty="0"/>
          </a:p>
        </p:txBody>
      </p:sp>
      <p:sp>
        <p:nvSpPr>
          <p:cNvPr id="8" name="مستطيل 7"/>
          <p:cNvSpPr/>
          <p:nvPr/>
        </p:nvSpPr>
        <p:spPr>
          <a:xfrm>
            <a:off x="8244408" y="3284984"/>
            <a:ext cx="415498" cy="584775"/>
          </a:xfrm>
          <a:prstGeom prst="rect">
            <a:avLst/>
          </a:prstGeom>
        </p:spPr>
        <p:txBody>
          <a:bodyPr wrap="none">
            <a:spAutoFit/>
          </a:bodyPr>
          <a:lstStyle/>
          <a:p>
            <a:r>
              <a:rPr lang="ar-EG" sz="3200" b="1" dirty="0" smtClean="0"/>
              <a:t>2</a:t>
            </a:r>
            <a:endParaRPr lang="ar-SA" sz="3200" dirty="0"/>
          </a:p>
        </p:txBody>
      </p:sp>
      <p:sp>
        <p:nvSpPr>
          <p:cNvPr id="9" name="مربع نص 8"/>
          <p:cNvSpPr txBox="1"/>
          <p:nvPr/>
        </p:nvSpPr>
        <p:spPr>
          <a:xfrm>
            <a:off x="2714612" y="3500438"/>
            <a:ext cx="1800200" cy="584775"/>
          </a:xfrm>
          <a:prstGeom prst="rect">
            <a:avLst/>
          </a:prstGeom>
          <a:noFill/>
        </p:spPr>
        <p:txBody>
          <a:bodyPr wrap="square" rtlCol="1">
            <a:spAutoFit/>
          </a:bodyPr>
          <a:lstStyle/>
          <a:p>
            <a:r>
              <a:rPr lang="ar-SA" sz="3200" b="1" dirty="0" smtClean="0"/>
              <a:t>أخلاقا ً</a:t>
            </a:r>
            <a:endParaRPr lang="en-US" sz="3200" dirty="0"/>
          </a:p>
        </p:txBody>
      </p:sp>
      <p:sp>
        <p:nvSpPr>
          <p:cNvPr id="10" name="مربع نص 9"/>
          <p:cNvSpPr txBox="1"/>
          <p:nvPr/>
        </p:nvSpPr>
        <p:spPr>
          <a:xfrm>
            <a:off x="500034" y="3140968"/>
            <a:ext cx="2000264" cy="1077218"/>
          </a:xfrm>
          <a:prstGeom prst="rect">
            <a:avLst/>
          </a:prstGeom>
          <a:noFill/>
        </p:spPr>
        <p:txBody>
          <a:bodyPr wrap="square" rtlCol="1">
            <a:spAutoFit/>
          </a:bodyPr>
          <a:lstStyle/>
          <a:p>
            <a:r>
              <a:rPr lang="ar-SA" sz="3200" b="1" dirty="0" smtClean="0"/>
              <a:t>خياركم أحاسنكم</a:t>
            </a:r>
            <a:endParaRPr lang="en-US" sz="3200" dirty="0"/>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subTnLst>
                                    <p:audio>
                                      <p:cMediaNode>
                                        <p:cTn display="0" masterRel="sameClick">
                                          <p:stCondLst>
                                            <p:cond evt="begin" delay="0">
                                              <p:tn val="5"/>
                                            </p:cond>
                                          </p:stCondLst>
                                          <p:endCondLst>
                                            <p:cond evt="onStopAudio" delay="0">
                                              <p:tgtEl>
                                                <p:sldTgt/>
                                              </p:tgtEl>
                                            </p:cond>
                                          </p:endCondLst>
                                        </p:cTn>
                                        <p:tgtEl>
                                          <p:sndTgt r:embed="rId3" name="disconnect.wav"/>
                                        </p:tgtEl>
                                      </p:cMediaNode>
                                    </p:audio>
                                  </p:subTnLst>
                                </p:cTn>
                              </p:par>
                              <p:par>
                                <p:cTn id="11" presetID="49" presetClass="entr" presetSubtype="0" decel="10000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style.rotation</p:attrName>
                                        </p:attrNameLst>
                                      </p:cBhvr>
                                      <p:tavLst>
                                        <p:tav tm="0">
                                          <p:val>
                                            <p:fltVal val="360"/>
                                          </p:val>
                                        </p:tav>
                                        <p:tav tm="100000">
                                          <p:val>
                                            <p:fltVal val="0"/>
                                          </p:val>
                                        </p:tav>
                                      </p:tavLst>
                                    </p:anim>
                                    <p:animEffect transition="in" filter="fade">
                                      <p:cBhvr>
                                        <p:cTn id="16" dur="500"/>
                                        <p:tgtEl>
                                          <p:spTgt spid="7"/>
                                        </p:tgtEl>
                                      </p:cBhvr>
                                    </p:animEffect>
                                  </p:childTnLst>
                                  <p:subTnLst>
                                    <p:audio>
                                      <p:cMediaNode>
                                        <p:cTn display="0" masterRel="sameClick">
                                          <p:stCondLst>
                                            <p:cond evt="begin" delay="0">
                                              <p:tn val="11"/>
                                            </p:cond>
                                          </p:stCondLst>
                                          <p:endCondLst>
                                            <p:cond evt="onStopAudio" delay="0">
                                              <p:tgtEl>
                                                <p:sldTgt/>
                                              </p:tgtEl>
                                            </p:cond>
                                          </p:endCondLst>
                                        </p:cTn>
                                        <p:tgtEl>
                                          <p:sndTgt r:embed="rId3" name="disconnect.wav"/>
                                        </p:tgtEl>
                                      </p:cMediaNode>
                                    </p:audio>
                                  </p:sub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subTnLst>
                                    <p:audio>
                                      <p:cMediaNode>
                                        <p:cTn display="0" masterRel="sameClick">
                                          <p:stCondLst>
                                            <p:cond evt="begin" delay="0">
                                              <p:tn val="19"/>
                                            </p:cond>
                                          </p:stCondLst>
                                          <p:endCondLst>
                                            <p:cond evt="onStopAudio" delay="0">
                                              <p:tgtEl>
                                                <p:sldTgt/>
                                              </p:tgtEl>
                                            </p:cond>
                                          </p:endCondLst>
                                        </p:cTn>
                                        <p:tgtEl>
                                          <p:sndTgt r:embed="rId4" name="wind.wav"/>
                                        </p:tgtEl>
                                      </p:cMediaNode>
                                    </p:audio>
                                  </p:sub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00"/>
                                        <p:tgtEl>
                                          <p:spTgt spid="10"/>
                                        </p:tgtEl>
                                      </p:cBhvr>
                                    </p:animEffect>
                                  </p:childTnLst>
                                  <p:subTnLst>
                                    <p:audio>
                                      <p:cMediaNode>
                                        <p:cTn display="0" masterRel="sameClick">
                                          <p:stCondLst>
                                            <p:cond evt="begin" delay="0">
                                              <p:tn val="24"/>
                                            </p:cond>
                                          </p:stCondLst>
                                          <p:endCondLst>
                                            <p:cond evt="onStopAudio" delay="0">
                                              <p:tgtEl>
                                                <p:sldTgt/>
                                              </p:tgtEl>
                                            </p:cond>
                                          </p:endCondLst>
                                        </p:cTn>
                                        <p:tgtEl>
                                          <p:sndTgt r:embed="rId5"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395535" y="1628800"/>
          <a:ext cx="8352928" cy="4000250"/>
        </p:xfrm>
        <a:graphic>
          <a:graphicData uri="http://schemas.openxmlformats.org/drawingml/2006/table">
            <a:tbl>
              <a:tblPr rtl="1" firstRow="1" bandRow="1">
                <a:tableStyleId>{5C22544A-7EE6-4342-B048-85BDC9FD1C3A}</a:tableStyleId>
              </a:tblPr>
              <a:tblGrid>
                <a:gridCol w="529397"/>
                <a:gridCol w="3647067"/>
                <a:gridCol w="1950449"/>
                <a:gridCol w="2226015"/>
              </a:tblGrid>
              <a:tr h="864096">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c>
                  <a:txBody>
                    <a:bodyPr/>
                    <a:lstStyle/>
                    <a:p>
                      <a:pPr rtl="1"/>
                      <a:endParaRPr lang="ar-SA"/>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r>
              <a:tr h="3136154">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3" name="مستطيل 2"/>
          <p:cNvSpPr/>
          <p:nvPr/>
        </p:nvSpPr>
        <p:spPr>
          <a:xfrm>
            <a:off x="8316416" y="1772816"/>
            <a:ext cx="332142" cy="584775"/>
          </a:xfrm>
          <a:prstGeom prst="rect">
            <a:avLst/>
          </a:prstGeom>
        </p:spPr>
        <p:txBody>
          <a:bodyPr wrap="none">
            <a:spAutoFit/>
          </a:bodyPr>
          <a:lstStyle/>
          <a:p>
            <a:r>
              <a:rPr lang="ar-EG" sz="3200" b="1" dirty="0" smtClean="0"/>
              <a:t>م</a:t>
            </a:r>
            <a:endParaRPr lang="ar-SA" sz="3200" dirty="0"/>
          </a:p>
        </p:txBody>
      </p:sp>
      <p:sp>
        <p:nvSpPr>
          <p:cNvPr id="4" name="مستطيل 3"/>
          <p:cNvSpPr/>
          <p:nvPr/>
        </p:nvSpPr>
        <p:spPr>
          <a:xfrm>
            <a:off x="6012160" y="1772816"/>
            <a:ext cx="1021433" cy="584775"/>
          </a:xfrm>
          <a:prstGeom prst="rect">
            <a:avLst/>
          </a:prstGeom>
        </p:spPr>
        <p:txBody>
          <a:bodyPr wrap="none">
            <a:spAutoFit/>
          </a:bodyPr>
          <a:lstStyle/>
          <a:p>
            <a:r>
              <a:rPr lang="ar-EG" sz="3200" b="1" dirty="0" smtClean="0"/>
              <a:t>الجملة</a:t>
            </a:r>
            <a:endParaRPr lang="ar-SA" sz="3200" dirty="0"/>
          </a:p>
        </p:txBody>
      </p:sp>
      <p:sp>
        <p:nvSpPr>
          <p:cNvPr id="5" name="مستطيل 4"/>
          <p:cNvSpPr/>
          <p:nvPr/>
        </p:nvSpPr>
        <p:spPr>
          <a:xfrm>
            <a:off x="2686675" y="1772816"/>
            <a:ext cx="1813317" cy="584775"/>
          </a:xfrm>
          <a:prstGeom prst="rect">
            <a:avLst/>
          </a:prstGeom>
        </p:spPr>
        <p:txBody>
          <a:bodyPr wrap="none">
            <a:spAutoFit/>
          </a:bodyPr>
          <a:lstStyle/>
          <a:p>
            <a:r>
              <a:rPr lang="ar-EG" sz="3200" b="1" dirty="0" smtClean="0"/>
              <a:t>تمييز النسبة</a:t>
            </a:r>
            <a:endParaRPr lang="ar-SA" sz="3200" dirty="0"/>
          </a:p>
        </p:txBody>
      </p:sp>
      <p:sp>
        <p:nvSpPr>
          <p:cNvPr id="6" name="مستطيل 5"/>
          <p:cNvSpPr/>
          <p:nvPr/>
        </p:nvSpPr>
        <p:spPr>
          <a:xfrm>
            <a:off x="971600" y="1772816"/>
            <a:ext cx="1000594" cy="584775"/>
          </a:xfrm>
          <a:prstGeom prst="rect">
            <a:avLst/>
          </a:prstGeom>
        </p:spPr>
        <p:txBody>
          <a:bodyPr wrap="none">
            <a:spAutoFit/>
          </a:bodyPr>
          <a:lstStyle/>
          <a:p>
            <a:r>
              <a:rPr lang="ar-EG" sz="3200" b="1" dirty="0" smtClean="0"/>
              <a:t>المميّز</a:t>
            </a:r>
            <a:endParaRPr lang="ar-SA" sz="3200" dirty="0"/>
          </a:p>
        </p:txBody>
      </p:sp>
      <p:sp>
        <p:nvSpPr>
          <p:cNvPr id="7" name="مستطيل 6"/>
          <p:cNvSpPr/>
          <p:nvPr/>
        </p:nvSpPr>
        <p:spPr>
          <a:xfrm>
            <a:off x="4355976" y="3284984"/>
            <a:ext cx="3816424" cy="584775"/>
          </a:xfrm>
          <a:prstGeom prst="rect">
            <a:avLst/>
          </a:prstGeom>
        </p:spPr>
        <p:txBody>
          <a:bodyPr wrap="square">
            <a:spAutoFit/>
          </a:bodyPr>
          <a:lstStyle/>
          <a:p>
            <a:r>
              <a:rPr lang="ar-EG" sz="3200" b="1" dirty="0" smtClean="0"/>
              <a:t>كفاك إسرافًا أيها المتباهي.</a:t>
            </a:r>
            <a:endParaRPr lang="ar-SA" sz="3200" dirty="0"/>
          </a:p>
        </p:txBody>
      </p:sp>
      <p:sp>
        <p:nvSpPr>
          <p:cNvPr id="8" name="مستطيل 7"/>
          <p:cNvSpPr/>
          <p:nvPr/>
        </p:nvSpPr>
        <p:spPr>
          <a:xfrm>
            <a:off x="8244408" y="3284984"/>
            <a:ext cx="415498" cy="584775"/>
          </a:xfrm>
          <a:prstGeom prst="rect">
            <a:avLst/>
          </a:prstGeom>
        </p:spPr>
        <p:txBody>
          <a:bodyPr wrap="none">
            <a:spAutoFit/>
          </a:bodyPr>
          <a:lstStyle/>
          <a:p>
            <a:r>
              <a:rPr lang="ar-EG" sz="3200" b="1" dirty="0" smtClean="0"/>
              <a:t>3</a:t>
            </a:r>
            <a:endParaRPr lang="ar-SA" sz="3200" dirty="0"/>
          </a:p>
        </p:txBody>
      </p:sp>
      <p:sp>
        <p:nvSpPr>
          <p:cNvPr id="9" name="مربع نص 8"/>
          <p:cNvSpPr txBox="1"/>
          <p:nvPr/>
        </p:nvSpPr>
        <p:spPr>
          <a:xfrm>
            <a:off x="2699792" y="3344291"/>
            <a:ext cx="1800200" cy="584775"/>
          </a:xfrm>
          <a:prstGeom prst="rect">
            <a:avLst/>
          </a:prstGeom>
          <a:noFill/>
        </p:spPr>
        <p:txBody>
          <a:bodyPr wrap="square" rtlCol="1">
            <a:spAutoFit/>
          </a:bodyPr>
          <a:lstStyle/>
          <a:p>
            <a:pPr algn="ctr"/>
            <a:r>
              <a:rPr lang="ar-SA" sz="3200" b="1" dirty="0" smtClean="0"/>
              <a:t>إسرافا ً</a:t>
            </a:r>
            <a:endParaRPr lang="en-US" sz="3200" dirty="0"/>
          </a:p>
        </p:txBody>
      </p:sp>
      <p:sp>
        <p:nvSpPr>
          <p:cNvPr id="10" name="مربع نص 9"/>
          <p:cNvSpPr txBox="1"/>
          <p:nvPr/>
        </p:nvSpPr>
        <p:spPr>
          <a:xfrm>
            <a:off x="611560" y="3344291"/>
            <a:ext cx="1800200" cy="584775"/>
          </a:xfrm>
          <a:prstGeom prst="rect">
            <a:avLst/>
          </a:prstGeom>
          <a:noFill/>
        </p:spPr>
        <p:txBody>
          <a:bodyPr wrap="square" rtlCol="1">
            <a:spAutoFit/>
          </a:bodyPr>
          <a:lstStyle/>
          <a:p>
            <a:pPr algn="ctr"/>
            <a:r>
              <a:rPr lang="ar-SA" sz="3200" b="1" dirty="0" smtClean="0"/>
              <a:t>كفاك</a:t>
            </a:r>
            <a:endParaRPr lang="ar-SA" sz="3200" dirty="0"/>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subTnLst>
                                    <p:audio>
                                      <p:cMediaNode>
                                        <p:cTn display="0" masterRel="sameClick">
                                          <p:stCondLst>
                                            <p:cond evt="begin" delay="0">
                                              <p:tn val="5"/>
                                            </p:cond>
                                          </p:stCondLst>
                                          <p:endCondLst>
                                            <p:cond evt="onStopAudio" delay="0">
                                              <p:tgtEl>
                                                <p:sldTgt/>
                                              </p:tgtEl>
                                            </p:cond>
                                          </p:endCondLst>
                                        </p:cTn>
                                        <p:tgtEl>
                                          <p:sndTgt r:embed="rId3" name="disconnect.wav"/>
                                        </p:tgtEl>
                                      </p:cMediaNode>
                                    </p:audio>
                                  </p:subTnLst>
                                </p:cTn>
                              </p:par>
                              <p:par>
                                <p:cTn id="11" presetID="49" presetClass="entr" presetSubtype="0" decel="10000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style.rotation</p:attrName>
                                        </p:attrNameLst>
                                      </p:cBhvr>
                                      <p:tavLst>
                                        <p:tav tm="0">
                                          <p:val>
                                            <p:fltVal val="360"/>
                                          </p:val>
                                        </p:tav>
                                        <p:tav tm="100000">
                                          <p:val>
                                            <p:fltVal val="0"/>
                                          </p:val>
                                        </p:tav>
                                      </p:tavLst>
                                    </p:anim>
                                    <p:animEffect transition="in" filter="fade">
                                      <p:cBhvr>
                                        <p:cTn id="16" dur="500"/>
                                        <p:tgtEl>
                                          <p:spTgt spid="7"/>
                                        </p:tgtEl>
                                      </p:cBhvr>
                                    </p:animEffect>
                                  </p:childTnLst>
                                  <p:subTnLst>
                                    <p:audio>
                                      <p:cMediaNode>
                                        <p:cTn display="0" masterRel="sameClick">
                                          <p:stCondLst>
                                            <p:cond evt="begin" delay="0">
                                              <p:tn val="11"/>
                                            </p:cond>
                                          </p:stCondLst>
                                          <p:endCondLst>
                                            <p:cond evt="onStopAudio" delay="0">
                                              <p:tgtEl>
                                                <p:sldTgt/>
                                              </p:tgtEl>
                                            </p:cond>
                                          </p:endCondLst>
                                        </p:cTn>
                                        <p:tgtEl>
                                          <p:sndTgt r:embed="rId3" name="disconnect.wav"/>
                                        </p:tgtEl>
                                      </p:cMediaNode>
                                    </p:audio>
                                  </p:sub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subTnLst>
                                    <p:audio>
                                      <p:cMediaNode>
                                        <p:cTn display="0" masterRel="sameClick">
                                          <p:stCondLst>
                                            <p:cond evt="begin" delay="0">
                                              <p:tn val="19"/>
                                            </p:cond>
                                          </p:stCondLst>
                                          <p:endCondLst>
                                            <p:cond evt="onStopAudio" delay="0">
                                              <p:tgtEl>
                                                <p:sldTgt/>
                                              </p:tgtEl>
                                            </p:cond>
                                          </p:endCondLst>
                                        </p:cTn>
                                        <p:tgtEl>
                                          <p:sndTgt r:embed="rId4" name="wind.wav"/>
                                        </p:tgtEl>
                                      </p:cMediaNode>
                                    </p:audio>
                                  </p:sub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00"/>
                                        <p:tgtEl>
                                          <p:spTgt spid="10"/>
                                        </p:tgtEl>
                                      </p:cBhvr>
                                    </p:animEffect>
                                  </p:childTnLst>
                                  <p:subTnLst>
                                    <p:audio>
                                      <p:cMediaNode>
                                        <p:cTn display="0" masterRel="sameClick">
                                          <p:stCondLst>
                                            <p:cond evt="begin" delay="0">
                                              <p:tn val="24"/>
                                            </p:cond>
                                          </p:stCondLst>
                                          <p:endCondLst>
                                            <p:cond evt="onStopAudio" delay="0">
                                              <p:tgtEl>
                                                <p:sldTgt/>
                                              </p:tgtEl>
                                            </p:cond>
                                          </p:endCondLst>
                                        </p:cTn>
                                        <p:tgtEl>
                                          <p:sndTgt r:embed="rId5"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395535" y="1628800"/>
          <a:ext cx="8352928" cy="4000250"/>
        </p:xfrm>
        <a:graphic>
          <a:graphicData uri="http://schemas.openxmlformats.org/drawingml/2006/table">
            <a:tbl>
              <a:tblPr rtl="1" firstRow="1" bandRow="1">
                <a:tableStyleId>{5C22544A-7EE6-4342-B048-85BDC9FD1C3A}</a:tableStyleId>
              </a:tblPr>
              <a:tblGrid>
                <a:gridCol w="529397"/>
                <a:gridCol w="3647067"/>
                <a:gridCol w="1950449"/>
                <a:gridCol w="2226015"/>
              </a:tblGrid>
              <a:tr h="864096">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c>
                  <a:txBody>
                    <a:bodyPr/>
                    <a:lstStyle/>
                    <a:p>
                      <a:pPr rtl="1"/>
                      <a:endParaRPr lang="ar-SA"/>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r>
              <a:tr h="3136154">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rtl="1"/>
                      <a:endParaRPr lang="ar-SA"/>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3" name="مستطيل 2"/>
          <p:cNvSpPr/>
          <p:nvPr/>
        </p:nvSpPr>
        <p:spPr>
          <a:xfrm>
            <a:off x="8316416" y="1772816"/>
            <a:ext cx="332142" cy="584775"/>
          </a:xfrm>
          <a:prstGeom prst="rect">
            <a:avLst/>
          </a:prstGeom>
        </p:spPr>
        <p:txBody>
          <a:bodyPr wrap="none">
            <a:spAutoFit/>
          </a:bodyPr>
          <a:lstStyle/>
          <a:p>
            <a:r>
              <a:rPr lang="ar-EG" sz="3200" b="1" dirty="0" smtClean="0"/>
              <a:t>م</a:t>
            </a:r>
            <a:endParaRPr lang="ar-SA" sz="3200" dirty="0"/>
          </a:p>
        </p:txBody>
      </p:sp>
      <p:sp>
        <p:nvSpPr>
          <p:cNvPr id="4" name="مستطيل 3"/>
          <p:cNvSpPr/>
          <p:nvPr/>
        </p:nvSpPr>
        <p:spPr>
          <a:xfrm>
            <a:off x="6012160" y="1772816"/>
            <a:ext cx="1021433" cy="584775"/>
          </a:xfrm>
          <a:prstGeom prst="rect">
            <a:avLst/>
          </a:prstGeom>
        </p:spPr>
        <p:txBody>
          <a:bodyPr wrap="none">
            <a:spAutoFit/>
          </a:bodyPr>
          <a:lstStyle/>
          <a:p>
            <a:r>
              <a:rPr lang="ar-EG" sz="3200" b="1" dirty="0" smtClean="0"/>
              <a:t>الجملة</a:t>
            </a:r>
            <a:endParaRPr lang="ar-SA" sz="3200" dirty="0"/>
          </a:p>
        </p:txBody>
      </p:sp>
      <p:sp>
        <p:nvSpPr>
          <p:cNvPr id="5" name="مستطيل 4"/>
          <p:cNvSpPr/>
          <p:nvPr/>
        </p:nvSpPr>
        <p:spPr>
          <a:xfrm>
            <a:off x="2686675" y="1772816"/>
            <a:ext cx="1813317" cy="584775"/>
          </a:xfrm>
          <a:prstGeom prst="rect">
            <a:avLst/>
          </a:prstGeom>
        </p:spPr>
        <p:txBody>
          <a:bodyPr wrap="none">
            <a:spAutoFit/>
          </a:bodyPr>
          <a:lstStyle/>
          <a:p>
            <a:r>
              <a:rPr lang="ar-EG" sz="3200" b="1" dirty="0" smtClean="0"/>
              <a:t>تمييز النسبة</a:t>
            </a:r>
            <a:endParaRPr lang="ar-SA" sz="3200" dirty="0"/>
          </a:p>
        </p:txBody>
      </p:sp>
      <p:sp>
        <p:nvSpPr>
          <p:cNvPr id="6" name="مستطيل 5"/>
          <p:cNvSpPr/>
          <p:nvPr/>
        </p:nvSpPr>
        <p:spPr>
          <a:xfrm>
            <a:off x="971600" y="1772816"/>
            <a:ext cx="1000594" cy="584775"/>
          </a:xfrm>
          <a:prstGeom prst="rect">
            <a:avLst/>
          </a:prstGeom>
        </p:spPr>
        <p:txBody>
          <a:bodyPr wrap="none">
            <a:spAutoFit/>
          </a:bodyPr>
          <a:lstStyle/>
          <a:p>
            <a:r>
              <a:rPr lang="ar-EG" sz="3200" b="1" dirty="0" smtClean="0"/>
              <a:t>المميّز</a:t>
            </a:r>
            <a:endParaRPr lang="ar-SA" sz="3200" dirty="0"/>
          </a:p>
        </p:txBody>
      </p:sp>
      <p:sp>
        <p:nvSpPr>
          <p:cNvPr id="7" name="مستطيل 6"/>
          <p:cNvSpPr/>
          <p:nvPr/>
        </p:nvSpPr>
        <p:spPr>
          <a:xfrm>
            <a:off x="4572000" y="2924944"/>
            <a:ext cx="3600400" cy="2554545"/>
          </a:xfrm>
          <a:prstGeom prst="rect">
            <a:avLst/>
          </a:prstGeom>
        </p:spPr>
        <p:txBody>
          <a:bodyPr wrap="square">
            <a:spAutoFit/>
          </a:bodyPr>
          <a:lstStyle/>
          <a:p>
            <a:r>
              <a:rPr lang="ar-EG" sz="3200" b="1" dirty="0" smtClean="0"/>
              <a:t>قال الشاعر:</a:t>
            </a:r>
            <a:endParaRPr lang="en-US" sz="3200" dirty="0" smtClean="0"/>
          </a:p>
          <a:p>
            <a:r>
              <a:rPr lang="ar-EG" sz="3200" b="1" dirty="0" smtClean="0"/>
              <a:t>ومن ذا الذي تُرضى سجاياه كلُّها</a:t>
            </a:r>
            <a:endParaRPr lang="en-US" sz="3200" dirty="0" smtClean="0"/>
          </a:p>
          <a:p>
            <a:r>
              <a:rPr lang="ar-EG" sz="3200" b="1" dirty="0" smtClean="0"/>
              <a:t>كفى المرءَ نبلاً أن تعدَّ </a:t>
            </a:r>
            <a:r>
              <a:rPr lang="ar-EG" sz="3200" b="1" dirty="0" err="1" smtClean="0"/>
              <a:t>معايبُه</a:t>
            </a:r>
            <a:endParaRPr lang="ar-SA" sz="3200" dirty="0"/>
          </a:p>
        </p:txBody>
      </p:sp>
      <p:sp>
        <p:nvSpPr>
          <p:cNvPr id="8" name="مستطيل 7"/>
          <p:cNvSpPr/>
          <p:nvPr/>
        </p:nvSpPr>
        <p:spPr>
          <a:xfrm>
            <a:off x="8244408" y="2924944"/>
            <a:ext cx="415498" cy="584775"/>
          </a:xfrm>
          <a:prstGeom prst="rect">
            <a:avLst/>
          </a:prstGeom>
        </p:spPr>
        <p:txBody>
          <a:bodyPr wrap="none">
            <a:spAutoFit/>
          </a:bodyPr>
          <a:lstStyle/>
          <a:p>
            <a:r>
              <a:rPr lang="ar-EG" sz="3200" b="1" dirty="0" smtClean="0"/>
              <a:t>4</a:t>
            </a:r>
            <a:endParaRPr lang="ar-SA" sz="3200" dirty="0"/>
          </a:p>
        </p:txBody>
      </p:sp>
      <p:sp>
        <p:nvSpPr>
          <p:cNvPr id="9" name="مربع نص 8"/>
          <p:cNvSpPr txBox="1"/>
          <p:nvPr/>
        </p:nvSpPr>
        <p:spPr>
          <a:xfrm>
            <a:off x="2699792" y="3630043"/>
            <a:ext cx="1800200" cy="584775"/>
          </a:xfrm>
          <a:prstGeom prst="rect">
            <a:avLst/>
          </a:prstGeom>
          <a:noFill/>
        </p:spPr>
        <p:txBody>
          <a:bodyPr wrap="square" rtlCol="1">
            <a:spAutoFit/>
          </a:bodyPr>
          <a:lstStyle/>
          <a:p>
            <a:pPr algn="ctr"/>
            <a:r>
              <a:rPr lang="ar-SA" sz="3200" b="1" dirty="0" smtClean="0"/>
              <a:t>نبلا </a:t>
            </a:r>
            <a:endParaRPr lang="ar-SA" sz="3200" dirty="0"/>
          </a:p>
        </p:txBody>
      </p:sp>
      <p:sp>
        <p:nvSpPr>
          <p:cNvPr id="10" name="مربع نص 9"/>
          <p:cNvSpPr txBox="1"/>
          <p:nvPr/>
        </p:nvSpPr>
        <p:spPr>
          <a:xfrm>
            <a:off x="611560" y="3630043"/>
            <a:ext cx="1800200" cy="584775"/>
          </a:xfrm>
          <a:prstGeom prst="rect">
            <a:avLst/>
          </a:prstGeom>
          <a:noFill/>
        </p:spPr>
        <p:txBody>
          <a:bodyPr wrap="square" rtlCol="1">
            <a:spAutoFit/>
          </a:bodyPr>
          <a:lstStyle/>
          <a:p>
            <a:pPr algn="ctr"/>
            <a:r>
              <a:rPr lang="ar-SA" sz="3200" b="1" dirty="0" smtClean="0"/>
              <a:t>كفى المرء</a:t>
            </a:r>
            <a:endParaRPr lang="en-US" sz="3200" dirty="0"/>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subTnLst>
                                    <p:audio>
                                      <p:cMediaNode>
                                        <p:cTn display="0" masterRel="sameClick">
                                          <p:stCondLst>
                                            <p:cond evt="begin" delay="0">
                                              <p:tn val="5"/>
                                            </p:cond>
                                          </p:stCondLst>
                                          <p:endCondLst>
                                            <p:cond evt="onStopAudio" delay="0">
                                              <p:tgtEl>
                                                <p:sldTgt/>
                                              </p:tgtEl>
                                            </p:cond>
                                          </p:endCondLst>
                                        </p:cTn>
                                        <p:tgtEl>
                                          <p:sndTgt r:embed="rId3" name="disconnect.wav"/>
                                        </p:tgtEl>
                                      </p:cMediaNode>
                                    </p:audio>
                                  </p:subTnLst>
                                </p:cTn>
                              </p:par>
                              <p:par>
                                <p:cTn id="11" presetID="49" presetClass="entr" presetSubtype="0" decel="10000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style.rotation</p:attrName>
                                        </p:attrNameLst>
                                      </p:cBhvr>
                                      <p:tavLst>
                                        <p:tav tm="0">
                                          <p:val>
                                            <p:fltVal val="360"/>
                                          </p:val>
                                        </p:tav>
                                        <p:tav tm="100000">
                                          <p:val>
                                            <p:fltVal val="0"/>
                                          </p:val>
                                        </p:tav>
                                      </p:tavLst>
                                    </p:anim>
                                    <p:animEffect transition="in" filter="fade">
                                      <p:cBhvr>
                                        <p:cTn id="16" dur="500"/>
                                        <p:tgtEl>
                                          <p:spTgt spid="7"/>
                                        </p:tgtEl>
                                      </p:cBhvr>
                                    </p:animEffect>
                                  </p:childTnLst>
                                  <p:subTnLst>
                                    <p:audio>
                                      <p:cMediaNode>
                                        <p:cTn display="0" masterRel="sameClick">
                                          <p:stCondLst>
                                            <p:cond evt="begin" delay="0">
                                              <p:tn val="11"/>
                                            </p:cond>
                                          </p:stCondLst>
                                          <p:endCondLst>
                                            <p:cond evt="onStopAudio" delay="0">
                                              <p:tgtEl>
                                                <p:sldTgt/>
                                              </p:tgtEl>
                                            </p:cond>
                                          </p:endCondLst>
                                        </p:cTn>
                                        <p:tgtEl>
                                          <p:sndTgt r:embed="rId3" name="disconnect.wav"/>
                                        </p:tgtEl>
                                      </p:cMediaNode>
                                    </p:audio>
                                  </p:sub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subTnLst>
                                    <p:audio>
                                      <p:cMediaNode>
                                        <p:cTn display="0" masterRel="sameClick">
                                          <p:stCondLst>
                                            <p:cond evt="begin" delay="0">
                                              <p:tn val="19"/>
                                            </p:cond>
                                          </p:stCondLst>
                                          <p:endCondLst>
                                            <p:cond evt="onStopAudio" delay="0">
                                              <p:tgtEl>
                                                <p:sldTgt/>
                                              </p:tgtEl>
                                            </p:cond>
                                          </p:endCondLst>
                                        </p:cTn>
                                        <p:tgtEl>
                                          <p:sndTgt r:embed="rId4" name="wind.wav"/>
                                        </p:tgtEl>
                                      </p:cMediaNode>
                                    </p:audio>
                                  </p:sub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00"/>
                                        <p:tgtEl>
                                          <p:spTgt spid="10"/>
                                        </p:tgtEl>
                                      </p:cBhvr>
                                    </p:animEffect>
                                  </p:childTnLst>
                                  <p:subTnLst>
                                    <p:audio>
                                      <p:cMediaNode>
                                        <p:cTn display="0" masterRel="sameClick">
                                          <p:stCondLst>
                                            <p:cond evt="begin" delay="0">
                                              <p:tn val="24"/>
                                            </p:cond>
                                          </p:stCondLst>
                                          <p:endCondLst>
                                            <p:cond evt="onStopAudio" delay="0">
                                              <p:tgtEl>
                                                <p:sldTgt/>
                                              </p:tgtEl>
                                            </p:cond>
                                          </p:endCondLst>
                                        </p:cTn>
                                        <p:tgtEl>
                                          <p:sndTgt r:embed="rId5"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395535" y="1628800"/>
          <a:ext cx="8352928" cy="4000250"/>
        </p:xfrm>
        <a:graphic>
          <a:graphicData uri="http://schemas.openxmlformats.org/drawingml/2006/table">
            <a:tbl>
              <a:tblPr rtl="1" firstRow="1" bandRow="1">
                <a:tableStyleId>{5C22544A-7EE6-4342-B048-85BDC9FD1C3A}</a:tableStyleId>
              </a:tblPr>
              <a:tblGrid>
                <a:gridCol w="529397"/>
                <a:gridCol w="3647067"/>
                <a:gridCol w="1950449"/>
                <a:gridCol w="2226015"/>
              </a:tblGrid>
              <a:tr h="864096">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c>
                  <a:txBody>
                    <a:bodyPr/>
                    <a:lstStyle/>
                    <a:p>
                      <a:pPr rtl="1"/>
                      <a:endParaRPr lang="ar-SA"/>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r>
              <a:tr h="3136154">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rtl="1"/>
                      <a:endParaRPr lang="ar-SA"/>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3" name="مستطيل 2"/>
          <p:cNvSpPr/>
          <p:nvPr/>
        </p:nvSpPr>
        <p:spPr>
          <a:xfrm>
            <a:off x="8316416" y="1772816"/>
            <a:ext cx="332142" cy="584775"/>
          </a:xfrm>
          <a:prstGeom prst="rect">
            <a:avLst/>
          </a:prstGeom>
        </p:spPr>
        <p:txBody>
          <a:bodyPr wrap="none">
            <a:spAutoFit/>
          </a:bodyPr>
          <a:lstStyle/>
          <a:p>
            <a:r>
              <a:rPr lang="ar-EG" sz="3200" b="1" dirty="0" smtClean="0"/>
              <a:t>م</a:t>
            </a:r>
            <a:endParaRPr lang="ar-SA" sz="3200" dirty="0"/>
          </a:p>
        </p:txBody>
      </p:sp>
      <p:sp>
        <p:nvSpPr>
          <p:cNvPr id="4" name="مستطيل 3"/>
          <p:cNvSpPr/>
          <p:nvPr/>
        </p:nvSpPr>
        <p:spPr>
          <a:xfrm>
            <a:off x="6012160" y="1772816"/>
            <a:ext cx="1021433" cy="584775"/>
          </a:xfrm>
          <a:prstGeom prst="rect">
            <a:avLst/>
          </a:prstGeom>
        </p:spPr>
        <p:txBody>
          <a:bodyPr wrap="none">
            <a:spAutoFit/>
          </a:bodyPr>
          <a:lstStyle/>
          <a:p>
            <a:r>
              <a:rPr lang="ar-EG" sz="3200" b="1" dirty="0" smtClean="0"/>
              <a:t>الجملة</a:t>
            </a:r>
            <a:endParaRPr lang="ar-SA" sz="3200" dirty="0"/>
          </a:p>
        </p:txBody>
      </p:sp>
      <p:sp>
        <p:nvSpPr>
          <p:cNvPr id="5" name="مستطيل 4"/>
          <p:cNvSpPr/>
          <p:nvPr/>
        </p:nvSpPr>
        <p:spPr>
          <a:xfrm>
            <a:off x="2686675" y="1772816"/>
            <a:ext cx="1813317" cy="584775"/>
          </a:xfrm>
          <a:prstGeom prst="rect">
            <a:avLst/>
          </a:prstGeom>
        </p:spPr>
        <p:txBody>
          <a:bodyPr wrap="none">
            <a:spAutoFit/>
          </a:bodyPr>
          <a:lstStyle/>
          <a:p>
            <a:r>
              <a:rPr lang="ar-EG" sz="3200" b="1" dirty="0" smtClean="0"/>
              <a:t>تمييز النسبة</a:t>
            </a:r>
            <a:endParaRPr lang="ar-SA" sz="3200" dirty="0"/>
          </a:p>
        </p:txBody>
      </p:sp>
      <p:sp>
        <p:nvSpPr>
          <p:cNvPr id="6" name="مستطيل 5"/>
          <p:cNvSpPr/>
          <p:nvPr/>
        </p:nvSpPr>
        <p:spPr>
          <a:xfrm>
            <a:off x="971600" y="1772816"/>
            <a:ext cx="1000594" cy="584775"/>
          </a:xfrm>
          <a:prstGeom prst="rect">
            <a:avLst/>
          </a:prstGeom>
        </p:spPr>
        <p:txBody>
          <a:bodyPr wrap="none">
            <a:spAutoFit/>
          </a:bodyPr>
          <a:lstStyle/>
          <a:p>
            <a:r>
              <a:rPr lang="ar-EG" sz="3200" b="1" dirty="0" smtClean="0"/>
              <a:t>المميّز</a:t>
            </a:r>
            <a:endParaRPr lang="ar-SA" sz="3200" dirty="0"/>
          </a:p>
        </p:txBody>
      </p:sp>
      <p:sp>
        <p:nvSpPr>
          <p:cNvPr id="7" name="مستطيل 6"/>
          <p:cNvSpPr/>
          <p:nvPr/>
        </p:nvSpPr>
        <p:spPr>
          <a:xfrm>
            <a:off x="4572000" y="2924944"/>
            <a:ext cx="3600400" cy="2554545"/>
          </a:xfrm>
          <a:prstGeom prst="rect">
            <a:avLst/>
          </a:prstGeom>
        </p:spPr>
        <p:txBody>
          <a:bodyPr wrap="square">
            <a:spAutoFit/>
          </a:bodyPr>
          <a:lstStyle/>
          <a:p>
            <a:r>
              <a:rPr lang="ar-EG" sz="3200" b="1" dirty="0" smtClean="0"/>
              <a:t>قال الشاعر:</a:t>
            </a:r>
            <a:endParaRPr lang="en-US" sz="3200" dirty="0" smtClean="0"/>
          </a:p>
          <a:p>
            <a:r>
              <a:rPr lang="ar-EG" sz="3200" b="1" dirty="0" smtClean="0"/>
              <a:t>كفى بك داءً أن ترى الموتَ شافيا</a:t>
            </a:r>
            <a:endParaRPr lang="en-US" sz="3200" dirty="0" smtClean="0"/>
          </a:p>
          <a:p>
            <a:r>
              <a:rPr lang="ar-EG" sz="3200" b="1" dirty="0" smtClean="0"/>
              <a:t>وحسب المنايا أن يكنّ </a:t>
            </a:r>
            <a:r>
              <a:rPr lang="ar-EG" sz="3200" b="1" dirty="0" err="1" smtClean="0"/>
              <a:t>أمانيا</a:t>
            </a:r>
            <a:endParaRPr lang="ar-SA" sz="3200" dirty="0"/>
          </a:p>
        </p:txBody>
      </p:sp>
      <p:sp>
        <p:nvSpPr>
          <p:cNvPr id="8" name="مستطيل 7"/>
          <p:cNvSpPr/>
          <p:nvPr/>
        </p:nvSpPr>
        <p:spPr>
          <a:xfrm>
            <a:off x="8244408" y="2924944"/>
            <a:ext cx="415498" cy="584775"/>
          </a:xfrm>
          <a:prstGeom prst="rect">
            <a:avLst/>
          </a:prstGeom>
        </p:spPr>
        <p:txBody>
          <a:bodyPr wrap="none">
            <a:spAutoFit/>
          </a:bodyPr>
          <a:lstStyle/>
          <a:p>
            <a:r>
              <a:rPr lang="ar-EG" sz="3200" b="1" dirty="0" smtClean="0"/>
              <a:t>5</a:t>
            </a:r>
            <a:endParaRPr lang="ar-SA" sz="3200" dirty="0"/>
          </a:p>
        </p:txBody>
      </p:sp>
      <p:sp>
        <p:nvSpPr>
          <p:cNvPr id="9" name="مربع نص 8"/>
          <p:cNvSpPr txBox="1"/>
          <p:nvPr/>
        </p:nvSpPr>
        <p:spPr>
          <a:xfrm>
            <a:off x="2699792" y="3487167"/>
            <a:ext cx="1800200" cy="584775"/>
          </a:xfrm>
          <a:prstGeom prst="rect">
            <a:avLst/>
          </a:prstGeom>
          <a:noFill/>
        </p:spPr>
        <p:txBody>
          <a:bodyPr wrap="square" rtlCol="1">
            <a:spAutoFit/>
          </a:bodyPr>
          <a:lstStyle/>
          <a:p>
            <a:pPr algn="ctr"/>
            <a:r>
              <a:rPr lang="ar-SA" sz="3200" b="1" dirty="0" smtClean="0"/>
              <a:t>داء ً</a:t>
            </a:r>
            <a:endParaRPr lang="en-US" sz="3200" dirty="0"/>
          </a:p>
        </p:txBody>
      </p:sp>
      <p:sp>
        <p:nvSpPr>
          <p:cNvPr id="10" name="مربع نص 9"/>
          <p:cNvSpPr txBox="1"/>
          <p:nvPr/>
        </p:nvSpPr>
        <p:spPr>
          <a:xfrm>
            <a:off x="611560" y="3487167"/>
            <a:ext cx="1800200" cy="584775"/>
          </a:xfrm>
          <a:prstGeom prst="rect">
            <a:avLst/>
          </a:prstGeom>
          <a:noFill/>
        </p:spPr>
        <p:txBody>
          <a:bodyPr wrap="square" rtlCol="1">
            <a:spAutoFit/>
          </a:bodyPr>
          <a:lstStyle/>
          <a:p>
            <a:pPr algn="ctr"/>
            <a:r>
              <a:rPr lang="ar-SA" sz="3200" b="1" dirty="0" smtClean="0"/>
              <a:t>كفى بك</a:t>
            </a:r>
            <a:endParaRPr lang="en-US" sz="3200" dirty="0"/>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subTnLst>
                                    <p:audio>
                                      <p:cMediaNode>
                                        <p:cTn display="0" masterRel="sameClick">
                                          <p:stCondLst>
                                            <p:cond evt="begin" delay="0">
                                              <p:tn val="5"/>
                                            </p:cond>
                                          </p:stCondLst>
                                          <p:endCondLst>
                                            <p:cond evt="onStopAudio" delay="0">
                                              <p:tgtEl>
                                                <p:sldTgt/>
                                              </p:tgtEl>
                                            </p:cond>
                                          </p:endCondLst>
                                        </p:cTn>
                                        <p:tgtEl>
                                          <p:sndTgt r:embed="rId3" name="disconnect.wav"/>
                                        </p:tgtEl>
                                      </p:cMediaNode>
                                    </p:audio>
                                  </p:subTnLst>
                                </p:cTn>
                              </p:par>
                              <p:par>
                                <p:cTn id="11" presetID="49" presetClass="entr" presetSubtype="0" decel="10000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style.rotation</p:attrName>
                                        </p:attrNameLst>
                                      </p:cBhvr>
                                      <p:tavLst>
                                        <p:tav tm="0">
                                          <p:val>
                                            <p:fltVal val="360"/>
                                          </p:val>
                                        </p:tav>
                                        <p:tav tm="100000">
                                          <p:val>
                                            <p:fltVal val="0"/>
                                          </p:val>
                                        </p:tav>
                                      </p:tavLst>
                                    </p:anim>
                                    <p:animEffect transition="in" filter="fade">
                                      <p:cBhvr>
                                        <p:cTn id="16" dur="500"/>
                                        <p:tgtEl>
                                          <p:spTgt spid="7"/>
                                        </p:tgtEl>
                                      </p:cBhvr>
                                    </p:animEffect>
                                  </p:childTnLst>
                                  <p:subTnLst>
                                    <p:audio>
                                      <p:cMediaNode>
                                        <p:cTn display="0" masterRel="sameClick">
                                          <p:stCondLst>
                                            <p:cond evt="begin" delay="0">
                                              <p:tn val="11"/>
                                            </p:cond>
                                          </p:stCondLst>
                                          <p:endCondLst>
                                            <p:cond evt="onStopAudio" delay="0">
                                              <p:tgtEl>
                                                <p:sldTgt/>
                                              </p:tgtEl>
                                            </p:cond>
                                          </p:endCondLst>
                                        </p:cTn>
                                        <p:tgtEl>
                                          <p:sndTgt r:embed="rId3" name="disconnect.wav"/>
                                        </p:tgtEl>
                                      </p:cMediaNode>
                                    </p:audio>
                                  </p:sub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subTnLst>
                                    <p:audio>
                                      <p:cMediaNode>
                                        <p:cTn display="0" masterRel="sameClick">
                                          <p:stCondLst>
                                            <p:cond evt="begin" delay="0">
                                              <p:tn val="19"/>
                                            </p:cond>
                                          </p:stCondLst>
                                          <p:endCondLst>
                                            <p:cond evt="onStopAudio" delay="0">
                                              <p:tgtEl>
                                                <p:sldTgt/>
                                              </p:tgtEl>
                                            </p:cond>
                                          </p:endCondLst>
                                        </p:cTn>
                                        <p:tgtEl>
                                          <p:sndTgt r:embed="rId4" name="wind.wav"/>
                                        </p:tgtEl>
                                      </p:cMediaNode>
                                    </p:audio>
                                  </p:sub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00"/>
                                        <p:tgtEl>
                                          <p:spTgt spid="10"/>
                                        </p:tgtEl>
                                      </p:cBhvr>
                                    </p:animEffect>
                                  </p:childTnLst>
                                  <p:subTnLst>
                                    <p:audio>
                                      <p:cMediaNode>
                                        <p:cTn display="0" masterRel="sameClick">
                                          <p:stCondLst>
                                            <p:cond evt="begin" delay="0">
                                              <p:tn val="24"/>
                                            </p:cond>
                                          </p:stCondLst>
                                          <p:endCondLst>
                                            <p:cond evt="onStopAudio" delay="0">
                                              <p:tgtEl>
                                                <p:sldTgt/>
                                              </p:tgtEl>
                                            </p:cond>
                                          </p:endCondLst>
                                        </p:cTn>
                                        <p:tgtEl>
                                          <p:sndTgt r:embed="rId5"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7"/>
          <p:cNvSpPr/>
          <p:nvPr/>
        </p:nvSpPr>
        <p:spPr bwMode="auto">
          <a:xfrm>
            <a:off x="683568" y="4509120"/>
            <a:ext cx="7416824" cy="1584176"/>
          </a:xfrm>
          <a:prstGeom prst="roundRect">
            <a:avLst/>
          </a:prstGeom>
          <a:gradFill flip="none" rotWithShape="1">
            <a:gsLst>
              <a:gs pos="0">
                <a:srgbClr val="00FFFF"/>
              </a:gs>
              <a:gs pos="45000">
                <a:srgbClr val="FFC000"/>
              </a:gs>
              <a:gs pos="70000">
                <a:srgbClr val="FFFF00"/>
              </a:gs>
              <a:gs pos="100000">
                <a:srgbClr val="4D0808"/>
              </a:gs>
            </a:gsLst>
            <a:lin ang="5400000" scaled="1"/>
            <a:tileRect/>
          </a:gradFill>
          <a:ln>
            <a:solidFill>
              <a:srgbClr val="00FFFF"/>
            </a:solidFill>
          </a:ln>
        </p:spPr>
        <p:style>
          <a:lnRef idx="2">
            <a:schemeClr val="accent1">
              <a:shade val="50000"/>
            </a:schemeClr>
          </a:lnRef>
          <a:fillRef idx="1003">
            <a:schemeClr val="dk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sz="1600" b="1">
              <a:ln w="18415" cmpd="sng">
                <a:solidFill>
                  <a:srgbClr val="FF0000"/>
                </a:solidFill>
                <a:prstDash val="solid"/>
              </a:ln>
              <a:solidFill>
                <a:srgbClr val="FFFFFF"/>
              </a:solidFill>
              <a:effectLst>
                <a:outerShdw blurRad="63500" dir="3600000" algn="tl" rotWithShape="0">
                  <a:srgbClr val="000000">
                    <a:alpha val="70000"/>
                  </a:srgbClr>
                </a:outerShdw>
              </a:effectLst>
            </a:endParaRPr>
          </a:p>
        </p:txBody>
      </p:sp>
      <p:grpSp>
        <p:nvGrpSpPr>
          <p:cNvPr id="3" name="Group 3"/>
          <p:cNvGrpSpPr/>
          <p:nvPr/>
        </p:nvGrpSpPr>
        <p:grpSpPr>
          <a:xfrm>
            <a:off x="2123728" y="782729"/>
            <a:ext cx="5943604" cy="1713942"/>
            <a:chOff x="3428992" y="5000636"/>
            <a:chExt cx="4286280" cy="1571636"/>
          </a:xfrm>
          <a:scene3d>
            <a:camera prst="orthographicFront">
              <a:rot lat="0" lon="0" rev="0"/>
            </a:camera>
            <a:lightRig rig="glow" dir="t">
              <a:rot lat="0" lon="0" rev="14100000"/>
            </a:lightRig>
          </a:scene3d>
        </p:grpSpPr>
        <p:sp>
          <p:nvSpPr>
            <p:cNvPr id="4" name="Pentagon 4"/>
            <p:cNvSpPr/>
            <p:nvPr/>
          </p:nvSpPr>
          <p:spPr>
            <a:xfrm>
              <a:off x="3428992" y="5000636"/>
              <a:ext cx="4286280" cy="1571636"/>
            </a:xfrm>
            <a:prstGeom prst="homePlate">
              <a:avLst/>
            </a:prstGeom>
            <a:solidFill>
              <a:schemeClr val="accent2">
                <a:lumMod val="40000"/>
                <a:lumOff val="60000"/>
              </a:schemeClr>
            </a:solidFill>
            <a:ln>
              <a:solidFill>
                <a:schemeClr val="bg1"/>
              </a:solid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a:ln>
                  <a:solidFill>
                    <a:srgbClr val="FF0000"/>
                  </a:solidFill>
                </a:ln>
                <a:solidFill>
                  <a:srgbClr val="990099"/>
                </a:solidFill>
              </a:endParaRPr>
            </a:p>
          </p:txBody>
        </p:sp>
        <p:sp>
          <p:nvSpPr>
            <p:cNvPr id="5" name="Flowchart: Terminator 5"/>
            <p:cNvSpPr/>
            <p:nvPr/>
          </p:nvSpPr>
          <p:spPr>
            <a:xfrm>
              <a:off x="3428992" y="5143512"/>
              <a:ext cx="4214842" cy="1285884"/>
            </a:xfrm>
            <a:prstGeom prst="flowChartTerminator">
              <a:avLst/>
            </a:prstGeom>
            <a:solidFill>
              <a:schemeClr val="accent6">
                <a:lumMod val="75000"/>
              </a:schemeClr>
            </a:solidFill>
            <a:ln>
              <a:solidFill>
                <a:schemeClr val="bg2"/>
              </a:solid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a:ln>
                  <a:solidFill>
                    <a:srgbClr val="FF0000"/>
                  </a:solidFill>
                </a:ln>
                <a:solidFill>
                  <a:srgbClr val="990099"/>
                </a:solidFill>
              </a:endParaRPr>
            </a:p>
          </p:txBody>
        </p:sp>
      </p:grpSp>
      <p:sp>
        <p:nvSpPr>
          <p:cNvPr id="6" name="TextBox 6"/>
          <p:cNvSpPr txBox="1"/>
          <p:nvPr/>
        </p:nvSpPr>
        <p:spPr>
          <a:xfrm>
            <a:off x="2137978" y="980728"/>
            <a:ext cx="5643602" cy="1200329"/>
          </a:xfrm>
          <a:prstGeom prst="rect">
            <a:avLst/>
          </a:prstGeom>
          <a:noFill/>
        </p:spPr>
        <p:txBody>
          <a:bodyPr rtlCol="1">
            <a:spAutoFit/>
          </a:bodyPr>
          <a:lstStyle/>
          <a:p>
            <a:pPr algn="ctr" rtl="1" fontAlgn="auto">
              <a:spcBef>
                <a:spcPts val="0"/>
              </a:spcBef>
              <a:spcAft>
                <a:spcPts val="0"/>
              </a:spcAft>
              <a:defRPr/>
            </a:pPr>
            <a:r>
              <a:rPr lang="ar-EG" sz="7200" b="1" dirty="0">
                <a:latin typeface="+mn-lt"/>
                <a:cs typeface="+mn-cs"/>
              </a:rPr>
              <a:t>الدرس </a:t>
            </a:r>
            <a:r>
              <a:rPr lang="ar-EG" sz="7200" b="1" dirty="0" smtClean="0">
                <a:latin typeface="+mn-lt"/>
                <a:cs typeface="+mn-cs"/>
              </a:rPr>
              <a:t>الثاني</a:t>
            </a:r>
            <a:endParaRPr lang="ar-EG" sz="7200" b="1" dirty="0">
              <a:latin typeface="+mn-lt"/>
              <a:cs typeface="+mn-cs"/>
            </a:endParaRPr>
          </a:p>
        </p:txBody>
      </p:sp>
      <p:sp>
        <p:nvSpPr>
          <p:cNvPr id="7" name="TextBox 18"/>
          <p:cNvSpPr txBox="1"/>
          <p:nvPr/>
        </p:nvSpPr>
        <p:spPr bwMode="auto">
          <a:xfrm>
            <a:off x="755576" y="4509120"/>
            <a:ext cx="7615518" cy="1569660"/>
          </a:xfrm>
          <a:prstGeom prst="rect">
            <a:avLst/>
          </a:prstGeom>
          <a:noFill/>
        </p:spPr>
        <p:txBody>
          <a:bodyPr rtlCol="1">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ar-SA" sz="9600" b="1" dirty="0" smtClean="0">
                <a:ln w="11430"/>
                <a:solidFill>
                  <a:srgbClr val="000099"/>
                </a:solidFill>
                <a:effectLst>
                  <a:outerShdw blurRad="50800" dist="39000" dir="5460000" algn="tl">
                    <a:srgbClr val="000000">
                      <a:alpha val="38000"/>
                    </a:srgbClr>
                  </a:outerShdw>
                </a:effectLst>
              </a:rPr>
              <a:t>تابع </a:t>
            </a:r>
            <a:r>
              <a:rPr lang="ar-EG" sz="9600" b="1" dirty="0" smtClean="0">
                <a:ln w="11430"/>
                <a:solidFill>
                  <a:srgbClr val="000099"/>
                </a:solidFill>
                <a:effectLst>
                  <a:outerShdw blurRad="50800" dist="39000" dir="5460000" algn="tl">
                    <a:srgbClr val="000000">
                      <a:alpha val="38000"/>
                    </a:srgbClr>
                  </a:outerShdw>
                </a:effectLst>
              </a:rPr>
              <a:t>التمييز</a:t>
            </a:r>
            <a:endParaRPr lang="en-US" sz="9600" b="1" dirty="0">
              <a:ln w="11430"/>
              <a:solidFill>
                <a:srgbClr val="000099"/>
              </a:solidFill>
              <a:effectLst>
                <a:outerShdw blurRad="50800" dist="39000" dir="5460000" algn="tl">
                  <a:srgbClr val="000000">
                    <a:alpha val="38000"/>
                  </a:srgbClr>
                </a:outerShdw>
              </a:effectLst>
              <a:latin typeface="+mn-lt"/>
              <a:cs typeface="+mn-cs"/>
            </a:endParaRPr>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143">
                                          <p:stCondLst>
                                            <p:cond delay="0"/>
                                          </p:stCondLst>
                                        </p:cTn>
                                        <p:tgtEl>
                                          <p:spTgt spid="3"/>
                                        </p:tgtEl>
                                      </p:cBhvr>
                                    </p:animEffect>
                                    <p:anim calcmode="lin" valueType="num">
                                      <p:cBhvr>
                                        <p:cTn id="8" dur="448"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163"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163" tmFilter="0, 0; 0.125,0.2665; 0.25,0.4; 0.375,0.465; 0.5,0.5;  0.625,0.535; 0.75,0.6; 0.875,0.7335; 1,1">
                                          <p:stCondLst>
                                            <p:cond delay="163"/>
                                          </p:stCondLst>
                                        </p:cTn>
                                        <p:tgtEl>
                                          <p:spTgt spid="3"/>
                                        </p:tgtEl>
                                        <p:attrNameLst>
                                          <p:attrName>ppt_y</p:attrName>
                                        </p:attrNameLst>
                                      </p:cBhvr>
                                      <p:tavLst>
                                        <p:tav tm="0" fmla="#ppt_y-sin(pi*$)/9">
                                          <p:val>
                                            <p:fltVal val="0"/>
                                          </p:val>
                                        </p:tav>
                                        <p:tav tm="100000">
                                          <p:val>
                                            <p:fltVal val="1"/>
                                          </p:val>
                                        </p:tav>
                                      </p:tavLst>
                                    </p:anim>
                                    <p:anim calcmode="lin" valueType="num">
                                      <p:cBhvr>
                                        <p:cTn id="11" dur="2" tmFilter="0, 0; 0.125,0.2665; 0.25,0.4; 0.375,0.465; 0.5,0.5;  0.625,0.535; 0.75,0.6; 0.875,0.7335; 1,1">
                                          <p:stCondLst>
                                            <p:cond delay="325"/>
                                          </p:stCondLst>
                                        </p:cTn>
                                        <p:tgtEl>
                                          <p:spTgt spid="3"/>
                                        </p:tgtEl>
                                        <p:attrNameLst>
                                          <p:attrName>ppt_y</p:attrName>
                                        </p:attrNameLst>
                                      </p:cBhvr>
                                      <p:tavLst>
                                        <p:tav tm="0" fmla="#ppt_y-sin(pi*$)/27">
                                          <p:val>
                                            <p:fltVal val="0"/>
                                          </p:val>
                                        </p:tav>
                                        <p:tav tm="100000">
                                          <p:val>
                                            <p:fltVal val="1"/>
                                          </p:val>
                                        </p:tav>
                                      </p:tavLst>
                                    </p:anim>
                                    <p:anim calcmode="lin" valueType="num">
                                      <p:cBhvr>
                                        <p:cTn id="12" dur="1" tmFilter="0, 0; 0.125,0.2665; 0.25,0.4; 0.375,0.465; 0.5,0.5;  0.625,0.535; 0.75,0.6; 0.875,0.7335; 1,1">
                                          <p:stCondLst>
                                            <p:cond delay="499"/>
                                          </p:stCondLst>
                                        </p:cTn>
                                        <p:tgtEl>
                                          <p:spTgt spid="3"/>
                                        </p:tgtEl>
                                        <p:attrNameLst>
                                          <p:attrName>ppt_y</p:attrName>
                                        </p:attrNameLst>
                                      </p:cBhvr>
                                      <p:tavLst>
                                        <p:tav tm="0" fmla="#ppt_y-sin(pi*$)/81">
                                          <p:val>
                                            <p:fltVal val="0"/>
                                          </p:val>
                                        </p:tav>
                                        <p:tav tm="100000">
                                          <p:val>
                                            <p:fltVal val="1"/>
                                          </p:val>
                                        </p:tav>
                                      </p:tavLst>
                                    </p:anim>
                                    <p:animScale>
                                      <p:cBhvr>
                                        <p:cTn id="13" dur="1">
                                          <p:stCondLst>
                                            <p:cond delay="160"/>
                                          </p:stCondLst>
                                        </p:cTn>
                                        <p:tgtEl>
                                          <p:spTgt spid="3"/>
                                        </p:tgtEl>
                                      </p:cBhvr>
                                      <p:to x="100000" y="60000"/>
                                    </p:animScale>
                                    <p:animScale>
                                      <p:cBhvr>
                                        <p:cTn id="14" dur="1" decel="50000">
                                          <p:stCondLst>
                                            <p:cond delay="166"/>
                                          </p:stCondLst>
                                        </p:cTn>
                                        <p:tgtEl>
                                          <p:spTgt spid="3"/>
                                        </p:tgtEl>
                                      </p:cBhvr>
                                      <p:to x="100000" y="100000"/>
                                    </p:animScale>
                                    <p:animScale>
                                      <p:cBhvr>
                                        <p:cTn id="15" dur="1">
                                          <p:stCondLst>
                                            <p:cond delay="323"/>
                                          </p:stCondLst>
                                        </p:cTn>
                                        <p:tgtEl>
                                          <p:spTgt spid="3"/>
                                        </p:tgtEl>
                                      </p:cBhvr>
                                      <p:to x="100000" y="80000"/>
                                    </p:animScale>
                                    <p:animScale>
                                      <p:cBhvr>
                                        <p:cTn id="16" dur="1" decel="50000">
                                          <p:stCondLst>
                                            <p:cond delay="329"/>
                                          </p:stCondLst>
                                        </p:cTn>
                                        <p:tgtEl>
                                          <p:spTgt spid="3"/>
                                        </p:tgtEl>
                                      </p:cBhvr>
                                      <p:to x="100000" y="100000"/>
                                    </p:animScale>
                                    <p:animScale>
                                      <p:cBhvr>
                                        <p:cTn id="17" dur="1">
                                          <p:stCondLst>
                                            <p:cond delay="499"/>
                                          </p:stCondLst>
                                        </p:cTn>
                                        <p:tgtEl>
                                          <p:spTgt spid="3"/>
                                        </p:tgtEl>
                                      </p:cBhvr>
                                      <p:to x="100000" y="90000"/>
                                    </p:animScale>
                                    <p:animScale>
                                      <p:cBhvr>
                                        <p:cTn id="18" dur="1" decel="50000">
                                          <p:stCondLst>
                                            <p:cond delay="499"/>
                                          </p:stCondLst>
                                        </p:cTn>
                                        <p:tgtEl>
                                          <p:spTgt spid="3"/>
                                        </p:tgtEl>
                                      </p:cBhvr>
                                      <p:to x="100000" y="100000"/>
                                    </p:animScale>
                                    <p:animScale>
                                      <p:cBhvr>
                                        <p:cTn id="19" dur="1">
                                          <p:stCondLst>
                                            <p:cond delay="499"/>
                                          </p:stCondLst>
                                        </p:cTn>
                                        <p:tgtEl>
                                          <p:spTgt spid="3"/>
                                        </p:tgtEl>
                                      </p:cBhvr>
                                      <p:to x="100000" y="95000"/>
                                    </p:animScale>
                                    <p:animScale>
                                      <p:cBhvr>
                                        <p:cTn id="20" dur="1" decel="50000">
                                          <p:stCondLst>
                                            <p:cond delay="499"/>
                                          </p:stCondLst>
                                        </p:cTn>
                                        <p:tgtEl>
                                          <p:spTgt spid="3"/>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3" name="0996 - science fiction gun.wav"/>
                                        </p:tgtEl>
                                      </p:cMediaNode>
                                    </p:audio>
                                  </p:subTnLst>
                                </p:cTn>
                              </p:par>
                              <p:par>
                                <p:cTn id="21" presetID="26"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143">
                                          <p:stCondLst>
                                            <p:cond delay="0"/>
                                          </p:stCondLst>
                                        </p:cTn>
                                        <p:tgtEl>
                                          <p:spTgt spid="6"/>
                                        </p:tgtEl>
                                      </p:cBhvr>
                                    </p:animEffect>
                                    <p:anim calcmode="lin" valueType="num">
                                      <p:cBhvr>
                                        <p:cTn id="24" dur="448"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5" dur="163"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6" dur="163" tmFilter="0, 0; 0.125,0.2665; 0.25,0.4; 0.375,0.465; 0.5,0.5;  0.625,0.535; 0.75,0.6; 0.875,0.7335; 1,1">
                                          <p:stCondLst>
                                            <p:cond delay="163"/>
                                          </p:stCondLst>
                                        </p:cTn>
                                        <p:tgtEl>
                                          <p:spTgt spid="6"/>
                                        </p:tgtEl>
                                        <p:attrNameLst>
                                          <p:attrName>ppt_y</p:attrName>
                                        </p:attrNameLst>
                                      </p:cBhvr>
                                      <p:tavLst>
                                        <p:tav tm="0" fmla="#ppt_y-sin(pi*$)/9">
                                          <p:val>
                                            <p:fltVal val="0"/>
                                          </p:val>
                                        </p:tav>
                                        <p:tav tm="100000">
                                          <p:val>
                                            <p:fltVal val="1"/>
                                          </p:val>
                                        </p:tav>
                                      </p:tavLst>
                                    </p:anim>
                                    <p:anim calcmode="lin" valueType="num">
                                      <p:cBhvr>
                                        <p:cTn id="27" dur="2" tmFilter="0, 0; 0.125,0.2665; 0.25,0.4; 0.375,0.465; 0.5,0.5;  0.625,0.535; 0.75,0.6; 0.875,0.7335; 1,1">
                                          <p:stCondLst>
                                            <p:cond delay="325"/>
                                          </p:stCondLst>
                                        </p:cTn>
                                        <p:tgtEl>
                                          <p:spTgt spid="6"/>
                                        </p:tgtEl>
                                        <p:attrNameLst>
                                          <p:attrName>ppt_y</p:attrName>
                                        </p:attrNameLst>
                                      </p:cBhvr>
                                      <p:tavLst>
                                        <p:tav tm="0" fmla="#ppt_y-sin(pi*$)/27">
                                          <p:val>
                                            <p:fltVal val="0"/>
                                          </p:val>
                                        </p:tav>
                                        <p:tav tm="100000">
                                          <p:val>
                                            <p:fltVal val="1"/>
                                          </p:val>
                                        </p:tav>
                                      </p:tavLst>
                                    </p:anim>
                                    <p:anim calcmode="lin" valueType="num">
                                      <p:cBhvr>
                                        <p:cTn id="28" dur="1" tmFilter="0, 0; 0.125,0.2665; 0.25,0.4; 0.375,0.465; 0.5,0.5;  0.625,0.535; 0.75,0.6; 0.875,0.7335; 1,1">
                                          <p:stCondLst>
                                            <p:cond delay="499"/>
                                          </p:stCondLst>
                                        </p:cTn>
                                        <p:tgtEl>
                                          <p:spTgt spid="6"/>
                                        </p:tgtEl>
                                        <p:attrNameLst>
                                          <p:attrName>ppt_y</p:attrName>
                                        </p:attrNameLst>
                                      </p:cBhvr>
                                      <p:tavLst>
                                        <p:tav tm="0" fmla="#ppt_y-sin(pi*$)/81">
                                          <p:val>
                                            <p:fltVal val="0"/>
                                          </p:val>
                                        </p:tav>
                                        <p:tav tm="100000">
                                          <p:val>
                                            <p:fltVal val="1"/>
                                          </p:val>
                                        </p:tav>
                                      </p:tavLst>
                                    </p:anim>
                                    <p:animScale>
                                      <p:cBhvr>
                                        <p:cTn id="29" dur="1">
                                          <p:stCondLst>
                                            <p:cond delay="160"/>
                                          </p:stCondLst>
                                        </p:cTn>
                                        <p:tgtEl>
                                          <p:spTgt spid="6"/>
                                        </p:tgtEl>
                                      </p:cBhvr>
                                      <p:to x="100000" y="60000"/>
                                    </p:animScale>
                                    <p:animScale>
                                      <p:cBhvr>
                                        <p:cTn id="30" dur="1" decel="50000">
                                          <p:stCondLst>
                                            <p:cond delay="166"/>
                                          </p:stCondLst>
                                        </p:cTn>
                                        <p:tgtEl>
                                          <p:spTgt spid="6"/>
                                        </p:tgtEl>
                                      </p:cBhvr>
                                      <p:to x="100000" y="100000"/>
                                    </p:animScale>
                                    <p:animScale>
                                      <p:cBhvr>
                                        <p:cTn id="31" dur="1">
                                          <p:stCondLst>
                                            <p:cond delay="323"/>
                                          </p:stCondLst>
                                        </p:cTn>
                                        <p:tgtEl>
                                          <p:spTgt spid="6"/>
                                        </p:tgtEl>
                                      </p:cBhvr>
                                      <p:to x="100000" y="80000"/>
                                    </p:animScale>
                                    <p:animScale>
                                      <p:cBhvr>
                                        <p:cTn id="32" dur="1" decel="50000">
                                          <p:stCondLst>
                                            <p:cond delay="329"/>
                                          </p:stCondLst>
                                        </p:cTn>
                                        <p:tgtEl>
                                          <p:spTgt spid="6"/>
                                        </p:tgtEl>
                                      </p:cBhvr>
                                      <p:to x="100000" y="100000"/>
                                    </p:animScale>
                                    <p:animScale>
                                      <p:cBhvr>
                                        <p:cTn id="33" dur="1">
                                          <p:stCondLst>
                                            <p:cond delay="499"/>
                                          </p:stCondLst>
                                        </p:cTn>
                                        <p:tgtEl>
                                          <p:spTgt spid="6"/>
                                        </p:tgtEl>
                                      </p:cBhvr>
                                      <p:to x="100000" y="90000"/>
                                    </p:animScale>
                                    <p:animScale>
                                      <p:cBhvr>
                                        <p:cTn id="34" dur="1" decel="50000">
                                          <p:stCondLst>
                                            <p:cond delay="499"/>
                                          </p:stCondLst>
                                        </p:cTn>
                                        <p:tgtEl>
                                          <p:spTgt spid="6"/>
                                        </p:tgtEl>
                                      </p:cBhvr>
                                      <p:to x="100000" y="100000"/>
                                    </p:animScale>
                                    <p:animScale>
                                      <p:cBhvr>
                                        <p:cTn id="35" dur="1">
                                          <p:stCondLst>
                                            <p:cond delay="499"/>
                                          </p:stCondLst>
                                        </p:cTn>
                                        <p:tgtEl>
                                          <p:spTgt spid="6"/>
                                        </p:tgtEl>
                                      </p:cBhvr>
                                      <p:to x="100000" y="95000"/>
                                    </p:animScale>
                                    <p:animScale>
                                      <p:cBhvr>
                                        <p:cTn id="36" dur="1" decel="50000">
                                          <p:stCondLst>
                                            <p:cond delay="499"/>
                                          </p:stCondLst>
                                        </p:cTn>
                                        <p:tgtEl>
                                          <p:spTgt spid="6"/>
                                        </p:tgtEl>
                                      </p:cBhvr>
                                      <p:to x="100000" y="100000"/>
                                    </p:animScale>
                                  </p:childTnLst>
                                  <p:subTnLst>
                                    <p:audio>
                                      <p:cMediaNode>
                                        <p:cTn display="0" masterRel="sameClick">
                                          <p:stCondLst>
                                            <p:cond evt="begin" delay="0">
                                              <p:tn val="21"/>
                                            </p:cond>
                                          </p:stCondLst>
                                          <p:endCondLst>
                                            <p:cond evt="onStopAudio" delay="0">
                                              <p:tgtEl>
                                                <p:sldTgt/>
                                              </p:tgtEl>
                                            </p:cond>
                                          </p:endCondLst>
                                        </p:cTn>
                                        <p:tgtEl>
                                          <p:sndTgt r:embed="rId3" name="0996 - science fiction gun.wav"/>
                                        </p:tgtEl>
                                      </p:cMediaNode>
                                    </p:audio>
                                  </p:subTnLst>
                                </p:cTn>
                              </p:par>
                            </p:childTnLst>
                          </p:cTn>
                        </p:par>
                      </p:childTnLst>
                    </p:cTn>
                  </p:par>
                  <p:par>
                    <p:cTn id="37" fill="hold">
                      <p:stCondLst>
                        <p:cond delay="indefinite"/>
                      </p:stCondLst>
                      <p:childTnLst>
                        <p:par>
                          <p:cTn id="38" fill="hold">
                            <p:stCondLst>
                              <p:cond delay="0"/>
                            </p:stCondLst>
                            <p:childTnLst>
                              <p:par>
                                <p:cTn id="39" presetID="7" presetClass="entr" presetSubtype="2" fill="hold" grpId="0" nodeType="click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 fill="hold"/>
                                        <p:tgtEl>
                                          <p:spTgt spid="2"/>
                                        </p:tgtEl>
                                        <p:attrNameLst>
                                          <p:attrName>ppt_x</p:attrName>
                                        </p:attrNameLst>
                                      </p:cBhvr>
                                      <p:tavLst>
                                        <p:tav tm="0">
                                          <p:val>
                                            <p:strVal val="1+#ppt_w/2"/>
                                          </p:val>
                                        </p:tav>
                                        <p:tav tm="100000">
                                          <p:val>
                                            <p:strVal val="#ppt_x"/>
                                          </p:val>
                                        </p:tav>
                                      </p:tavLst>
                                    </p:anim>
                                    <p:anim calcmode="lin" valueType="num">
                                      <p:cBhvr additive="base">
                                        <p:cTn id="42" dur="500" fill="hold"/>
                                        <p:tgtEl>
                                          <p:spTgt spid="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9"/>
                                            </p:cond>
                                          </p:stCondLst>
                                          <p:endCondLst>
                                            <p:cond evt="onStopAudio" delay="0">
                                              <p:tgtEl>
                                                <p:sldTgt/>
                                              </p:tgtEl>
                                            </p:cond>
                                          </p:endCondLst>
                                        </p:cTn>
                                        <p:tgtEl>
                                          <p:sndTgt r:embed="rId4" name="0045 - alarm.wav"/>
                                        </p:tgtEl>
                                      </p:cMediaNode>
                                    </p:audio>
                                  </p:subTnLst>
                                </p:cTn>
                              </p:par>
                              <p:par>
                                <p:cTn id="43" presetID="7" presetClass="entr" presetSubtype="2"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3"/>
                                            </p:cond>
                                          </p:stCondLst>
                                          <p:endCondLst>
                                            <p:cond evt="onStopAudio" delay="0">
                                              <p:tgtEl>
                                                <p:sldTgt/>
                                              </p:tgtEl>
                                            </p:cond>
                                          </p:endCondLst>
                                        </p:cTn>
                                        <p:tgtEl>
                                          <p:sndTgt r:embed="rId4" name="0045 - alarm.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395535" y="1628800"/>
          <a:ext cx="8352928" cy="4000250"/>
        </p:xfrm>
        <a:graphic>
          <a:graphicData uri="http://schemas.openxmlformats.org/drawingml/2006/table">
            <a:tbl>
              <a:tblPr rtl="1" firstRow="1" bandRow="1">
                <a:tableStyleId>{5C22544A-7EE6-4342-B048-85BDC9FD1C3A}</a:tableStyleId>
              </a:tblPr>
              <a:tblGrid>
                <a:gridCol w="529397"/>
                <a:gridCol w="3647067"/>
                <a:gridCol w="1950449"/>
                <a:gridCol w="2226015"/>
              </a:tblGrid>
              <a:tr h="864096">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c>
                  <a:txBody>
                    <a:bodyPr/>
                    <a:lstStyle/>
                    <a:p>
                      <a:pPr rtl="1"/>
                      <a:endParaRPr lang="ar-SA"/>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r>
              <a:tr h="3136154">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rtl="1"/>
                      <a:endParaRPr lang="ar-SA"/>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3" name="مستطيل 2"/>
          <p:cNvSpPr/>
          <p:nvPr/>
        </p:nvSpPr>
        <p:spPr>
          <a:xfrm>
            <a:off x="8316416" y="1772816"/>
            <a:ext cx="332142" cy="584775"/>
          </a:xfrm>
          <a:prstGeom prst="rect">
            <a:avLst/>
          </a:prstGeom>
        </p:spPr>
        <p:txBody>
          <a:bodyPr wrap="none">
            <a:spAutoFit/>
          </a:bodyPr>
          <a:lstStyle/>
          <a:p>
            <a:r>
              <a:rPr lang="ar-EG" sz="3200" b="1" dirty="0" smtClean="0"/>
              <a:t>م</a:t>
            </a:r>
            <a:endParaRPr lang="ar-SA" sz="3200" dirty="0"/>
          </a:p>
        </p:txBody>
      </p:sp>
      <p:sp>
        <p:nvSpPr>
          <p:cNvPr id="4" name="مستطيل 3"/>
          <p:cNvSpPr/>
          <p:nvPr/>
        </p:nvSpPr>
        <p:spPr>
          <a:xfrm>
            <a:off x="6012160" y="1772816"/>
            <a:ext cx="1021433" cy="584775"/>
          </a:xfrm>
          <a:prstGeom prst="rect">
            <a:avLst/>
          </a:prstGeom>
        </p:spPr>
        <p:txBody>
          <a:bodyPr wrap="none">
            <a:spAutoFit/>
          </a:bodyPr>
          <a:lstStyle/>
          <a:p>
            <a:r>
              <a:rPr lang="ar-EG" sz="3200" b="1" dirty="0" smtClean="0"/>
              <a:t>الجملة</a:t>
            </a:r>
            <a:endParaRPr lang="ar-SA" sz="3200" dirty="0"/>
          </a:p>
        </p:txBody>
      </p:sp>
      <p:sp>
        <p:nvSpPr>
          <p:cNvPr id="5" name="مستطيل 4"/>
          <p:cNvSpPr/>
          <p:nvPr/>
        </p:nvSpPr>
        <p:spPr>
          <a:xfrm>
            <a:off x="2686675" y="1772816"/>
            <a:ext cx="1813317" cy="584775"/>
          </a:xfrm>
          <a:prstGeom prst="rect">
            <a:avLst/>
          </a:prstGeom>
        </p:spPr>
        <p:txBody>
          <a:bodyPr wrap="none">
            <a:spAutoFit/>
          </a:bodyPr>
          <a:lstStyle/>
          <a:p>
            <a:r>
              <a:rPr lang="ar-EG" sz="3200" b="1" dirty="0" smtClean="0"/>
              <a:t>تمييز النسبة</a:t>
            </a:r>
            <a:endParaRPr lang="ar-SA" sz="3200" dirty="0"/>
          </a:p>
        </p:txBody>
      </p:sp>
      <p:sp>
        <p:nvSpPr>
          <p:cNvPr id="6" name="مستطيل 5"/>
          <p:cNvSpPr/>
          <p:nvPr/>
        </p:nvSpPr>
        <p:spPr>
          <a:xfrm>
            <a:off x="971600" y="1772816"/>
            <a:ext cx="1000594" cy="584775"/>
          </a:xfrm>
          <a:prstGeom prst="rect">
            <a:avLst/>
          </a:prstGeom>
        </p:spPr>
        <p:txBody>
          <a:bodyPr wrap="none">
            <a:spAutoFit/>
          </a:bodyPr>
          <a:lstStyle/>
          <a:p>
            <a:r>
              <a:rPr lang="ar-EG" sz="3200" b="1" dirty="0" smtClean="0"/>
              <a:t>المميّز</a:t>
            </a:r>
            <a:endParaRPr lang="ar-SA" sz="3200" dirty="0"/>
          </a:p>
        </p:txBody>
      </p:sp>
      <p:sp>
        <p:nvSpPr>
          <p:cNvPr id="7" name="مستطيل 6"/>
          <p:cNvSpPr/>
          <p:nvPr/>
        </p:nvSpPr>
        <p:spPr>
          <a:xfrm>
            <a:off x="4572000" y="2924944"/>
            <a:ext cx="3600400" cy="1077218"/>
          </a:xfrm>
          <a:prstGeom prst="rect">
            <a:avLst/>
          </a:prstGeom>
        </p:spPr>
        <p:txBody>
          <a:bodyPr wrap="square">
            <a:spAutoFit/>
          </a:bodyPr>
          <a:lstStyle/>
          <a:p>
            <a:r>
              <a:rPr lang="ar-EG" sz="3200" b="1" dirty="0" smtClean="0"/>
              <a:t>الأسلاف أغزرُ علمًا، وأكثر ورعًا.</a:t>
            </a:r>
            <a:endParaRPr lang="ar-SA" sz="3200" dirty="0"/>
          </a:p>
        </p:txBody>
      </p:sp>
      <p:sp>
        <p:nvSpPr>
          <p:cNvPr id="8" name="مستطيل 7"/>
          <p:cNvSpPr/>
          <p:nvPr/>
        </p:nvSpPr>
        <p:spPr>
          <a:xfrm>
            <a:off x="8244408" y="2924944"/>
            <a:ext cx="415498" cy="584775"/>
          </a:xfrm>
          <a:prstGeom prst="rect">
            <a:avLst/>
          </a:prstGeom>
        </p:spPr>
        <p:txBody>
          <a:bodyPr wrap="none">
            <a:spAutoFit/>
          </a:bodyPr>
          <a:lstStyle/>
          <a:p>
            <a:r>
              <a:rPr lang="ar-EG" sz="3200" b="1" dirty="0" smtClean="0"/>
              <a:t>6</a:t>
            </a:r>
            <a:endParaRPr lang="ar-SA" sz="3200" dirty="0"/>
          </a:p>
        </p:txBody>
      </p:sp>
      <p:sp>
        <p:nvSpPr>
          <p:cNvPr id="9" name="مربع نص 8"/>
          <p:cNvSpPr txBox="1"/>
          <p:nvPr/>
        </p:nvSpPr>
        <p:spPr>
          <a:xfrm>
            <a:off x="2699792" y="3140968"/>
            <a:ext cx="1800200" cy="1077218"/>
          </a:xfrm>
          <a:prstGeom prst="rect">
            <a:avLst/>
          </a:prstGeom>
          <a:noFill/>
        </p:spPr>
        <p:txBody>
          <a:bodyPr wrap="square" rtlCol="1">
            <a:spAutoFit/>
          </a:bodyPr>
          <a:lstStyle/>
          <a:p>
            <a:pPr algn="ctr"/>
            <a:r>
              <a:rPr lang="ar-SA" sz="3200" b="1" dirty="0" smtClean="0"/>
              <a:t>علما ً – ورعا ً</a:t>
            </a:r>
            <a:endParaRPr lang="en-US" sz="3200" dirty="0"/>
          </a:p>
        </p:txBody>
      </p:sp>
      <p:sp>
        <p:nvSpPr>
          <p:cNvPr id="10" name="مربع نص 9"/>
          <p:cNvSpPr txBox="1"/>
          <p:nvPr/>
        </p:nvSpPr>
        <p:spPr>
          <a:xfrm>
            <a:off x="428596" y="3140968"/>
            <a:ext cx="1983164" cy="1077218"/>
          </a:xfrm>
          <a:prstGeom prst="rect">
            <a:avLst/>
          </a:prstGeom>
          <a:noFill/>
        </p:spPr>
        <p:txBody>
          <a:bodyPr wrap="square" rtlCol="1">
            <a:spAutoFit/>
          </a:bodyPr>
          <a:lstStyle/>
          <a:p>
            <a:pPr algn="ctr"/>
            <a:r>
              <a:rPr lang="ar-SA" sz="3200" b="1" dirty="0" smtClean="0"/>
              <a:t>الأسلاف أغزر – وأكثر</a:t>
            </a:r>
            <a:endParaRPr lang="en-US" sz="3200" dirty="0"/>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3" name="disconnect.wav"/>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subTnLst>
                                    <p:audio>
                                      <p:cMediaNode>
                                        <p:cTn display="0" masterRel="sameClick">
                                          <p:stCondLst>
                                            <p:cond evt="begin" delay="0">
                                              <p:tn val="13"/>
                                            </p:cond>
                                          </p:stCondLst>
                                          <p:endCondLst>
                                            <p:cond evt="onStopAudio" delay="0">
                                              <p:tgtEl>
                                                <p:sldTgt/>
                                              </p:tgtEl>
                                            </p:cond>
                                          </p:endCondLst>
                                        </p:cTn>
                                        <p:tgtEl>
                                          <p:sndTgt r:embed="rId4" name="wind.wav"/>
                                        </p:tgtEl>
                                      </p:cMediaNode>
                                    </p:audio>
                                  </p:sub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subTnLst>
                                    <p:audio>
                                      <p:cMediaNode>
                                        <p:cTn display="0" masterRel="sameClick">
                                          <p:stCondLst>
                                            <p:cond evt="begin" delay="0">
                                              <p:tn val="18"/>
                                            </p:cond>
                                          </p:stCondLst>
                                          <p:endCondLst>
                                            <p:cond evt="onStopAudio" delay="0">
                                              <p:tgtEl>
                                                <p:sldTgt/>
                                              </p:tgtEl>
                                            </p:cond>
                                          </p:endCondLst>
                                        </p:cTn>
                                        <p:tgtEl>
                                          <p:sndTgt r:embed="rId5"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395535" y="1628800"/>
          <a:ext cx="8352928" cy="4000250"/>
        </p:xfrm>
        <a:graphic>
          <a:graphicData uri="http://schemas.openxmlformats.org/drawingml/2006/table">
            <a:tbl>
              <a:tblPr rtl="1" firstRow="1" bandRow="1">
                <a:tableStyleId>{5C22544A-7EE6-4342-B048-85BDC9FD1C3A}</a:tableStyleId>
              </a:tblPr>
              <a:tblGrid>
                <a:gridCol w="529397"/>
                <a:gridCol w="3647067"/>
                <a:gridCol w="1950449"/>
                <a:gridCol w="2226015"/>
              </a:tblGrid>
              <a:tr h="864096">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c>
                  <a:txBody>
                    <a:bodyPr/>
                    <a:lstStyle/>
                    <a:p>
                      <a:pPr rtl="1"/>
                      <a:endParaRPr lang="ar-SA"/>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00CC">
                            <a:tint val="66000"/>
                            <a:satMod val="160000"/>
                          </a:srgbClr>
                        </a:gs>
                        <a:gs pos="50000">
                          <a:srgbClr val="6600CC">
                            <a:tint val="44500"/>
                            <a:satMod val="160000"/>
                          </a:srgbClr>
                        </a:gs>
                        <a:gs pos="100000">
                          <a:srgbClr val="6600CC">
                            <a:tint val="23500"/>
                            <a:satMod val="160000"/>
                          </a:srgbClr>
                        </a:gs>
                      </a:gsLst>
                      <a:lin ang="13500000" scaled="1"/>
                      <a:tileRect/>
                    </a:gradFill>
                  </a:tcPr>
                </a:tc>
              </a:tr>
              <a:tr h="3136154">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rtl="1"/>
                      <a:endParaRPr lang="ar-SA"/>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3" name="مستطيل 2"/>
          <p:cNvSpPr/>
          <p:nvPr/>
        </p:nvSpPr>
        <p:spPr>
          <a:xfrm>
            <a:off x="8316416" y="1772816"/>
            <a:ext cx="332142" cy="584775"/>
          </a:xfrm>
          <a:prstGeom prst="rect">
            <a:avLst/>
          </a:prstGeom>
        </p:spPr>
        <p:txBody>
          <a:bodyPr wrap="none">
            <a:spAutoFit/>
          </a:bodyPr>
          <a:lstStyle/>
          <a:p>
            <a:r>
              <a:rPr lang="ar-EG" sz="3200" b="1" dirty="0" smtClean="0"/>
              <a:t>م</a:t>
            </a:r>
            <a:endParaRPr lang="ar-SA" sz="3200" dirty="0"/>
          </a:p>
        </p:txBody>
      </p:sp>
      <p:sp>
        <p:nvSpPr>
          <p:cNvPr id="4" name="مستطيل 3"/>
          <p:cNvSpPr/>
          <p:nvPr/>
        </p:nvSpPr>
        <p:spPr>
          <a:xfrm>
            <a:off x="6012160" y="1772816"/>
            <a:ext cx="1021433" cy="584775"/>
          </a:xfrm>
          <a:prstGeom prst="rect">
            <a:avLst/>
          </a:prstGeom>
        </p:spPr>
        <p:txBody>
          <a:bodyPr wrap="none">
            <a:spAutoFit/>
          </a:bodyPr>
          <a:lstStyle/>
          <a:p>
            <a:r>
              <a:rPr lang="ar-EG" sz="3200" b="1" dirty="0" smtClean="0"/>
              <a:t>الجملة</a:t>
            </a:r>
            <a:endParaRPr lang="ar-SA" sz="3200" dirty="0"/>
          </a:p>
        </p:txBody>
      </p:sp>
      <p:sp>
        <p:nvSpPr>
          <p:cNvPr id="5" name="مستطيل 4"/>
          <p:cNvSpPr/>
          <p:nvPr/>
        </p:nvSpPr>
        <p:spPr>
          <a:xfrm>
            <a:off x="2686675" y="1772816"/>
            <a:ext cx="1813317" cy="584775"/>
          </a:xfrm>
          <a:prstGeom prst="rect">
            <a:avLst/>
          </a:prstGeom>
        </p:spPr>
        <p:txBody>
          <a:bodyPr wrap="none">
            <a:spAutoFit/>
          </a:bodyPr>
          <a:lstStyle/>
          <a:p>
            <a:r>
              <a:rPr lang="ar-EG" sz="3200" b="1" dirty="0" smtClean="0"/>
              <a:t>تمييز النسبة</a:t>
            </a:r>
            <a:endParaRPr lang="ar-SA" sz="3200" dirty="0"/>
          </a:p>
        </p:txBody>
      </p:sp>
      <p:sp>
        <p:nvSpPr>
          <p:cNvPr id="6" name="مستطيل 5"/>
          <p:cNvSpPr/>
          <p:nvPr/>
        </p:nvSpPr>
        <p:spPr>
          <a:xfrm>
            <a:off x="971600" y="1772816"/>
            <a:ext cx="1000594" cy="584775"/>
          </a:xfrm>
          <a:prstGeom prst="rect">
            <a:avLst/>
          </a:prstGeom>
        </p:spPr>
        <p:txBody>
          <a:bodyPr wrap="none">
            <a:spAutoFit/>
          </a:bodyPr>
          <a:lstStyle/>
          <a:p>
            <a:r>
              <a:rPr lang="ar-EG" sz="3200" b="1" dirty="0" smtClean="0"/>
              <a:t>المميّز</a:t>
            </a:r>
            <a:endParaRPr lang="ar-SA" sz="3200" dirty="0"/>
          </a:p>
        </p:txBody>
      </p:sp>
      <p:sp>
        <p:nvSpPr>
          <p:cNvPr id="7" name="مستطيل 6"/>
          <p:cNvSpPr/>
          <p:nvPr/>
        </p:nvSpPr>
        <p:spPr>
          <a:xfrm>
            <a:off x="4572000" y="2924944"/>
            <a:ext cx="3600400" cy="1077218"/>
          </a:xfrm>
          <a:prstGeom prst="rect">
            <a:avLst/>
          </a:prstGeom>
        </p:spPr>
        <p:txBody>
          <a:bodyPr wrap="square">
            <a:spAutoFit/>
          </a:bodyPr>
          <a:lstStyle/>
          <a:p>
            <a:r>
              <a:rPr lang="ar-EG" sz="3200" b="1" dirty="0" smtClean="0"/>
              <a:t>ارتحتُ نفسيًّا بعد أن أثنى عليَّ ابي.</a:t>
            </a:r>
            <a:endParaRPr lang="ar-SA" sz="3200" dirty="0"/>
          </a:p>
        </p:txBody>
      </p:sp>
      <p:sp>
        <p:nvSpPr>
          <p:cNvPr id="8" name="مستطيل 7"/>
          <p:cNvSpPr/>
          <p:nvPr/>
        </p:nvSpPr>
        <p:spPr>
          <a:xfrm>
            <a:off x="8244408" y="2924944"/>
            <a:ext cx="415498" cy="584775"/>
          </a:xfrm>
          <a:prstGeom prst="rect">
            <a:avLst/>
          </a:prstGeom>
        </p:spPr>
        <p:txBody>
          <a:bodyPr wrap="none">
            <a:spAutoFit/>
          </a:bodyPr>
          <a:lstStyle/>
          <a:p>
            <a:r>
              <a:rPr lang="ar-EG" sz="3200" b="1" dirty="0" smtClean="0"/>
              <a:t>7</a:t>
            </a:r>
            <a:endParaRPr lang="ar-SA" sz="3200" dirty="0"/>
          </a:p>
        </p:txBody>
      </p:sp>
      <p:sp>
        <p:nvSpPr>
          <p:cNvPr id="9" name="مربع نص 8"/>
          <p:cNvSpPr txBox="1"/>
          <p:nvPr/>
        </p:nvSpPr>
        <p:spPr>
          <a:xfrm>
            <a:off x="2699792" y="3344291"/>
            <a:ext cx="1800200" cy="584775"/>
          </a:xfrm>
          <a:prstGeom prst="rect">
            <a:avLst/>
          </a:prstGeom>
          <a:noFill/>
        </p:spPr>
        <p:txBody>
          <a:bodyPr wrap="square" rtlCol="1">
            <a:spAutoFit/>
          </a:bodyPr>
          <a:lstStyle/>
          <a:p>
            <a:pPr algn="ctr"/>
            <a:r>
              <a:rPr lang="ar-SA" sz="3200" b="1" dirty="0" smtClean="0"/>
              <a:t>نفسيا ً</a:t>
            </a:r>
            <a:endParaRPr lang="en-US" sz="3200" dirty="0"/>
          </a:p>
        </p:txBody>
      </p:sp>
      <p:sp>
        <p:nvSpPr>
          <p:cNvPr id="10" name="مربع نص 9"/>
          <p:cNvSpPr txBox="1"/>
          <p:nvPr/>
        </p:nvSpPr>
        <p:spPr>
          <a:xfrm>
            <a:off x="611560" y="3344291"/>
            <a:ext cx="1800200" cy="584775"/>
          </a:xfrm>
          <a:prstGeom prst="rect">
            <a:avLst/>
          </a:prstGeom>
          <a:noFill/>
        </p:spPr>
        <p:txBody>
          <a:bodyPr wrap="square" rtlCol="1">
            <a:spAutoFit/>
          </a:bodyPr>
          <a:lstStyle/>
          <a:p>
            <a:pPr algn="ctr"/>
            <a:r>
              <a:rPr lang="ar-SA" sz="3200" b="1" dirty="0" smtClean="0"/>
              <a:t>ارتحت</a:t>
            </a:r>
            <a:endParaRPr lang="en-US" sz="3200" dirty="0"/>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subTnLst>
                                    <p:audio>
                                      <p:cMediaNode>
                                        <p:cTn display="0" masterRel="sameClick">
                                          <p:stCondLst>
                                            <p:cond evt="begin" delay="0">
                                              <p:tn val="5"/>
                                            </p:cond>
                                          </p:stCondLst>
                                          <p:endCondLst>
                                            <p:cond evt="onStopAudio" delay="0">
                                              <p:tgtEl>
                                                <p:sldTgt/>
                                              </p:tgtEl>
                                            </p:cond>
                                          </p:endCondLst>
                                        </p:cTn>
                                        <p:tgtEl>
                                          <p:sndTgt r:embed="rId3" name="disconnect.wav"/>
                                        </p:tgtEl>
                                      </p:cMediaNode>
                                    </p:audio>
                                  </p:subTnLst>
                                </p:cTn>
                              </p:par>
                              <p:par>
                                <p:cTn id="11" presetID="49" presetClass="entr" presetSubtype="0" decel="10000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style.rotation</p:attrName>
                                        </p:attrNameLst>
                                      </p:cBhvr>
                                      <p:tavLst>
                                        <p:tav tm="0">
                                          <p:val>
                                            <p:fltVal val="360"/>
                                          </p:val>
                                        </p:tav>
                                        <p:tav tm="100000">
                                          <p:val>
                                            <p:fltVal val="0"/>
                                          </p:val>
                                        </p:tav>
                                      </p:tavLst>
                                    </p:anim>
                                    <p:animEffect transition="in" filter="fade">
                                      <p:cBhvr>
                                        <p:cTn id="16" dur="500"/>
                                        <p:tgtEl>
                                          <p:spTgt spid="7"/>
                                        </p:tgtEl>
                                      </p:cBhvr>
                                    </p:animEffect>
                                  </p:childTnLst>
                                  <p:subTnLst>
                                    <p:audio>
                                      <p:cMediaNode>
                                        <p:cTn display="0" masterRel="sameClick">
                                          <p:stCondLst>
                                            <p:cond evt="begin" delay="0">
                                              <p:tn val="11"/>
                                            </p:cond>
                                          </p:stCondLst>
                                          <p:endCondLst>
                                            <p:cond evt="onStopAudio" delay="0">
                                              <p:tgtEl>
                                                <p:sldTgt/>
                                              </p:tgtEl>
                                            </p:cond>
                                          </p:endCondLst>
                                        </p:cTn>
                                        <p:tgtEl>
                                          <p:sndTgt r:embed="rId3" name="disconnect.wav"/>
                                        </p:tgtEl>
                                      </p:cMediaNode>
                                    </p:audio>
                                  </p:sub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subTnLst>
                                    <p:audio>
                                      <p:cMediaNode>
                                        <p:cTn display="0" masterRel="sameClick">
                                          <p:stCondLst>
                                            <p:cond evt="begin" delay="0">
                                              <p:tn val="19"/>
                                            </p:cond>
                                          </p:stCondLst>
                                          <p:endCondLst>
                                            <p:cond evt="onStopAudio" delay="0">
                                              <p:tgtEl>
                                                <p:sldTgt/>
                                              </p:tgtEl>
                                            </p:cond>
                                          </p:endCondLst>
                                        </p:cTn>
                                        <p:tgtEl>
                                          <p:sndTgt r:embed="rId4" name="wind.wav"/>
                                        </p:tgtEl>
                                      </p:cMediaNode>
                                    </p:audio>
                                  </p:sub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00"/>
                                        <p:tgtEl>
                                          <p:spTgt spid="10"/>
                                        </p:tgtEl>
                                      </p:cBhvr>
                                    </p:animEffect>
                                  </p:childTnLst>
                                  <p:subTnLst>
                                    <p:audio>
                                      <p:cMediaNode>
                                        <p:cTn display="0" masterRel="sameClick">
                                          <p:stCondLst>
                                            <p:cond evt="begin" delay="0">
                                              <p:tn val="24"/>
                                            </p:cond>
                                          </p:stCondLst>
                                          <p:endCondLst>
                                            <p:cond evt="onStopAudio" delay="0">
                                              <p:tgtEl>
                                                <p:sldTgt/>
                                              </p:tgtEl>
                                            </p:cond>
                                          </p:endCondLst>
                                        </p:cTn>
                                        <p:tgtEl>
                                          <p:sndTgt r:embed="rId5"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0" y="2708920"/>
            <a:ext cx="9144000" cy="1152128"/>
          </a:xfrm>
          <a:prstGeom prst="roundRect">
            <a:avLst/>
          </a:prstGeom>
          <a:solidFill>
            <a:schemeClr val="accent6">
              <a:lumMod val="5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ستطيل 2"/>
          <p:cNvSpPr/>
          <p:nvPr/>
        </p:nvSpPr>
        <p:spPr>
          <a:xfrm>
            <a:off x="0" y="2834933"/>
            <a:ext cx="9108504" cy="954107"/>
          </a:xfrm>
          <a:prstGeom prst="rect">
            <a:avLst/>
          </a:prstGeom>
        </p:spPr>
        <p:txBody>
          <a:bodyPr wrap="square">
            <a:spAutoFit/>
          </a:bodyPr>
          <a:lstStyle/>
          <a:p>
            <a:r>
              <a:rPr lang="ar-EG" sz="2800" b="1" dirty="0" smtClean="0">
                <a:solidFill>
                  <a:srgbClr val="FFFF00"/>
                </a:solidFill>
              </a:rPr>
              <a:t>7- يقسّم تمييز النسبة إلى قسمين: محوّل وغير </a:t>
            </a:r>
            <a:r>
              <a:rPr lang="ar-EG" sz="2800" b="1" dirty="0" err="1" smtClean="0">
                <a:solidFill>
                  <a:srgbClr val="FFFF00"/>
                </a:solidFill>
              </a:rPr>
              <a:t>محوّل.</a:t>
            </a:r>
            <a:r>
              <a:rPr lang="ar-EG" sz="2800" b="1" dirty="0" smtClean="0">
                <a:solidFill>
                  <a:srgbClr val="FFFF00"/>
                </a:solidFill>
              </a:rPr>
              <a:t> عُد إلى مراجعك أو إلى أحد المواقع اللغوية، وبيّن هذا التقسيم </a:t>
            </a:r>
            <a:r>
              <a:rPr lang="ar-EG" sz="2800" b="1" dirty="0" err="1" smtClean="0">
                <a:solidFill>
                  <a:srgbClr val="FFFF00"/>
                </a:solidFill>
              </a:rPr>
              <a:t>بالأمثلة:</a:t>
            </a:r>
            <a:endParaRPr lang="ar-EG" sz="2800" b="1" dirty="0" smtClean="0">
              <a:solidFill>
                <a:srgbClr val="FFFF00"/>
              </a:solidFill>
            </a:endParaRPr>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CLICK.WAV"/>
                                        </p:tgtEl>
                                      </p:cMediaNode>
                                    </p:audio>
                                  </p:subTnLst>
                                </p:cTn>
                              </p:par>
                              <p:par>
                                <p:cTn id="10" presetID="5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Scale>
                                      <p:cBhvr>
                                        <p:cTn id="12"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gtEl>
                                        <p:attrNameLst>
                                          <p:attrName>ppt_x</p:attrName>
                                          <p:attrName>ppt_y</p:attrName>
                                        </p:attrNameLst>
                                      </p:cBhvr>
                                    </p:animMotion>
                                    <p:animEffect transition="in" filter="fade">
                                      <p:cBhvr>
                                        <p:cTn id="14" dur="1000"/>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3"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35496" y="332656"/>
            <a:ext cx="9072000" cy="6408144"/>
            <a:chOff x="35496" y="1340768"/>
            <a:chExt cx="9072000" cy="5400032"/>
          </a:xfrm>
        </p:grpSpPr>
        <p:sp>
          <p:nvSpPr>
            <p:cNvPr id="3" name="مستطيل ذو زوايا قطرية مستديرة 2"/>
            <p:cNvSpPr/>
            <p:nvPr/>
          </p:nvSpPr>
          <p:spPr>
            <a:xfrm>
              <a:off x="35496" y="1412776"/>
              <a:ext cx="9072000" cy="5328024"/>
            </a:xfrm>
            <a:prstGeom prst="round2DiagRect">
              <a:avLst/>
            </a:prstGeom>
          </p:spPr>
          <p:style>
            <a:lnRef idx="0">
              <a:schemeClr val="accent6"/>
            </a:lnRef>
            <a:fillRef idx="3">
              <a:schemeClr val="accent6"/>
            </a:fillRef>
            <a:effectRef idx="3">
              <a:schemeClr val="accent6"/>
            </a:effectRef>
            <a:fontRef idx="minor">
              <a:schemeClr val="lt1"/>
            </a:fontRef>
          </p:style>
          <p:txBody>
            <a:bodyPr rtlCol="1" anchor="ctr"/>
            <a:lstStyle/>
            <a:p>
              <a:pPr algn="ctr"/>
              <a:endParaRPr lang="ar-SA"/>
            </a:p>
          </p:txBody>
        </p:sp>
        <p:sp>
          <p:nvSpPr>
            <p:cNvPr id="4" name="مستطيل 3"/>
            <p:cNvSpPr/>
            <p:nvPr/>
          </p:nvSpPr>
          <p:spPr>
            <a:xfrm>
              <a:off x="323528" y="1340768"/>
              <a:ext cx="8496944" cy="5328592"/>
            </a:xfrm>
            <a:prstGeom prst="rect">
              <a:avLst/>
            </a:prstGeom>
            <a:solidFill>
              <a:schemeClr val="bg2"/>
            </a:solidFill>
            <a:ln/>
          </p:spPr>
          <p:style>
            <a:lnRef idx="0">
              <a:schemeClr val="accent5"/>
            </a:lnRef>
            <a:fillRef idx="3">
              <a:schemeClr val="accent5"/>
            </a:fillRef>
            <a:effectRef idx="3">
              <a:schemeClr val="accent5"/>
            </a:effectRef>
            <a:fontRef idx="minor">
              <a:schemeClr val="lt1"/>
            </a:fontRef>
          </p:style>
          <p:txBody>
            <a:bodyPr rtlCol="1" anchor="ctr"/>
            <a:lstStyle/>
            <a:p>
              <a:pPr algn="ctr"/>
              <a:endParaRPr lang="ar-SA"/>
            </a:p>
          </p:txBody>
        </p:sp>
      </p:grpSp>
      <p:sp>
        <p:nvSpPr>
          <p:cNvPr id="5" name="Rectangle 2"/>
          <p:cNvSpPr>
            <a:spLocks noChangeArrowheads="1"/>
          </p:cNvSpPr>
          <p:nvPr/>
        </p:nvSpPr>
        <p:spPr bwMode="auto">
          <a:xfrm>
            <a:off x="500034" y="1000108"/>
            <a:ext cx="8171059"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ar-SA" sz="3200" b="1" dirty="0" smtClean="0"/>
              <a:t>تمييز النسبة ينقسم إلى قسمين (1) محول (2) غير محول. </a:t>
            </a:r>
            <a:endParaRPr lang="en-US" sz="3200" dirty="0" smtClean="0"/>
          </a:p>
          <a:p>
            <a:pPr algn="ctr"/>
            <a:r>
              <a:rPr lang="ar-SA" sz="3200" b="1" dirty="0" smtClean="0">
                <a:solidFill>
                  <a:srgbClr val="FF0000"/>
                </a:solidFill>
              </a:rPr>
              <a:t>التمييز المحول أنواع: </a:t>
            </a:r>
            <a:endParaRPr lang="en-US" sz="3200" dirty="0" smtClean="0">
              <a:solidFill>
                <a:srgbClr val="FF0000"/>
              </a:solidFill>
            </a:endParaRPr>
          </a:p>
          <a:p>
            <a:pPr lvl="0">
              <a:buFont typeface="Wingdings" pitchFamily="2" charset="2"/>
              <a:buChar char="q"/>
            </a:pPr>
            <a:r>
              <a:rPr lang="ar-SA" sz="3200" b="1" dirty="0" smtClean="0"/>
              <a:t>محول عن فاعل مثل زاد محمد خلقاً أصلها زاد خلقُ محمد. </a:t>
            </a:r>
            <a:endParaRPr lang="en-US" sz="3200" dirty="0" smtClean="0"/>
          </a:p>
          <a:p>
            <a:pPr lvl="0">
              <a:buFont typeface="Wingdings" pitchFamily="2" charset="2"/>
              <a:buChar char="q"/>
            </a:pPr>
            <a:r>
              <a:rPr lang="ar-SA" sz="3200" b="1" dirty="0" smtClean="0"/>
              <a:t>محول عن مفعول مثل زرعت الحديقة شجراً أصلها زرعت شجر الحديقة. </a:t>
            </a:r>
            <a:endParaRPr lang="en-US" sz="3200" dirty="0" smtClean="0"/>
          </a:p>
          <a:p>
            <a:pPr lvl="0">
              <a:buFont typeface="Wingdings" pitchFamily="2" charset="2"/>
              <a:buChar char="q"/>
            </a:pPr>
            <a:r>
              <a:rPr lang="ar-SA" sz="3200" b="1" dirty="0" smtClean="0"/>
              <a:t>محول عن مبتدأ مثل أنا أكثر منك تجربة أصلها تجربتي أكثر من تجربتك. </a:t>
            </a:r>
            <a:endParaRPr lang="en-US" sz="3200" dirty="0" smtClean="0"/>
          </a:p>
          <a:p>
            <a:r>
              <a:rPr lang="ar-SA" sz="3200" b="1" dirty="0" smtClean="0"/>
              <a:t>التمييز غير المحول وهو الذي ليس منقولاً عن شيء ويقع في أسلوب التعجب مثل لله دره شاعراً – وأسلوب المدح والذم مثل قوله تعالى ((</a:t>
            </a:r>
            <a:r>
              <a:rPr lang="ar-SA" sz="3200" b="1" dirty="0" smtClean="0">
                <a:solidFill>
                  <a:srgbClr val="FF0000"/>
                </a:solidFill>
              </a:rPr>
              <a:t>بئس للظالمين بدلاً</a:t>
            </a:r>
            <a:r>
              <a:rPr lang="ar-SA" sz="3200" b="1" dirty="0" smtClean="0"/>
              <a:t>)).</a:t>
            </a:r>
            <a:endParaRPr lang="en-US" sz="3200" dirty="0"/>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2.5"/>
                                          </p:val>
                                        </p:tav>
                                        <p:tav tm="100000">
                                          <p:val>
                                            <p:strVal val="#ppt_w"/>
                                          </p:val>
                                        </p:tav>
                                      </p:tavLst>
                                    </p:anim>
                                    <p:anim calcmode="lin" valueType="num">
                                      <p:cBhvr>
                                        <p:cTn id="8" dur="500" fill="hold"/>
                                        <p:tgtEl>
                                          <p:spTgt spid="2"/>
                                        </p:tgtEl>
                                        <p:attrNameLst>
                                          <p:attrName>ppt_h</p:attrName>
                                        </p:attrNameLst>
                                      </p:cBhvr>
                                      <p:tavLst>
                                        <p:tav tm="0">
                                          <p:val>
                                            <p:strVal val="#ppt_h*0.01"/>
                                          </p:val>
                                        </p:tav>
                                        <p:tav tm="100000">
                                          <p:val>
                                            <p:strVal val="#ppt_h"/>
                                          </p:val>
                                        </p:tav>
                                      </p:tavLst>
                                    </p:anim>
                                    <p:anim calcmode="lin" valueType="num">
                                      <p:cBhvr>
                                        <p:cTn id="9" dur="500" fill="hold"/>
                                        <p:tgtEl>
                                          <p:spTgt spid="2"/>
                                        </p:tgtEl>
                                        <p:attrNameLst>
                                          <p:attrName>ppt_x</p:attrName>
                                        </p:attrNameLst>
                                      </p:cBhvr>
                                      <p:tavLst>
                                        <p:tav tm="0">
                                          <p:val>
                                            <p:strVal val="#ppt_x"/>
                                          </p:val>
                                        </p:tav>
                                        <p:tav tm="100000">
                                          <p:val>
                                            <p:strVal val="#ppt_x"/>
                                          </p:val>
                                        </p:tav>
                                      </p:tavLst>
                                    </p:anim>
                                    <p:anim calcmode="lin" valueType="num">
                                      <p:cBhvr>
                                        <p:cTn id="10" dur="500" fill="hold"/>
                                        <p:tgtEl>
                                          <p:spTgt spid="2"/>
                                        </p:tgtEl>
                                        <p:attrNameLst>
                                          <p:attrName>ppt_y</p:attrName>
                                        </p:attrNameLst>
                                      </p:cBhvr>
                                      <p:tavLst>
                                        <p:tav tm="0">
                                          <p:val>
                                            <p:strVal val="#ppt_h+1"/>
                                          </p:val>
                                        </p:tav>
                                        <p:tav tm="100000">
                                          <p:val>
                                            <p:strVal val="#ppt_y"/>
                                          </p:val>
                                        </p:tav>
                                      </p:tavLst>
                                    </p:anim>
                                    <p:animEffect transition="in" filter="fade">
                                      <p:cBhvr>
                                        <p:cTn id="11"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suction.wav"/>
                                        </p:tgtEl>
                                      </p:cMediaNode>
                                    </p:audio>
                                  </p:subTnLst>
                                </p:cTn>
                              </p:par>
                              <p:par>
                                <p:cTn id="12" presetID="58" presetClass="entr" presetSubtype="0" accel="10000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strVal val="#ppt_w*2.5"/>
                                          </p:val>
                                        </p:tav>
                                        <p:tav tm="100000">
                                          <p:val>
                                            <p:strVal val="#ppt_w"/>
                                          </p:val>
                                        </p:tav>
                                      </p:tavLst>
                                    </p:anim>
                                    <p:anim calcmode="lin" valueType="num">
                                      <p:cBhvr>
                                        <p:cTn id="15" dur="500" fill="hold"/>
                                        <p:tgtEl>
                                          <p:spTgt spid="5"/>
                                        </p:tgtEl>
                                        <p:attrNameLst>
                                          <p:attrName>ppt_h</p:attrName>
                                        </p:attrNameLst>
                                      </p:cBhvr>
                                      <p:tavLst>
                                        <p:tav tm="0">
                                          <p:val>
                                            <p:strVal val="#ppt_h*0.01"/>
                                          </p:val>
                                        </p:tav>
                                        <p:tav tm="100000">
                                          <p:val>
                                            <p:strVal val="#ppt_h"/>
                                          </p:val>
                                        </p:tav>
                                      </p:tavLst>
                                    </p:anim>
                                    <p:anim calcmode="lin" valueType="num">
                                      <p:cBhvr>
                                        <p:cTn id="16" dur="500" fill="hold"/>
                                        <p:tgtEl>
                                          <p:spTgt spid="5"/>
                                        </p:tgtEl>
                                        <p:attrNameLst>
                                          <p:attrName>ppt_x</p:attrName>
                                        </p:attrNameLst>
                                      </p:cBhvr>
                                      <p:tavLst>
                                        <p:tav tm="0">
                                          <p:val>
                                            <p:strVal val="#ppt_x"/>
                                          </p:val>
                                        </p:tav>
                                        <p:tav tm="100000">
                                          <p:val>
                                            <p:strVal val="#ppt_x"/>
                                          </p:val>
                                        </p:tav>
                                      </p:tavLst>
                                    </p:anim>
                                    <p:anim calcmode="lin" valueType="num">
                                      <p:cBhvr>
                                        <p:cTn id="17" dur="500" fill="hold"/>
                                        <p:tgtEl>
                                          <p:spTgt spid="5"/>
                                        </p:tgtEl>
                                        <p:attrNameLst>
                                          <p:attrName>ppt_y</p:attrName>
                                        </p:attrNameLst>
                                      </p:cBhvr>
                                      <p:tavLst>
                                        <p:tav tm="0">
                                          <p:val>
                                            <p:strVal val="#ppt_h+1"/>
                                          </p:val>
                                        </p:tav>
                                        <p:tav tm="100000">
                                          <p:val>
                                            <p:strVal val="#ppt_y"/>
                                          </p:val>
                                        </p:tav>
                                      </p:tavLst>
                                    </p:anim>
                                    <p:animEffect transition="in" filter="fade">
                                      <p:cBhvr>
                                        <p:cTn id="18" dur="500"/>
                                        <p:tgtEl>
                                          <p:spTgt spid="5"/>
                                        </p:tgtEl>
                                      </p:cBhvr>
                                    </p:animEffect>
                                  </p:childTnLst>
                                  <p:subTnLst>
                                    <p:audio>
                                      <p:cMediaNode>
                                        <p:cTn display="0" masterRel="sameClick">
                                          <p:stCondLst>
                                            <p:cond evt="begin" delay="0">
                                              <p:tn val="12"/>
                                            </p:cond>
                                          </p:stCondLst>
                                          <p:endCondLst>
                                            <p:cond evt="onStopAudio" delay="0">
                                              <p:tgtEl>
                                                <p:sldTgt/>
                                              </p:tgtEl>
                                            </p:cond>
                                          </p:endCondLst>
                                        </p:cTn>
                                        <p:tgtEl>
                                          <p:sndTgt r:embed="rId3" name="suctio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0" y="2708920"/>
            <a:ext cx="9144000" cy="1152128"/>
          </a:xfrm>
          <a:prstGeom prst="roundRect">
            <a:avLst/>
          </a:prstGeom>
          <a:solidFill>
            <a:schemeClr val="accent2">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ستطيل 2"/>
          <p:cNvSpPr/>
          <p:nvPr/>
        </p:nvSpPr>
        <p:spPr>
          <a:xfrm>
            <a:off x="0" y="2834933"/>
            <a:ext cx="9108504" cy="954107"/>
          </a:xfrm>
          <a:prstGeom prst="rect">
            <a:avLst/>
          </a:prstGeom>
        </p:spPr>
        <p:txBody>
          <a:bodyPr wrap="square">
            <a:spAutoFit/>
          </a:bodyPr>
          <a:lstStyle/>
          <a:p>
            <a:r>
              <a:rPr lang="ar-EG" sz="2800" b="1" dirty="0" smtClean="0">
                <a:solidFill>
                  <a:schemeClr val="bg1"/>
                </a:solidFill>
              </a:rPr>
              <a:t>8- يسمّى تمييزُ المفرد تمييز الملفوظ، وتمييزُ النسبة تمييز </a:t>
            </a:r>
            <a:r>
              <a:rPr lang="ar-EG" sz="2800" b="1" dirty="0" err="1" smtClean="0">
                <a:solidFill>
                  <a:schemeClr val="bg1"/>
                </a:solidFill>
              </a:rPr>
              <a:t>الملحوظ.</a:t>
            </a:r>
            <a:r>
              <a:rPr lang="ar-EG" sz="2800" b="1" dirty="0" smtClean="0">
                <a:solidFill>
                  <a:schemeClr val="bg1"/>
                </a:solidFill>
              </a:rPr>
              <a:t> فسّر سبب هذه التسمية بعد أن عرفت </a:t>
            </a:r>
            <a:r>
              <a:rPr lang="ar-EG" sz="2800" b="1" dirty="0" err="1" smtClean="0">
                <a:solidFill>
                  <a:schemeClr val="bg1"/>
                </a:solidFill>
              </a:rPr>
              <a:t>القسمين:</a:t>
            </a:r>
            <a:endParaRPr lang="ar-EG" sz="2800" b="1" dirty="0" smtClean="0">
              <a:solidFill>
                <a:schemeClr val="bg1"/>
              </a:solidFill>
            </a:endParaRPr>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chimedwn.wav"/>
                                        </p:tgtEl>
                                      </p:cMediaNode>
                                    </p:audio>
                                  </p:subTnLst>
                                </p:cTn>
                              </p:par>
                              <p:par>
                                <p:cTn id="9" presetID="23" presetClass="entr" presetSubtype="1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9"/>
                                            </p:cond>
                                          </p:stCondLst>
                                          <p:endCondLst>
                                            <p:cond evt="onStopAudio" delay="0">
                                              <p:tgtEl>
                                                <p:sldTgt/>
                                              </p:tgtEl>
                                            </p:cond>
                                          </p:endCondLst>
                                        </p:cTn>
                                        <p:tgtEl>
                                          <p:sndTgt r:embed="rId3" name="chimedw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107504" y="332656"/>
            <a:ext cx="8928000" cy="6493449"/>
            <a:chOff x="107504" y="1340768"/>
            <a:chExt cx="8928000" cy="5471918"/>
          </a:xfrm>
        </p:grpSpPr>
        <p:sp>
          <p:nvSpPr>
            <p:cNvPr id="3" name="مستطيل ذو زاويتين مستديرتين في نفس الجانب 2"/>
            <p:cNvSpPr/>
            <p:nvPr/>
          </p:nvSpPr>
          <p:spPr>
            <a:xfrm>
              <a:off x="107504" y="1412775"/>
              <a:ext cx="8928000" cy="5399911"/>
            </a:xfrm>
            <a:prstGeom prst="round2SameRect">
              <a:avLst/>
            </a:prstGeom>
            <a:solidFill>
              <a:srgbClr val="FF0000"/>
            </a:solidFill>
          </p:spPr>
          <p:style>
            <a:lnRef idx="0">
              <a:schemeClr val="accent6"/>
            </a:lnRef>
            <a:fillRef idx="3">
              <a:schemeClr val="accent6"/>
            </a:fillRef>
            <a:effectRef idx="3">
              <a:schemeClr val="accent6"/>
            </a:effectRef>
            <a:fontRef idx="minor">
              <a:schemeClr val="lt1"/>
            </a:fontRef>
          </p:style>
          <p:txBody>
            <a:bodyPr rtlCol="1" anchor="ctr"/>
            <a:lstStyle/>
            <a:p>
              <a:pPr algn="ctr"/>
              <a:endParaRPr lang="ar-SA"/>
            </a:p>
          </p:txBody>
        </p:sp>
        <p:sp>
          <p:nvSpPr>
            <p:cNvPr id="4" name="مستطيل 3"/>
            <p:cNvSpPr/>
            <p:nvPr/>
          </p:nvSpPr>
          <p:spPr>
            <a:xfrm>
              <a:off x="323528" y="1340768"/>
              <a:ext cx="8496944" cy="5328592"/>
            </a:xfrm>
            <a:prstGeom prst="rect">
              <a:avLst/>
            </a:prstGeom>
            <a:solidFill>
              <a:schemeClr val="bg2"/>
            </a:solidFill>
            <a:ln/>
          </p:spPr>
          <p:style>
            <a:lnRef idx="0">
              <a:schemeClr val="accent5"/>
            </a:lnRef>
            <a:fillRef idx="3">
              <a:schemeClr val="accent5"/>
            </a:fillRef>
            <a:effectRef idx="3">
              <a:schemeClr val="accent5"/>
            </a:effectRef>
            <a:fontRef idx="minor">
              <a:schemeClr val="lt1"/>
            </a:fontRef>
          </p:style>
          <p:txBody>
            <a:bodyPr rtlCol="1" anchor="ctr"/>
            <a:lstStyle/>
            <a:p>
              <a:pPr algn="ctr"/>
              <a:endParaRPr lang="ar-SA"/>
            </a:p>
          </p:txBody>
        </p:sp>
      </p:grpSp>
      <p:sp>
        <p:nvSpPr>
          <p:cNvPr id="5" name="Rectangle 2"/>
          <p:cNvSpPr>
            <a:spLocks noChangeArrowheads="1"/>
          </p:cNvSpPr>
          <p:nvPr/>
        </p:nvSpPr>
        <p:spPr bwMode="auto">
          <a:xfrm>
            <a:off x="539552" y="2276872"/>
            <a:ext cx="8171059"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Low"/>
            <a:r>
              <a:rPr lang="ar-SA" sz="4000" b="1" dirty="0" smtClean="0">
                <a:solidFill>
                  <a:srgbClr val="6600CC"/>
                </a:solidFill>
              </a:rPr>
              <a:t>تمييز المفرد وسمي تمييز الملفوظ وهو ما كان التمييز اسماً مبهماً ملفوظاً مثل اشتريت خمس قصص تمييز النسبة وسمي تمييز الملحوظ لأنه يلحظ من الكلام من غير أن يذكر مثل زرعت الحديقة شجراً.</a:t>
            </a:r>
            <a:endParaRPr lang="en-US" sz="4000" dirty="0">
              <a:solidFill>
                <a:srgbClr val="6600CC"/>
              </a:solidFill>
            </a:endParaRPr>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صهيل.wav"/>
                                        </p:tgtEl>
                                      </p:cMediaNode>
                                    </p:audio>
                                  </p:subTnLst>
                                </p:cTn>
                              </p:par>
                              <p:par>
                                <p:cTn id="10" presetID="55"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3" name="صهيل.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ذو زاويتين مستديرتين في نفس الجانب 1"/>
          <p:cNvSpPr/>
          <p:nvPr/>
        </p:nvSpPr>
        <p:spPr>
          <a:xfrm>
            <a:off x="35496" y="2708920"/>
            <a:ext cx="9072000" cy="1008000"/>
          </a:xfrm>
          <a:prstGeom prst="round2SameRect">
            <a:avLst/>
          </a:prstGeom>
          <a:solidFill>
            <a:srgbClr val="FFC000"/>
          </a:solidFill>
          <a:ln w="57150">
            <a:solidFill>
              <a:srgbClr val="00FFFF"/>
            </a:solidFill>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SA"/>
          </a:p>
        </p:txBody>
      </p:sp>
      <p:sp>
        <p:nvSpPr>
          <p:cNvPr id="3" name="Rectangle 1"/>
          <p:cNvSpPr>
            <a:spLocks noChangeArrowheads="1"/>
          </p:cNvSpPr>
          <p:nvPr/>
        </p:nvSpPr>
        <p:spPr bwMode="auto">
          <a:xfrm>
            <a:off x="287016" y="2852356"/>
            <a:ext cx="889248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ar-EG" sz="3600" b="1" dirty="0" smtClean="0"/>
              <a:t>9- استخرج التمييز مما يلي، وبيّن </a:t>
            </a:r>
            <a:r>
              <a:rPr lang="ar-EG" sz="3600" b="1" dirty="0" err="1" smtClean="0"/>
              <a:t>نوعه </a:t>
            </a:r>
            <a:r>
              <a:rPr lang="ar-EG" sz="3600" b="1" dirty="0" smtClean="0"/>
              <a:t>(ملفوظ/ ملحوظ</a:t>
            </a:r>
            <a:r>
              <a:rPr lang="ar-EG" sz="3600" b="1" dirty="0" err="1" smtClean="0"/>
              <a:t>):</a:t>
            </a:r>
            <a:endParaRPr lang="en-US" sz="3600" dirty="0"/>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2.5"/>
                                          </p:val>
                                        </p:tav>
                                        <p:tav tm="100000">
                                          <p:val>
                                            <p:strVal val="#ppt_w"/>
                                          </p:val>
                                        </p:tav>
                                      </p:tavLst>
                                    </p:anim>
                                    <p:anim calcmode="lin" valueType="num">
                                      <p:cBhvr>
                                        <p:cTn id="8" dur="500" fill="hold"/>
                                        <p:tgtEl>
                                          <p:spTgt spid="2"/>
                                        </p:tgtEl>
                                        <p:attrNameLst>
                                          <p:attrName>ppt_h</p:attrName>
                                        </p:attrNameLst>
                                      </p:cBhvr>
                                      <p:tavLst>
                                        <p:tav tm="0">
                                          <p:val>
                                            <p:strVal val="#ppt_h*0.01"/>
                                          </p:val>
                                        </p:tav>
                                        <p:tav tm="100000">
                                          <p:val>
                                            <p:strVal val="#ppt_h"/>
                                          </p:val>
                                        </p:tav>
                                      </p:tavLst>
                                    </p:anim>
                                    <p:anim calcmode="lin" valueType="num">
                                      <p:cBhvr>
                                        <p:cTn id="9" dur="500" fill="hold"/>
                                        <p:tgtEl>
                                          <p:spTgt spid="2"/>
                                        </p:tgtEl>
                                        <p:attrNameLst>
                                          <p:attrName>ppt_x</p:attrName>
                                        </p:attrNameLst>
                                      </p:cBhvr>
                                      <p:tavLst>
                                        <p:tav tm="0">
                                          <p:val>
                                            <p:strVal val="#ppt_x"/>
                                          </p:val>
                                        </p:tav>
                                        <p:tav tm="100000">
                                          <p:val>
                                            <p:strVal val="#ppt_x"/>
                                          </p:val>
                                        </p:tav>
                                      </p:tavLst>
                                    </p:anim>
                                    <p:anim calcmode="lin" valueType="num">
                                      <p:cBhvr>
                                        <p:cTn id="10" dur="500" fill="hold"/>
                                        <p:tgtEl>
                                          <p:spTgt spid="2"/>
                                        </p:tgtEl>
                                        <p:attrNameLst>
                                          <p:attrName>ppt_y</p:attrName>
                                        </p:attrNameLst>
                                      </p:cBhvr>
                                      <p:tavLst>
                                        <p:tav tm="0">
                                          <p:val>
                                            <p:strVal val="#ppt_h+1"/>
                                          </p:val>
                                        </p:tav>
                                        <p:tav tm="100000">
                                          <p:val>
                                            <p:strVal val="#ppt_y"/>
                                          </p:val>
                                        </p:tav>
                                      </p:tavLst>
                                    </p:anim>
                                    <p:animEffect transition="in" filter="fade">
                                      <p:cBhvr>
                                        <p:cTn id="11"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BONGO3.WAV"/>
                                        </p:tgtEl>
                                      </p:cMediaNode>
                                    </p:audio>
                                  </p:subTnLst>
                                </p:cTn>
                              </p:par>
                              <p:par>
                                <p:cTn id="12" presetID="58" presetClass="entr" presetSubtype="0" accel="10000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strVal val="#ppt_w*2.5"/>
                                          </p:val>
                                        </p:tav>
                                        <p:tav tm="100000">
                                          <p:val>
                                            <p:strVal val="#ppt_w"/>
                                          </p:val>
                                        </p:tav>
                                      </p:tavLst>
                                    </p:anim>
                                    <p:anim calcmode="lin" valueType="num">
                                      <p:cBhvr>
                                        <p:cTn id="15" dur="500" fill="hold"/>
                                        <p:tgtEl>
                                          <p:spTgt spid="3"/>
                                        </p:tgtEl>
                                        <p:attrNameLst>
                                          <p:attrName>ppt_h</p:attrName>
                                        </p:attrNameLst>
                                      </p:cBhvr>
                                      <p:tavLst>
                                        <p:tav tm="0">
                                          <p:val>
                                            <p:strVal val="#ppt_h*0.01"/>
                                          </p:val>
                                        </p:tav>
                                        <p:tav tm="100000">
                                          <p:val>
                                            <p:strVal val="#ppt_h"/>
                                          </p:val>
                                        </p:tav>
                                      </p:tavLst>
                                    </p:anim>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h+1"/>
                                          </p:val>
                                        </p:tav>
                                        <p:tav tm="100000">
                                          <p:val>
                                            <p:strVal val="#ppt_y"/>
                                          </p:val>
                                        </p:tav>
                                      </p:tavLst>
                                    </p:anim>
                                    <p:animEffect transition="in" filter="fade">
                                      <p:cBhvr>
                                        <p:cTn id="18" dur="500"/>
                                        <p:tgtEl>
                                          <p:spTgt spid="3"/>
                                        </p:tgtEl>
                                      </p:cBhvr>
                                    </p:animEffect>
                                  </p:childTnLst>
                                  <p:subTnLst>
                                    <p:audio>
                                      <p:cMediaNode>
                                        <p:cTn display="0" masterRel="sameClick">
                                          <p:stCondLst>
                                            <p:cond evt="begin" delay="0">
                                              <p:tn val="12"/>
                                            </p:cond>
                                          </p:stCondLst>
                                          <p:endCondLst>
                                            <p:cond evt="onStopAudio" delay="0">
                                              <p:tgtEl>
                                                <p:sldTgt/>
                                              </p:tgtEl>
                                            </p:cond>
                                          </p:endCondLst>
                                        </p:cTn>
                                        <p:tgtEl>
                                          <p:sndTgt r:embed="rId3" name="BONGO3.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جدول 3"/>
          <p:cNvGraphicFramePr>
            <a:graphicFrameLocks noGrp="1"/>
          </p:cNvGraphicFramePr>
          <p:nvPr/>
        </p:nvGraphicFramePr>
        <p:xfrm>
          <a:off x="0" y="836712"/>
          <a:ext cx="9143999" cy="5256584"/>
        </p:xfrm>
        <a:graphic>
          <a:graphicData uri="http://schemas.openxmlformats.org/drawingml/2006/table">
            <a:tbl>
              <a:tblPr rtl="1" firstRow="1" bandRow="1">
                <a:tableStyleId>{F5AB1C69-6EDB-4FF4-983F-18BD219EF322}</a:tableStyleId>
              </a:tblPr>
              <a:tblGrid>
                <a:gridCol w="579534"/>
                <a:gridCol w="3924731"/>
                <a:gridCol w="2530128"/>
                <a:gridCol w="2109606"/>
              </a:tblGrid>
              <a:tr h="1135478">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r>
              <a:tr h="4121106">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r>
            </a:tbl>
          </a:graphicData>
        </a:graphic>
      </p:graphicFrame>
      <p:sp>
        <p:nvSpPr>
          <p:cNvPr id="5" name="مستطيل 4"/>
          <p:cNvSpPr/>
          <p:nvPr/>
        </p:nvSpPr>
        <p:spPr>
          <a:xfrm>
            <a:off x="8676456" y="1052736"/>
            <a:ext cx="332142" cy="584775"/>
          </a:xfrm>
          <a:prstGeom prst="rect">
            <a:avLst/>
          </a:prstGeom>
        </p:spPr>
        <p:txBody>
          <a:bodyPr wrap="none">
            <a:spAutoFit/>
          </a:bodyPr>
          <a:lstStyle/>
          <a:p>
            <a:r>
              <a:rPr lang="ar-EG" sz="3200" b="1" dirty="0" smtClean="0"/>
              <a:t>م</a:t>
            </a:r>
            <a:endParaRPr lang="ar-SA" sz="3200" dirty="0"/>
          </a:p>
        </p:txBody>
      </p:sp>
      <p:sp>
        <p:nvSpPr>
          <p:cNvPr id="6" name="مستطيل 5"/>
          <p:cNvSpPr/>
          <p:nvPr/>
        </p:nvSpPr>
        <p:spPr>
          <a:xfrm>
            <a:off x="5796136" y="1052736"/>
            <a:ext cx="1021433" cy="584775"/>
          </a:xfrm>
          <a:prstGeom prst="rect">
            <a:avLst/>
          </a:prstGeom>
        </p:spPr>
        <p:txBody>
          <a:bodyPr wrap="none">
            <a:spAutoFit/>
          </a:bodyPr>
          <a:lstStyle/>
          <a:p>
            <a:r>
              <a:rPr lang="ar-EG" sz="3200" b="1" dirty="0" smtClean="0"/>
              <a:t>الجملة</a:t>
            </a:r>
            <a:endParaRPr lang="ar-SA" sz="3200" dirty="0"/>
          </a:p>
        </p:txBody>
      </p:sp>
      <p:sp>
        <p:nvSpPr>
          <p:cNvPr id="7" name="مستطيل 6"/>
          <p:cNvSpPr/>
          <p:nvPr/>
        </p:nvSpPr>
        <p:spPr>
          <a:xfrm>
            <a:off x="2656256" y="1052736"/>
            <a:ext cx="1055097" cy="584775"/>
          </a:xfrm>
          <a:prstGeom prst="rect">
            <a:avLst/>
          </a:prstGeom>
        </p:spPr>
        <p:txBody>
          <a:bodyPr wrap="none">
            <a:spAutoFit/>
          </a:bodyPr>
          <a:lstStyle/>
          <a:p>
            <a:r>
              <a:rPr lang="ar-EG" sz="3200" b="1" dirty="0" smtClean="0"/>
              <a:t>التمييز</a:t>
            </a:r>
            <a:endParaRPr lang="ar-SA" sz="3200" dirty="0"/>
          </a:p>
        </p:txBody>
      </p:sp>
      <p:sp>
        <p:nvSpPr>
          <p:cNvPr id="8" name="مستطيل 7"/>
          <p:cNvSpPr/>
          <p:nvPr/>
        </p:nvSpPr>
        <p:spPr>
          <a:xfrm>
            <a:off x="4644008" y="2564904"/>
            <a:ext cx="3888432" cy="1569660"/>
          </a:xfrm>
          <a:prstGeom prst="rect">
            <a:avLst/>
          </a:prstGeom>
        </p:spPr>
        <p:txBody>
          <a:bodyPr wrap="square">
            <a:spAutoFit/>
          </a:bodyPr>
          <a:lstStyle/>
          <a:p>
            <a:r>
              <a:rPr lang="ar-EG" sz="3200" b="1" dirty="0" smtClean="0"/>
              <a:t>قال </a:t>
            </a:r>
            <a:r>
              <a:rPr lang="ar-EG" sz="3200" b="1" dirty="0" err="1" smtClean="0"/>
              <a:t>تعالى: {</a:t>
            </a:r>
            <a:r>
              <a:rPr lang="ar-SA" sz="3200" b="1" dirty="0" smtClean="0"/>
              <a:t> </a:t>
            </a:r>
            <a:r>
              <a:rPr lang="ar-SA" sz="3200" b="1" dirty="0" smtClean="0">
                <a:solidFill>
                  <a:srgbClr val="006600"/>
                </a:solidFill>
              </a:rPr>
              <a:t>أَصْحَابُ الجَنَّةِ يَوْمَئِذٍ خَيْرٌ مُّسْتَقَرًا وأَحْسَنُ مَقِيلاً </a:t>
            </a:r>
            <a:r>
              <a:rPr lang="ar-EG" sz="3200" b="1" dirty="0" smtClean="0"/>
              <a:t>} الفرقان 24</a:t>
            </a:r>
            <a:endParaRPr lang="ar-SA" sz="3200" dirty="0"/>
          </a:p>
        </p:txBody>
      </p:sp>
      <p:sp>
        <p:nvSpPr>
          <p:cNvPr id="9" name="مستطيل 8"/>
          <p:cNvSpPr/>
          <p:nvPr/>
        </p:nvSpPr>
        <p:spPr>
          <a:xfrm>
            <a:off x="8693006" y="2564904"/>
            <a:ext cx="415498" cy="584775"/>
          </a:xfrm>
          <a:prstGeom prst="rect">
            <a:avLst/>
          </a:prstGeom>
        </p:spPr>
        <p:txBody>
          <a:bodyPr wrap="none">
            <a:spAutoFit/>
          </a:bodyPr>
          <a:lstStyle/>
          <a:p>
            <a:r>
              <a:rPr lang="ar-EG" sz="3200" b="1" dirty="0" smtClean="0"/>
              <a:t>1</a:t>
            </a:r>
            <a:endParaRPr lang="ar-SA" sz="3200" dirty="0"/>
          </a:p>
        </p:txBody>
      </p:sp>
      <p:sp>
        <p:nvSpPr>
          <p:cNvPr id="10" name="مربع نص 9"/>
          <p:cNvSpPr txBox="1"/>
          <p:nvPr/>
        </p:nvSpPr>
        <p:spPr>
          <a:xfrm>
            <a:off x="2411760" y="2772787"/>
            <a:ext cx="1800200" cy="584775"/>
          </a:xfrm>
          <a:prstGeom prst="rect">
            <a:avLst/>
          </a:prstGeom>
          <a:noFill/>
        </p:spPr>
        <p:txBody>
          <a:bodyPr wrap="square" rtlCol="1">
            <a:spAutoFit/>
          </a:bodyPr>
          <a:lstStyle/>
          <a:p>
            <a:pPr algn="ctr"/>
            <a:r>
              <a:rPr lang="ar-SA" sz="3200" b="1" dirty="0" smtClean="0"/>
              <a:t>مستقرا </a:t>
            </a:r>
            <a:endParaRPr lang="ar-SA" sz="3200" dirty="0"/>
          </a:p>
        </p:txBody>
      </p:sp>
      <p:sp>
        <p:nvSpPr>
          <p:cNvPr id="11" name="مستطيل 10"/>
          <p:cNvSpPr/>
          <p:nvPr/>
        </p:nvSpPr>
        <p:spPr>
          <a:xfrm>
            <a:off x="531536" y="1052736"/>
            <a:ext cx="875561" cy="584775"/>
          </a:xfrm>
          <a:prstGeom prst="rect">
            <a:avLst/>
          </a:prstGeom>
        </p:spPr>
        <p:txBody>
          <a:bodyPr wrap="none">
            <a:spAutoFit/>
          </a:bodyPr>
          <a:lstStyle/>
          <a:p>
            <a:r>
              <a:rPr lang="ar-EG" sz="3200" b="1" dirty="0" smtClean="0"/>
              <a:t>نوعه</a:t>
            </a:r>
            <a:endParaRPr lang="ar-SA" sz="3200" dirty="0"/>
          </a:p>
        </p:txBody>
      </p:sp>
      <p:sp>
        <p:nvSpPr>
          <p:cNvPr id="12" name="مربع نص 11"/>
          <p:cNvSpPr txBox="1"/>
          <p:nvPr/>
        </p:nvSpPr>
        <p:spPr>
          <a:xfrm>
            <a:off x="107504" y="2772787"/>
            <a:ext cx="1800200" cy="584775"/>
          </a:xfrm>
          <a:prstGeom prst="rect">
            <a:avLst/>
          </a:prstGeom>
          <a:noFill/>
        </p:spPr>
        <p:txBody>
          <a:bodyPr wrap="square" rtlCol="1">
            <a:spAutoFit/>
          </a:bodyPr>
          <a:lstStyle/>
          <a:p>
            <a:pPr algn="ctr"/>
            <a:r>
              <a:rPr lang="ar-SA" sz="3200" b="1" dirty="0" smtClean="0"/>
              <a:t>ملحوظ</a:t>
            </a:r>
            <a:endParaRPr lang="ar-SA" sz="3200" dirty="0"/>
          </a:p>
        </p:txBody>
      </p:sp>
      <p:sp>
        <p:nvSpPr>
          <p:cNvPr id="13" name="مربع نص 12"/>
          <p:cNvSpPr txBox="1"/>
          <p:nvPr/>
        </p:nvSpPr>
        <p:spPr>
          <a:xfrm>
            <a:off x="2447100" y="3772919"/>
            <a:ext cx="1800200" cy="584775"/>
          </a:xfrm>
          <a:prstGeom prst="rect">
            <a:avLst/>
          </a:prstGeom>
          <a:noFill/>
        </p:spPr>
        <p:txBody>
          <a:bodyPr wrap="square" rtlCol="1">
            <a:spAutoFit/>
          </a:bodyPr>
          <a:lstStyle/>
          <a:p>
            <a:pPr algn="ctr"/>
            <a:r>
              <a:rPr lang="ar-SA" sz="3200" b="1" dirty="0" smtClean="0"/>
              <a:t>مقيلا </a:t>
            </a:r>
            <a:endParaRPr lang="ar-SA" sz="3200" dirty="0"/>
          </a:p>
        </p:txBody>
      </p:sp>
      <p:sp>
        <p:nvSpPr>
          <p:cNvPr id="14" name="مربع نص 13"/>
          <p:cNvSpPr txBox="1"/>
          <p:nvPr/>
        </p:nvSpPr>
        <p:spPr>
          <a:xfrm>
            <a:off x="142844" y="3772919"/>
            <a:ext cx="1800200" cy="584775"/>
          </a:xfrm>
          <a:prstGeom prst="rect">
            <a:avLst/>
          </a:prstGeom>
          <a:noFill/>
        </p:spPr>
        <p:txBody>
          <a:bodyPr wrap="square" rtlCol="1">
            <a:spAutoFit/>
          </a:bodyPr>
          <a:lstStyle/>
          <a:p>
            <a:pPr algn="ctr"/>
            <a:r>
              <a:rPr lang="ar-SA" sz="3200" b="1" dirty="0" smtClean="0"/>
              <a:t>ملحوظ</a:t>
            </a:r>
            <a:endParaRPr lang="en-US" sz="3200" dirty="0"/>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CARROT.WAV"/>
                                        </p:tgtEl>
                                      </p:cMediaNode>
                                    </p:audio>
                                  </p:subTnLst>
                                </p:cTn>
                              </p:par>
                              <p:par>
                                <p:cTn id="8" presetID="21"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1)">
                                      <p:cBhvr>
                                        <p:cTn id="10" dur="500"/>
                                        <p:tgtEl>
                                          <p:spTgt spid="5"/>
                                        </p:tgtEl>
                                      </p:cBhvr>
                                    </p:animEffect>
                                  </p:childTnLst>
                                  <p:subTnLst>
                                    <p:audio>
                                      <p:cMediaNode>
                                        <p:cTn display="0" masterRel="sameClick">
                                          <p:stCondLst>
                                            <p:cond evt="begin" delay="0">
                                              <p:tn val="8"/>
                                            </p:cond>
                                          </p:stCondLst>
                                          <p:endCondLst>
                                            <p:cond evt="onStopAudio" delay="0">
                                              <p:tgtEl>
                                                <p:sldTgt/>
                                              </p:tgtEl>
                                            </p:cond>
                                          </p:endCondLst>
                                        </p:cTn>
                                        <p:tgtEl>
                                          <p:sndTgt r:embed="rId3" name="CARROT.WAV"/>
                                        </p:tgtEl>
                                      </p:cMediaNode>
                                    </p:audio>
                                  </p:subTnLst>
                                </p:cTn>
                              </p:par>
                              <p:par>
                                <p:cTn id="11" presetID="21" presetClass="entr" presetSubtype="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500"/>
                                        <p:tgtEl>
                                          <p:spTgt spid="6"/>
                                        </p:tgtEl>
                                      </p:cBhvr>
                                    </p:animEffect>
                                  </p:childTnLst>
                                  <p:subTnLst>
                                    <p:audio>
                                      <p:cMediaNode>
                                        <p:cTn display="0" masterRel="sameClick">
                                          <p:stCondLst>
                                            <p:cond evt="begin" delay="0">
                                              <p:tn val="11"/>
                                            </p:cond>
                                          </p:stCondLst>
                                          <p:endCondLst>
                                            <p:cond evt="onStopAudio" delay="0">
                                              <p:tgtEl>
                                                <p:sldTgt/>
                                              </p:tgtEl>
                                            </p:cond>
                                          </p:endCondLst>
                                        </p:cTn>
                                        <p:tgtEl>
                                          <p:sndTgt r:embed="rId3" name="CARROT.WAV"/>
                                        </p:tgtEl>
                                      </p:cMediaNode>
                                    </p:audio>
                                  </p:subTnLst>
                                </p:cTn>
                              </p:par>
                              <p:par>
                                <p:cTn id="14" presetID="21"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500"/>
                                        <p:tgtEl>
                                          <p:spTgt spid="7"/>
                                        </p:tgtEl>
                                      </p:cBhvr>
                                    </p:animEffect>
                                  </p:childTnLst>
                                  <p:subTnLst>
                                    <p:audio>
                                      <p:cMediaNode>
                                        <p:cTn display="0" masterRel="sameClick">
                                          <p:stCondLst>
                                            <p:cond evt="begin" delay="0">
                                              <p:tn val="14"/>
                                            </p:cond>
                                          </p:stCondLst>
                                          <p:endCondLst>
                                            <p:cond evt="onStopAudio" delay="0">
                                              <p:tgtEl>
                                                <p:sldTgt/>
                                              </p:tgtEl>
                                            </p:cond>
                                          </p:endCondLst>
                                        </p:cTn>
                                        <p:tgtEl>
                                          <p:sndTgt r:embed="rId3" name="CARROT.WAV"/>
                                        </p:tgtEl>
                                      </p:cMediaNode>
                                    </p:audio>
                                  </p:subTnLst>
                                </p:cTn>
                              </p:par>
                              <p:par>
                                <p:cTn id="17" presetID="21" presetClass="entr" presetSubtype="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1)">
                                      <p:cBhvr>
                                        <p:cTn id="19" dur="500"/>
                                        <p:tgtEl>
                                          <p:spTgt spid="11"/>
                                        </p:tgtEl>
                                      </p:cBhvr>
                                    </p:animEffect>
                                  </p:childTnLst>
                                  <p:subTnLst>
                                    <p:audio>
                                      <p:cMediaNode>
                                        <p:cTn display="0" masterRel="sameClick">
                                          <p:stCondLst>
                                            <p:cond evt="begin" delay="0">
                                              <p:tn val="17"/>
                                            </p:cond>
                                          </p:stCondLst>
                                          <p:endCondLst>
                                            <p:cond evt="onStopAudio" delay="0">
                                              <p:tgtEl>
                                                <p:sldTgt/>
                                              </p:tgtEl>
                                            </p:cond>
                                          </p:endCondLst>
                                        </p:cTn>
                                        <p:tgtEl>
                                          <p:sndTgt r:embed="rId3" name="CARROT.WAV"/>
                                        </p:tgtEl>
                                      </p:cMediaNode>
                                    </p:audio>
                                  </p:sub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strVal val="#ppt_w*0.70"/>
                                          </p:val>
                                        </p:tav>
                                        <p:tav tm="100000">
                                          <p:val>
                                            <p:strVal val="#ppt_w"/>
                                          </p:val>
                                        </p:tav>
                                      </p:tavLst>
                                    </p:anim>
                                    <p:anim calcmode="lin" valueType="num">
                                      <p:cBhvr>
                                        <p:cTn id="25" dur="500" fill="hold"/>
                                        <p:tgtEl>
                                          <p:spTgt spid="9"/>
                                        </p:tgtEl>
                                        <p:attrNameLst>
                                          <p:attrName>ppt_h</p:attrName>
                                        </p:attrNameLst>
                                      </p:cBhvr>
                                      <p:tavLst>
                                        <p:tav tm="0">
                                          <p:val>
                                            <p:strVal val="#ppt_h"/>
                                          </p:val>
                                        </p:tav>
                                        <p:tav tm="100000">
                                          <p:val>
                                            <p:strVal val="#ppt_h"/>
                                          </p:val>
                                        </p:tav>
                                      </p:tavLst>
                                    </p:anim>
                                    <p:animEffect transition="in" filter="fade">
                                      <p:cBhvr>
                                        <p:cTn id="26" dur="500"/>
                                        <p:tgtEl>
                                          <p:spTgt spid="9"/>
                                        </p:tgtEl>
                                      </p:cBhvr>
                                    </p:animEffect>
                                  </p:childTnLst>
                                  <p:subTnLst>
                                    <p:audio>
                                      <p:cMediaNode>
                                        <p:cTn display="0" masterRel="sameClick">
                                          <p:stCondLst>
                                            <p:cond evt="begin" delay="0">
                                              <p:tn val="22"/>
                                            </p:cond>
                                          </p:stCondLst>
                                          <p:endCondLst>
                                            <p:cond evt="onStopAudio" delay="0">
                                              <p:tgtEl>
                                                <p:sldTgt/>
                                              </p:tgtEl>
                                            </p:cond>
                                          </p:endCondLst>
                                        </p:cTn>
                                        <p:tgtEl>
                                          <p:sndTgt r:embed="rId4" name="whoosh.wav"/>
                                        </p:tgtEl>
                                      </p:cMediaNode>
                                    </p:audio>
                                  </p:subTnLst>
                                </p:cTn>
                              </p:par>
                              <p:par>
                                <p:cTn id="27" presetID="55"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strVal val="#ppt_w*0.70"/>
                                          </p:val>
                                        </p:tav>
                                        <p:tav tm="100000">
                                          <p:val>
                                            <p:strVal val="#ppt_w"/>
                                          </p:val>
                                        </p:tav>
                                      </p:tavLst>
                                    </p:anim>
                                    <p:anim calcmode="lin" valueType="num">
                                      <p:cBhvr>
                                        <p:cTn id="30" dur="500" fill="hold"/>
                                        <p:tgtEl>
                                          <p:spTgt spid="8"/>
                                        </p:tgtEl>
                                        <p:attrNameLst>
                                          <p:attrName>ppt_h</p:attrName>
                                        </p:attrNameLst>
                                      </p:cBhvr>
                                      <p:tavLst>
                                        <p:tav tm="0">
                                          <p:val>
                                            <p:strVal val="#ppt_h"/>
                                          </p:val>
                                        </p:tav>
                                        <p:tav tm="100000">
                                          <p:val>
                                            <p:strVal val="#ppt_h"/>
                                          </p:val>
                                        </p:tav>
                                      </p:tavLst>
                                    </p:anim>
                                    <p:animEffect transition="in" filter="fade">
                                      <p:cBhvr>
                                        <p:cTn id="31" dur="500"/>
                                        <p:tgtEl>
                                          <p:spTgt spid="8"/>
                                        </p:tgtEl>
                                      </p:cBhvr>
                                    </p:animEffect>
                                  </p:childTnLst>
                                  <p:subTnLst>
                                    <p:audio>
                                      <p:cMediaNode>
                                        <p:cTn display="0" masterRel="sameClick">
                                          <p:stCondLst>
                                            <p:cond evt="begin" delay="0">
                                              <p:tn val="27"/>
                                            </p:cond>
                                          </p:stCondLst>
                                          <p:endCondLst>
                                            <p:cond evt="onStopAudio" delay="0">
                                              <p:tgtEl>
                                                <p:sldTgt/>
                                              </p:tgtEl>
                                            </p:cond>
                                          </p:endCondLst>
                                        </p:cTn>
                                        <p:tgtEl>
                                          <p:sndTgt r:embed="rId4" name="whoosh.wav"/>
                                        </p:tgtEl>
                                      </p:cMediaNode>
                                    </p:audio>
                                  </p:sub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subTnLst>
                                    <p:audio>
                                      <p:cMediaNode>
                                        <p:cTn display="0" masterRel="sameClick">
                                          <p:stCondLst>
                                            <p:cond evt="begin" delay="0">
                                              <p:tn val="34"/>
                                            </p:cond>
                                          </p:stCondLst>
                                          <p:endCondLst>
                                            <p:cond evt="onStopAudio" delay="0">
                                              <p:tgtEl>
                                                <p:sldTgt/>
                                              </p:tgtEl>
                                            </p:cond>
                                          </p:endCondLst>
                                        </p:cTn>
                                        <p:tgtEl>
                                          <p:sndTgt r:embed="rId5" name="coin.wav"/>
                                        </p:tgtEl>
                                      </p:cMediaNode>
                                    </p:audio>
                                  </p:subTnLst>
                                </p:cTn>
                              </p:par>
                            </p:childTnLst>
                          </p:cTn>
                        </p:par>
                      </p:childTnLst>
                    </p:cTn>
                  </p:par>
                  <p:par>
                    <p:cTn id="37" fill="hold">
                      <p:stCondLst>
                        <p:cond delay="indefinite"/>
                      </p:stCondLst>
                      <p:childTnLst>
                        <p:par>
                          <p:cTn id="38" fill="hold">
                            <p:stCondLst>
                              <p:cond delay="0"/>
                            </p:stCondLst>
                            <p:childTnLst>
                              <p:par>
                                <p:cTn id="39" presetID="34"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 from="(-#ppt_w/2)" to="(#ppt_x)" calcmode="lin" valueType="num">
                                      <p:cBhvr>
                                        <p:cTn id="41" dur="600" fill="hold">
                                          <p:stCondLst>
                                            <p:cond delay="0"/>
                                          </p:stCondLst>
                                        </p:cTn>
                                        <p:tgtEl>
                                          <p:spTgt spid="12"/>
                                        </p:tgtEl>
                                        <p:attrNameLst>
                                          <p:attrName>ppt_x</p:attrName>
                                        </p:attrNameLst>
                                      </p:cBhvr>
                                    </p:anim>
                                    <p:anim from="0" to="-1.0" calcmode="lin" valueType="num">
                                      <p:cBhvr>
                                        <p:cTn id="42" dur="200" decel="50000" autoRev="1" fill="hold">
                                          <p:stCondLst>
                                            <p:cond delay="600"/>
                                          </p:stCondLst>
                                        </p:cTn>
                                        <p:tgtEl>
                                          <p:spTgt spid="12"/>
                                        </p:tgtEl>
                                        <p:attrNameLst>
                                          <p:attrName>xshear</p:attrName>
                                        </p:attrNameLst>
                                      </p:cBhvr>
                                    </p:anim>
                                    <p:animScale>
                                      <p:cBhvr>
                                        <p:cTn id="43" dur="200" decel="100000" autoRev="1" fill="hold">
                                          <p:stCondLst>
                                            <p:cond delay="600"/>
                                          </p:stCondLst>
                                        </p:cTn>
                                        <p:tgtEl>
                                          <p:spTgt spid="12"/>
                                        </p:tgtEl>
                                      </p:cBhvr>
                                      <p:from x="100000" y="100000"/>
                                      <p:to x="80000" y="100000"/>
                                    </p:animScale>
                                    <p:anim by="(#ppt_h/3+#ppt_w*0.1)" calcmode="lin" valueType="num">
                                      <p:cBhvr additive="sum">
                                        <p:cTn id="44" dur="200" decel="100000" autoRev="1" fill="hold">
                                          <p:stCondLst>
                                            <p:cond delay="600"/>
                                          </p:stCondLst>
                                        </p:cTn>
                                        <p:tgtEl>
                                          <p:spTgt spid="12"/>
                                        </p:tgtEl>
                                        <p:attrNameLst>
                                          <p:attrName>ppt_x</p:attrName>
                                        </p:attrNameLst>
                                      </p:cBhvr>
                                    </p:anim>
                                  </p:childTnLst>
                                  <p:subTnLst>
                                    <p:audio>
                                      <p:cMediaNode>
                                        <p:cTn display="0" masterRel="sameClick">
                                          <p:stCondLst>
                                            <p:cond evt="begin" delay="0">
                                              <p:tn val="39"/>
                                            </p:cond>
                                          </p:stCondLst>
                                          <p:endCondLst>
                                            <p:cond evt="onStopAudio" delay="0">
                                              <p:tgtEl>
                                                <p:sldTgt/>
                                              </p:tgtEl>
                                            </p:cond>
                                          </p:endCondLst>
                                        </p:cTn>
                                        <p:tgtEl>
                                          <p:sndTgt r:embed="rId6" name="camera.wav"/>
                                        </p:tgtEl>
                                      </p:cMediaNode>
                                    </p:audio>
                                  </p:sub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down)">
                                      <p:cBhvr>
                                        <p:cTn id="49" dur="500"/>
                                        <p:tgtEl>
                                          <p:spTgt spid="13"/>
                                        </p:tgtEl>
                                      </p:cBhvr>
                                    </p:animEffect>
                                  </p:childTnLst>
                                  <p:subTnLst>
                                    <p:audio>
                                      <p:cMediaNode>
                                        <p:cTn display="0" masterRel="sameClick">
                                          <p:stCondLst>
                                            <p:cond evt="begin" delay="0">
                                              <p:tn val="47"/>
                                            </p:cond>
                                          </p:stCondLst>
                                          <p:endCondLst>
                                            <p:cond evt="onStopAudio" delay="0">
                                              <p:tgtEl>
                                                <p:sldTgt/>
                                              </p:tgtEl>
                                            </p:cond>
                                          </p:endCondLst>
                                        </p:cTn>
                                        <p:tgtEl>
                                          <p:sndTgt r:embed="rId5" name="coin.wav"/>
                                        </p:tgtEl>
                                      </p:cMediaNode>
                                    </p:audio>
                                  </p:subTnLst>
                                </p:cTn>
                              </p:par>
                            </p:childTnLst>
                          </p:cTn>
                        </p:par>
                      </p:childTnLst>
                    </p:cTn>
                  </p:par>
                  <p:par>
                    <p:cTn id="50" fill="hold">
                      <p:stCondLst>
                        <p:cond delay="indefinite"/>
                      </p:stCondLst>
                      <p:childTnLst>
                        <p:par>
                          <p:cTn id="51" fill="hold">
                            <p:stCondLst>
                              <p:cond delay="0"/>
                            </p:stCondLst>
                            <p:childTnLst>
                              <p:par>
                                <p:cTn id="52" presetID="34" presetClass="entr" presetSubtype="0"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 from="(-#ppt_w/2)" to="(#ppt_x)" calcmode="lin" valueType="num">
                                      <p:cBhvr>
                                        <p:cTn id="54" dur="600" fill="hold">
                                          <p:stCondLst>
                                            <p:cond delay="0"/>
                                          </p:stCondLst>
                                        </p:cTn>
                                        <p:tgtEl>
                                          <p:spTgt spid="14"/>
                                        </p:tgtEl>
                                        <p:attrNameLst>
                                          <p:attrName>ppt_x</p:attrName>
                                        </p:attrNameLst>
                                      </p:cBhvr>
                                    </p:anim>
                                    <p:anim from="0" to="-1.0" calcmode="lin" valueType="num">
                                      <p:cBhvr>
                                        <p:cTn id="55" dur="200" decel="50000" autoRev="1" fill="hold">
                                          <p:stCondLst>
                                            <p:cond delay="600"/>
                                          </p:stCondLst>
                                        </p:cTn>
                                        <p:tgtEl>
                                          <p:spTgt spid="14"/>
                                        </p:tgtEl>
                                        <p:attrNameLst>
                                          <p:attrName>xshear</p:attrName>
                                        </p:attrNameLst>
                                      </p:cBhvr>
                                    </p:anim>
                                    <p:animScale>
                                      <p:cBhvr>
                                        <p:cTn id="56" dur="200" decel="100000" autoRev="1" fill="hold">
                                          <p:stCondLst>
                                            <p:cond delay="600"/>
                                          </p:stCondLst>
                                        </p:cTn>
                                        <p:tgtEl>
                                          <p:spTgt spid="14"/>
                                        </p:tgtEl>
                                      </p:cBhvr>
                                      <p:from x="100000" y="100000"/>
                                      <p:to x="80000" y="100000"/>
                                    </p:animScale>
                                    <p:anim by="(#ppt_h/3+#ppt_w*0.1)" calcmode="lin" valueType="num">
                                      <p:cBhvr additive="sum">
                                        <p:cTn id="57" dur="200" decel="100000" autoRev="1" fill="hold">
                                          <p:stCondLst>
                                            <p:cond delay="600"/>
                                          </p:stCondLst>
                                        </p:cTn>
                                        <p:tgtEl>
                                          <p:spTgt spid="14"/>
                                        </p:tgtEl>
                                        <p:attrNameLst>
                                          <p:attrName>ppt_x</p:attrName>
                                        </p:attrNameLst>
                                      </p:cBhvr>
                                    </p:anim>
                                  </p:childTnLst>
                                  <p:subTnLst>
                                    <p:audio>
                                      <p:cMediaNode>
                                        <p:cTn display="0" masterRel="sameClick">
                                          <p:stCondLst>
                                            <p:cond evt="begin" delay="0">
                                              <p:tn val="52"/>
                                            </p:cond>
                                          </p:stCondLst>
                                          <p:endCondLst>
                                            <p:cond evt="onStopAudio" delay="0">
                                              <p:tgtEl>
                                                <p:sldTgt/>
                                              </p:tgtEl>
                                            </p:cond>
                                          </p:endCondLst>
                                        </p:cTn>
                                        <p:tgtEl>
                                          <p:sndTgt r:embed="rId6"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0" y="836712"/>
          <a:ext cx="9143999" cy="5256584"/>
        </p:xfrm>
        <a:graphic>
          <a:graphicData uri="http://schemas.openxmlformats.org/drawingml/2006/table">
            <a:tbl>
              <a:tblPr rtl="1" firstRow="1" bandRow="1">
                <a:tableStyleId>{F5AB1C69-6EDB-4FF4-983F-18BD219EF322}</a:tableStyleId>
              </a:tblPr>
              <a:tblGrid>
                <a:gridCol w="579534"/>
                <a:gridCol w="3924731"/>
                <a:gridCol w="2530128"/>
                <a:gridCol w="2109606"/>
              </a:tblGrid>
              <a:tr h="1135478">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r>
              <a:tr h="4121106">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r>
            </a:tbl>
          </a:graphicData>
        </a:graphic>
      </p:graphicFrame>
      <p:sp>
        <p:nvSpPr>
          <p:cNvPr id="3" name="مستطيل 2"/>
          <p:cNvSpPr/>
          <p:nvPr/>
        </p:nvSpPr>
        <p:spPr>
          <a:xfrm>
            <a:off x="8676456" y="1052736"/>
            <a:ext cx="332142" cy="584775"/>
          </a:xfrm>
          <a:prstGeom prst="rect">
            <a:avLst/>
          </a:prstGeom>
        </p:spPr>
        <p:txBody>
          <a:bodyPr wrap="none">
            <a:spAutoFit/>
          </a:bodyPr>
          <a:lstStyle/>
          <a:p>
            <a:r>
              <a:rPr lang="ar-EG" sz="3200" b="1" dirty="0" smtClean="0"/>
              <a:t>م</a:t>
            </a:r>
            <a:endParaRPr lang="ar-SA" sz="3200" dirty="0"/>
          </a:p>
        </p:txBody>
      </p:sp>
      <p:sp>
        <p:nvSpPr>
          <p:cNvPr id="4" name="مستطيل 3"/>
          <p:cNvSpPr/>
          <p:nvPr/>
        </p:nvSpPr>
        <p:spPr>
          <a:xfrm>
            <a:off x="5796136" y="1052736"/>
            <a:ext cx="1021433" cy="584775"/>
          </a:xfrm>
          <a:prstGeom prst="rect">
            <a:avLst/>
          </a:prstGeom>
        </p:spPr>
        <p:txBody>
          <a:bodyPr wrap="none">
            <a:spAutoFit/>
          </a:bodyPr>
          <a:lstStyle/>
          <a:p>
            <a:r>
              <a:rPr lang="ar-EG" sz="3200" b="1" dirty="0" smtClean="0"/>
              <a:t>الجملة</a:t>
            </a:r>
            <a:endParaRPr lang="ar-SA" sz="3200" dirty="0"/>
          </a:p>
        </p:txBody>
      </p:sp>
      <p:sp>
        <p:nvSpPr>
          <p:cNvPr id="5" name="مستطيل 4"/>
          <p:cNvSpPr/>
          <p:nvPr/>
        </p:nvSpPr>
        <p:spPr>
          <a:xfrm>
            <a:off x="2656256" y="1052736"/>
            <a:ext cx="1055097" cy="584775"/>
          </a:xfrm>
          <a:prstGeom prst="rect">
            <a:avLst/>
          </a:prstGeom>
        </p:spPr>
        <p:txBody>
          <a:bodyPr wrap="none">
            <a:spAutoFit/>
          </a:bodyPr>
          <a:lstStyle/>
          <a:p>
            <a:r>
              <a:rPr lang="ar-EG" sz="3200" b="1" dirty="0" smtClean="0"/>
              <a:t>التمييز</a:t>
            </a:r>
            <a:endParaRPr lang="ar-SA" sz="3200" dirty="0"/>
          </a:p>
        </p:txBody>
      </p:sp>
      <p:sp>
        <p:nvSpPr>
          <p:cNvPr id="6" name="مستطيل 5"/>
          <p:cNvSpPr/>
          <p:nvPr/>
        </p:nvSpPr>
        <p:spPr>
          <a:xfrm>
            <a:off x="4644008" y="2120657"/>
            <a:ext cx="3888432" cy="3108543"/>
          </a:xfrm>
          <a:prstGeom prst="rect">
            <a:avLst/>
          </a:prstGeom>
        </p:spPr>
        <p:txBody>
          <a:bodyPr wrap="square">
            <a:spAutoFit/>
          </a:bodyPr>
          <a:lstStyle/>
          <a:p>
            <a:r>
              <a:rPr lang="ar-EG" sz="2800" b="1" dirty="0" smtClean="0"/>
              <a:t>قال </a:t>
            </a:r>
            <a:r>
              <a:rPr lang="ar-EG" sz="2800" b="1" dirty="0" err="1" smtClean="0"/>
              <a:t>تعالى: {</a:t>
            </a:r>
            <a:r>
              <a:rPr lang="ar-SA" sz="2800" b="1" dirty="0" smtClean="0">
                <a:solidFill>
                  <a:srgbClr val="006600"/>
                </a:solidFill>
              </a:rPr>
              <a:t>ولَقَدْ أَخَذَ اللَّهُ مِيثَاقَ بَنِي إسْرَائِيلَ وبَعَثْنَا مِنْهُمُ اثْنَيْ عَشَرَ نَقِيبًا وقَالَ اللَّهُ إنِّي مَعَكُمْ لَئِنْ أَقَمْتُمُ الصَّلاةَ وآتَيْتُمُ الزَّكَاةَ وآمَنتُم بِرُسُلِي وعَزَّرْتُمُوهُمْ وأَقْرَضْتُمُ اللَّهَ قَرْضًا حَسَنًا لأُكَفِّرَنَّ عَنكُمْ سَيِّئَاتِكُمْ</a:t>
            </a:r>
            <a:r>
              <a:rPr lang="ar-EG" sz="2800" b="1" dirty="0" smtClean="0"/>
              <a:t>} المائدة 12</a:t>
            </a:r>
            <a:endParaRPr lang="ar-SA" sz="2800" dirty="0"/>
          </a:p>
        </p:txBody>
      </p:sp>
      <p:sp>
        <p:nvSpPr>
          <p:cNvPr id="9" name="مستطيل 8"/>
          <p:cNvSpPr/>
          <p:nvPr/>
        </p:nvSpPr>
        <p:spPr>
          <a:xfrm>
            <a:off x="531536" y="1052736"/>
            <a:ext cx="875561" cy="584775"/>
          </a:xfrm>
          <a:prstGeom prst="rect">
            <a:avLst/>
          </a:prstGeom>
        </p:spPr>
        <p:txBody>
          <a:bodyPr wrap="none">
            <a:spAutoFit/>
          </a:bodyPr>
          <a:lstStyle/>
          <a:p>
            <a:r>
              <a:rPr lang="ar-EG" sz="3200" b="1" dirty="0" smtClean="0"/>
              <a:t>نوعه</a:t>
            </a:r>
            <a:endParaRPr lang="ar-SA" sz="3200" dirty="0"/>
          </a:p>
        </p:txBody>
      </p:sp>
      <p:sp>
        <p:nvSpPr>
          <p:cNvPr id="11" name="مربع نص 10"/>
          <p:cNvSpPr txBox="1"/>
          <p:nvPr/>
        </p:nvSpPr>
        <p:spPr>
          <a:xfrm>
            <a:off x="2428860" y="2571744"/>
            <a:ext cx="1800200" cy="584775"/>
          </a:xfrm>
          <a:prstGeom prst="rect">
            <a:avLst/>
          </a:prstGeom>
          <a:noFill/>
        </p:spPr>
        <p:txBody>
          <a:bodyPr wrap="square" rtlCol="1">
            <a:spAutoFit/>
          </a:bodyPr>
          <a:lstStyle/>
          <a:p>
            <a:pPr algn="ctr"/>
            <a:r>
              <a:rPr lang="ar-SA" sz="3200" b="1" dirty="0" smtClean="0"/>
              <a:t>نقيبا ً</a:t>
            </a:r>
            <a:endParaRPr lang="en-US" sz="3200" dirty="0"/>
          </a:p>
        </p:txBody>
      </p:sp>
      <p:sp>
        <p:nvSpPr>
          <p:cNvPr id="12" name="مربع نص 11"/>
          <p:cNvSpPr txBox="1"/>
          <p:nvPr/>
        </p:nvSpPr>
        <p:spPr>
          <a:xfrm>
            <a:off x="200032" y="2428868"/>
            <a:ext cx="1800200" cy="584775"/>
          </a:xfrm>
          <a:prstGeom prst="rect">
            <a:avLst/>
          </a:prstGeom>
          <a:noFill/>
        </p:spPr>
        <p:txBody>
          <a:bodyPr wrap="square" rtlCol="1">
            <a:spAutoFit/>
          </a:bodyPr>
          <a:lstStyle/>
          <a:p>
            <a:pPr algn="ctr"/>
            <a:r>
              <a:rPr lang="ar-SA" sz="3200" b="1" dirty="0" smtClean="0"/>
              <a:t>ملفوظ</a:t>
            </a:r>
            <a:endParaRPr lang="ar-SA" sz="3200" dirty="0"/>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ppt_w*0.7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animEffect transition="in" filter="fade">
                                      <p:cBhvr>
                                        <p:cTn id="9" dur="500"/>
                                        <p:tgtEl>
                                          <p:spTgt spid="6"/>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subTnLst>
                                    <p:audio>
                                      <p:cMediaNode>
                                        <p:cTn display="0" masterRel="sameClick">
                                          <p:stCondLst>
                                            <p:cond evt="begin" delay="0">
                                              <p:tn val="12"/>
                                            </p:cond>
                                          </p:stCondLst>
                                          <p:endCondLst>
                                            <p:cond evt="onStopAudio" delay="0">
                                              <p:tgtEl>
                                                <p:sldTgt/>
                                              </p:tgtEl>
                                            </p:cond>
                                          </p:endCondLst>
                                        </p:cTn>
                                        <p:tgtEl>
                                          <p:sndTgt r:embed="rId4" name="coin.wav"/>
                                        </p:tgtEl>
                                      </p:cMediaNode>
                                    </p:audio>
                                  </p:subTnLst>
                                </p:cTn>
                              </p:par>
                            </p:childTnLst>
                          </p:cTn>
                        </p:par>
                      </p:childTnLst>
                    </p:cTn>
                  </p:par>
                  <p:par>
                    <p:cTn id="15" fill="hold">
                      <p:stCondLst>
                        <p:cond delay="indefinite"/>
                      </p:stCondLst>
                      <p:childTnLst>
                        <p:par>
                          <p:cTn id="16" fill="hold">
                            <p:stCondLst>
                              <p:cond delay="0"/>
                            </p:stCondLst>
                            <p:childTnLst>
                              <p:par>
                                <p:cTn id="17" presetID="34"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from="(-#ppt_w/2)" to="(#ppt_x)" calcmode="lin" valueType="num">
                                      <p:cBhvr>
                                        <p:cTn id="19" dur="600" fill="hold">
                                          <p:stCondLst>
                                            <p:cond delay="0"/>
                                          </p:stCondLst>
                                        </p:cTn>
                                        <p:tgtEl>
                                          <p:spTgt spid="12"/>
                                        </p:tgtEl>
                                        <p:attrNameLst>
                                          <p:attrName>ppt_x</p:attrName>
                                        </p:attrNameLst>
                                      </p:cBhvr>
                                    </p:anim>
                                    <p:anim from="0" to="-1.0" calcmode="lin" valueType="num">
                                      <p:cBhvr>
                                        <p:cTn id="20" dur="200" decel="50000" autoRev="1" fill="hold">
                                          <p:stCondLst>
                                            <p:cond delay="600"/>
                                          </p:stCondLst>
                                        </p:cTn>
                                        <p:tgtEl>
                                          <p:spTgt spid="12"/>
                                        </p:tgtEl>
                                        <p:attrNameLst>
                                          <p:attrName>xshear</p:attrName>
                                        </p:attrNameLst>
                                      </p:cBhvr>
                                    </p:anim>
                                    <p:animScale>
                                      <p:cBhvr>
                                        <p:cTn id="21" dur="200" decel="100000" autoRev="1" fill="hold">
                                          <p:stCondLst>
                                            <p:cond delay="600"/>
                                          </p:stCondLst>
                                        </p:cTn>
                                        <p:tgtEl>
                                          <p:spTgt spid="12"/>
                                        </p:tgtEl>
                                      </p:cBhvr>
                                      <p:from x="100000" y="100000"/>
                                      <p:to x="80000" y="100000"/>
                                    </p:animScale>
                                    <p:anim by="(#ppt_h/3+#ppt_w*0.1)" calcmode="lin" valueType="num">
                                      <p:cBhvr additive="sum">
                                        <p:cTn id="22" dur="200" decel="100000" autoRev="1" fill="hold">
                                          <p:stCondLst>
                                            <p:cond delay="600"/>
                                          </p:stCondLst>
                                        </p:cTn>
                                        <p:tgtEl>
                                          <p:spTgt spid="12"/>
                                        </p:tgtEl>
                                        <p:attrNameLst>
                                          <p:attrName>ppt_x</p:attrName>
                                        </p:attrNameLst>
                                      </p:cBhvr>
                                    </p:anim>
                                  </p:childTnLst>
                                  <p:subTnLst>
                                    <p:audio>
                                      <p:cMediaNode>
                                        <p:cTn display="0" masterRel="sameClick">
                                          <p:stCondLst>
                                            <p:cond evt="begin" delay="0">
                                              <p:tn val="17"/>
                                            </p:cond>
                                          </p:stCondLst>
                                          <p:endCondLst>
                                            <p:cond evt="onStopAudio" delay="0">
                                              <p:tgtEl>
                                                <p:sldTgt/>
                                              </p:tgtEl>
                                            </p:cond>
                                          </p:endCondLst>
                                        </p:cTn>
                                        <p:tgtEl>
                                          <p:sndTgt r:embed="rId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0" y="836712"/>
          <a:ext cx="9143999" cy="5256584"/>
        </p:xfrm>
        <a:graphic>
          <a:graphicData uri="http://schemas.openxmlformats.org/drawingml/2006/table">
            <a:tbl>
              <a:tblPr rtl="1" firstRow="1" bandRow="1">
                <a:tableStyleId>{F5AB1C69-6EDB-4FF4-983F-18BD219EF322}</a:tableStyleId>
              </a:tblPr>
              <a:tblGrid>
                <a:gridCol w="579534"/>
                <a:gridCol w="3924731"/>
                <a:gridCol w="2530128"/>
                <a:gridCol w="2109606"/>
              </a:tblGrid>
              <a:tr h="1135478">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r>
              <a:tr h="4121106">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r>
            </a:tbl>
          </a:graphicData>
        </a:graphic>
      </p:graphicFrame>
      <p:sp>
        <p:nvSpPr>
          <p:cNvPr id="3" name="مستطيل 2"/>
          <p:cNvSpPr/>
          <p:nvPr/>
        </p:nvSpPr>
        <p:spPr>
          <a:xfrm>
            <a:off x="8676456" y="1052736"/>
            <a:ext cx="332142" cy="584775"/>
          </a:xfrm>
          <a:prstGeom prst="rect">
            <a:avLst/>
          </a:prstGeom>
        </p:spPr>
        <p:txBody>
          <a:bodyPr wrap="none">
            <a:spAutoFit/>
          </a:bodyPr>
          <a:lstStyle/>
          <a:p>
            <a:r>
              <a:rPr lang="ar-EG" sz="3200" b="1" dirty="0" smtClean="0"/>
              <a:t>م</a:t>
            </a:r>
            <a:endParaRPr lang="ar-SA" sz="3200" dirty="0"/>
          </a:p>
        </p:txBody>
      </p:sp>
      <p:sp>
        <p:nvSpPr>
          <p:cNvPr id="4" name="مستطيل 3"/>
          <p:cNvSpPr/>
          <p:nvPr/>
        </p:nvSpPr>
        <p:spPr>
          <a:xfrm>
            <a:off x="5796136" y="1052736"/>
            <a:ext cx="1021433" cy="584775"/>
          </a:xfrm>
          <a:prstGeom prst="rect">
            <a:avLst/>
          </a:prstGeom>
        </p:spPr>
        <p:txBody>
          <a:bodyPr wrap="none">
            <a:spAutoFit/>
          </a:bodyPr>
          <a:lstStyle/>
          <a:p>
            <a:r>
              <a:rPr lang="ar-EG" sz="3200" b="1" dirty="0" smtClean="0"/>
              <a:t>الجملة</a:t>
            </a:r>
            <a:endParaRPr lang="ar-SA" sz="3200" dirty="0"/>
          </a:p>
        </p:txBody>
      </p:sp>
      <p:sp>
        <p:nvSpPr>
          <p:cNvPr id="5" name="مستطيل 4"/>
          <p:cNvSpPr/>
          <p:nvPr/>
        </p:nvSpPr>
        <p:spPr>
          <a:xfrm>
            <a:off x="2656256" y="1052736"/>
            <a:ext cx="1055097" cy="584775"/>
          </a:xfrm>
          <a:prstGeom prst="rect">
            <a:avLst/>
          </a:prstGeom>
        </p:spPr>
        <p:txBody>
          <a:bodyPr wrap="none">
            <a:spAutoFit/>
          </a:bodyPr>
          <a:lstStyle/>
          <a:p>
            <a:r>
              <a:rPr lang="ar-EG" sz="3200" b="1" dirty="0" smtClean="0"/>
              <a:t>التمييز</a:t>
            </a:r>
            <a:endParaRPr lang="ar-SA" sz="3200" dirty="0"/>
          </a:p>
        </p:txBody>
      </p:sp>
      <p:sp>
        <p:nvSpPr>
          <p:cNvPr id="6" name="مستطيل 5"/>
          <p:cNvSpPr/>
          <p:nvPr/>
        </p:nvSpPr>
        <p:spPr>
          <a:xfrm>
            <a:off x="4644008" y="2120657"/>
            <a:ext cx="3888432" cy="2677656"/>
          </a:xfrm>
          <a:prstGeom prst="rect">
            <a:avLst/>
          </a:prstGeom>
        </p:spPr>
        <p:txBody>
          <a:bodyPr wrap="square">
            <a:spAutoFit/>
          </a:bodyPr>
          <a:lstStyle/>
          <a:p>
            <a:r>
              <a:rPr lang="ar-EG" sz="2800" b="1" dirty="0" smtClean="0"/>
              <a:t>قال رسول الله صلى الله عليه </a:t>
            </a:r>
            <a:r>
              <a:rPr lang="ar-EG" sz="2800" b="1" dirty="0" err="1" smtClean="0"/>
              <a:t>وسلم: </a:t>
            </a:r>
            <a:r>
              <a:rPr lang="ar-EG" sz="2800" b="1" dirty="0" smtClean="0"/>
              <a:t>"</a:t>
            </a:r>
            <a:r>
              <a:rPr lang="ar-EG" sz="2800" b="1" dirty="0" smtClean="0">
                <a:solidFill>
                  <a:srgbClr val="0000CC"/>
                </a:solidFill>
              </a:rPr>
              <a:t>إن أحبكم إلي أحسنكم أخلاقًا </a:t>
            </a:r>
            <a:r>
              <a:rPr lang="ar-EG" sz="2800" b="1" dirty="0" err="1" smtClean="0">
                <a:solidFill>
                  <a:srgbClr val="0000CC"/>
                </a:solidFill>
              </a:rPr>
              <a:t>الموطؤون</a:t>
            </a:r>
            <a:r>
              <a:rPr lang="ar-EG" sz="2800" b="1" dirty="0" smtClean="0">
                <a:solidFill>
                  <a:srgbClr val="0000CC"/>
                </a:solidFill>
              </a:rPr>
              <a:t> أكنافًا الذين يألفون ويؤلفون، وأبغضكم إلى الله </a:t>
            </a:r>
            <a:r>
              <a:rPr lang="ar-EG" sz="2800" b="1" dirty="0" err="1" smtClean="0">
                <a:solidFill>
                  <a:srgbClr val="0000CC"/>
                </a:solidFill>
              </a:rPr>
              <a:t>المشاؤون</a:t>
            </a:r>
            <a:r>
              <a:rPr lang="ar-EG" sz="2800" b="1" dirty="0" smtClean="0">
                <a:solidFill>
                  <a:srgbClr val="0000CC"/>
                </a:solidFill>
              </a:rPr>
              <a:t> بالنميمة</a:t>
            </a:r>
            <a:r>
              <a:rPr lang="ar-EG" sz="2800" b="1" dirty="0" smtClean="0"/>
              <a:t>" رواه الطبراني</a:t>
            </a:r>
            <a:endParaRPr lang="ar-SA" sz="2800" dirty="0"/>
          </a:p>
        </p:txBody>
      </p:sp>
      <p:sp>
        <p:nvSpPr>
          <p:cNvPr id="7" name="مستطيل 6"/>
          <p:cNvSpPr/>
          <p:nvPr/>
        </p:nvSpPr>
        <p:spPr>
          <a:xfrm>
            <a:off x="8693006" y="2060848"/>
            <a:ext cx="415498" cy="584775"/>
          </a:xfrm>
          <a:prstGeom prst="rect">
            <a:avLst/>
          </a:prstGeom>
        </p:spPr>
        <p:txBody>
          <a:bodyPr wrap="none">
            <a:spAutoFit/>
          </a:bodyPr>
          <a:lstStyle/>
          <a:p>
            <a:r>
              <a:rPr lang="ar-EG" sz="3200" b="1" dirty="0" smtClean="0"/>
              <a:t>2</a:t>
            </a:r>
            <a:endParaRPr lang="ar-SA" sz="3200" dirty="0"/>
          </a:p>
        </p:txBody>
      </p:sp>
      <p:sp>
        <p:nvSpPr>
          <p:cNvPr id="9" name="مستطيل 8"/>
          <p:cNvSpPr/>
          <p:nvPr/>
        </p:nvSpPr>
        <p:spPr>
          <a:xfrm>
            <a:off x="531536" y="1052736"/>
            <a:ext cx="875561" cy="584775"/>
          </a:xfrm>
          <a:prstGeom prst="rect">
            <a:avLst/>
          </a:prstGeom>
        </p:spPr>
        <p:txBody>
          <a:bodyPr wrap="none">
            <a:spAutoFit/>
          </a:bodyPr>
          <a:lstStyle/>
          <a:p>
            <a:r>
              <a:rPr lang="ar-EG" sz="3200" b="1" dirty="0" smtClean="0"/>
              <a:t>نوعه</a:t>
            </a:r>
            <a:endParaRPr lang="ar-SA" sz="3200" dirty="0"/>
          </a:p>
        </p:txBody>
      </p:sp>
      <p:sp>
        <p:nvSpPr>
          <p:cNvPr id="11" name="مربع نص 10"/>
          <p:cNvSpPr txBox="1"/>
          <p:nvPr/>
        </p:nvSpPr>
        <p:spPr>
          <a:xfrm>
            <a:off x="2500298" y="2571744"/>
            <a:ext cx="1800200" cy="584775"/>
          </a:xfrm>
          <a:prstGeom prst="rect">
            <a:avLst/>
          </a:prstGeom>
          <a:noFill/>
        </p:spPr>
        <p:txBody>
          <a:bodyPr wrap="square" rtlCol="1">
            <a:spAutoFit/>
          </a:bodyPr>
          <a:lstStyle/>
          <a:p>
            <a:r>
              <a:rPr lang="ar-SA" sz="3200" b="1" dirty="0" smtClean="0"/>
              <a:t>أخلاقا ً</a:t>
            </a:r>
            <a:endParaRPr lang="en-US" sz="3200" dirty="0"/>
          </a:p>
        </p:txBody>
      </p:sp>
      <p:sp>
        <p:nvSpPr>
          <p:cNvPr id="12" name="مربع نص 11"/>
          <p:cNvSpPr txBox="1"/>
          <p:nvPr/>
        </p:nvSpPr>
        <p:spPr>
          <a:xfrm>
            <a:off x="0" y="2643182"/>
            <a:ext cx="1800200" cy="584775"/>
          </a:xfrm>
          <a:prstGeom prst="rect">
            <a:avLst/>
          </a:prstGeom>
          <a:noFill/>
        </p:spPr>
        <p:txBody>
          <a:bodyPr wrap="square" rtlCol="1">
            <a:spAutoFit/>
          </a:bodyPr>
          <a:lstStyle/>
          <a:p>
            <a:r>
              <a:rPr lang="ar-SA" sz="3200" b="1" dirty="0" smtClean="0"/>
              <a:t>ملحوظ</a:t>
            </a:r>
            <a:endParaRPr lang="ar-SA" sz="3200" dirty="0"/>
          </a:p>
        </p:txBody>
      </p:sp>
      <p:sp>
        <p:nvSpPr>
          <p:cNvPr id="13" name="مربع نص 12"/>
          <p:cNvSpPr txBox="1"/>
          <p:nvPr/>
        </p:nvSpPr>
        <p:spPr>
          <a:xfrm>
            <a:off x="2500298" y="3630043"/>
            <a:ext cx="1800200" cy="584775"/>
          </a:xfrm>
          <a:prstGeom prst="rect">
            <a:avLst/>
          </a:prstGeom>
          <a:noFill/>
        </p:spPr>
        <p:txBody>
          <a:bodyPr wrap="square" rtlCol="1">
            <a:spAutoFit/>
          </a:bodyPr>
          <a:lstStyle/>
          <a:p>
            <a:r>
              <a:rPr lang="ar-SA" sz="3200" b="1" dirty="0" smtClean="0"/>
              <a:t>أكنافا ً</a:t>
            </a:r>
            <a:endParaRPr lang="en-US" sz="3200" dirty="0"/>
          </a:p>
        </p:txBody>
      </p:sp>
      <p:sp>
        <p:nvSpPr>
          <p:cNvPr id="14" name="مربع نص 13"/>
          <p:cNvSpPr txBox="1"/>
          <p:nvPr/>
        </p:nvSpPr>
        <p:spPr>
          <a:xfrm>
            <a:off x="0" y="3701481"/>
            <a:ext cx="1800200" cy="584775"/>
          </a:xfrm>
          <a:prstGeom prst="rect">
            <a:avLst/>
          </a:prstGeom>
          <a:noFill/>
        </p:spPr>
        <p:txBody>
          <a:bodyPr wrap="square" rtlCol="1">
            <a:spAutoFit/>
          </a:bodyPr>
          <a:lstStyle/>
          <a:p>
            <a:r>
              <a:rPr lang="ar-SA" sz="3200" b="1" dirty="0" smtClean="0"/>
              <a:t>ملحوظ</a:t>
            </a:r>
            <a:endParaRPr lang="ar-SA" sz="3200" dirty="0"/>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ppt_w*0.7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animEffect transition="in" filter="fade">
                                      <p:cBhvr>
                                        <p:cTn id="9" dur="5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par>
                                <p:cTn id="10" presetID="55"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subTnLst>
                                    <p:audio>
                                      <p:cMediaNode>
                                        <p:cTn display="0" masterRel="sameClick">
                                          <p:stCondLst>
                                            <p:cond evt="begin" delay="0">
                                              <p:tn val="10"/>
                                            </p:cond>
                                          </p:stCondLst>
                                          <p:endCondLst>
                                            <p:cond evt="onStopAudio" delay="0">
                                              <p:tgtEl>
                                                <p:sldTgt/>
                                              </p:tgtEl>
                                            </p:cond>
                                          </p:endCondLst>
                                        </p:cTn>
                                        <p:tgtEl>
                                          <p:sndTgt r:embed="rId3"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subTnLst>
                                    <p:audio>
                                      <p:cMediaNode>
                                        <p:cTn display="0" masterRel="sameClick">
                                          <p:stCondLst>
                                            <p:cond evt="begin" delay="0">
                                              <p:tn val="17"/>
                                            </p:cond>
                                          </p:stCondLst>
                                          <p:endCondLst>
                                            <p:cond evt="onStopAudio" delay="0">
                                              <p:tgtEl>
                                                <p:sldTgt/>
                                              </p:tgtEl>
                                            </p:cond>
                                          </p:endCondLst>
                                        </p:cTn>
                                        <p:tgtEl>
                                          <p:sndTgt r:embed="rId4" name="coin.wav"/>
                                        </p:tgtEl>
                                      </p:cMediaNode>
                                    </p:audio>
                                  </p:subTnLst>
                                </p:cTn>
                              </p:par>
                            </p:childTnLst>
                          </p:cTn>
                        </p:par>
                      </p:childTnLst>
                    </p:cTn>
                  </p:par>
                  <p:par>
                    <p:cTn id="20" fill="hold">
                      <p:stCondLst>
                        <p:cond delay="indefinite"/>
                      </p:stCondLst>
                      <p:childTnLst>
                        <p:par>
                          <p:cTn id="21" fill="hold">
                            <p:stCondLst>
                              <p:cond delay="0"/>
                            </p:stCondLst>
                            <p:childTnLst>
                              <p:par>
                                <p:cTn id="22" presetID="34"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from="(-#ppt_w/2)" to="(#ppt_x)" calcmode="lin" valueType="num">
                                      <p:cBhvr>
                                        <p:cTn id="24" dur="600" fill="hold">
                                          <p:stCondLst>
                                            <p:cond delay="0"/>
                                          </p:stCondLst>
                                        </p:cTn>
                                        <p:tgtEl>
                                          <p:spTgt spid="12"/>
                                        </p:tgtEl>
                                        <p:attrNameLst>
                                          <p:attrName>ppt_x</p:attrName>
                                        </p:attrNameLst>
                                      </p:cBhvr>
                                    </p:anim>
                                    <p:anim from="0" to="-1.0" calcmode="lin" valueType="num">
                                      <p:cBhvr>
                                        <p:cTn id="25" dur="200" decel="50000" autoRev="1" fill="hold">
                                          <p:stCondLst>
                                            <p:cond delay="600"/>
                                          </p:stCondLst>
                                        </p:cTn>
                                        <p:tgtEl>
                                          <p:spTgt spid="12"/>
                                        </p:tgtEl>
                                        <p:attrNameLst>
                                          <p:attrName>xshear</p:attrName>
                                        </p:attrNameLst>
                                      </p:cBhvr>
                                    </p:anim>
                                    <p:animScale>
                                      <p:cBhvr>
                                        <p:cTn id="26" dur="200" decel="100000" autoRev="1" fill="hold">
                                          <p:stCondLst>
                                            <p:cond delay="600"/>
                                          </p:stCondLst>
                                        </p:cTn>
                                        <p:tgtEl>
                                          <p:spTgt spid="12"/>
                                        </p:tgtEl>
                                      </p:cBhvr>
                                      <p:from x="100000" y="100000"/>
                                      <p:to x="80000" y="100000"/>
                                    </p:animScale>
                                    <p:anim by="(#ppt_h/3+#ppt_w*0.1)" calcmode="lin" valueType="num">
                                      <p:cBhvr additive="sum">
                                        <p:cTn id="27" dur="200" decel="100000" autoRev="1" fill="hold">
                                          <p:stCondLst>
                                            <p:cond delay="600"/>
                                          </p:stCondLst>
                                        </p:cTn>
                                        <p:tgtEl>
                                          <p:spTgt spid="12"/>
                                        </p:tgtEl>
                                        <p:attrNameLst>
                                          <p:attrName>ppt_x</p:attrName>
                                        </p:attrNameLst>
                                      </p:cBhvr>
                                    </p:anim>
                                  </p:childTnLst>
                                  <p:subTnLst>
                                    <p:audio>
                                      <p:cMediaNode>
                                        <p:cTn display="0" masterRel="sameClick">
                                          <p:stCondLst>
                                            <p:cond evt="begin" delay="0">
                                              <p:tn val="22"/>
                                            </p:cond>
                                          </p:stCondLst>
                                          <p:endCondLst>
                                            <p:cond evt="onStopAudio" delay="0">
                                              <p:tgtEl>
                                                <p:sldTgt/>
                                              </p:tgtEl>
                                            </p:cond>
                                          </p:endCondLst>
                                        </p:cTn>
                                        <p:tgtEl>
                                          <p:sndTgt r:embed="rId5" name="camera.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subTnLst>
                                    <p:audio>
                                      <p:cMediaNode>
                                        <p:cTn display="0" masterRel="sameClick">
                                          <p:stCondLst>
                                            <p:cond evt="begin" delay="0">
                                              <p:tn val="30"/>
                                            </p:cond>
                                          </p:stCondLst>
                                          <p:endCondLst>
                                            <p:cond evt="onStopAudio" delay="0">
                                              <p:tgtEl>
                                                <p:sldTgt/>
                                              </p:tgtEl>
                                            </p:cond>
                                          </p:endCondLst>
                                        </p:cTn>
                                        <p:tgtEl>
                                          <p:sndTgt r:embed="rId4" name="coin.wav"/>
                                        </p:tgtEl>
                                      </p:cMediaNode>
                                    </p:audio>
                                  </p:subTnLst>
                                </p:cTn>
                              </p:par>
                            </p:childTnLst>
                          </p:cTn>
                        </p:par>
                      </p:childTnLst>
                    </p:cTn>
                  </p:par>
                  <p:par>
                    <p:cTn id="33" fill="hold">
                      <p:stCondLst>
                        <p:cond delay="indefinite"/>
                      </p:stCondLst>
                      <p:childTnLst>
                        <p:par>
                          <p:cTn id="34" fill="hold">
                            <p:stCondLst>
                              <p:cond delay="0"/>
                            </p:stCondLst>
                            <p:childTnLst>
                              <p:par>
                                <p:cTn id="35" presetID="34"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from="(-#ppt_w/2)" to="(#ppt_x)" calcmode="lin" valueType="num">
                                      <p:cBhvr>
                                        <p:cTn id="37" dur="600" fill="hold">
                                          <p:stCondLst>
                                            <p:cond delay="0"/>
                                          </p:stCondLst>
                                        </p:cTn>
                                        <p:tgtEl>
                                          <p:spTgt spid="14"/>
                                        </p:tgtEl>
                                        <p:attrNameLst>
                                          <p:attrName>ppt_x</p:attrName>
                                        </p:attrNameLst>
                                      </p:cBhvr>
                                    </p:anim>
                                    <p:anim from="0" to="-1.0" calcmode="lin" valueType="num">
                                      <p:cBhvr>
                                        <p:cTn id="38" dur="200" decel="50000" autoRev="1" fill="hold">
                                          <p:stCondLst>
                                            <p:cond delay="600"/>
                                          </p:stCondLst>
                                        </p:cTn>
                                        <p:tgtEl>
                                          <p:spTgt spid="14"/>
                                        </p:tgtEl>
                                        <p:attrNameLst>
                                          <p:attrName>xshear</p:attrName>
                                        </p:attrNameLst>
                                      </p:cBhvr>
                                    </p:anim>
                                    <p:animScale>
                                      <p:cBhvr>
                                        <p:cTn id="39" dur="200" decel="100000" autoRev="1" fill="hold">
                                          <p:stCondLst>
                                            <p:cond delay="600"/>
                                          </p:stCondLst>
                                        </p:cTn>
                                        <p:tgtEl>
                                          <p:spTgt spid="14"/>
                                        </p:tgtEl>
                                      </p:cBhvr>
                                      <p:from x="100000" y="100000"/>
                                      <p:to x="80000" y="100000"/>
                                    </p:animScale>
                                    <p:anim by="(#ppt_h/3+#ppt_w*0.1)" calcmode="lin" valueType="num">
                                      <p:cBhvr additive="sum">
                                        <p:cTn id="40" dur="200" decel="100000" autoRev="1" fill="hold">
                                          <p:stCondLst>
                                            <p:cond delay="600"/>
                                          </p:stCondLst>
                                        </p:cTn>
                                        <p:tgtEl>
                                          <p:spTgt spid="14"/>
                                        </p:tgtEl>
                                        <p:attrNameLst>
                                          <p:attrName>ppt_x</p:attrName>
                                        </p:attrNameLst>
                                      </p:cBhvr>
                                    </p:anim>
                                  </p:childTnLst>
                                  <p:subTnLst>
                                    <p:audio>
                                      <p:cMediaNode>
                                        <p:cTn display="0" masterRel="sameClick">
                                          <p:stCondLst>
                                            <p:cond evt="begin" delay="0">
                                              <p:tn val="35"/>
                                            </p:cond>
                                          </p:stCondLst>
                                          <p:endCondLst>
                                            <p:cond evt="onStopAudio" delay="0">
                                              <p:tgtEl>
                                                <p:sldTgt/>
                                              </p:tgtEl>
                                            </p:cond>
                                          </p:endCondLst>
                                        </p:cTn>
                                        <p:tgtEl>
                                          <p:sndTgt r:embed="rId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2"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395536" y="3284984"/>
            <a:ext cx="8352928" cy="936104"/>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ستطيل 2"/>
          <p:cNvSpPr/>
          <p:nvPr/>
        </p:nvSpPr>
        <p:spPr>
          <a:xfrm>
            <a:off x="450497" y="3429000"/>
            <a:ext cx="8225959" cy="646331"/>
          </a:xfrm>
          <a:prstGeom prst="rect">
            <a:avLst/>
          </a:prstGeom>
        </p:spPr>
        <p:txBody>
          <a:bodyPr wrap="square">
            <a:spAutoFit/>
          </a:bodyPr>
          <a:lstStyle/>
          <a:p>
            <a:r>
              <a:rPr lang="ar-EG" sz="3600" b="1" dirty="0" smtClean="0">
                <a:solidFill>
                  <a:srgbClr val="7030A0"/>
                </a:solidFill>
              </a:rPr>
              <a:t>5- تأمل الأمثلة التالية، ثم أكمل الاستنتاج بعدها:</a:t>
            </a:r>
            <a:endParaRPr lang="en-US" sz="3600" dirty="0">
              <a:solidFill>
                <a:srgbClr val="7030A0"/>
              </a:solidFill>
            </a:endParaRPr>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laser.wav"/>
                                        </p:tgtEl>
                                      </p:cMediaNode>
                                    </p:audio>
                                  </p:subTnLst>
                                </p:cTn>
                              </p:par>
                              <p:par>
                                <p:cTn id="10" presetID="55"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strVal val="#ppt_w*0.70"/>
                                          </p:val>
                                        </p:tav>
                                        <p:tav tm="100000">
                                          <p:val>
                                            <p:strVal val="#ppt_w"/>
                                          </p:val>
                                        </p:tav>
                                      </p:tavLst>
                                    </p:anim>
                                    <p:anim calcmode="lin" valueType="num">
                                      <p:cBhvr>
                                        <p:cTn id="13" dur="500" fill="hold"/>
                                        <p:tgtEl>
                                          <p:spTgt spid="3"/>
                                        </p:tgtEl>
                                        <p:attrNameLst>
                                          <p:attrName>ppt_h</p:attrName>
                                        </p:attrNameLst>
                                      </p:cBhvr>
                                      <p:tavLst>
                                        <p:tav tm="0">
                                          <p:val>
                                            <p:strVal val="#ppt_h"/>
                                          </p:val>
                                        </p:tav>
                                        <p:tav tm="100000">
                                          <p:val>
                                            <p:strVal val="#ppt_h"/>
                                          </p:val>
                                        </p:tav>
                                      </p:tavLst>
                                    </p:anim>
                                    <p:animEffect transition="in" filter="fade">
                                      <p:cBhvr>
                                        <p:cTn id="14" dur="500"/>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3"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0" y="836712"/>
          <a:ext cx="9143999" cy="5256584"/>
        </p:xfrm>
        <a:graphic>
          <a:graphicData uri="http://schemas.openxmlformats.org/drawingml/2006/table">
            <a:tbl>
              <a:tblPr rtl="1" firstRow="1" bandRow="1">
                <a:tableStyleId>{F5AB1C69-6EDB-4FF4-983F-18BD219EF322}</a:tableStyleId>
              </a:tblPr>
              <a:tblGrid>
                <a:gridCol w="579534"/>
                <a:gridCol w="3924731"/>
                <a:gridCol w="2530128"/>
                <a:gridCol w="2109606"/>
              </a:tblGrid>
              <a:tr h="1135478">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r>
              <a:tr h="4121106">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r>
            </a:tbl>
          </a:graphicData>
        </a:graphic>
      </p:graphicFrame>
      <p:sp>
        <p:nvSpPr>
          <p:cNvPr id="3" name="مستطيل 2"/>
          <p:cNvSpPr/>
          <p:nvPr/>
        </p:nvSpPr>
        <p:spPr>
          <a:xfrm>
            <a:off x="8676456" y="1052736"/>
            <a:ext cx="332142" cy="584775"/>
          </a:xfrm>
          <a:prstGeom prst="rect">
            <a:avLst/>
          </a:prstGeom>
        </p:spPr>
        <p:txBody>
          <a:bodyPr wrap="none">
            <a:spAutoFit/>
          </a:bodyPr>
          <a:lstStyle/>
          <a:p>
            <a:r>
              <a:rPr lang="ar-EG" sz="3200" b="1" dirty="0" smtClean="0"/>
              <a:t>م</a:t>
            </a:r>
            <a:endParaRPr lang="ar-SA" sz="3200" dirty="0"/>
          </a:p>
        </p:txBody>
      </p:sp>
      <p:sp>
        <p:nvSpPr>
          <p:cNvPr id="4" name="مستطيل 3"/>
          <p:cNvSpPr/>
          <p:nvPr/>
        </p:nvSpPr>
        <p:spPr>
          <a:xfrm>
            <a:off x="5796136" y="1052736"/>
            <a:ext cx="1021433" cy="584775"/>
          </a:xfrm>
          <a:prstGeom prst="rect">
            <a:avLst/>
          </a:prstGeom>
        </p:spPr>
        <p:txBody>
          <a:bodyPr wrap="none">
            <a:spAutoFit/>
          </a:bodyPr>
          <a:lstStyle/>
          <a:p>
            <a:r>
              <a:rPr lang="ar-EG" sz="3200" b="1" dirty="0" smtClean="0"/>
              <a:t>الجملة</a:t>
            </a:r>
            <a:endParaRPr lang="ar-SA" sz="3200" dirty="0"/>
          </a:p>
        </p:txBody>
      </p:sp>
      <p:sp>
        <p:nvSpPr>
          <p:cNvPr id="5" name="مستطيل 4"/>
          <p:cNvSpPr/>
          <p:nvPr/>
        </p:nvSpPr>
        <p:spPr>
          <a:xfrm>
            <a:off x="2656256" y="1052736"/>
            <a:ext cx="1055097" cy="584775"/>
          </a:xfrm>
          <a:prstGeom prst="rect">
            <a:avLst/>
          </a:prstGeom>
        </p:spPr>
        <p:txBody>
          <a:bodyPr wrap="none">
            <a:spAutoFit/>
          </a:bodyPr>
          <a:lstStyle/>
          <a:p>
            <a:r>
              <a:rPr lang="ar-EG" sz="3200" b="1" dirty="0" smtClean="0"/>
              <a:t>التمييز</a:t>
            </a:r>
            <a:endParaRPr lang="ar-SA" sz="3200" dirty="0"/>
          </a:p>
        </p:txBody>
      </p:sp>
      <p:sp>
        <p:nvSpPr>
          <p:cNvPr id="6" name="مستطيل 5"/>
          <p:cNvSpPr/>
          <p:nvPr/>
        </p:nvSpPr>
        <p:spPr>
          <a:xfrm>
            <a:off x="4644008" y="2120657"/>
            <a:ext cx="3888432" cy="1569660"/>
          </a:xfrm>
          <a:prstGeom prst="rect">
            <a:avLst/>
          </a:prstGeom>
        </p:spPr>
        <p:txBody>
          <a:bodyPr wrap="square">
            <a:spAutoFit/>
          </a:bodyPr>
          <a:lstStyle/>
          <a:p>
            <a:r>
              <a:rPr lang="ar-EG" sz="3200" b="1" dirty="0" smtClean="0"/>
              <a:t>قال الشاعر:</a:t>
            </a:r>
            <a:endParaRPr lang="en-US" sz="3200" dirty="0" smtClean="0"/>
          </a:p>
          <a:p>
            <a:r>
              <a:rPr lang="ar-EG" sz="3200" b="1" dirty="0" smtClean="0"/>
              <a:t>إذا عاش الفتى ستين عامًا</a:t>
            </a:r>
            <a:endParaRPr lang="en-US" sz="3200" dirty="0" smtClean="0"/>
          </a:p>
          <a:p>
            <a:r>
              <a:rPr lang="ar-EG" sz="3200" b="1" dirty="0" smtClean="0"/>
              <a:t>فنصفُ العمرِ تمحقه الليالي</a:t>
            </a:r>
            <a:endParaRPr lang="ar-SA" sz="3200" dirty="0"/>
          </a:p>
        </p:txBody>
      </p:sp>
      <p:sp>
        <p:nvSpPr>
          <p:cNvPr id="7" name="مستطيل 6"/>
          <p:cNvSpPr/>
          <p:nvPr/>
        </p:nvSpPr>
        <p:spPr>
          <a:xfrm>
            <a:off x="8693006" y="2124145"/>
            <a:ext cx="415498" cy="584775"/>
          </a:xfrm>
          <a:prstGeom prst="rect">
            <a:avLst/>
          </a:prstGeom>
        </p:spPr>
        <p:txBody>
          <a:bodyPr wrap="none">
            <a:spAutoFit/>
          </a:bodyPr>
          <a:lstStyle/>
          <a:p>
            <a:r>
              <a:rPr lang="ar-EG" sz="3200" b="1" dirty="0" smtClean="0"/>
              <a:t>3</a:t>
            </a:r>
            <a:endParaRPr lang="ar-SA" sz="3200" dirty="0"/>
          </a:p>
        </p:txBody>
      </p:sp>
      <p:sp>
        <p:nvSpPr>
          <p:cNvPr id="9" name="مستطيل 8"/>
          <p:cNvSpPr/>
          <p:nvPr/>
        </p:nvSpPr>
        <p:spPr>
          <a:xfrm>
            <a:off x="531536" y="1052736"/>
            <a:ext cx="875561" cy="584775"/>
          </a:xfrm>
          <a:prstGeom prst="rect">
            <a:avLst/>
          </a:prstGeom>
        </p:spPr>
        <p:txBody>
          <a:bodyPr wrap="none">
            <a:spAutoFit/>
          </a:bodyPr>
          <a:lstStyle/>
          <a:p>
            <a:r>
              <a:rPr lang="ar-EG" sz="3200" b="1" dirty="0" smtClean="0"/>
              <a:t>نوعه</a:t>
            </a:r>
            <a:endParaRPr lang="ar-SA" sz="3200" dirty="0"/>
          </a:p>
        </p:txBody>
      </p:sp>
      <p:sp>
        <p:nvSpPr>
          <p:cNvPr id="11" name="مربع نص 10"/>
          <p:cNvSpPr txBox="1"/>
          <p:nvPr/>
        </p:nvSpPr>
        <p:spPr>
          <a:xfrm>
            <a:off x="2500298" y="2357430"/>
            <a:ext cx="1800200" cy="584775"/>
          </a:xfrm>
          <a:prstGeom prst="rect">
            <a:avLst/>
          </a:prstGeom>
          <a:noFill/>
        </p:spPr>
        <p:txBody>
          <a:bodyPr wrap="square" rtlCol="1">
            <a:spAutoFit/>
          </a:bodyPr>
          <a:lstStyle/>
          <a:p>
            <a:pPr algn="ctr"/>
            <a:r>
              <a:rPr lang="ar-SA" sz="3200" b="1" dirty="0" smtClean="0"/>
              <a:t>عاما ً</a:t>
            </a:r>
            <a:endParaRPr lang="en-US" sz="3200" dirty="0"/>
          </a:p>
        </p:txBody>
      </p:sp>
      <p:sp>
        <p:nvSpPr>
          <p:cNvPr id="12" name="مربع نص 11"/>
          <p:cNvSpPr txBox="1"/>
          <p:nvPr/>
        </p:nvSpPr>
        <p:spPr>
          <a:xfrm>
            <a:off x="128594" y="2357430"/>
            <a:ext cx="1800200" cy="584775"/>
          </a:xfrm>
          <a:prstGeom prst="rect">
            <a:avLst/>
          </a:prstGeom>
          <a:noFill/>
        </p:spPr>
        <p:txBody>
          <a:bodyPr wrap="square" rtlCol="1">
            <a:spAutoFit/>
          </a:bodyPr>
          <a:lstStyle/>
          <a:p>
            <a:pPr algn="ctr"/>
            <a:r>
              <a:rPr lang="ar-SA" sz="3200" b="1" dirty="0" smtClean="0"/>
              <a:t>مل</a:t>
            </a:r>
            <a:r>
              <a:rPr lang="ar-EG" sz="3200" b="1" dirty="0" smtClean="0"/>
              <a:t>ف</a:t>
            </a:r>
            <a:r>
              <a:rPr lang="ar-SA" sz="3200" b="1" dirty="0" smtClean="0"/>
              <a:t>وظ</a:t>
            </a:r>
            <a:endParaRPr lang="ar-SA" sz="3200" dirty="0"/>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ppt_w*0.7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animEffect transition="in" filter="fade">
                                      <p:cBhvr>
                                        <p:cTn id="9" dur="5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par>
                                <p:cTn id="10" presetID="55"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subTnLst>
                                    <p:audio>
                                      <p:cMediaNode>
                                        <p:cTn display="0" masterRel="sameClick">
                                          <p:stCondLst>
                                            <p:cond evt="begin" delay="0">
                                              <p:tn val="10"/>
                                            </p:cond>
                                          </p:stCondLst>
                                          <p:endCondLst>
                                            <p:cond evt="onStopAudio" delay="0">
                                              <p:tgtEl>
                                                <p:sldTgt/>
                                              </p:tgtEl>
                                            </p:cond>
                                          </p:endCondLst>
                                        </p:cTn>
                                        <p:tgtEl>
                                          <p:sndTgt r:embed="rId3"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subTnLst>
                                    <p:audio>
                                      <p:cMediaNode>
                                        <p:cTn display="0" masterRel="sameClick">
                                          <p:stCondLst>
                                            <p:cond evt="begin" delay="0">
                                              <p:tn val="17"/>
                                            </p:cond>
                                          </p:stCondLst>
                                          <p:endCondLst>
                                            <p:cond evt="onStopAudio" delay="0">
                                              <p:tgtEl>
                                                <p:sldTgt/>
                                              </p:tgtEl>
                                            </p:cond>
                                          </p:endCondLst>
                                        </p:cTn>
                                        <p:tgtEl>
                                          <p:sndTgt r:embed="rId4" name="coin.wav"/>
                                        </p:tgtEl>
                                      </p:cMediaNode>
                                    </p:audio>
                                  </p:subTnLst>
                                </p:cTn>
                              </p:par>
                            </p:childTnLst>
                          </p:cTn>
                        </p:par>
                      </p:childTnLst>
                    </p:cTn>
                  </p:par>
                  <p:par>
                    <p:cTn id="20" fill="hold">
                      <p:stCondLst>
                        <p:cond delay="indefinite"/>
                      </p:stCondLst>
                      <p:childTnLst>
                        <p:par>
                          <p:cTn id="21" fill="hold">
                            <p:stCondLst>
                              <p:cond delay="0"/>
                            </p:stCondLst>
                            <p:childTnLst>
                              <p:par>
                                <p:cTn id="22" presetID="34"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from="(-#ppt_w/2)" to="(#ppt_x)" calcmode="lin" valueType="num">
                                      <p:cBhvr>
                                        <p:cTn id="24" dur="600" fill="hold">
                                          <p:stCondLst>
                                            <p:cond delay="0"/>
                                          </p:stCondLst>
                                        </p:cTn>
                                        <p:tgtEl>
                                          <p:spTgt spid="12"/>
                                        </p:tgtEl>
                                        <p:attrNameLst>
                                          <p:attrName>ppt_x</p:attrName>
                                        </p:attrNameLst>
                                      </p:cBhvr>
                                    </p:anim>
                                    <p:anim from="0" to="-1.0" calcmode="lin" valueType="num">
                                      <p:cBhvr>
                                        <p:cTn id="25" dur="200" decel="50000" autoRev="1" fill="hold">
                                          <p:stCondLst>
                                            <p:cond delay="600"/>
                                          </p:stCondLst>
                                        </p:cTn>
                                        <p:tgtEl>
                                          <p:spTgt spid="12"/>
                                        </p:tgtEl>
                                        <p:attrNameLst>
                                          <p:attrName>xshear</p:attrName>
                                        </p:attrNameLst>
                                      </p:cBhvr>
                                    </p:anim>
                                    <p:animScale>
                                      <p:cBhvr>
                                        <p:cTn id="26" dur="200" decel="100000" autoRev="1" fill="hold">
                                          <p:stCondLst>
                                            <p:cond delay="600"/>
                                          </p:stCondLst>
                                        </p:cTn>
                                        <p:tgtEl>
                                          <p:spTgt spid="12"/>
                                        </p:tgtEl>
                                      </p:cBhvr>
                                      <p:from x="100000" y="100000"/>
                                      <p:to x="80000" y="100000"/>
                                    </p:animScale>
                                    <p:anim by="(#ppt_h/3+#ppt_w*0.1)" calcmode="lin" valueType="num">
                                      <p:cBhvr additive="sum">
                                        <p:cTn id="27" dur="200" decel="100000" autoRev="1" fill="hold">
                                          <p:stCondLst>
                                            <p:cond delay="600"/>
                                          </p:stCondLst>
                                        </p:cTn>
                                        <p:tgtEl>
                                          <p:spTgt spid="12"/>
                                        </p:tgtEl>
                                        <p:attrNameLst>
                                          <p:attrName>ppt_x</p:attrName>
                                        </p:attrNameLst>
                                      </p:cBhvr>
                                    </p:anim>
                                  </p:childTnLst>
                                  <p:subTnLst>
                                    <p:audio>
                                      <p:cMediaNode>
                                        <p:cTn display="0" masterRel="sameClick">
                                          <p:stCondLst>
                                            <p:cond evt="begin" delay="0">
                                              <p:tn val="22"/>
                                            </p:cond>
                                          </p:stCondLst>
                                          <p:endCondLst>
                                            <p:cond evt="onStopAudio" delay="0">
                                              <p:tgtEl>
                                                <p:sldTgt/>
                                              </p:tgtEl>
                                            </p:cond>
                                          </p:endCondLst>
                                        </p:cTn>
                                        <p:tgtEl>
                                          <p:sndTgt r:embed="rId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0" y="836712"/>
          <a:ext cx="9143999" cy="5256584"/>
        </p:xfrm>
        <a:graphic>
          <a:graphicData uri="http://schemas.openxmlformats.org/drawingml/2006/table">
            <a:tbl>
              <a:tblPr rtl="1" firstRow="1" bandRow="1">
                <a:tableStyleId>{F5AB1C69-6EDB-4FF4-983F-18BD219EF322}</a:tableStyleId>
              </a:tblPr>
              <a:tblGrid>
                <a:gridCol w="579534"/>
                <a:gridCol w="3924731"/>
                <a:gridCol w="2530128"/>
                <a:gridCol w="2109606"/>
              </a:tblGrid>
              <a:tr h="1135478">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r>
              <a:tr h="4121106">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r>
            </a:tbl>
          </a:graphicData>
        </a:graphic>
      </p:graphicFrame>
      <p:sp>
        <p:nvSpPr>
          <p:cNvPr id="3" name="مستطيل 2"/>
          <p:cNvSpPr/>
          <p:nvPr/>
        </p:nvSpPr>
        <p:spPr>
          <a:xfrm>
            <a:off x="8676456" y="1052736"/>
            <a:ext cx="332142" cy="584775"/>
          </a:xfrm>
          <a:prstGeom prst="rect">
            <a:avLst/>
          </a:prstGeom>
        </p:spPr>
        <p:txBody>
          <a:bodyPr wrap="none">
            <a:spAutoFit/>
          </a:bodyPr>
          <a:lstStyle/>
          <a:p>
            <a:r>
              <a:rPr lang="ar-EG" sz="3200" b="1" dirty="0" smtClean="0"/>
              <a:t>م</a:t>
            </a:r>
            <a:endParaRPr lang="ar-SA" sz="3200" dirty="0"/>
          </a:p>
        </p:txBody>
      </p:sp>
      <p:sp>
        <p:nvSpPr>
          <p:cNvPr id="4" name="مستطيل 3"/>
          <p:cNvSpPr/>
          <p:nvPr/>
        </p:nvSpPr>
        <p:spPr>
          <a:xfrm>
            <a:off x="5796136" y="1052736"/>
            <a:ext cx="1021433" cy="584775"/>
          </a:xfrm>
          <a:prstGeom prst="rect">
            <a:avLst/>
          </a:prstGeom>
        </p:spPr>
        <p:txBody>
          <a:bodyPr wrap="none">
            <a:spAutoFit/>
          </a:bodyPr>
          <a:lstStyle/>
          <a:p>
            <a:r>
              <a:rPr lang="ar-EG" sz="3200" b="1" dirty="0" smtClean="0"/>
              <a:t>الجملة</a:t>
            </a:r>
            <a:endParaRPr lang="ar-SA" sz="3200" dirty="0"/>
          </a:p>
        </p:txBody>
      </p:sp>
      <p:sp>
        <p:nvSpPr>
          <p:cNvPr id="5" name="مستطيل 4"/>
          <p:cNvSpPr/>
          <p:nvPr/>
        </p:nvSpPr>
        <p:spPr>
          <a:xfrm>
            <a:off x="2656256" y="1052736"/>
            <a:ext cx="1055097" cy="584775"/>
          </a:xfrm>
          <a:prstGeom prst="rect">
            <a:avLst/>
          </a:prstGeom>
        </p:spPr>
        <p:txBody>
          <a:bodyPr wrap="none">
            <a:spAutoFit/>
          </a:bodyPr>
          <a:lstStyle/>
          <a:p>
            <a:r>
              <a:rPr lang="ar-EG" sz="3200" b="1" dirty="0" smtClean="0"/>
              <a:t>التمييز</a:t>
            </a:r>
            <a:endParaRPr lang="ar-SA" sz="3200" dirty="0"/>
          </a:p>
        </p:txBody>
      </p:sp>
      <p:sp>
        <p:nvSpPr>
          <p:cNvPr id="6" name="مستطيل 5"/>
          <p:cNvSpPr/>
          <p:nvPr/>
        </p:nvSpPr>
        <p:spPr>
          <a:xfrm>
            <a:off x="4644008" y="2120657"/>
            <a:ext cx="3888432" cy="1569660"/>
          </a:xfrm>
          <a:prstGeom prst="rect">
            <a:avLst/>
          </a:prstGeom>
        </p:spPr>
        <p:txBody>
          <a:bodyPr wrap="square">
            <a:spAutoFit/>
          </a:bodyPr>
          <a:lstStyle/>
          <a:p>
            <a:r>
              <a:rPr lang="ar-EG" sz="3200" b="1" dirty="0" smtClean="0"/>
              <a:t>قال الشاعر:</a:t>
            </a:r>
            <a:endParaRPr lang="en-US" sz="3200" dirty="0" smtClean="0"/>
          </a:p>
          <a:p>
            <a:r>
              <a:rPr lang="ar-EG" sz="3200" b="1" dirty="0" smtClean="0"/>
              <a:t>ألستم خيرَ من ركب المطايا</a:t>
            </a:r>
            <a:endParaRPr lang="en-US" sz="3200" dirty="0" smtClean="0"/>
          </a:p>
          <a:p>
            <a:r>
              <a:rPr lang="ar-EG" sz="3200" b="1" dirty="0" smtClean="0"/>
              <a:t>وأندى العالمين بطون راح</a:t>
            </a:r>
            <a:endParaRPr lang="ar-SA" sz="3200" dirty="0"/>
          </a:p>
        </p:txBody>
      </p:sp>
      <p:sp>
        <p:nvSpPr>
          <p:cNvPr id="7" name="مستطيل 6"/>
          <p:cNvSpPr/>
          <p:nvPr/>
        </p:nvSpPr>
        <p:spPr>
          <a:xfrm>
            <a:off x="8693006" y="2124145"/>
            <a:ext cx="415498" cy="584775"/>
          </a:xfrm>
          <a:prstGeom prst="rect">
            <a:avLst/>
          </a:prstGeom>
        </p:spPr>
        <p:txBody>
          <a:bodyPr wrap="none">
            <a:spAutoFit/>
          </a:bodyPr>
          <a:lstStyle/>
          <a:p>
            <a:r>
              <a:rPr lang="ar-EG" sz="3200" b="1" dirty="0" smtClean="0"/>
              <a:t>4</a:t>
            </a:r>
            <a:endParaRPr lang="ar-SA" sz="3200" dirty="0"/>
          </a:p>
        </p:txBody>
      </p:sp>
      <p:sp>
        <p:nvSpPr>
          <p:cNvPr id="9" name="مستطيل 8"/>
          <p:cNvSpPr/>
          <p:nvPr/>
        </p:nvSpPr>
        <p:spPr>
          <a:xfrm>
            <a:off x="531536" y="1052736"/>
            <a:ext cx="875561" cy="584775"/>
          </a:xfrm>
          <a:prstGeom prst="rect">
            <a:avLst/>
          </a:prstGeom>
        </p:spPr>
        <p:txBody>
          <a:bodyPr wrap="none">
            <a:spAutoFit/>
          </a:bodyPr>
          <a:lstStyle/>
          <a:p>
            <a:r>
              <a:rPr lang="ar-EG" sz="3200" b="1" dirty="0" smtClean="0"/>
              <a:t>نوعه</a:t>
            </a:r>
            <a:endParaRPr lang="ar-SA" sz="3200" dirty="0"/>
          </a:p>
        </p:txBody>
      </p:sp>
      <p:sp>
        <p:nvSpPr>
          <p:cNvPr id="13" name="مربع نص 12"/>
          <p:cNvSpPr txBox="1"/>
          <p:nvPr/>
        </p:nvSpPr>
        <p:spPr>
          <a:xfrm>
            <a:off x="2200328" y="2643182"/>
            <a:ext cx="2300234" cy="584775"/>
          </a:xfrm>
          <a:prstGeom prst="rect">
            <a:avLst/>
          </a:prstGeom>
          <a:noFill/>
        </p:spPr>
        <p:txBody>
          <a:bodyPr wrap="square" rtlCol="1">
            <a:spAutoFit/>
          </a:bodyPr>
          <a:lstStyle/>
          <a:p>
            <a:r>
              <a:rPr lang="ar-SA" sz="3200" b="1" dirty="0" smtClean="0"/>
              <a:t>بطون راح (كفاً)</a:t>
            </a:r>
            <a:endParaRPr lang="en-US" sz="3200" dirty="0"/>
          </a:p>
        </p:txBody>
      </p:sp>
      <p:sp>
        <p:nvSpPr>
          <p:cNvPr id="14" name="مربع نص 13"/>
          <p:cNvSpPr txBox="1"/>
          <p:nvPr/>
        </p:nvSpPr>
        <p:spPr>
          <a:xfrm>
            <a:off x="-32" y="2714620"/>
            <a:ext cx="1800200" cy="584775"/>
          </a:xfrm>
          <a:prstGeom prst="rect">
            <a:avLst/>
          </a:prstGeom>
          <a:noFill/>
        </p:spPr>
        <p:txBody>
          <a:bodyPr wrap="square" rtlCol="1">
            <a:spAutoFit/>
          </a:bodyPr>
          <a:lstStyle/>
          <a:p>
            <a:pPr algn="ctr"/>
            <a:r>
              <a:rPr lang="ar-SA" sz="3200" b="1" dirty="0" smtClean="0"/>
              <a:t>مل</a:t>
            </a:r>
            <a:r>
              <a:rPr lang="ar-EG" sz="3200" b="1" dirty="0" smtClean="0"/>
              <a:t>ح</a:t>
            </a:r>
            <a:r>
              <a:rPr lang="ar-SA" sz="3200" b="1" dirty="0" smtClean="0"/>
              <a:t>وظ</a:t>
            </a:r>
            <a:endParaRPr lang="ar-SA" sz="3200" dirty="0"/>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ppt_w*0.7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animEffect transition="in" filter="fade">
                                      <p:cBhvr>
                                        <p:cTn id="9" dur="5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par>
                                <p:cTn id="10" presetID="55"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subTnLst>
                                    <p:audio>
                                      <p:cMediaNode>
                                        <p:cTn display="0" masterRel="sameClick">
                                          <p:stCondLst>
                                            <p:cond evt="begin" delay="0">
                                              <p:tn val="10"/>
                                            </p:cond>
                                          </p:stCondLst>
                                          <p:endCondLst>
                                            <p:cond evt="onStopAudio" delay="0">
                                              <p:tgtEl>
                                                <p:sldTgt/>
                                              </p:tgtEl>
                                            </p:cond>
                                          </p:endCondLst>
                                        </p:cTn>
                                        <p:tgtEl>
                                          <p:sndTgt r:embed="rId3"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subTnLst>
                                    <p:audio>
                                      <p:cMediaNode>
                                        <p:cTn display="0" masterRel="sameClick">
                                          <p:stCondLst>
                                            <p:cond evt="begin" delay="0">
                                              <p:tn val="17"/>
                                            </p:cond>
                                          </p:stCondLst>
                                          <p:endCondLst>
                                            <p:cond evt="onStopAudio" delay="0">
                                              <p:tgtEl>
                                                <p:sldTgt/>
                                              </p:tgtEl>
                                            </p:cond>
                                          </p:endCondLst>
                                        </p:cTn>
                                        <p:tgtEl>
                                          <p:sndTgt r:embed="rId4" name="coin.wav"/>
                                        </p:tgtEl>
                                      </p:cMediaNode>
                                    </p:audio>
                                  </p:subTnLst>
                                </p:cTn>
                              </p:par>
                            </p:childTnLst>
                          </p:cTn>
                        </p:par>
                      </p:childTnLst>
                    </p:cTn>
                  </p:par>
                  <p:par>
                    <p:cTn id="20" fill="hold">
                      <p:stCondLst>
                        <p:cond delay="indefinite"/>
                      </p:stCondLst>
                      <p:childTnLst>
                        <p:par>
                          <p:cTn id="21" fill="hold">
                            <p:stCondLst>
                              <p:cond delay="0"/>
                            </p:stCondLst>
                            <p:childTnLst>
                              <p:par>
                                <p:cTn id="22" presetID="34"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from="(-#ppt_w/2)" to="(#ppt_x)" calcmode="lin" valueType="num">
                                      <p:cBhvr>
                                        <p:cTn id="24" dur="600" fill="hold">
                                          <p:stCondLst>
                                            <p:cond delay="0"/>
                                          </p:stCondLst>
                                        </p:cTn>
                                        <p:tgtEl>
                                          <p:spTgt spid="14"/>
                                        </p:tgtEl>
                                        <p:attrNameLst>
                                          <p:attrName>ppt_x</p:attrName>
                                        </p:attrNameLst>
                                      </p:cBhvr>
                                    </p:anim>
                                    <p:anim from="0" to="-1.0" calcmode="lin" valueType="num">
                                      <p:cBhvr>
                                        <p:cTn id="25" dur="200" decel="50000" autoRev="1" fill="hold">
                                          <p:stCondLst>
                                            <p:cond delay="600"/>
                                          </p:stCondLst>
                                        </p:cTn>
                                        <p:tgtEl>
                                          <p:spTgt spid="14"/>
                                        </p:tgtEl>
                                        <p:attrNameLst>
                                          <p:attrName>xshear</p:attrName>
                                        </p:attrNameLst>
                                      </p:cBhvr>
                                    </p:anim>
                                    <p:animScale>
                                      <p:cBhvr>
                                        <p:cTn id="26" dur="200" decel="100000" autoRev="1" fill="hold">
                                          <p:stCondLst>
                                            <p:cond delay="600"/>
                                          </p:stCondLst>
                                        </p:cTn>
                                        <p:tgtEl>
                                          <p:spTgt spid="14"/>
                                        </p:tgtEl>
                                      </p:cBhvr>
                                      <p:from x="100000" y="100000"/>
                                      <p:to x="80000" y="100000"/>
                                    </p:animScale>
                                    <p:anim by="(#ppt_h/3+#ppt_w*0.1)" calcmode="lin" valueType="num">
                                      <p:cBhvr additive="sum">
                                        <p:cTn id="27" dur="200" decel="100000" autoRev="1" fill="hold">
                                          <p:stCondLst>
                                            <p:cond delay="600"/>
                                          </p:stCondLst>
                                        </p:cTn>
                                        <p:tgtEl>
                                          <p:spTgt spid="14"/>
                                        </p:tgtEl>
                                        <p:attrNameLst>
                                          <p:attrName>ppt_x</p:attrName>
                                        </p:attrNameLst>
                                      </p:cBhvr>
                                    </p:anim>
                                  </p:childTnLst>
                                  <p:subTnLst>
                                    <p:audio>
                                      <p:cMediaNode>
                                        <p:cTn display="0" masterRel="sameClick">
                                          <p:stCondLst>
                                            <p:cond evt="begin" delay="0">
                                              <p:tn val="22"/>
                                            </p:cond>
                                          </p:stCondLst>
                                          <p:endCondLst>
                                            <p:cond evt="onStopAudio" delay="0">
                                              <p:tgtEl>
                                                <p:sldTgt/>
                                              </p:tgtEl>
                                            </p:cond>
                                          </p:endCondLst>
                                        </p:cTn>
                                        <p:tgtEl>
                                          <p:sndTgt r:embed="rId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3"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0" y="836712"/>
          <a:ext cx="9143999" cy="5256584"/>
        </p:xfrm>
        <a:graphic>
          <a:graphicData uri="http://schemas.openxmlformats.org/drawingml/2006/table">
            <a:tbl>
              <a:tblPr rtl="1" firstRow="1" bandRow="1">
                <a:tableStyleId>{F5AB1C69-6EDB-4FF4-983F-18BD219EF322}</a:tableStyleId>
              </a:tblPr>
              <a:tblGrid>
                <a:gridCol w="579534"/>
                <a:gridCol w="3924731"/>
                <a:gridCol w="2530128"/>
                <a:gridCol w="2109606"/>
              </a:tblGrid>
              <a:tr h="1135478">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r>
              <a:tr h="4121106">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r>
            </a:tbl>
          </a:graphicData>
        </a:graphic>
      </p:graphicFrame>
      <p:sp>
        <p:nvSpPr>
          <p:cNvPr id="3" name="مستطيل 2"/>
          <p:cNvSpPr/>
          <p:nvPr/>
        </p:nvSpPr>
        <p:spPr>
          <a:xfrm>
            <a:off x="8676456" y="1052736"/>
            <a:ext cx="332142" cy="584775"/>
          </a:xfrm>
          <a:prstGeom prst="rect">
            <a:avLst/>
          </a:prstGeom>
        </p:spPr>
        <p:txBody>
          <a:bodyPr wrap="none">
            <a:spAutoFit/>
          </a:bodyPr>
          <a:lstStyle/>
          <a:p>
            <a:r>
              <a:rPr lang="ar-EG" sz="3200" b="1" dirty="0" smtClean="0"/>
              <a:t>م</a:t>
            </a:r>
            <a:endParaRPr lang="ar-SA" sz="3200" dirty="0"/>
          </a:p>
        </p:txBody>
      </p:sp>
      <p:sp>
        <p:nvSpPr>
          <p:cNvPr id="4" name="مستطيل 3"/>
          <p:cNvSpPr/>
          <p:nvPr/>
        </p:nvSpPr>
        <p:spPr>
          <a:xfrm>
            <a:off x="5796136" y="1052736"/>
            <a:ext cx="1021433" cy="584775"/>
          </a:xfrm>
          <a:prstGeom prst="rect">
            <a:avLst/>
          </a:prstGeom>
        </p:spPr>
        <p:txBody>
          <a:bodyPr wrap="none">
            <a:spAutoFit/>
          </a:bodyPr>
          <a:lstStyle/>
          <a:p>
            <a:r>
              <a:rPr lang="ar-EG" sz="3200" b="1" dirty="0" smtClean="0"/>
              <a:t>الجملة</a:t>
            </a:r>
            <a:endParaRPr lang="ar-SA" sz="3200" dirty="0"/>
          </a:p>
        </p:txBody>
      </p:sp>
      <p:sp>
        <p:nvSpPr>
          <p:cNvPr id="5" name="مستطيل 4"/>
          <p:cNvSpPr/>
          <p:nvPr/>
        </p:nvSpPr>
        <p:spPr>
          <a:xfrm>
            <a:off x="2656256" y="1052736"/>
            <a:ext cx="1055097" cy="584775"/>
          </a:xfrm>
          <a:prstGeom prst="rect">
            <a:avLst/>
          </a:prstGeom>
        </p:spPr>
        <p:txBody>
          <a:bodyPr wrap="none">
            <a:spAutoFit/>
          </a:bodyPr>
          <a:lstStyle/>
          <a:p>
            <a:r>
              <a:rPr lang="ar-EG" sz="3200" b="1" dirty="0" smtClean="0"/>
              <a:t>التمييز</a:t>
            </a:r>
            <a:endParaRPr lang="ar-SA" sz="3200" dirty="0"/>
          </a:p>
        </p:txBody>
      </p:sp>
      <p:sp>
        <p:nvSpPr>
          <p:cNvPr id="6" name="مستطيل 5"/>
          <p:cNvSpPr/>
          <p:nvPr/>
        </p:nvSpPr>
        <p:spPr>
          <a:xfrm>
            <a:off x="4644008" y="2120657"/>
            <a:ext cx="3888432" cy="584775"/>
          </a:xfrm>
          <a:prstGeom prst="rect">
            <a:avLst/>
          </a:prstGeom>
        </p:spPr>
        <p:txBody>
          <a:bodyPr wrap="square">
            <a:spAutoFit/>
          </a:bodyPr>
          <a:lstStyle/>
          <a:p>
            <a:r>
              <a:rPr lang="ar-EG" sz="3200" b="1" dirty="0" smtClean="0"/>
              <a:t>ملأ الله قلبَك سروراً.</a:t>
            </a:r>
            <a:endParaRPr lang="ar-SA" sz="3200" dirty="0"/>
          </a:p>
        </p:txBody>
      </p:sp>
      <p:sp>
        <p:nvSpPr>
          <p:cNvPr id="7" name="مستطيل 6"/>
          <p:cNvSpPr/>
          <p:nvPr/>
        </p:nvSpPr>
        <p:spPr>
          <a:xfrm>
            <a:off x="8693006" y="2124145"/>
            <a:ext cx="415498" cy="584775"/>
          </a:xfrm>
          <a:prstGeom prst="rect">
            <a:avLst/>
          </a:prstGeom>
        </p:spPr>
        <p:txBody>
          <a:bodyPr wrap="none">
            <a:spAutoFit/>
          </a:bodyPr>
          <a:lstStyle/>
          <a:p>
            <a:r>
              <a:rPr lang="ar-EG" sz="3200" b="1" dirty="0" smtClean="0"/>
              <a:t>5</a:t>
            </a:r>
            <a:endParaRPr lang="ar-SA" sz="3200" dirty="0"/>
          </a:p>
        </p:txBody>
      </p:sp>
      <p:sp>
        <p:nvSpPr>
          <p:cNvPr id="9" name="مستطيل 8"/>
          <p:cNvSpPr/>
          <p:nvPr/>
        </p:nvSpPr>
        <p:spPr>
          <a:xfrm>
            <a:off x="531536" y="1052736"/>
            <a:ext cx="875561" cy="584775"/>
          </a:xfrm>
          <a:prstGeom prst="rect">
            <a:avLst/>
          </a:prstGeom>
        </p:spPr>
        <p:txBody>
          <a:bodyPr wrap="none">
            <a:spAutoFit/>
          </a:bodyPr>
          <a:lstStyle/>
          <a:p>
            <a:r>
              <a:rPr lang="ar-EG" sz="3200" b="1" dirty="0" smtClean="0"/>
              <a:t>نوعه</a:t>
            </a:r>
            <a:endParaRPr lang="ar-SA" sz="3200" dirty="0"/>
          </a:p>
        </p:txBody>
      </p:sp>
      <p:sp>
        <p:nvSpPr>
          <p:cNvPr id="13" name="مستطيل 12"/>
          <p:cNvSpPr/>
          <p:nvPr/>
        </p:nvSpPr>
        <p:spPr>
          <a:xfrm>
            <a:off x="4796408" y="3566228"/>
            <a:ext cx="3888432" cy="1077218"/>
          </a:xfrm>
          <a:prstGeom prst="rect">
            <a:avLst/>
          </a:prstGeom>
        </p:spPr>
        <p:txBody>
          <a:bodyPr wrap="square">
            <a:spAutoFit/>
          </a:bodyPr>
          <a:lstStyle/>
          <a:p>
            <a:r>
              <a:rPr lang="ar-EG" sz="3200" b="1" dirty="0" smtClean="0"/>
              <a:t>اشتريت أوقيةً عوداً بألف ريال.</a:t>
            </a:r>
            <a:endParaRPr lang="ar-SA" sz="3200" dirty="0"/>
          </a:p>
        </p:txBody>
      </p:sp>
      <p:sp>
        <p:nvSpPr>
          <p:cNvPr id="14" name="مستطيل 13"/>
          <p:cNvSpPr/>
          <p:nvPr/>
        </p:nvSpPr>
        <p:spPr>
          <a:xfrm>
            <a:off x="8845406" y="3569716"/>
            <a:ext cx="415498" cy="584775"/>
          </a:xfrm>
          <a:prstGeom prst="rect">
            <a:avLst/>
          </a:prstGeom>
        </p:spPr>
        <p:txBody>
          <a:bodyPr wrap="none">
            <a:spAutoFit/>
          </a:bodyPr>
          <a:lstStyle/>
          <a:p>
            <a:r>
              <a:rPr lang="ar-EG" sz="3200" b="1" dirty="0" smtClean="0"/>
              <a:t>6</a:t>
            </a:r>
            <a:endParaRPr lang="ar-SA" sz="3200" dirty="0"/>
          </a:p>
        </p:txBody>
      </p:sp>
      <p:sp>
        <p:nvSpPr>
          <p:cNvPr id="17" name="مربع نص 16"/>
          <p:cNvSpPr txBox="1"/>
          <p:nvPr/>
        </p:nvSpPr>
        <p:spPr>
          <a:xfrm>
            <a:off x="2200328" y="2357430"/>
            <a:ext cx="2300234" cy="584775"/>
          </a:xfrm>
          <a:prstGeom prst="rect">
            <a:avLst/>
          </a:prstGeom>
          <a:noFill/>
        </p:spPr>
        <p:txBody>
          <a:bodyPr wrap="square" rtlCol="1">
            <a:spAutoFit/>
          </a:bodyPr>
          <a:lstStyle/>
          <a:p>
            <a:pPr algn="ctr"/>
            <a:r>
              <a:rPr lang="ar-SA" sz="3200" b="1" dirty="0" smtClean="0"/>
              <a:t>سرورا ً</a:t>
            </a:r>
            <a:endParaRPr lang="en-US" sz="3200" dirty="0"/>
          </a:p>
        </p:txBody>
      </p:sp>
      <p:sp>
        <p:nvSpPr>
          <p:cNvPr id="18" name="مربع نص 17"/>
          <p:cNvSpPr txBox="1"/>
          <p:nvPr/>
        </p:nvSpPr>
        <p:spPr>
          <a:xfrm>
            <a:off x="-32" y="2428868"/>
            <a:ext cx="1800200" cy="584775"/>
          </a:xfrm>
          <a:prstGeom prst="rect">
            <a:avLst/>
          </a:prstGeom>
          <a:noFill/>
        </p:spPr>
        <p:txBody>
          <a:bodyPr wrap="square" rtlCol="1">
            <a:spAutoFit/>
          </a:bodyPr>
          <a:lstStyle/>
          <a:p>
            <a:pPr algn="ctr"/>
            <a:r>
              <a:rPr lang="ar-SA" sz="3200" b="1" dirty="0" smtClean="0"/>
              <a:t>مل</a:t>
            </a:r>
            <a:r>
              <a:rPr lang="ar-EG" sz="3200" b="1" dirty="0" smtClean="0"/>
              <a:t>ح</a:t>
            </a:r>
            <a:r>
              <a:rPr lang="ar-SA" sz="3200" b="1" dirty="0" smtClean="0"/>
              <a:t>وظ</a:t>
            </a:r>
            <a:endParaRPr lang="ar-SA" sz="3200" dirty="0"/>
          </a:p>
        </p:txBody>
      </p:sp>
      <p:sp>
        <p:nvSpPr>
          <p:cNvPr id="19" name="مربع نص 18"/>
          <p:cNvSpPr txBox="1"/>
          <p:nvPr/>
        </p:nvSpPr>
        <p:spPr>
          <a:xfrm>
            <a:off x="2200328" y="3630043"/>
            <a:ext cx="2300234" cy="584775"/>
          </a:xfrm>
          <a:prstGeom prst="rect">
            <a:avLst/>
          </a:prstGeom>
          <a:noFill/>
        </p:spPr>
        <p:txBody>
          <a:bodyPr wrap="square" rtlCol="1">
            <a:spAutoFit/>
          </a:bodyPr>
          <a:lstStyle/>
          <a:p>
            <a:r>
              <a:rPr lang="ar-SA" sz="3200" b="1" dirty="0" smtClean="0"/>
              <a:t>عودا ً – ريال ٍ</a:t>
            </a:r>
            <a:endParaRPr lang="en-US" sz="3200" dirty="0"/>
          </a:p>
        </p:txBody>
      </p:sp>
      <p:sp>
        <p:nvSpPr>
          <p:cNvPr id="20" name="مربع نص 19"/>
          <p:cNvSpPr txBox="1"/>
          <p:nvPr/>
        </p:nvSpPr>
        <p:spPr>
          <a:xfrm>
            <a:off x="-32" y="3701481"/>
            <a:ext cx="1800200" cy="584775"/>
          </a:xfrm>
          <a:prstGeom prst="rect">
            <a:avLst/>
          </a:prstGeom>
          <a:noFill/>
        </p:spPr>
        <p:txBody>
          <a:bodyPr wrap="square" rtlCol="1">
            <a:spAutoFit/>
          </a:bodyPr>
          <a:lstStyle/>
          <a:p>
            <a:pPr algn="ctr"/>
            <a:r>
              <a:rPr lang="ar-SA" sz="3200" b="1" dirty="0" smtClean="0"/>
              <a:t>مل</a:t>
            </a:r>
            <a:r>
              <a:rPr lang="ar-EG" sz="3200" b="1" dirty="0" smtClean="0"/>
              <a:t>ف</a:t>
            </a:r>
            <a:r>
              <a:rPr lang="ar-SA" sz="3200" b="1" dirty="0" smtClean="0"/>
              <a:t>وظ</a:t>
            </a:r>
            <a:endParaRPr lang="ar-SA" sz="3200" dirty="0"/>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ppt_w*0.7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animEffect transition="in" filter="fade">
                                      <p:cBhvr>
                                        <p:cTn id="9" dur="5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par>
                                <p:cTn id="10" presetID="55"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subTnLst>
                                    <p:audio>
                                      <p:cMediaNode>
                                        <p:cTn display="0" masterRel="sameClick">
                                          <p:stCondLst>
                                            <p:cond evt="begin" delay="0">
                                              <p:tn val="10"/>
                                            </p:cond>
                                          </p:stCondLst>
                                          <p:endCondLst>
                                            <p:cond evt="onStopAudio" delay="0">
                                              <p:tgtEl>
                                                <p:sldTgt/>
                                              </p:tgtEl>
                                            </p:cond>
                                          </p:endCondLst>
                                        </p:cTn>
                                        <p:tgtEl>
                                          <p:sndTgt r:embed="rId3"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subTnLst>
                                    <p:audio>
                                      <p:cMediaNode>
                                        <p:cTn display="0" masterRel="sameClick">
                                          <p:stCondLst>
                                            <p:cond evt="begin" delay="0">
                                              <p:tn val="17"/>
                                            </p:cond>
                                          </p:stCondLst>
                                          <p:endCondLst>
                                            <p:cond evt="onStopAudio" delay="0">
                                              <p:tgtEl>
                                                <p:sldTgt/>
                                              </p:tgtEl>
                                            </p:cond>
                                          </p:endCondLst>
                                        </p:cTn>
                                        <p:tgtEl>
                                          <p:sndTgt r:embed="rId4" name="coin.wav"/>
                                        </p:tgtEl>
                                      </p:cMediaNode>
                                    </p:audio>
                                  </p:subTnLst>
                                </p:cTn>
                              </p:par>
                            </p:childTnLst>
                          </p:cTn>
                        </p:par>
                      </p:childTnLst>
                    </p:cTn>
                  </p:par>
                  <p:par>
                    <p:cTn id="20" fill="hold">
                      <p:stCondLst>
                        <p:cond delay="indefinite"/>
                      </p:stCondLst>
                      <p:childTnLst>
                        <p:par>
                          <p:cTn id="21" fill="hold">
                            <p:stCondLst>
                              <p:cond delay="0"/>
                            </p:stCondLst>
                            <p:childTnLst>
                              <p:par>
                                <p:cTn id="22" presetID="34"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from="(-#ppt_w/2)" to="(#ppt_x)" calcmode="lin" valueType="num">
                                      <p:cBhvr>
                                        <p:cTn id="24" dur="600" fill="hold">
                                          <p:stCondLst>
                                            <p:cond delay="0"/>
                                          </p:stCondLst>
                                        </p:cTn>
                                        <p:tgtEl>
                                          <p:spTgt spid="18"/>
                                        </p:tgtEl>
                                        <p:attrNameLst>
                                          <p:attrName>ppt_x</p:attrName>
                                        </p:attrNameLst>
                                      </p:cBhvr>
                                    </p:anim>
                                    <p:anim from="0" to="-1.0" calcmode="lin" valueType="num">
                                      <p:cBhvr>
                                        <p:cTn id="25" dur="200" decel="50000" autoRev="1" fill="hold">
                                          <p:stCondLst>
                                            <p:cond delay="600"/>
                                          </p:stCondLst>
                                        </p:cTn>
                                        <p:tgtEl>
                                          <p:spTgt spid="18"/>
                                        </p:tgtEl>
                                        <p:attrNameLst>
                                          <p:attrName>xshear</p:attrName>
                                        </p:attrNameLst>
                                      </p:cBhvr>
                                    </p:anim>
                                    <p:animScale>
                                      <p:cBhvr>
                                        <p:cTn id="26" dur="200" decel="100000" autoRev="1" fill="hold">
                                          <p:stCondLst>
                                            <p:cond delay="600"/>
                                          </p:stCondLst>
                                        </p:cTn>
                                        <p:tgtEl>
                                          <p:spTgt spid="18"/>
                                        </p:tgtEl>
                                      </p:cBhvr>
                                      <p:from x="100000" y="100000"/>
                                      <p:to x="80000" y="100000"/>
                                    </p:animScale>
                                    <p:anim by="(#ppt_h/3+#ppt_w*0.1)" calcmode="lin" valueType="num">
                                      <p:cBhvr additive="sum">
                                        <p:cTn id="27" dur="200" decel="100000" autoRev="1" fill="hold">
                                          <p:stCondLst>
                                            <p:cond delay="600"/>
                                          </p:stCondLst>
                                        </p:cTn>
                                        <p:tgtEl>
                                          <p:spTgt spid="18"/>
                                        </p:tgtEl>
                                        <p:attrNameLst>
                                          <p:attrName>ppt_x</p:attrName>
                                        </p:attrNameLst>
                                      </p:cBhvr>
                                    </p:anim>
                                  </p:childTnLst>
                                  <p:subTnLst>
                                    <p:audio>
                                      <p:cMediaNode>
                                        <p:cTn display="0" masterRel="sameClick">
                                          <p:stCondLst>
                                            <p:cond evt="begin" delay="0">
                                              <p:tn val="22"/>
                                            </p:cond>
                                          </p:stCondLst>
                                          <p:endCondLst>
                                            <p:cond evt="onStopAudio" delay="0">
                                              <p:tgtEl>
                                                <p:sldTgt/>
                                              </p:tgtEl>
                                            </p:cond>
                                          </p:endCondLst>
                                        </p:cTn>
                                        <p:tgtEl>
                                          <p:sndTgt r:embed="rId5" name="camera.wav"/>
                                        </p:tgtEl>
                                      </p:cMediaNode>
                                    </p:audio>
                                  </p:subTnLst>
                                </p:cTn>
                              </p:par>
                            </p:childTnLst>
                          </p:cTn>
                        </p:par>
                      </p:childTnLst>
                    </p:cTn>
                  </p:par>
                  <p:par>
                    <p:cTn id="28" fill="hold">
                      <p:stCondLst>
                        <p:cond delay="indefinite"/>
                      </p:stCondLst>
                      <p:childTnLst>
                        <p:par>
                          <p:cTn id="29" fill="hold">
                            <p:stCondLst>
                              <p:cond delay="0"/>
                            </p:stCondLst>
                            <p:childTnLst>
                              <p:par>
                                <p:cTn id="30" presetID="55"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strVal val="#ppt_w*0.70"/>
                                          </p:val>
                                        </p:tav>
                                        <p:tav tm="100000">
                                          <p:val>
                                            <p:strVal val="#ppt_w"/>
                                          </p:val>
                                        </p:tav>
                                      </p:tavLst>
                                    </p:anim>
                                    <p:anim calcmode="lin" valueType="num">
                                      <p:cBhvr>
                                        <p:cTn id="33" dur="500" fill="hold"/>
                                        <p:tgtEl>
                                          <p:spTgt spid="14"/>
                                        </p:tgtEl>
                                        <p:attrNameLst>
                                          <p:attrName>ppt_h</p:attrName>
                                        </p:attrNameLst>
                                      </p:cBhvr>
                                      <p:tavLst>
                                        <p:tav tm="0">
                                          <p:val>
                                            <p:strVal val="#ppt_h"/>
                                          </p:val>
                                        </p:tav>
                                        <p:tav tm="100000">
                                          <p:val>
                                            <p:strVal val="#ppt_h"/>
                                          </p:val>
                                        </p:tav>
                                      </p:tavLst>
                                    </p:anim>
                                    <p:animEffect transition="in" filter="fade">
                                      <p:cBhvr>
                                        <p:cTn id="34" dur="500"/>
                                        <p:tgtEl>
                                          <p:spTgt spid="14"/>
                                        </p:tgtEl>
                                      </p:cBhvr>
                                    </p:animEffect>
                                  </p:childTnLst>
                                  <p:subTnLst>
                                    <p:audio>
                                      <p:cMediaNode>
                                        <p:cTn display="0" masterRel="sameClick">
                                          <p:stCondLst>
                                            <p:cond evt="begin" delay="0">
                                              <p:tn val="30"/>
                                            </p:cond>
                                          </p:stCondLst>
                                          <p:endCondLst>
                                            <p:cond evt="onStopAudio" delay="0">
                                              <p:tgtEl>
                                                <p:sldTgt/>
                                              </p:tgtEl>
                                            </p:cond>
                                          </p:endCondLst>
                                        </p:cTn>
                                        <p:tgtEl>
                                          <p:sndTgt r:embed="rId3" name="whoosh.wav"/>
                                        </p:tgtEl>
                                      </p:cMediaNode>
                                    </p:audio>
                                  </p:subTnLst>
                                </p:cTn>
                              </p:par>
                              <p:par>
                                <p:cTn id="35" presetID="55"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strVal val="#ppt_w*0.70"/>
                                          </p:val>
                                        </p:tav>
                                        <p:tav tm="100000">
                                          <p:val>
                                            <p:strVal val="#ppt_w"/>
                                          </p:val>
                                        </p:tav>
                                      </p:tavLst>
                                    </p:anim>
                                    <p:anim calcmode="lin" valueType="num">
                                      <p:cBhvr>
                                        <p:cTn id="38" dur="500" fill="hold"/>
                                        <p:tgtEl>
                                          <p:spTgt spid="13"/>
                                        </p:tgtEl>
                                        <p:attrNameLst>
                                          <p:attrName>ppt_h</p:attrName>
                                        </p:attrNameLst>
                                      </p:cBhvr>
                                      <p:tavLst>
                                        <p:tav tm="0">
                                          <p:val>
                                            <p:strVal val="#ppt_h"/>
                                          </p:val>
                                        </p:tav>
                                        <p:tav tm="100000">
                                          <p:val>
                                            <p:strVal val="#ppt_h"/>
                                          </p:val>
                                        </p:tav>
                                      </p:tavLst>
                                    </p:anim>
                                    <p:animEffect transition="in" filter="fade">
                                      <p:cBhvr>
                                        <p:cTn id="39" dur="500"/>
                                        <p:tgtEl>
                                          <p:spTgt spid="13"/>
                                        </p:tgtEl>
                                      </p:cBhvr>
                                    </p:animEffect>
                                  </p:childTnLst>
                                  <p:subTnLst>
                                    <p:audio>
                                      <p:cMediaNode>
                                        <p:cTn display="0" masterRel="sameClick">
                                          <p:stCondLst>
                                            <p:cond evt="begin" delay="0">
                                              <p:tn val="35"/>
                                            </p:cond>
                                          </p:stCondLst>
                                          <p:endCondLst>
                                            <p:cond evt="onStopAudio" delay="0">
                                              <p:tgtEl>
                                                <p:sldTgt/>
                                              </p:tgtEl>
                                            </p:cond>
                                          </p:endCondLst>
                                        </p:cTn>
                                        <p:tgtEl>
                                          <p:sndTgt r:embed="rId3" name="whoosh.wav"/>
                                        </p:tgtEl>
                                      </p:cMediaNode>
                                    </p:audio>
                                  </p:sub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subTnLst>
                                    <p:audio>
                                      <p:cMediaNode>
                                        <p:cTn display="0" masterRel="sameClick">
                                          <p:stCondLst>
                                            <p:cond evt="begin" delay="0">
                                              <p:tn val="42"/>
                                            </p:cond>
                                          </p:stCondLst>
                                          <p:endCondLst>
                                            <p:cond evt="onStopAudio" delay="0">
                                              <p:tgtEl>
                                                <p:sldTgt/>
                                              </p:tgtEl>
                                            </p:cond>
                                          </p:endCondLst>
                                        </p:cTn>
                                        <p:tgtEl>
                                          <p:sndTgt r:embed="rId4" name="coin.wav"/>
                                        </p:tgtEl>
                                      </p:cMediaNode>
                                    </p:audio>
                                  </p:subTnLst>
                                </p:cTn>
                              </p:par>
                            </p:childTnLst>
                          </p:cTn>
                        </p:par>
                      </p:childTnLst>
                    </p:cTn>
                  </p:par>
                  <p:par>
                    <p:cTn id="45" fill="hold">
                      <p:stCondLst>
                        <p:cond delay="indefinite"/>
                      </p:stCondLst>
                      <p:childTnLst>
                        <p:par>
                          <p:cTn id="46" fill="hold">
                            <p:stCondLst>
                              <p:cond delay="0"/>
                            </p:stCondLst>
                            <p:childTnLst>
                              <p:par>
                                <p:cTn id="47" presetID="34" presetClass="entr" presetSubtype="0"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 from="(-#ppt_w/2)" to="(#ppt_x)" calcmode="lin" valueType="num">
                                      <p:cBhvr>
                                        <p:cTn id="49" dur="600" fill="hold">
                                          <p:stCondLst>
                                            <p:cond delay="0"/>
                                          </p:stCondLst>
                                        </p:cTn>
                                        <p:tgtEl>
                                          <p:spTgt spid="20"/>
                                        </p:tgtEl>
                                        <p:attrNameLst>
                                          <p:attrName>ppt_x</p:attrName>
                                        </p:attrNameLst>
                                      </p:cBhvr>
                                    </p:anim>
                                    <p:anim from="0" to="-1.0" calcmode="lin" valueType="num">
                                      <p:cBhvr>
                                        <p:cTn id="50" dur="200" decel="50000" autoRev="1" fill="hold">
                                          <p:stCondLst>
                                            <p:cond delay="600"/>
                                          </p:stCondLst>
                                        </p:cTn>
                                        <p:tgtEl>
                                          <p:spTgt spid="20"/>
                                        </p:tgtEl>
                                        <p:attrNameLst>
                                          <p:attrName>xshear</p:attrName>
                                        </p:attrNameLst>
                                      </p:cBhvr>
                                    </p:anim>
                                    <p:animScale>
                                      <p:cBhvr>
                                        <p:cTn id="51" dur="200" decel="100000" autoRev="1" fill="hold">
                                          <p:stCondLst>
                                            <p:cond delay="600"/>
                                          </p:stCondLst>
                                        </p:cTn>
                                        <p:tgtEl>
                                          <p:spTgt spid="20"/>
                                        </p:tgtEl>
                                      </p:cBhvr>
                                      <p:from x="100000" y="100000"/>
                                      <p:to x="80000" y="100000"/>
                                    </p:animScale>
                                    <p:anim by="(#ppt_h/3+#ppt_w*0.1)" calcmode="lin" valueType="num">
                                      <p:cBhvr additive="sum">
                                        <p:cTn id="52" dur="200" decel="100000" autoRev="1" fill="hold">
                                          <p:stCondLst>
                                            <p:cond delay="600"/>
                                          </p:stCondLst>
                                        </p:cTn>
                                        <p:tgtEl>
                                          <p:spTgt spid="20"/>
                                        </p:tgtEl>
                                        <p:attrNameLst>
                                          <p:attrName>ppt_x</p:attrName>
                                        </p:attrNameLst>
                                      </p:cBhvr>
                                    </p:anim>
                                  </p:childTnLst>
                                  <p:subTnLst>
                                    <p:audio>
                                      <p:cMediaNode>
                                        <p:cTn display="0" masterRel="sameClick">
                                          <p:stCondLst>
                                            <p:cond evt="begin" delay="0">
                                              <p:tn val="47"/>
                                            </p:cond>
                                          </p:stCondLst>
                                          <p:endCondLst>
                                            <p:cond evt="onStopAudio" delay="0">
                                              <p:tgtEl>
                                                <p:sldTgt/>
                                              </p:tgtEl>
                                            </p:cond>
                                          </p:endCondLst>
                                        </p:cTn>
                                        <p:tgtEl>
                                          <p:sndTgt r:embed="rId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3" grpId="0"/>
      <p:bldP spid="14" grpId="0"/>
      <p:bldP spid="17" grpId="0"/>
      <p:bldP spid="18" grpId="0"/>
      <p:bldP spid="19" grpId="0"/>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0" y="836712"/>
          <a:ext cx="9143999" cy="5256584"/>
        </p:xfrm>
        <a:graphic>
          <a:graphicData uri="http://schemas.openxmlformats.org/drawingml/2006/table">
            <a:tbl>
              <a:tblPr rtl="1" firstRow="1" bandRow="1">
                <a:tableStyleId>{F5AB1C69-6EDB-4FF4-983F-18BD219EF322}</a:tableStyleId>
              </a:tblPr>
              <a:tblGrid>
                <a:gridCol w="579534"/>
                <a:gridCol w="3924731"/>
                <a:gridCol w="2530128"/>
                <a:gridCol w="2109606"/>
              </a:tblGrid>
              <a:tr h="1135478">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r>
              <a:tr h="4121106">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rtl="1"/>
                      <a:endParaRPr lang="ar-SA"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r>
            </a:tbl>
          </a:graphicData>
        </a:graphic>
      </p:graphicFrame>
      <p:sp>
        <p:nvSpPr>
          <p:cNvPr id="3" name="مستطيل 2"/>
          <p:cNvSpPr/>
          <p:nvPr/>
        </p:nvSpPr>
        <p:spPr>
          <a:xfrm>
            <a:off x="8676456" y="1052736"/>
            <a:ext cx="332142" cy="584775"/>
          </a:xfrm>
          <a:prstGeom prst="rect">
            <a:avLst/>
          </a:prstGeom>
        </p:spPr>
        <p:txBody>
          <a:bodyPr wrap="none">
            <a:spAutoFit/>
          </a:bodyPr>
          <a:lstStyle/>
          <a:p>
            <a:r>
              <a:rPr lang="ar-EG" sz="3200" b="1" dirty="0" smtClean="0"/>
              <a:t>م</a:t>
            </a:r>
            <a:endParaRPr lang="ar-SA" sz="3200" dirty="0"/>
          </a:p>
        </p:txBody>
      </p:sp>
      <p:sp>
        <p:nvSpPr>
          <p:cNvPr id="4" name="مستطيل 3"/>
          <p:cNvSpPr/>
          <p:nvPr/>
        </p:nvSpPr>
        <p:spPr>
          <a:xfrm>
            <a:off x="5796136" y="1052736"/>
            <a:ext cx="1021433" cy="584775"/>
          </a:xfrm>
          <a:prstGeom prst="rect">
            <a:avLst/>
          </a:prstGeom>
        </p:spPr>
        <p:txBody>
          <a:bodyPr wrap="none">
            <a:spAutoFit/>
          </a:bodyPr>
          <a:lstStyle/>
          <a:p>
            <a:r>
              <a:rPr lang="ar-EG" sz="3200" b="1" dirty="0" smtClean="0"/>
              <a:t>الجملة</a:t>
            </a:r>
            <a:endParaRPr lang="ar-SA" sz="3200" dirty="0"/>
          </a:p>
        </p:txBody>
      </p:sp>
      <p:sp>
        <p:nvSpPr>
          <p:cNvPr id="5" name="مستطيل 4"/>
          <p:cNvSpPr/>
          <p:nvPr/>
        </p:nvSpPr>
        <p:spPr>
          <a:xfrm>
            <a:off x="2656256" y="1052736"/>
            <a:ext cx="1055097" cy="584775"/>
          </a:xfrm>
          <a:prstGeom prst="rect">
            <a:avLst/>
          </a:prstGeom>
        </p:spPr>
        <p:txBody>
          <a:bodyPr wrap="none">
            <a:spAutoFit/>
          </a:bodyPr>
          <a:lstStyle/>
          <a:p>
            <a:r>
              <a:rPr lang="ar-EG" sz="3200" b="1" dirty="0" smtClean="0"/>
              <a:t>التمييز</a:t>
            </a:r>
            <a:endParaRPr lang="ar-SA" sz="3200" dirty="0"/>
          </a:p>
        </p:txBody>
      </p:sp>
      <p:sp>
        <p:nvSpPr>
          <p:cNvPr id="6" name="مستطيل 5"/>
          <p:cNvSpPr/>
          <p:nvPr/>
        </p:nvSpPr>
        <p:spPr>
          <a:xfrm>
            <a:off x="4644008" y="2120657"/>
            <a:ext cx="3888432" cy="584775"/>
          </a:xfrm>
          <a:prstGeom prst="rect">
            <a:avLst/>
          </a:prstGeom>
        </p:spPr>
        <p:txBody>
          <a:bodyPr wrap="square">
            <a:spAutoFit/>
          </a:bodyPr>
          <a:lstStyle/>
          <a:p>
            <a:r>
              <a:rPr lang="ar-EG" sz="3200" b="1" dirty="0" smtClean="0"/>
              <a:t>ملأتُ الفنجان قهوةً.</a:t>
            </a:r>
            <a:endParaRPr lang="ar-SA" sz="3200" dirty="0"/>
          </a:p>
        </p:txBody>
      </p:sp>
      <p:sp>
        <p:nvSpPr>
          <p:cNvPr id="7" name="مستطيل 6"/>
          <p:cNvSpPr/>
          <p:nvPr/>
        </p:nvSpPr>
        <p:spPr>
          <a:xfrm>
            <a:off x="8693006" y="2124145"/>
            <a:ext cx="415498" cy="584775"/>
          </a:xfrm>
          <a:prstGeom prst="rect">
            <a:avLst/>
          </a:prstGeom>
        </p:spPr>
        <p:txBody>
          <a:bodyPr wrap="none">
            <a:spAutoFit/>
          </a:bodyPr>
          <a:lstStyle/>
          <a:p>
            <a:r>
              <a:rPr lang="ar-EG" sz="3200" b="1" dirty="0" smtClean="0"/>
              <a:t>7</a:t>
            </a:r>
            <a:endParaRPr lang="ar-SA" sz="3200" dirty="0"/>
          </a:p>
        </p:txBody>
      </p:sp>
      <p:sp>
        <p:nvSpPr>
          <p:cNvPr id="8" name="مربع نص 7"/>
          <p:cNvSpPr txBox="1"/>
          <p:nvPr/>
        </p:nvSpPr>
        <p:spPr>
          <a:xfrm>
            <a:off x="2411760" y="2564904"/>
            <a:ext cx="1800200" cy="584775"/>
          </a:xfrm>
          <a:prstGeom prst="rect">
            <a:avLst/>
          </a:prstGeom>
          <a:noFill/>
        </p:spPr>
        <p:txBody>
          <a:bodyPr wrap="square" rtlCol="1">
            <a:spAutoFit/>
          </a:bodyPr>
          <a:lstStyle/>
          <a:p>
            <a:pPr algn="ctr"/>
            <a:r>
              <a:rPr lang="ar-SA" sz="3200" b="1" dirty="0" smtClean="0"/>
              <a:t>قهوة</a:t>
            </a:r>
            <a:endParaRPr lang="en-US" sz="3200" dirty="0"/>
          </a:p>
        </p:txBody>
      </p:sp>
      <p:sp>
        <p:nvSpPr>
          <p:cNvPr id="9" name="مستطيل 8"/>
          <p:cNvSpPr/>
          <p:nvPr/>
        </p:nvSpPr>
        <p:spPr>
          <a:xfrm>
            <a:off x="531536" y="1052736"/>
            <a:ext cx="875561" cy="584775"/>
          </a:xfrm>
          <a:prstGeom prst="rect">
            <a:avLst/>
          </a:prstGeom>
        </p:spPr>
        <p:txBody>
          <a:bodyPr wrap="none">
            <a:spAutoFit/>
          </a:bodyPr>
          <a:lstStyle/>
          <a:p>
            <a:r>
              <a:rPr lang="ar-EG" sz="3200" b="1" dirty="0" smtClean="0"/>
              <a:t>نوعه</a:t>
            </a:r>
            <a:endParaRPr lang="ar-SA" sz="3200" dirty="0"/>
          </a:p>
        </p:txBody>
      </p:sp>
      <p:sp>
        <p:nvSpPr>
          <p:cNvPr id="10" name="مربع نص 9"/>
          <p:cNvSpPr txBox="1"/>
          <p:nvPr/>
        </p:nvSpPr>
        <p:spPr>
          <a:xfrm>
            <a:off x="107504" y="2564904"/>
            <a:ext cx="1800200" cy="584775"/>
          </a:xfrm>
          <a:prstGeom prst="rect">
            <a:avLst/>
          </a:prstGeom>
          <a:noFill/>
        </p:spPr>
        <p:txBody>
          <a:bodyPr wrap="square" rtlCol="1">
            <a:spAutoFit/>
          </a:bodyPr>
          <a:lstStyle/>
          <a:p>
            <a:r>
              <a:rPr lang="ar-SA" sz="3200" b="1" dirty="0" smtClean="0"/>
              <a:t>ملحوظ</a:t>
            </a:r>
            <a:endParaRPr lang="en-US" sz="3200" dirty="0"/>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ppt_w*0.7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animEffect transition="in" filter="fade">
                                      <p:cBhvr>
                                        <p:cTn id="9" dur="5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par>
                                <p:cTn id="10" presetID="55"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subTnLst>
                                    <p:audio>
                                      <p:cMediaNode>
                                        <p:cTn display="0" masterRel="sameClick">
                                          <p:stCondLst>
                                            <p:cond evt="begin" delay="0">
                                              <p:tn val="10"/>
                                            </p:cond>
                                          </p:stCondLst>
                                          <p:endCondLst>
                                            <p:cond evt="onStopAudio" delay="0">
                                              <p:tgtEl>
                                                <p:sldTgt/>
                                              </p:tgtEl>
                                            </p:cond>
                                          </p:endCondLst>
                                        </p:cTn>
                                        <p:tgtEl>
                                          <p:sndTgt r:embed="rId3"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subTnLst>
                                    <p:audio>
                                      <p:cMediaNode>
                                        <p:cTn display="0" masterRel="sameClick">
                                          <p:stCondLst>
                                            <p:cond evt="begin" delay="0">
                                              <p:tn val="17"/>
                                            </p:cond>
                                          </p:stCondLst>
                                          <p:endCondLst>
                                            <p:cond evt="onStopAudio" delay="0">
                                              <p:tgtEl>
                                                <p:sldTgt/>
                                              </p:tgtEl>
                                            </p:cond>
                                          </p:endCondLst>
                                        </p:cTn>
                                        <p:tgtEl>
                                          <p:sndTgt r:embed="rId4" name="coin.wav"/>
                                        </p:tgtEl>
                                      </p:cMediaNode>
                                    </p:audio>
                                  </p:subTnLst>
                                </p:cTn>
                              </p:par>
                            </p:childTnLst>
                          </p:cTn>
                        </p:par>
                      </p:childTnLst>
                    </p:cTn>
                  </p:par>
                  <p:par>
                    <p:cTn id="20" fill="hold">
                      <p:stCondLst>
                        <p:cond delay="indefinite"/>
                      </p:stCondLst>
                      <p:childTnLst>
                        <p:par>
                          <p:cTn id="21" fill="hold">
                            <p:stCondLst>
                              <p:cond delay="0"/>
                            </p:stCondLst>
                            <p:childTnLst>
                              <p:par>
                                <p:cTn id="22" presetID="34"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from="(-#ppt_w/2)" to="(#ppt_x)" calcmode="lin" valueType="num">
                                      <p:cBhvr>
                                        <p:cTn id="24" dur="600" fill="hold">
                                          <p:stCondLst>
                                            <p:cond delay="0"/>
                                          </p:stCondLst>
                                        </p:cTn>
                                        <p:tgtEl>
                                          <p:spTgt spid="10"/>
                                        </p:tgtEl>
                                        <p:attrNameLst>
                                          <p:attrName>ppt_x</p:attrName>
                                        </p:attrNameLst>
                                      </p:cBhvr>
                                    </p:anim>
                                    <p:anim from="0" to="-1.0" calcmode="lin" valueType="num">
                                      <p:cBhvr>
                                        <p:cTn id="25" dur="200" decel="50000" autoRev="1" fill="hold">
                                          <p:stCondLst>
                                            <p:cond delay="600"/>
                                          </p:stCondLst>
                                        </p:cTn>
                                        <p:tgtEl>
                                          <p:spTgt spid="10"/>
                                        </p:tgtEl>
                                        <p:attrNameLst>
                                          <p:attrName>xshear</p:attrName>
                                        </p:attrNameLst>
                                      </p:cBhvr>
                                    </p:anim>
                                    <p:animScale>
                                      <p:cBhvr>
                                        <p:cTn id="26" dur="200" decel="100000" autoRev="1" fill="hold">
                                          <p:stCondLst>
                                            <p:cond delay="600"/>
                                          </p:stCondLst>
                                        </p:cTn>
                                        <p:tgtEl>
                                          <p:spTgt spid="10"/>
                                        </p:tgtEl>
                                      </p:cBhvr>
                                      <p:from x="100000" y="100000"/>
                                      <p:to x="80000" y="100000"/>
                                    </p:animScale>
                                    <p:anim by="(#ppt_h/3+#ppt_w*0.1)" calcmode="lin" valueType="num">
                                      <p:cBhvr additive="sum">
                                        <p:cTn id="27" dur="200" decel="100000" autoRev="1" fill="hold">
                                          <p:stCondLst>
                                            <p:cond delay="600"/>
                                          </p:stCondLst>
                                        </p:cTn>
                                        <p:tgtEl>
                                          <p:spTgt spid="10"/>
                                        </p:tgtEl>
                                        <p:attrNameLst>
                                          <p:attrName>ppt_x</p:attrName>
                                        </p:attrNameLst>
                                      </p:cBhvr>
                                    </p:anim>
                                  </p:childTnLst>
                                  <p:subTnLst>
                                    <p:audio>
                                      <p:cMediaNode>
                                        <p:cTn display="0" masterRel="sameClick">
                                          <p:stCondLst>
                                            <p:cond evt="begin" delay="0">
                                              <p:tn val="22"/>
                                            </p:cond>
                                          </p:stCondLst>
                                          <p:endCondLst>
                                            <p:cond evt="onStopAudio" delay="0">
                                              <p:tgtEl>
                                                <p:sldTgt/>
                                              </p:tgtEl>
                                            </p:cond>
                                          </p:endCondLst>
                                        </p:cTn>
                                        <p:tgtEl>
                                          <p:sndTgt r:embed="rId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1619672" y="3090664"/>
            <a:ext cx="6120680" cy="914400"/>
          </a:xfrm>
          <a:prstGeom prst="roundRect">
            <a:avLst/>
          </a:prstGeom>
          <a:solidFill>
            <a:srgbClr val="C00000"/>
          </a:solidFill>
          <a:ln w="76200">
            <a:solidFill>
              <a:srgbClr val="FFC00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Rectangle 1"/>
          <p:cNvSpPr>
            <a:spLocks noChangeArrowheads="1"/>
          </p:cNvSpPr>
          <p:nvPr/>
        </p:nvSpPr>
        <p:spPr bwMode="auto">
          <a:xfrm>
            <a:off x="2565394" y="3212976"/>
            <a:ext cx="4974439"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fontAlgn="base">
              <a:spcBef>
                <a:spcPct val="0"/>
              </a:spcBef>
              <a:spcAft>
                <a:spcPct val="0"/>
              </a:spcAft>
              <a:tabLst>
                <a:tab pos="801688" algn="l"/>
              </a:tabLst>
            </a:pPr>
            <a:r>
              <a:rPr lang="ar-EG" sz="3600" b="1" dirty="0" smtClean="0">
                <a:solidFill>
                  <a:srgbClr val="FFFF00"/>
                </a:solidFill>
                <a:latin typeface="Times New Roman" pitchFamily="18" charset="0"/>
                <a:ea typeface="Calibri" pitchFamily="34" charset="0"/>
                <a:cs typeface="Times New Roman" pitchFamily="18" charset="0"/>
              </a:rPr>
              <a:t>10- مثّل لما يلي في جمل </a:t>
            </a:r>
            <a:r>
              <a:rPr lang="ar-EG" sz="3600" b="1" dirty="0" err="1" smtClean="0">
                <a:solidFill>
                  <a:srgbClr val="FFFF00"/>
                </a:solidFill>
                <a:latin typeface="Times New Roman" pitchFamily="18" charset="0"/>
                <a:ea typeface="Calibri" pitchFamily="34" charset="0"/>
                <a:cs typeface="Times New Roman" pitchFamily="18" charset="0"/>
              </a:rPr>
              <a:t>مفيدة:</a:t>
            </a:r>
            <a:endParaRPr lang="ar-EG" sz="3600" b="1" dirty="0" smtClean="0">
              <a:solidFill>
                <a:srgbClr val="FFFF00"/>
              </a:solidFill>
              <a:latin typeface="Times New Roman" pitchFamily="18" charset="0"/>
              <a:ea typeface="Calibri" pitchFamily="34" charset="0"/>
              <a:cs typeface="Times New Roman" pitchFamily="18" charset="0"/>
            </a:endParaRPr>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BELLTREE.WAV"/>
                                        </p:tgtEl>
                                      </p:cMediaNode>
                                    </p:audio>
                                  </p:sub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subTnLst>
                                    <p:audio>
                                      <p:cMediaNode>
                                        <p:cTn display="0" masterRel="sameClick">
                                          <p:stCondLst>
                                            <p:cond evt="begin" delay="0">
                                              <p:tn val="8"/>
                                            </p:cond>
                                          </p:stCondLst>
                                          <p:endCondLst>
                                            <p:cond evt="onStopAudio" delay="0">
                                              <p:tgtEl>
                                                <p:sldTgt/>
                                              </p:tgtEl>
                                            </p:cond>
                                          </p:endCondLst>
                                        </p:cTn>
                                        <p:tgtEl>
                                          <p:sndTgt r:embed="rId3" name="BELLTRE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107504" y="0"/>
            <a:ext cx="8892480" cy="6858000"/>
            <a:chOff x="107504" y="1412776"/>
            <a:chExt cx="8892480" cy="4752528"/>
          </a:xfrm>
        </p:grpSpPr>
        <p:sp>
          <p:nvSpPr>
            <p:cNvPr id="3" name="مستطيل 2"/>
            <p:cNvSpPr/>
            <p:nvPr/>
          </p:nvSpPr>
          <p:spPr>
            <a:xfrm>
              <a:off x="107504" y="1412776"/>
              <a:ext cx="8892480" cy="4752528"/>
            </a:xfrm>
            <a:prstGeom prst="rect">
              <a:avLst/>
            </a:prstGeom>
            <a:solidFill>
              <a:srgbClr val="FFC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ستطيل 3"/>
            <p:cNvSpPr/>
            <p:nvPr/>
          </p:nvSpPr>
          <p:spPr>
            <a:xfrm>
              <a:off x="179512" y="1412776"/>
              <a:ext cx="8712968" cy="4608512"/>
            </a:xfrm>
            <a:prstGeom prst="rect">
              <a:avLst/>
            </a:prstGeom>
            <a:solidFill>
              <a:schemeClr val="bg1"/>
            </a:solid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5" name="Rectangle 2"/>
          <p:cNvSpPr>
            <a:spLocks noChangeArrowheads="1"/>
          </p:cNvSpPr>
          <p:nvPr/>
        </p:nvSpPr>
        <p:spPr bwMode="auto">
          <a:xfrm>
            <a:off x="467544" y="451338"/>
            <a:ext cx="8136904"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nSpc>
                <a:spcPct val="150000"/>
              </a:lnSpc>
            </a:pPr>
            <a:r>
              <a:rPr lang="ar-EG" sz="3600" b="1" dirty="0" smtClean="0"/>
              <a:t>أ- تمييز </a:t>
            </a:r>
            <a:r>
              <a:rPr lang="ar-EG" sz="3600" b="1" dirty="0" err="1" smtClean="0"/>
              <a:t>لعدد: </a:t>
            </a:r>
            <a:r>
              <a:rPr lang="ar-EG" dirty="0" err="1" smtClean="0"/>
              <a:t>........................................................</a:t>
            </a:r>
            <a:endParaRPr lang="ar-EG" dirty="0" smtClean="0"/>
          </a:p>
          <a:p>
            <a:pPr lvl="0">
              <a:lnSpc>
                <a:spcPct val="150000"/>
              </a:lnSpc>
            </a:pPr>
            <a:r>
              <a:rPr lang="ar-EG" sz="3600" b="1" dirty="0" smtClean="0"/>
              <a:t>ب- تمييز </a:t>
            </a:r>
            <a:r>
              <a:rPr lang="ar-EG" sz="3600" b="1" dirty="0" err="1" smtClean="0"/>
              <a:t>لكيل: </a:t>
            </a:r>
            <a:r>
              <a:rPr lang="ar-EG" dirty="0" err="1" smtClean="0"/>
              <a:t>........................................................</a:t>
            </a:r>
            <a:endParaRPr lang="ar-EG" dirty="0" smtClean="0"/>
          </a:p>
          <a:p>
            <a:pPr lvl="0">
              <a:lnSpc>
                <a:spcPct val="150000"/>
              </a:lnSpc>
            </a:pPr>
            <a:r>
              <a:rPr lang="ar-EG" sz="3600" b="1" dirty="0" smtClean="0"/>
              <a:t>ت- تمييز </a:t>
            </a:r>
            <a:r>
              <a:rPr lang="ar-EG" sz="3600" b="1" dirty="0" err="1" smtClean="0"/>
              <a:t>لوزن: </a:t>
            </a:r>
            <a:r>
              <a:rPr lang="ar-EG" dirty="0" err="1" smtClean="0"/>
              <a:t>......................................................</a:t>
            </a:r>
            <a:endParaRPr lang="ar-EG" dirty="0" smtClean="0"/>
          </a:p>
          <a:p>
            <a:pPr lvl="0">
              <a:lnSpc>
                <a:spcPct val="150000"/>
              </a:lnSpc>
            </a:pPr>
            <a:r>
              <a:rPr lang="ar-EG" sz="3600" b="1" dirty="0" smtClean="0"/>
              <a:t>ث- تمييز </a:t>
            </a:r>
            <a:r>
              <a:rPr lang="ar-EG" sz="3600" b="1" dirty="0" err="1" smtClean="0"/>
              <a:t>لمساحة: </a:t>
            </a:r>
            <a:r>
              <a:rPr lang="ar-EG" dirty="0" err="1" smtClean="0"/>
              <a:t>...................................................</a:t>
            </a:r>
            <a:endParaRPr lang="ar-EG" dirty="0" smtClean="0"/>
          </a:p>
          <a:p>
            <a:pPr lvl="0">
              <a:lnSpc>
                <a:spcPct val="150000"/>
              </a:lnSpc>
            </a:pPr>
            <a:r>
              <a:rPr lang="ar-EG" sz="3600" b="1" dirty="0" smtClean="0"/>
              <a:t>ج- تمييز </a:t>
            </a:r>
            <a:r>
              <a:rPr lang="ar-EG" sz="3600" b="1" dirty="0" err="1" smtClean="0"/>
              <a:t>لقياس: </a:t>
            </a:r>
            <a:r>
              <a:rPr lang="ar-EG" dirty="0" err="1" smtClean="0"/>
              <a:t>.....................................................</a:t>
            </a:r>
            <a:endParaRPr lang="ar-EG" dirty="0" smtClean="0"/>
          </a:p>
          <a:p>
            <a:pPr lvl="0">
              <a:lnSpc>
                <a:spcPct val="150000"/>
              </a:lnSpc>
            </a:pPr>
            <a:r>
              <a:rPr lang="ar-EG" sz="3600" b="1" dirty="0" smtClean="0"/>
              <a:t>ح- تمييز لما أجري مجرى </a:t>
            </a:r>
            <a:r>
              <a:rPr lang="ar-EG" sz="3600" b="1" dirty="0" err="1" smtClean="0"/>
              <a:t>المقادير: </a:t>
            </a:r>
            <a:r>
              <a:rPr lang="ar-EG" dirty="0" err="1" smtClean="0"/>
              <a:t>.............................</a:t>
            </a:r>
            <a:endParaRPr lang="ar-EG" dirty="0" smtClean="0"/>
          </a:p>
          <a:p>
            <a:pPr lvl="0">
              <a:lnSpc>
                <a:spcPct val="150000"/>
              </a:lnSpc>
            </a:pPr>
            <a:r>
              <a:rPr lang="ar-EG" sz="3600" b="1" dirty="0" smtClean="0"/>
              <a:t>خ- تمييز </a:t>
            </a:r>
            <a:r>
              <a:rPr lang="ar-EG" sz="3600" b="1" dirty="0" err="1" smtClean="0"/>
              <a:t>نسبة: </a:t>
            </a:r>
            <a:r>
              <a:rPr lang="ar-EG" dirty="0" err="1" smtClean="0"/>
              <a:t>......................................................</a:t>
            </a:r>
            <a:endParaRPr lang="en-US" dirty="0"/>
          </a:p>
        </p:txBody>
      </p:sp>
      <p:sp>
        <p:nvSpPr>
          <p:cNvPr id="10" name="مربع نص 9"/>
          <p:cNvSpPr txBox="1"/>
          <p:nvPr/>
        </p:nvSpPr>
        <p:spPr>
          <a:xfrm>
            <a:off x="847534" y="785794"/>
            <a:ext cx="5581854" cy="461665"/>
          </a:xfrm>
          <a:prstGeom prst="rect">
            <a:avLst/>
          </a:prstGeom>
          <a:noFill/>
        </p:spPr>
        <p:txBody>
          <a:bodyPr wrap="square" rtlCol="1">
            <a:spAutoFit/>
          </a:bodyPr>
          <a:lstStyle/>
          <a:p>
            <a:pPr lvl="0"/>
            <a:r>
              <a:rPr lang="ar-SA" sz="2400" b="1" dirty="0" smtClean="0">
                <a:solidFill>
                  <a:srgbClr val="6600CC"/>
                </a:solidFill>
              </a:rPr>
              <a:t>اشتريت سبع عشرة قصةً.</a:t>
            </a:r>
            <a:endParaRPr lang="ar-SA" sz="2400" dirty="0">
              <a:solidFill>
                <a:srgbClr val="6600CC"/>
              </a:solidFill>
            </a:endParaRPr>
          </a:p>
        </p:txBody>
      </p:sp>
      <p:sp>
        <p:nvSpPr>
          <p:cNvPr id="13" name="مربع نص 12"/>
          <p:cNvSpPr txBox="1"/>
          <p:nvPr/>
        </p:nvSpPr>
        <p:spPr>
          <a:xfrm>
            <a:off x="357158" y="1586836"/>
            <a:ext cx="5294962" cy="523220"/>
          </a:xfrm>
          <a:prstGeom prst="rect">
            <a:avLst/>
          </a:prstGeom>
          <a:noFill/>
        </p:spPr>
        <p:txBody>
          <a:bodyPr wrap="square" rtlCol="1">
            <a:spAutoFit/>
          </a:bodyPr>
          <a:lstStyle/>
          <a:p>
            <a:pPr lvl="0"/>
            <a:r>
              <a:rPr lang="ar-SA" sz="2800" b="1" dirty="0" smtClean="0">
                <a:solidFill>
                  <a:srgbClr val="6600CC"/>
                </a:solidFill>
              </a:rPr>
              <a:t>بعتُ صاعاً أرزاً.</a:t>
            </a:r>
            <a:endParaRPr lang="en-US" sz="2800" dirty="0">
              <a:solidFill>
                <a:srgbClr val="6600CC"/>
              </a:solidFill>
            </a:endParaRPr>
          </a:p>
        </p:txBody>
      </p:sp>
      <p:sp>
        <p:nvSpPr>
          <p:cNvPr id="14" name="مربع نص 13"/>
          <p:cNvSpPr txBox="1"/>
          <p:nvPr/>
        </p:nvSpPr>
        <p:spPr>
          <a:xfrm>
            <a:off x="141134" y="2378924"/>
            <a:ext cx="5294962" cy="523220"/>
          </a:xfrm>
          <a:prstGeom prst="rect">
            <a:avLst/>
          </a:prstGeom>
          <a:noFill/>
        </p:spPr>
        <p:txBody>
          <a:bodyPr wrap="square" rtlCol="1">
            <a:spAutoFit/>
          </a:bodyPr>
          <a:lstStyle/>
          <a:p>
            <a:pPr lvl="0"/>
            <a:r>
              <a:rPr lang="ar-SA" sz="2800" b="1" dirty="0" smtClean="0">
                <a:solidFill>
                  <a:srgbClr val="6600CC"/>
                </a:solidFill>
              </a:rPr>
              <a:t>أعطيتك رطلاً فاكهةُ. </a:t>
            </a:r>
            <a:endParaRPr lang="en-US" sz="2800" dirty="0">
              <a:solidFill>
                <a:srgbClr val="6600CC"/>
              </a:solidFill>
            </a:endParaRPr>
          </a:p>
        </p:txBody>
      </p:sp>
      <p:sp>
        <p:nvSpPr>
          <p:cNvPr id="15" name="مربع نص 14"/>
          <p:cNvSpPr txBox="1"/>
          <p:nvPr/>
        </p:nvSpPr>
        <p:spPr>
          <a:xfrm>
            <a:off x="141134" y="3243020"/>
            <a:ext cx="5294962" cy="523220"/>
          </a:xfrm>
          <a:prstGeom prst="rect">
            <a:avLst/>
          </a:prstGeom>
          <a:noFill/>
        </p:spPr>
        <p:txBody>
          <a:bodyPr wrap="square" rtlCol="1">
            <a:spAutoFit/>
          </a:bodyPr>
          <a:lstStyle/>
          <a:p>
            <a:pPr lvl="0"/>
            <a:r>
              <a:rPr lang="ar-SA" sz="2800" b="1" dirty="0" smtClean="0">
                <a:solidFill>
                  <a:srgbClr val="6600CC"/>
                </a:solidFill>
              </a:rPr>
              <a:t>زرع المزارع فداناً خضاراً.</a:t>
            </a:r>
            <a:endParaRPr lang="en-US" sz="2800" dirty="0">
              <a:solidFill>
                <a:srgbClr val="6600CC"/>
              </a:solidFill>
            </a:endParaRPr>
          </a:p>
        </p:txBody>
      </p:sp>
      <p:sp>
        <p:nvSpPr>
          <p:cNvPr id="16" name="مربع نص 15"/>
          <p:cNvSpPr txBox="1"/>
          <p:nvPr/>
        </p:nvSpPr>
        <p:spPr>
          <a:xfrm>
            <a:off x="69126" y="4107116"/>
            <a:ext cx="5294962" cy="523220"/>
          </a:xfrm>
          <a:prstGeom prst="rect">
            <a:avLst/>
          </a:prstGeom>
          <a:noFill/>
        </p:spPr>
        <p:txBody>
          <a:bodyPr wrap="square" rtlCol="1">
            <a:spAutoFit/>
          </a:bodyPr>
          <a:lstStyle/>
          <a:p>
            <a:r>
              <a:rPr lang="ar-SA" sz="2800" b="1" dirty="0" smtClean="0">
                <a:solidFill>
                  <a:srgbClr val="6600CC"/>
                </a:solidFill>
              </a:rPr>
              <a:t>اشتريت متراً قماشاً.</a:t>
            </a:r>
            <a:endParaRPr lang="ar-SA" sz="2800" dirty="0">
              <a:solidFill>
                <a:srgbClr val="6600CC"/>
              </a:solidFill>
            </a:endParaRPr>
          </a:p>
        </p:txBody>
      </p:sp>
      <p:sp>
        <p:nvSpPr>
          <p:cNvPr id="17" name="مربع نص 16"/>
          <p:cNvSpPr txBox="1"/>
          <p:nvPr/>
        </p:nvSpPr>
        <p:spPr>
          <a:xfrm>
            <a:off x="0" y="4714884"/>
            <a:ext cx="3347864" cy="954107"/>
          </a:xfrm>
          <a:prstGeom prst="rect">
            <a:avLst/>
          </a:prstGeom>
          <a:noFill/>
        </p:spPr>
        <p:txBody>
          <a:bodyPr wrap="square" rtlCol="1">
            <a:spAutoFit/>
          </a:bodyPr>
          <a:lstStyle/>
          <a:p>
            <a:pPr lvl="0"/>
            <a:r>
              <a:rPr lang="ar-SA" sz="2800" b="1" dirty="0" smtClean="0">
                <a:solidFill>
                  <a:srgbClr val="6600CC"/>
                </a:solidFill>
              </a:rPr>
              <a:t>ما في السماء قدر رامةٍ سحاباً.</a:t>
            </a:r>
            <a:endParaRPr lang="en-US" sz="2800" dirty="0">
              <a:solidFill>
                <a:srgbClr val="6600CC"/>
              </a:solidFill>
            </a:endParaRPr>
          </a:p>
        </p:txBody>
      </p:sp>
      <p:sp>
        <p:nvSpPr>
          <p:cNvPr id="18" name="مربع نص 17"/>
          <p:cNvSpPr txBox="1"/>
          <p:nvPr/>
        </p:nvSpPr>
        <p:spPr>
          <a:xfrm>
            <a:off x="501174" y="5763300"/>
            <a:ext cx="5294962" cy="523220"/>
          </a:xfrm>
          <a:prstGeom prst="rect">
            <a:avLst/>
          </a:prstGeom>
          <a:noFill/>
        </p:spPr>
        <p:txBody>
          <a:bodyPr wrap="square" rtlCol="1">
            <a:spAutoFit/>
          </a:bodyPr>
          <a:lstStyle/>
          <a:p>
            <a:pPr lvl="0"/>
            <a:r>
              <a:rPr lang="ar-SA" sz="2800" b="1" dirty="0" smtClean="0">
                <a:solidFill>
                  <a:srgbClr val="6600CC"/>
                </a:solidFill>
              </a:rPr>
              <a:t>زاد علي خلقاً.</a:t>
            </a:r>
            <a:endParaRPr lang="en-US" sz="2800" dirty="0">
              <a:solidFill>
                <a:srgbClr val="6600CC"/>
              </a:solidFill>
            </a:endParaRPr>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hammer.wav"/>
                                        </p:tgtEl>
                                      </p:cMediaNode>
                                    </p:audio>
                                  </p:subTnLst>
                                </p:cTn>
                              </p:par>
                              <p:par>
                                <p:cTn id="8" presetID="21" presetClass="entr" presetSubtype="1"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heel(1)">
                                      <p:cBhvr>
                                        <p:cTn id="10" dur="500"/>
                                        <p:tgtEl>
                                          <p:spTgt spid="5">
                                            <p:txEl>
                                              <p:pRg st="0" end="0"/>
                                            </p:txEl>
                                          </p:spTgt>
                                        </p:tgtEl>
                                      </p:cBhvr>
                                    </p:animEffect>
                                  </p:childTnLst>
                                  <p:subTnLst>
                                    <p:audio>
                                      <p:cMediaNode>
                                        <p:cTn display="0" masterRel="sameClick">
                                          <p:stCondLst>
                                            <p:cond evt="begin" delay="0">
                                              <p:tn val="8"/>
                                            </p:cond>
                                          </p:stCondLst>
                                          <p:endCondLst>
                                            <p:cond evt="onStopAudio" delay="0">
                                              <p:tgtEl>
                                                <p:sldTgt/>
                                              </p:tgtEl>
                                            </p:cond>
                                          </p:endCondLst>
                                        </p:cTn>
                                        <p:tgtEl>
                                          <p:sndTgt r:embed="rId3" name="hammer.wav"/>
                                        </p:tgtEl>
                                      </p:cMediaNode>
                                    </p:audio>
                                  </p:sub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wheel(1)">
                                      <p:cBhvr>
                                        <p:cTn id="15" dur="500"/>
                                        <p:tgtEl>
                                          <p:spTgt spid="5">
                                            <p:txEl>
                                              <p:pRg st="1" end="1"/>
                                            </p:txEl>
                                          </p:spTgt>
                                        </p:tgtEl>
                                      </p:cBhvr>
                                    </p:animEffect>
                                  </p:childTnLst>
                                  <p:subTnLst>
                                    <p:audio>
                                      <p:cMediaNode>
                                        <p:cTn display="0" masterRel="sameClick">
                                          <p:stCondLst>
                                            <p:cond evt="begin" delay="0">
                                              <p:tn val="13"/>
                                            </p:cond>
                                          </p:stCondLst>
                                          <p:endCondLst>
                                            <p:cond evt="onStopAudio" delay="0">
                                              <p:tgtEl>
                                                <p:sldTgt/>
                                              </p:tgtEl>
                                            </p:cond>
                                          </p:endCondLst>
                                        </p:cTn>
                                        <p:tgtEl>
                                          <p:sndTgt r:embed="rId3" name="hammer.wav"/>
                                        </p:tgtEl>
                                      </p:cMediaNode>
                                    </p:audio>
                                  </p:sub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wheel(1)">
                                      <p:cBhvr>
                                        <p:cTn id="20" dur="500"/>
                                        <p:tgtEl>
                                          <p:spTgt spid="5">
                                            <p:txEl>
                                              <p:pRg st="2" end="2"/>
                                            </p:txEl>
                                          </p:spTgt>
                                        </p:tgtEl>
                                      </p:cBhvr>
                                    </p:animEffect>
                                  </p:childTnLst>
                                  <p:subTnLst>
                                    <p:audio>
                                      <p:cMediaNode>
                                        <p:cTn display="0" masterRel="sameClick">
                                          <p:stCondLst>
                                            <p:cond evt="begin" delay="0">
                                              <p:tn val="18"/>
                                            </p:cond>
                                          </p:stCondLst>
                                          <p:endCondLst>
                                            <p:cond evt="onStopAudio" delay="0">
                                              <p:tgtEl>
                                                <p:sldTgt/>
                                              </p:tgtEl>
                                            </p:cond>
                                          </p:endCondLst>
                                        </p:cTn>
                                        <p:tgtEl>
                                          <p:sndTgt r:embed="rId3" name="hammer.wav"/>
                                        </p:tgtEl>
                                      </p:cMediaNode>
                                    </p:audio>
                                  </p:sub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wheel(1)">
                                      <p:cBhvr>
                                        <p:cTn id="25" dur="500"/>
                                        <p:tgtEl>
                                          <p:spTgt spid="5">
                                            <p:txEl>
                                              <p:pRg st="3" end="3"/>
                                            </p:txEl>
                                          </p:spTgt>
                                        </p:tgtEl>
                                      </p:cBhvr>
                                    </p:animEffect>
                                  </p:childTnLst>
                                  <p:subTnLst>
                                    <p:audio>
                                      <p:cMediaNode>
                                        <p:cTn display="0" masterRel="sameClick">
                                          <p:stCondLst>
                                            <p:cond evt="begin" delay="0">
                                              <p:tn val="23"/>
                                            </p:cond>
                                          </p:stCondLst>
                                          <p:endCondLst>
                                            <p:cond evt="onStopAudio" delay="0">
                                              <p:tgtEl>
                                                <p:sldTgt/>
                                              </p:tgtEl>
                                            </p:cond>
                                          </p:endCondLst>
                                        </p:cTn>
                                        <p:tgtEl>
                                          <p:sndTgt r:embed="rId3" name="hammer.wav"/>
                                        </p:tgtEl>
                                      </p:cMediaNode>
                                    </p:audio>
                                  </p:sub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5">
                                            <p:txEl>
                                              <p:pRg st="4" end="4"/>
                                            </p:txEl>
                                          </p:spTgt>
                                        </p:tgtEl>
                                        <p:attrNameLst>
                                          <p:attrName>style.visibility</p:attrName>
                                        </p:attrNameLst>
                                      </p:cBhvr>
                                      <p:to>
                                        <p:strVal val="visible"/>
                                      </p:to>
                                    </p:set>
                                    <p:animEffect transition="in" filter="wheel(1)">
                                      <p:cBhvr>
                                        <p:cTn id="30" dur="500"/>
                                        <p:tgtEl>
                                          <p:spTgt spid="5">
                                            <p:txEl>
                                              <p:pRg st="4" end="4"/>
                                            </p:txEl>
                                          </p:spTgt>
                                        </p:tgtEl>
                                      </p:cBhvr>
                                    </p:animEffect>
                                  </p:childTnLst>
                                  <p:subTnLst>
                                    <p:audio>
                                      <p:cMediaNode>
                                        <p:cTn display="0" masterRel="sameClick">
                                          <p:stCondLst>
                                            <p:cond evt="begin" delay="0">
                                              <p:tn val="28"/>
                                            </p:cond>
                                          </p:stCondLst>
                                          <p:endCondLst>
                                            <p:cond evt="onStopAudio" delay="0">
                                              <p:tgtEl>
                                                <p:sldTgt/>
                                              </p:tgtEl>
                                            </p:cond>
                                          </p:endCondLst>
                                        </p:cTn>
                                        <p:tgtEl>
                                          <p:sndTgt r:embed="rId3" name="hammer.wav"/>
                                        </p:tgtEl>
                                      </p:cMediaNode>
                                    </p:audio>
                                  </p:sub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5">
                                            <p:txEl>
                                              <p:pRg st="5" end="5"/>
                                            </p:txEl>
                                          </p:spTgt>
                                        </p:tgtEl>
                                        <p:attrNameLst>
                                          <p:attrName>style.visibility</p:attrName>
                                        </p:attrNameLst>
                                      </p:cBhvr>
                                      <p:to>
                                        <p:strVal val="visible"/>
                                      </p:to>
                                    </p:set>
                                    <p:animEffect transition="in" filter="wheel(1)">
                                      <p:cBhvr>
                                        <p:cTn id="35" dur="500"/>
                                        <p:tgtEl>
                                          <p:spTgt spid="5">
                                            <p:txEl>
                                              <p:pRg st="5" end="5"/>
                                            </p:txEl>
                                          </p:spTgt>
                                        </p:tgtEl>
                                      </p:cBhvr>
                                    </p:animEffect>
                                  </p:childTnLst>
                                  <p:subTnLst>
                                    <p:audio>
                                      <p:cMediaNode>
                                        <p:cTn display="0" masterRel="sameClick">
                                          <p:stCondLst>
                                            <p:cond evt="begin" delay="0">
                                              <p:tn val="33"/>
                                            </p:cond>
                                          </p:stCondLst>
                                          <p:endCondLst>
                                            <p:cond evt="onStopAudio" delay="0">
                                              <p:tgtEl>
                                                <p:sldTgt/>
                                              </p:tgtEl>
                                            </p:cond>
                                          </p:endCondLst>
                                        </p:cTn>
                                        <p:tgtEl>
                                          <p:sndTgt r:embed="rId3" name="hammer.wav"/>
                                        </p:tgtEl>
                                      </p:cMediaNode>
                                    </p:audio>
                                  </p:subTnLst>
                                </p:cTn>
                              </p:par>
                            </p:childTnLst>
                          </p:cTn>
                        </p:par>
                      </p:childTnLst>
                    </p:cTn>
                  </p:par>
                  <p:par>
                    <p:cTn id="36" fill="hold">
                      <p:stCondLst>
                        <p:cond delay="indefinite"/>
                      </p:stCondLst>
                      <p:childTnLst>
                        <p:par>
                          <p:cTn id="37" fill="hold">
                            <p:stCondLst>
                              <p:cond delay="0"/>
                            </p:stCondLst>
                            <p:childTnLst>
                              <p:par>
                                <p:cTn id="38" presetID="21" presetClass="entr" presetSubtype="1" fill="hold" grpId="0" nodeType="clickEffect">
                                  <p:stCondLst>
                                    <p:cond delay="0"/>
                                  </p:stCondLst>
                                  <p:childTnLst>
                                    <p:set>
                                      <p:cBhvr>
                                        <p:cTn id="39" dur="1" fill="hold">
                                          <p:stCondLst>
                                            <p:cond delay="0"/>
                                          </p:stCondLst>
                                        </p:cTn>
                                        <p:tgtEl>
                                          <p:spTgt spid="5">
                                            <p:txEl>
                                              <p:pRg st="6" end="6"/>
                                            </p:txEl>
                                          </p:spTgt>
                                        </p:tgtEl>
                                        <p:attrNameLst>
                                          <p:attrName>style.visibility</p:attrName>
                                        </p:attrNameLst>
                                      </p:cBhvr>
                                      <p:to>
                                        <p:strVal val="visible"/>
                                      </p:to>
                                    </p:set>
                                    <p:animEffect transition="in" filter="wheel(1)">
                                      <p:cBhvr>
                                        <p:cTn id="40" dur="500"/>
                                        <p:tgtEl>
                                          <p:spTgt spid="5">
                                            <p:txEl>
                                              <p:pRg st="6" end="6"/>
                                            </p:txEl>
                                          </p:spTgt>
                                        </p:tgtEl>
                                      </p:cBhvr>
                                    </p:animEffect>
                                  </p:childTnLst>
                                  <p:subTnLst>
                                    <p:audio>
                                      <p:cMediaNode>
                                        <p:cTn display="0" masterRel="sameClick">
                                          <p:stCondLst>
                                            <p:cond evt="begin" delay="0">
                                              <p:tn val="38"/>
                                            </p:cond>
                                          </p:stCondLst>
                                          <p:endCondLst>
                                            <p:cond evt="onStopAudio" delay="0">
                                              <p:tgtEl>
                                                <p:sldTgt/>
                                              </p:tgtEl>
                                            </p:cond>
                                          </p:endCondLst>
                                        </p:cTn>
                                        <p:tgtEl>
                                          <p:sndTgt r:embed="rId3" name="hammer.wav"/>
                                        </p:tgtEl>
                                      </p:cMediaNode>
                                    </p:audio>
                                  </p:sub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down)">
                                      <p:cBhvr>
                                        <p:cTn id="45" dur="500"/>
                                        <p:tgtEl>
                                          <p:spTgt spid="10"/>
                                        </p:tgtEl>
                                      </p:cBhvr>
                                    </p:animEffect>
                                  </p:childTnLst>
                                  <p:subTnLst>
                                    <p:audio>
                                      <p:cMediaNode>
                                        <p:cTn display="0" masterRel="sameClick">
                                          <p:stCondLst>
                                            <p:cond evt="begin" delay="0">
                                              <p:tn val="43"/>
                                            </p:cond>
                                          </p:stCondLst>
                                          <p:endCondLst>
                                            <p:cond evt="onStopAudio" delay="0">
                                              <p:tgtEl>
                                                <p:sldTgt/>
                                              </p:tgtEl>
                                            </p:cond>
                                          </p:endCondLst>
                                        </p:cTn>
                                        <p:tgtEl>
                                          <p:sndTgt r:embed="rId4" name="coin.wav"/>
                                        </p:tgtEl>
                                      </p:cMediaNode>
                                    </p:audio>
                                  </p:sub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down)">
                                      <p:cBhvr>
                                        <p:cTn id="50" dur="500"/>
                                        <p:tgtEl>
                                          <p:spTgt spid="13"/>
                                        </p:tgtEl>
                                      </p:cBhvr>
                                    </p:animEffect>
                                  </p:childTnLst>
                                  <p:subTnLst>
                                    <p:audio>
                                      <p:cMediaNode>
                                        <p:cTn display="0" masterRel="sameClick">
                                          <p:stCondLst>
                                            <p:cond evt="begin" delay="0">
                                              <p:tn val="48"/>
                                            </p:cond>
                                          </p:stCondLst>
                                          <p:endCondLst>
                                            <p:cond evt="onStopAudio" delay="0">
                                              <p:tgtEl>
                                                <p:sldTgt/>
                                              </p:tgtEl>
                                            </p:cond>
                                          </p:endCondLst>
                                        </p:cTn>
                                        <p:tgtEl>
                                          <p:sndTgt r:embed="rId4" name="coin.wav"/>
                                        </p:tgtEl>
                                      </p:cMediaNode>
                                    </p:audio>
                                  </p:sub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down)">
                                      <p:cBhvr>
                                        <p:cTn id="55" dur="500"/>
                                        <p:tgtEl>
                                          <p:spTgt spid="14"/>
                                        </p:tgtEl>
                                      </p:cBhvr>
                                    </p:animEffect>
                                  </p:childTnLst>
                                  <p:subTnLst>
                                    <p:audio>
                                      <p:cMediaNode>
                                        <p:cTn display="0" masterRel="sameClick">
                                          <p:stCondLst>
                                            <p:cond evt="begin" delay="0">
                                              <p:tn val="53"/>
                                            </p:cond>
                                          </p:stCondLst>
                                          <p:endCondLst>
                                            <p:cond evt="onStopAudio" delay="0">
                                              <p:tgtEl>
                                                <p:sldTgt/>
                                              </p:tgtEl>
                                            </p:cond>
                                          </p:endCondLst>
                                        </p:cTn>
                                        <p:tgtEl>
                                          <p:sndTgt r:embed="rId4" name="coin.wav"/>
                                        </p:tgtEl>
                                      </p:cMediaNode>
                                    </p:audio>
                                  </p:sub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down)">
                                      <p:cBhvr>
                                        <p:cTn id="60" dur="500"/>
                                        <p:tgtEl>
                                          <p:spTgt spid="15"/>
                                        </p:tgtEl>
                                      </p:cBhvr>
                                    </p:animEffect>
                                  </p:childTnLst>
                                  <p:subTnLst>
                                    <p:audio>
                                      <p:cMediaNode>
                                        <p:cTn display="0" masterRel="sameClick">
                                          <p:stCondLst>
                                            <p:cond evt="begin" delay="0">
                                              <p:tn val="58"/>
                                            </p:cond>
                                          </p:stCondLst>
                                          <p:endCondLst>
                                            <p:cond evt="onStopAudio" delay="0">
                                              <p:tgtEl>
                                                <p:sldTgt/>
                                              </p:tgtEl>
                                            </p:cond>
                                          </p:endCondLst>
                                        </p:cTn>
                                        <p:tgtEl>
                                          <p:sndTgt r:embed="rId4" name="coin.wav"/>
                                        </p:tgtEl>
                                      </p:cMediaNode>
                                    </p:audio>
                                  </p:sub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down)">
                                      <p:cBhvr>
                                        <p:cTn id="65" dur="500"/>
                                        <p:tgtEl>
                                          <p:spTgt spid="16"/>
                                        </p:tgtEl>
                                      </p:cBhvr>
                                    </p:animEffect>
                                  </p:childTnLst>
                                  <p:subTnLst>
                                    <p:audio>
                                      <p:cMediaNode>
                                        <p:cTn display="0" masterRel="sameClick">
                                          <p:stCondLst>
                                            <p:cond evt="begin" delay="0">
                                              <p:tn val="63"/>
                                            </p:cond>
                                          </p:stCondLst>
                                          <p:endCondLst>
                                            <p:cond evt="onStopAudio" delay="0">
                                              <p:tgtEl>
                                                <p:sldTgt/>
                                              </p:tgtEl>
                                            </p:cond>
                                          </p:endCondLst>
                                        </p:cTn>
                                        <p:tgtEl>
                                          <p:sndTgt r:embed="rId4" name="coin.wav"/>
                                        </p:tgtEl>
                                      </p:cMediaNode>
                                    </p:audio>
                                  </p:sub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down)">
                                      <p:cBhvr>
                                        <p:cTn id="70" dur="500"/>
                                        <p:tgtEl>
                                          <p:spTgt spid="17"/>
                                        </p:tgtEl>
                                      </p:cBhvr>
                                    </p:animEffect>
                                  </p:childTnLst>
                                  <p:subTnLst>
                                    <p:audio>
                                      <p:cMediaNode>
                                        <p:cTn display="0" masterRel="sameClick">
                                          <p:stCondLst>
                                            <p:cond evt="begin" delay="0">
                                              <p:tn val="68"/>
                                            </p:cond>
                                          </p:stCondLst>
                                          <p:endCondLst>
                                            <p:cond evt="onStopAudio" delay="0">
                                              <p:tgtEl>
                                                <p:sldTgt/>
                                              </p:tgtEl>
                                            </p:cond>
                                          </p:endCondLst>
                                        </p:cTn>
                                        <p:tgtEl>
                                          <p:sndTgt r:embed="rId4" name="coin.wav"/>
                                        </p:tgtEl>
                                      </p:cMediaNode>
                                    </p:audio>
                                  </p:sub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down)">
                                      <p:cBhvr>
                                        <p:cTn id="75" dur="500"/>
                                        <p:tgtEl>
                                          <p:spTgt spid="18"/>
                                        </p:tgtEl>
                                      </p:cBhvr>
                                    </p:animEffect>
                                  </p:childTnLst>
                                  <p:subTnLst>
                                    <p:audio>
                                      <p:cMediaNode>
                                        <p:cTn display="0" masterRel="sameClick">
                                          <p:stCondLst>
                                            <p:cond evt="begin" delay="0">
                                              <p:tn val="73"/>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0" grpId="0"/>
      <p:bldP spid="13" grpId="0"/>
      <p:bldP spid="14" grpId="0"/>
      <p:bldP spid="15" grpId="0"/>
      <p:bldP spid="16" grpId="0"/>
      <p:bldP spid="17" grpId="0"/>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323528" y="2730624"/>
            <a:ext cx="8424936" cy="1274440"/>
          </a:xfrm>
          <a:prstGeom prst="roundRect">
            <a:avLst/>
          </a:prstGeom>
          <a:solidFill>
            <a:srgbClr val="FFC00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ستطيل 2"/>
          <p:cNvSpPr/>
          <p:nvPr/>
        </p:nvSpPr>
        <p:spPr>
          <a:xfrm>
            <a:off x="395536" y="2780928"/>
            <a:ext cx="8280920" cy="1077218"/>
          </a:xfrm>
          <a:prstGeom prst="rect">
            <a:avLst/>
          </a:prstGeom>
        </p:spPr>
        <p:txBody>
          <a:bodyPr wrap="square">
            <a:spAutoFit/>
          </a:bodyPr>
          <a:lstStyle/>
          <a:p>
            <a:r>
              <a:rPr lang="ar-EG" sz="3200" b="1" dirty="0" smtClean="0"/>
              <a:t>11- استخرج التمييز من النص التالي، وبيّن نوعه، ثم تحقق من صحة إجابتك بمطابقتها بالحل في نهاية الكتاب:</a:t>
            </a:r>
            <a:endParaRPr lang="en-US" sz="3200" dirty="0"/>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from="(-#ppt_w/2)" to="(#ppt_x)" calcmode="lin" valueType="num">
                                      <p:cBhvr>
                                        <p:cTn id="7" dur="300" fill="hold">
                                          <p:stCondLst>
                                            <p:cond delay="0"/>
                                          </p:stCondLst>
                                        </p:cTn>
                                        <p:tgtEl>
                                          <p:spTgt spid="2"/>
                                        </p:tgtEl>
                                        <p:attrNameLst>
                                          <p:attrName>ppt_x</p:attrName>
                                        </p:attrNameLst>
                                      </p:cBhvr>
                                    </p:anim>
                                    <p:anim from="0" to="-1.0" calcmode="lin" valueType="num">
                                      <p:cBhvr>
                                        <p:cTn id="8" dur="100" decel="50000" autoRev="1" fill="hold">
                                          <p:stCondLst>
                                            <p:cond delay="300"/>
                                          </p:stCondLst>
                                        </p:cTn>
                                        <p:tgtEl>
                                          <p:spTgt spid="2"/>
                                        </p:tgtEl>
                                        <p:attrNameLst>
                                          <p:attrName>xshear</p:attrName>
                                        </p:attrNameLst>
                                      </p:cBhvr>
                                    </p:anim>
                                    <p:animScale>
                                      <p:cBhvr>
                                        <p:cTn id="9" dur="100" decel="100000" autoRev="1" fill="hold">
                                          <p:stCondLst>
                                            <p:cond delay="300"/>
                                          </p:stCondLst>
                                        </p:cTn>
                                        <p:tgtEl>
                                          <p:spTgt spid="2"/>
                                        </p:tgtEl>
                                      </p:cBhvr>
                                      <p:from x="100000" y="100000"/>
                                      <p:to x="80000" y="100000"/>
                                    </p:animScale>
                                    <p:anim by="(#ppt_h/3+#ppt_w*0.1)" calcmode="lin" valueType="num">
                                      <p:cBhvr additive="sum">
                                        <p:cTn id="10" dur="100" decel="100000" autoRev="1" fill="hold">
                                          <p:stCondLst>
                                            <p:cond delay="300"/>
                                          </p:stCondLst>
                                        </p:cTn>
                                        <p:tgtEl>
                                          <p:spTgt spid="2"/>
                                        </p:tgtEl>
                                        <p:attrNameLst>
                                          <p:attrName>ppt_x</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BADPLUMB.WAV"/>
                                        </p:tgtEl>
                                      </p:cMediaNode>
                                    </p:audio>
                                  </p:subTnLst>
                                </p:cTn>
                              </p:par>
                              <p:par>
                                <p:cTn id="11" presetID="34"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from="(-#ppt_w/2)" to="(#ppt_x)" calcmode="lin" valueType="num">
                                      <p:cBhvr>
                                        <p:cTn id="13" dur="300" fill="hold">
                                          <p:stCondLst>
                                            <p:cond delay="0"/>
                                          </p:stCondLst>
                                        </p:cTn>
                                        <p:tgtEl>
                                          <p:spTgt spid="3"/>
                                        </p:tgtEl>
                                        <p:attrNameLst>
                                          <p:attrName>ppt_x</p:attrName>
                                        </p:attrNameLst>
                                      </p:cBhvr>
                                    </p:anim>
                                    <p:anim from="0" to="-1.0" calcmode="lin" valueType="num">
                                      <p:cBhvr>
                                        <p:cTn id="14" dur="100" decel="50000" autoRev="1" fill="hold">
                                          <p:stCondLst>
                                            <p:cond delay="300"/>
                                          </p:stCondLst>
                                        </p:cTn>
                                        <p:tgtEl>
                                          <p:spTgt spid="3"/>
                                        </p:tgtEl>
                                        <p:attrNameLst>
                                          <p:attrName>xshear</p:attrName>
                                        </p:attrNameLst>
                                      </p:cBhvr>
                                    </p:anim>
                                    <p:animScale>
                                      <p:cBhvr>
                                        <p:cTn id="15" dur="100" decel="100000" autoRev="1" fill="hold">
                                          <p:stCondLst>
                                            <p:cond delay="300"/>
                                          </p:stCondLst>
                                        </p:cTn>
                                        <p:tgtEl>
                                          <p:spTgt spid="3"/>
                                        </p:tgtEl>
                                      </p:cBhvr>
                                      <p:from x="100000" y="100000"/>
                                      <p:to x="80000" y="100000"/>
                                    </p:animScale>
                                    <p:anim by="(#ppt_h/3+#ppt_w*0.1)" calcmode="lin" valueType="num">
                                      <p:cBhvr additive="sum">
                                        <p:cTn id="16" dur="100" decel="100000" autoRev="1" fill="hold">
                                          <p:stCondLst>
                                            <p:cond delay="300"/>
                                          </p:stCondLst>
                                        </p:cTn>
                                        <p:tgtEl>
                                          <p:spTgt spid="3"/>
                                        </p:tgtEl>
                                        <p:attrNameLst>
                                          <p:attrName>ppt_x</p:attrName>
                                        </p:attrNameLst>
                                      </p:cBhvr>
                                    </p:anim>
                                  </p:childTnLst>
                                  <p:subTnLst>
                                    <p:audio>
                                      <p:cMediaNode>
                                        <p:cTn display="0" masterRel="sameClick">
                                          <p:stCondLst>
                                            <p:cond evt="begin" delay="0">
                                              <p:tn val="11"/>
                                            </p:cond>
                                          </p:stCondLst>
                                          <p:endCondLst>
                                            <p:cond evt="onStopAudio" delay="0">
                                              <p:tgtEl>
                                                <p:sldTgt/>
                                              </p:tgtEl>
                                            </p:cond>
                                          </p:endCondLst>
                                        </p:cTn>
                                        <p:tgtEl>
                                          <p:sndTgt r:embed="rId3" name="BADPLU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مجموعة 3"/>
          <p:cNvGrpSpPr/>
          <p:nvPr/>
        </p:nvGrpSpPr>
        <p:grpSpPr>
          <a:xfrm>
            <a:off x="0" y="0"/>
            <a:ext cx="9144000" cy="6858000"/>
            <a:chOff x="0" y="0"/>
            <a:chExt cx="9144000" cy="6858000"/>
          </a:xfrm>
        </p:grpSpPr>
        <p:sp>
          <p:nvSpPr>
            <p:cNvPr id="2" name="مستطيل 1"/>
            <p:cNvSpPr/>
            <p:nvPr/>
          </p:nvSpPr>
          <p:spPr>
            <a:xfrm>
              <a:off x="0" y="0"/>
              <a:ext cx="9144000" cy="6858000"/>
            </a:xfrm>
            <a:prstGeom prst="rect">
              <a:avLst/>
            </a:prstGeom>
            <a:solidFill>
              <a:schemeClr val="accent6">
                <a:lumMod val="75000"/>
              </a:schemeClr>
            </a:solidFill>
            <a:ln>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ستطيل 2"/>
            <p:cNvSpPr/>
            <p:nvPr/>
          </p:nvSpPr>
          <p:spPr>
            <a:xfrm>
              <a:off x="251520" y="188640"/>
              <a:ext cx="8892480" cy="6669360"/>
            </a:xfrm>
            <a:prstGeom prst="rect">
              <a:avLst/>
            </a:prstGeom>
            <a:solidFill>
              <a:schemeClr val="bg1"/>
            </a:solidFill>
            <a:ln>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105473" name="Rectangle 1"/>
          <p:cNvSpPr>
            <a:spLocks noChangeArrowheads="1"/>
          </p:cNvSpPr>
          <p:nvPr/>
        </p:nvSpPr>
        <p:spPr bwMode="auto">
          <a:xfrm>
            <a:off x="6649304" y="199093"/>
            <a:ext cx="2387192"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4000" b="1" i="0" u="none" strike="noStrike" cap="none" normalizeH="0" baseline="0" dirty="0" smtClean="0">
                <a:ln>
                  <a:noFill/>
                </a:ln>
                <a:solidFill>
                  <a:srgbClr val="006600"/>
                </a:solidFill>
                <a:effectLst/>
                <a:latin typeface="Times New Roman" pitchFamily="18" charset="0"/>
                <a:ea typeface="Calibri" pitchFamily="34" charset="0"/>
                <a:cs typeface="Times New Roman" pitchFamily="18" charset="0"/>
              </a:rPr>
              <a:t>تدريب محلول</a:t>
            </a:r>
            <a:endParaRPr kumimoji="0" lang="ar-EG" sz="4400" b="0" i="0" u="none" strike="noStrike" cap="none" normalizeH="0" baseline="0" dirty="0" smtClean="0">
              <a:ln>
                <a:noFill/>
              </a:ln>
              <a:solidFill>
                <a:srgbClr val="006600"/>
              </a:solidFill>
              <a:effectLst/>
              <a:latin typeface="Arial" pitchFamily="34" charset="0"/>
              <a:cs typeface="Arial" pitchFamily="34" charset="0"/>
            </a:endParaRPr>
          </a:p>
        </p:txBody>
      </p:sp>
      <p:sp>
        <p:nvSpPr>
          <p:cNvPr id="6" name="مستطيل 5"/>
          <p:cNvSpPr/>
          <p:nvPr/>
        </p:nvSpPr>
        <p:spPr>
          <a:xfrm>
            <a:off x="395536" y="1052736"/>
            <a:ext cx="8496944" cy="5632311"/>
          </a:xfrm>
          <a:prstGeom prst="rect">
            <a:avLst/>
          </a:prstGeom>
        </p:spPr>
        <p:txBody>
          <a:bodyPr wrap="square">
            <a:spAutoFit/>
          </a:bodyPr>
          <a:lstStyle/>
          <a:p>
            <a:pPr algn="ctr"/>
            <a:r>
              <a:rPr lang="ar-EG" sz="3600" b="1" dirty="0" smtClean="0">
                <a:solidFill>
                  <a:srgbClr val="6600CC"/>
                </a:solidFill>
              </a:rPr>
              <a:t>كنّا مجموعة متآلفة درسنا المرحلتين المتوسطة والثانوية سويّا، وكان عددنا ثلاثة عشر طالبًا، التقينا أول مرة في الصف الأول المتوسط؛ فقد جئنا من مدارس ابتدائية مختلفة، ومع الأيام توثّقت عرى الصداقة بيننا، وكان أكثرنا حرصاً على الاجتماع والتواصل ابن عمّي حسن؛ فقد كان كثيرًا ما </a:t>
            </a:r>
            <a:r>
              <a:rPr lang="ar-EG" sz="3600" b="1" dirty="0" err="1" smtClean="0">
                <a:solidFill>
                  <a:srgbClr val="6600CC"/>
                </a:solidFill>
              </a:rPr>
              <a:t>يحرّصنا</a:t>
            </a:r>
            <a:r>
              <a:rPr lang="ar-EG" sz="3600" b="1" dirty="0" smtClean="0">
                <a:solidFill>
                  <a:srgbClr val="6600CC"/>
                </a:solidFill>
              </a:rPr>
              <a:t> على أن نكون مثالًا للزمالة المثمرة، وكان زميلنا عليٌّ أكثرنا تميُّزًا في دراسته؛ فقد كان الترتيب الأول محجوزاً باسمه خلال السنوات الماضية التي عرفناه فيها، وقد تأثرنا </a:t>
            </a:r>
            <a:r>
              <a:rPr lang="ar-EG" sz="3600" b="1" dirty="0" err="1" smtClean="0">
                <a:solidFill>
                  <a:srgbClr val="6600CC"/>
                </a:solidFill>
              </a:rPr>
              <a:t>به</a:t>
            </a:r>
            <a:r>
              <a:rPr lang="ar-EG" sz="3600" b="1" dirty="0" smtClean="0">
                <a:solidFill>
                  <a:srgbClr val="6600CC"/>
                </a:solidFill>
              </a:rPr>
              <a:t> مثابرةً وحرصاً على التفوّق</a:t>
            </a:r>
            <a:endParaRPr lang="ar-SA" sz="3600" dirty="0">
              <a:solidFill>
                <a:srgbClr val="6600CC"/>
              </a:solidFill>
            </a:endParaRPr>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par>
                                <p:cTn id="9" presetID="23" presetClass="entr" presetSubtype="16" fill="hold" grpId="0" nodeType="withEffect">
                                  <p:stCondLst>
                                    <p:cond delay="0"/>
                                  </p:stCondLst>
                                  <p:childTnLst>
                                    <p:set>
                                      <p:cBhvr>
                                        <p:cTn id="10" dur="1" fill="hold">
                                          <p:stCondLst>
                                            <p:cond delay="0"/>
                                          </p:stCondLst>
                                        </p:cTn>
                                        <p:tgtEl>
                                          <p:spTgt spid="105473"/>
                                        </p:tgtEl>
                                        <p:attrNameLst>
                                          <p:attrName>style.visibility</p:attrName>
                                        </p:attrNameLst>
                                      </p:cBhvr>
                                      <p:to>
                                        <p:strVal val="visible"/>
                                      </p:to>
                                    </p:set>
                                    <p:anim calcmode="lin" valueType="num">
                                      <p:cBhvr>
                                        <p:cTn id="11" dur="500" fill="hold"/>
                                        <p:tgtEl>
                                          <p:spTgt spid="105473"/>
                                        </p:tgtEl>
                                        <p:attrNameLst>
                                          <p:attrName>ppt_w</p:attrName>
                                        </p:attrNameLst>
                                      </p:cBhvr>
                                      <p:tavLst>
                                        <p:tav tm="0">
                                          <p:val>
                                            <p:fltVal val="0"/>
                                          </p:val>
                                        </p:tav>
                                        <p:tav tm="100000">
                                          <p:val>
                                            <p:strVal val="#ppt_w"/>
                                          </p:val>
                                        </p:tav>
                                      </p:tavLst>
                                    </p:anim>
                                    <p:anim calcmode="lin" valueType="num">
                                      <p:cBhvr>
                                        <p:cTn id="12" dur="500" fill="hold"/>
                                        <p:tgtEl>
                                          <p:spTgt spid="105473"/>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9"/>
                                            </p:cond>
                                          </p:stCondLst>
                                          <p:endCondLst>
                                            <p:cond evt="onStopAudio" delay="0">
                                              <p:tgtEl>
                                                <p:sldTgt/>
                                              </p:tgtEl>
                                            </p:cond>
                                          </p:endCondLst>
                                        </p:cTn>
                                        <p:tgtEl>
                                          <p:sndTgt r:embed="rId3" name="type.wav"/>
                                        </p:tgtEl>
                                      </p:cMediaNode>
                                    </p:audio>
                                  </p:subTnLst>
                                </p:cTn>
                              </p:par>
                            </p:childTnLst>
                          </p:cTn>
                        </p:par>
                      </p:childTnLst>
                    </p:cTn>
                  </p:par>
                  <p:par>
                    <p:cTn id="13" fill="hold">
                      <p:stCondLst>
                        <p:cond delay="indefinite"/>
                      </p:stCondLst>
                      <p:childTnLst>
                        <p:par>
                          <p:cTn id="14" fill="hold">
                            <p:stCondLst>
                              <p:cond delay="0"/>
                            </p:stCondLst>
                            <p:childTnLst>
                              <p:par>
                                <p:cTn id="15" presetID="15"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 calcmode="lin" valueType="num">
                                      <p:cBhvr>
                                        <p:cTn id="19" dur="500" fill="hold"/>
                                        <p:tgtEl>
                                          <p:spTgt spid="6"/>
                                        </p:tgtEl>
                                        <p:attrNameLst>
                                          <p:attrName>ppt_x</p:attrName>
                                        </p:attrNameLst>
                                      </p:cBhvr>
                                      <p:tavLst>
                                        <p:tav tm="0" fmla="#ppt_x+(cos(-2*pi*(1-$))*-#ppt_x-sin(-2*pi*(1-$))*(1-#ppt_y))*(1-$)">
                                          <p:val>
                                            <p:fltVal val="0"/>
                                          </p:val>
                                        </p:tav>
                                        <p:tav tm="100000">
                                          <p:val>
                                            <p:fltVal val="1"/>
                                          </p:val>
                                        </p:tav>
                                      </p:tavLst>
                                    </p:anim>
                                    <p:anim calcmode="lin" valueType="num">
                                      <p:cBhvr>
                                        <p:cTn id="20" dur="500" fill="hold"/>
                                        <p:tgtEl>
                                          <p:spTgt spid="6"/>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5"/>
                                            </p:cond>
                                          </p:stCondLst>
                                          <p:endCondLst>
                                            <p:cond evt="onStopAudio" delay="0">
                                              <p:tgtEl>
                                                <p:sldTgt/>
                                              </p:tgtEl>
                                            </p:cond>
                                          </p:endCondLst>
                                        </p:cTn>
                                        <p:tgtEl>
                                          <p:sndTgt r:embed="rId4"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3" grpId="0"/>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0" y="0"/>
            <a:ext cx="9144000" cy="6858000"/>
            <a:chOff x="0" y="0"/>
            <a:chExt cx="9144000" cy="6858000"/>
          </a:xfrm>
        </p:grpSpPr>
        <p:sp>
          <p:nvSpPr>
            <p:cNvPr id="3" name="مستطيل 2"/>
            <p:cNvSpPr/>
            <p:nvPr/>
          </p:nvSpPr>
          <p:spPr>
            <a:xfrm>
              <a:off x="0" y="0"/>
              <a:ext cx="9144000" cy="6858000"/>
            </a:xfrm>
            <a:prstGeom prst="rect">
              <a:avLst/>
            </a:prstGeom>
            <a:solidFill>
              <a:schemeClr val="accent6">
                <a:lumMod val="75000"/>
              </a:schemeClr>
            </a:solidFill>
            <a:ln>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ستطيل 3"/>
            <p:cNvSpPr/>
            <p:nvPr/>
          </p:nvSpPr>
          <p:spPr>
            <a:xfrm>
              <a:off x="251520" y="188640"/>
              <a:ext cx="8892480" cy="6669360"/>
            </a:xfrm>
            <a:prstGeom prst="rect">
              <a:avLst/>
            </a:prstGeom>
            <a:solidFill>
              <a:schemeClr val="bg1"/>
            </a:solidFill>
            <a:ln>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5" name="Rectangle 1"/>
          <p:cNvSpPr>
            <a:spLocks noChangeArrowheads="1"/>
          </p:cNvSpPr>
          <p:nvPr/>
        </p:nvSpPr>
        <p:spPr bwMode="auto">
          <a:xfrm>
            <a:off x="6649304" y="199093"/>
            <a:ext cx="2387192"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4000" b="1" i="0" u="none" strike="noStrike" cap="none" normalizeH="0" baseline="0" dirty="0" smtClean="0">
                <a:ln>
                  <a:noFill/>
                </a:ln>
                <a:solidFill>
                  <a:srgbClr val="006600"/>
                </a:solidFill>
                <a:effectLst/>
                <a:latin typeface="Times New Roman" pitchFamily="18" charset="0"/>
                <a:ea typeface="Calibri" pitchFamily="34" charset="0"/>
                <a:cs typeface="Times New Roman" pitchFamily="18" charset="0"/>
              </a:rPr>
              <a:t>تدريب محلول</a:t>
            </a:r>
            <a:endParaRPr kumimoji="0" lang="ar-EG" sz="4400" b="0" i="0" u="none" strike="noStrike" cap="none" normalizeH="0" baseline="0" dirty="0" smtClean="0">
              <a:ln>
                <a:noFill/>
              </a:ln>
              <a:solidFill>
                <a:srgbClr val="006600"/>
              </a:solidFill>
              <a:effectLst/>
              <a:latin typeface="Arial" pitchFamily="34" charset="0"/>
              <a:cs typeface="Arial" pitchFamily="34" charset="0"/>
            </a:endParaRPr>
          </a:p>
        </p:txBody>
      </p:sp>
      <p:sp>
        <p:nvSpPr>
          <p:cNvPr id="6" name="مستطيل 5"/>
          <p:cNvSpPr/>
          <p:nvPr/>
        </p:nvSpPr>
        <p:spPr>
          <a:xfrm>
            <a:off x="395536" y="1052736"/>
            <a:ext cx="8496944" cy="4832092"/>
          </a:xfrm>
          <a:prstGeom prst="rect">
            <a:avLst/>
          </a:prstGeom>
        </p:spPr>
        <p:txBody>
          <a:bodyPr wrap="square">
            <a:spAutoFit/>
          </a:bodyPr>
          <a:lstStyle/>
          <a:p>
            <a:pPr algn="ctr"/>
            <a:r>
              <a:rPr lang="ar-EG" sz="4400" b="1" dirty="0" smtClean="0">
                <a:solidFill>
                  <a:srgbClr val="6600CC"/>
                </a:solidFill>
              </a:rPr>
              <a:t>حتى اتضح أثره في المستوى الدراسي لثلاثة من أعضاء المجموعة؛ فقد قفز مستواهم </a:t>
            </a:r>
            <a:r>
              <a:rPr lang="ar-EG" sz="4400" b="1" dirty="0" err="1" smtClean="0">
                <a:solidFill>
                  <a:srgbClr val="6600CC"/>
                </a:solidFill>
              </a:rPr>
              <a:t>من </a:t>
            </a:r>
            <a:r>
              <a:rPr lang="ar-EG" sz="4400" b="1" dirty="0" smtClean="0">
                <a:solidFill>
                  <a:srgbClr val="6600CC"/>
                </a:solidFill>
              </a:rPr>
              <a:t>(جيد) </a:t>
            </a:r>
            <a:r>
              <a:rPr lang="ar-EG" sz="4400" b="1" dirty="0" err="1" smtClean="0">
                <a:solidFill>
                  <a:srgbClr val="6600CC"/>
                </a:solidFill>
              </a:rPr>
              <a:t>إلى </a:t>
            </a:r>
            <a:r>
              <a:rPr lang="ar-EG" sz="4400" b="1" dirty="0" smtClean="0">
                <a:solidFill>
                  <a:srgbClr val="6600CC"/>
                </a:solidFill>
              </a:rPr>
              <a:t>(ممتاز) خلال هذه السنوات، وكان هؤلاء الثلاثة أكثرنا قربًا من عليٍّ وأشدنا تأثيرًا بمستواه وحرصه، وبلغ من تعلّقهم </a:t>
            </a:r>
            <a:r>
              <a:rPr lang="ar-EG" sz="4400" b="1" dirty="0" err="1" smtClean="0">
                <a:solidFill>
                  <a:srgbClr val="6600CC"/>
                </a:solidFill>
              </a:rPr>
              <a:t>به</a:t>
            </a:r>
            <a:r>
              <a:rPr lang="ar-EG" sz="4400" b="1" dirty="0" smtClean="0">
                <a:solidFill>
                  <a:srgbClr val="6600CC"/>
                </a:solidFill>
              </a:rPr>
              <a:t> أن الواحد منهم لو أعطي وزنه ذهبًا فلن يفرّط في صحبته والحرص على زمالته.</a:t>
            </a:r>
            <a:endParaRPr lang="ar-SA" sz="4400" dirty="0">
              <a:solidFill>
                <a:srgbClr val="6600CC"/>
              </a:solidFill>
            </a:endParaRPr>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6"/>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0" y="0"/>
          <a:ext cx="9144000" cy="6858002"/>
        </p:xfrm>
        <a:graphic>
          <a:graphicData uri="http://schemas.openxmlformats.org/drawingml/2006/table">
            <a:tbl>
              <a:tblPr rtl="1">
                <a:tableStyleId>{08FB837D-C827-4EFA-A057-4D05807E0F7C}</a:tableStyleId>
              </a:tblPr>
              <a:tblGrid>
                <a:gridCol w="487573"/>
                <a:gridCol w="5608427"/>
                <a:gridCol w="3048000"/>
              </a:tblGrid>
              <a:tr h="642863">
                <a:tc>
                  <a:txBody>
                    <a:bodyPr/>
                    <a:lstStyle/>
                    <a:p>
                      <a:pPr algn="r" rtl="1">
                        <a:spcAft>
                          <a:spcPts val="0"/>
                        </a:spcAft>
                      </a:pPr>
                      <a:endParaRPr lang="en-US" sz="1000" dirty="0">
                        <a:latin typeface="Calibri"/>
                        <a:ea typeface="Calibri"/>
                        <a:cs typeface="Arial"/>
                      </a:endParaRPr>
                    </a:p>
                  </a:txBody>
                  <a:tcPr marL="63944" marR="63944" marT="0" marB="0"/>
                </a:tc>
                <a:tc>
                  <a:txBody>
                    <a:bodyPr/>
                    <a:lstStyle/>
                    <a:p>
                      <a:pPr algn="r" rtl="1">
                        <a:spcAft>
                          <a:spcPts val="0"/>
                        </a:spcAft>
                      </a:pPr>
                      <a:endParaRPr lang="en-US" sz="1000" dirty="0">
                        <a:latin typeface="Calibri"/>
                        <a:ea typeface="Calibri"/>
                        <a:cs typeface="Arial"/>
                      </a:endParaRPr>
                    </a:p>
                  </a:txBody>
                  <a:tcPr marL="63944" marR="63944" marT="0" marB="0"/>
                </a:tc>
                <a:tc>
                  <a:txBody>
                    <a:bodyPr/>
                    <a:lstStyle/>
                    <a:p>
                      <a:pPr algn="r" rtl="1">
                        <a:spcAft>
                          <a:spcPts val="0"/>
                        </a:spcAft>
                      </a:pPr>
                      <a:endParaRPr lang="en-US" sz="1000" dirty="0">
                        <a:latin typeface="Calibri"/>
                        <a:ea typeface="Calibri"/>
                        <a:cs typeface="Arial"/>
                      </a:endParaRPr>
                    </a:p>
                  </a:txBody>
                  <a:tcPr marL="63944" marR="63944" marT="0" marB="0"/>
                </a:tc>
              </a:tr>
              <a:tr h="887877">
                <a:tc>
                  <a:txBody>
                    <a:bodyPr/>
                    <a:lstStyle/>
                    <a:p>
                      <a:pPr algn="r" rtl="1">
                        <a:spcAft>
                          <a:spcPts val="0"/>
                        </a:spcAft>
                      </a:pPr>
                      <a:endParaRPr lang="en-US" sz="1000" dirty="0">
                        <a:latin typeface="Calibri"/>
                        <a:ea typeface="Calibri"/>
                        <a:cs typeface="Arial"/>
                      </a:endParaRPr>
                    </a:p>
                  </a:txBody>
                  <a:tcPr marL="63944" marR="63944" marT="0" marB="0"/>
                </a:tc>
                <a:tc>
                  <a:txBody>
                    <a:bodyPr/>
                    <a:lstStyle/>
                    <a:p>
                      <a:pPr algn="r" rtl="1">
                        <a:spcAft>
                          <a:spcPts val="0"/>
                        </a:spcAft>
                      </a:pPr>
                      <a:endParaRPr lang="en-US" sz="1000" dirty="0">
                        <a:latin typeface="Calibri"/>
                        <a:ea typeface="Calibri"/>
                        <a:cs typeface="Arial"/>
                      </a:endParaRPr>
                    </a:p>
                  </a:txBody>
                  <a:tcPr marL="63944" marR="63944" marT="0" marB="0"/>
                </a:tc>
                <a:tc>
                  <a:txBody>
                    <a:bodyPr/>
                    <a:lstStyle/>
                    <a:p>
                      <a:pPr algn="r" rtl="1">
                        <a:spcAft>
                          <a:spcPts val="0"/>
                        </a:spcAft>
                      </a:pPr>
                      <a:endParaRPr lang="en-US" sz="1000">
                        <a:latin typeface="Calibri"/>
                        <a:ea typeface="Calibri"/>
                        <a:cs typeface="Arial"/>
                      </a:endParaRPr>
                    </a:p>
                  </a:txBody>
                  <a:tcPr marL="63944" marR="63944" marT="0" marB="0"/>
                </a:tc>
              </a:tr>
              <a:tr h="887877">
                <a:tc>
                  <a:txBody>
                    <a:bodyPr/>
                    <a:lstStyle/>
                    <a:p>
                      <a:pPr algn="r" rtl="1">
                        <a:spcAft>
                          <a:spcPts val="0"/>
                        </a:spcAft>
                      </a:pPr>
                      <a:endParaRPr lang="en-US" sz="1000" dirty="0">
                        <a:latin typeface="Calibri"/>
                        <a:ea typeface="Calibri"/>
                        <a:cs typeface="Arial"/>
                      </a:endParaRPr>
                    </a:p>
                  </a:txBody>
                  <a:tcPr marL="63944" marR="63944" marT="0" marB="0"/>
                </a:tc>
                <a:tc>
                  <a:txBody>
                    <a:bodyPr/>
                    <a:lstStyle/>
                    <a:p>
                      <a:pPr algn="r" rtl="1">
                        <a:spcAft>
                          <a:spcPts val="0"/>
                        </a:spcAft>
                      </a:pPr>
                      <a:endParaRPr lang="en-US" sz="1000">
                        <a:latin typeface="Calibri"/>
                        <a:ea typeface="Calibri"/>
                        <a:cs typeface="Arial"/>
                      </a:endParaRPr>
                    </a:p>
                  </a:txBody>
                  <a:tcPr marL="63944" marR="63944" marT="0" marB="0"/>
                </a:tc>
                <a:tc>
                  <a:txBody>
                    <a:bodyPr/>
                    <a:lstStyle/>
                    <a:p>
                      <a:pPr algn="r" rtl="1">
                        <a:spcAft>
                          <a:spcPts val="0"/>
                        </a:spcAft>
                      </a:pPr>
                      <a:endParaRPr lang="en-US" sz="1000">
                        <a:latin typeface="Calibri"/>
                        <a:ea typeface="Calibri"/>
                        <a:cs typeface="Arial"/>
                      </a:endParaRPr>
                    </a:p>
                  </a:txBody>
                  <a:tcPr marL="63944" marR="63944" marT="0" marB="0"/>
                </a:tc>
              </a:tr>
              <a:tr h="887877">
                <a:tc>
                  <a:txBody>
                    <a:bodyPr/>
                    <a:lstStyle/>
                    <a:p>
                      <a:pPr algn="r" rtl="1">
                        <a:spcAft>
                          <a:spcPts val="0"/>
                        </a:spcAft>
                      </a:pPr>
                      <a:endParaRPr lang="en-US" sz="1000" dirty="0">
                        <a:latin typeface="Calibri"/>
                        <a:ea typeface="Calibri"/>
                        <a:cs typeface="Arial"/>
                      </a:endParaRPr>
                    </a:p>
                  </a:txBody>
                  <a:tcPr marL="63944" marR="63944" marT="0" marB="0"/>
                </a:tc>
                <a:tc>
                  <a:txBody>
                    <a:bodyPr/>
                    <a:lstStyle/>
                    <a:p>
                      <a:pPr algn="r" rtl="1">
                        <a:spcAft>
                          <a:spcPts val="0"/>
                        </a:spcAft>
                      </a:pPr>
                      <a:endParaRPr lang="en-US" sz="1000">
                        <a:latin typeface="Calibri"/>
                        <a:ea typeface="Calibri"/>
                        <a:cs typeface="Arial"/>
                      </a:endParaRPr>
                    </a:p>
                  </a:txBody>
                  <a:tcPr marL="63944" marR="63944" marT="0" marB="0"/>
                </a:tc>
                <a:tc>
                  <a:txBody>
                    <a:bodyPr/>
                    <a:lstStyle/>
                    <a:p>
                      <a:pPr algn="r" rtl="1">
                        <a:spcAft>
                          <a:spcPts val="0"/>
                        </a:spcAft>
                      </a:pPr>
                      <a:endParaRPr lang="en-US" sz="1000">
                        <a:latin typeface="Calibri"/>
                        <a:ea typeface="Calibri"/>
                        <a:cs typeface="Arial"/>
                      </a:endParaRPr>
                    </a:p>
                  </a:txBody>
                  <a:tcPr marL="63944" marR="63944" marT="0" marB="0"/>
                </a:tc>
              </a:tr>
              <a:tr h="887877">
                <a:tc>
                  <a:txBody>
                    <a:bodyPr/>
                    <a:lstStyle/>
                    <a:p>
                      <a:pPr algn="r" rtl="1">
                        <a:spcAft>
                          <a:spcPts val="0"/>
                        </a:spcAft>
                      </a:pPr>
                      <a:endParaRPr lang="en-US" sz="1000" dirty="0">
                        <a:latin typeface="Calibri"/>
                        <a:ea typeface="Calibri"/>
                        <a:cs typeface="Arial"/>
                      </a:endParaRPr>
                    </a:p>
                  </a:txBody>
                  <a:tcPr marL="63944" marR="63944" marT="0" marB="0"/>
                </a:tc>
                <a:tc>
                  <a:txBody>
                    <a:bodyPr/>
                    <a:lstStyle/>
                    <a:p>
                      <a:pPr algn="r" rtl="1">
                        <a:spcAft>
                          <a:spcPts val="0"/>
                        </a:spcAft>
                      </a:pPr>
                      <a:endParaRPr lang="en-US" sz="1000">
                        <a:latin typeface="Calibri"/>
                        <a:ea typeface="Calibri"/>
                        <a:cs typeface="Arial"/>
                      </a:endParaRPr>
                    </a:p>
                  </a:txBody>
                  <a:tcPr marL="63944" marR="63944" marT="0" marB="0"/>
                </a:tc>
                <a:tc>
                  <a:txBody>
                    <a:bodyPr/>
                    <a:lstStyle/>
                    <a:p>
                      <a:pPr algn="r" rtl="1">
                        <a:spcAft>
                          <a:spcPts val="0"/>
                        </a:spcAft>
                      </a:pPr>
                      <a:endParaRPr lang="en-US" sz="1000">
                        <a:latin typeface="Calibri"/>
                        <a:ea typeface="Calibri"/>
                        <a:cs typeface="Arial"/>
                      </a:endParaRPr>
                    </a:p>
                  </a:txBody>
                  <a:tcPr marL="63944" marR="63944" marT="0" marB="0"/>
                </a:tc>
              </a:tr>
              <a:tr h="887877">
                <a:tc>
                  <a:txBody>
                    <a:bodyPr/>
                    <a:lstStyle/>
                    <a:p>
                      <a:pPr algn="r" rtl="1">
                        <a:spcAft>
                          <a:spcPts val="0"/>
                        </a:spcAft>
                      </a:pPr>
                      <a:endParaRPr lang="en-US" sz="1000" dirty="0">
                        <a:latin typeface="Calibri"/>
                        <a:ea typeface="Calibri"/>
                        <a:cs typeface="Arial"/>
                      </a:endParaRPr>
                    </a:p>
                  </a:txBody>
                  <a:tcPr marL="63944" marR="63944" marT="0" marB="0"/>
                </a:tc>
                <a:tc>
                  <a:txBody>
                    <a:bodyPr/>
                    <a:lstStyle/>
                    <a:p>
                      <a:pPr algn="r" rtl="1">
                        <a:spcAft>
                          <a:spcPts val="0"/>
                        </a:spcAft>
                      </a:pPr>
                      <a:endParaRPr lang="en-US" sz="1000">
                        <a:latin typeface="Calibri"/>
                        <a:ea typeface="Calibri"/>
                        <a:cs typeface="Arial"/>
                      </a:endParaRPr>
                    </a:p>
                  </a:txBody>
                  <a:tcPr marL="63944" marR="63944" marT="0" marB="0"/>
                </a:tc>
                <a:tc>
                  <a:txBody>
                    <a:bodyPr/>
                    <a:lstStyle/>
                    <a:p>
                      <a:pPr algn="r" rtl="1">
                        <a:spcAft>
                          <a:spcPts val="0"/>
                        </a:spcAft>
                      </a:pPr>
                      <a:endParaRPr lang="en-US" sz="1000">
                        <a:latin typeface="Calibri"/>
                        <a:ea typeface="Calibri"/>
                        <a:cs typeface="Arial"/>
                      </a:endParaRPr>
                    </a:p>
                  </a:txBody>
                  <a:tcPr marL="63944" marR="63944" marT="0" marB="0"/>
                </a:tc>
              </a:tr>
              <a:tr h="887877">
                <a:tc>
                  <a:txBody>
                    <a:bodyPr/>
                    <a:lstStyle/>
                    <a:p>
                      <a:pPr algn="r" rtl="1">
                        <a:spcAft>
                          <a:spcPts val="0"/>
                        </a:spcAft>
                      </a:pPr>
                      <a:endParaRPr lang="en-US" sz="1000" dirty="0">
                        <a:latin typeface="Calibri"/>
                        <a:ea typeface="Calibri"/>
                        <a:cs typeface="Arial"/>
                      </a:endParaRPr>
                    </a:p>
                  </a:txBody>
                  <a:tcPr marL="63944" marR="63944" marT="0" marB="0"/>
                </a:tc>
                <a:tc>
                  <a:txBody>
                    <a:bodyPr/>
                    <a:lstStyle/>
                    <a:p>
                      <a:pPr algn="r" rtl="1">
                        <a:spcAft>
                          <a:spcPts val="0"/>
                        </a:spcAft>
                      </a:pPr>
                      <a:endParaRPr lang="en-US" sz="1000">
                        <a:latin typeface="Calibri"/>
                        <a:ea typeface="Calibri"/>
                        <a:cs typeface="Arial"/>
                      </a:endParaRPr>
                    </a:p>
                  </a:txBody>
                  <a:tcPr marL="63944" marR="63944" marT="0" marB="0"/>
                </a:tc>
                <a:tc>
                  <a:txBody>
                    <a:bodyPr/>
                    <a:lstStyle/>
                    <a:p>
                      <a:pPr algn="r" rtl="1">
                        <a:spcAft>
                          <a:spcPts val="0"/>
                        </a:spcAft>
                      </a:pPr>
                      <a:endParaRPr lang="en-US" sz="1000">
                        <a:latin typeface="Calibri"/>
                        <a:ea typeface="Calibri"/>
                        <a:cs typeface="Arial"/>
                      </a:endParaRPr>
                    </a:p>
                  </a:txBody>
                  <a:tcPr marL="63944" marR="63944" marT="0" marB="0"/>
                </a:tc>
              </a:tr>
              <a:tr h="887877">
                <a:tc>
                  <a:txBody>
                    <a:bodyPr/>
                    <a:lstStyle/>
                    <a:p>
                      <a:pPr algn="r" rtl="1">
                        <a:spcAft>
                          <a:spcPts val="0"/>
                        </a:spcAft>
                      </a:pPr>
                      <a:endParaRPr lang="en-US" sz="1000" dirty="0">
                        <a:latin typeface="Calibri"/>
                        <a:ea typeface="Calibri"/>
                        <a:cs typeface="Arial"/>
                      </a:endParaRPr>
                    </a:p>
                  </a:txBody>
                  <a:tcPr marL="63944" marR="63944" marT="0" marB="0"/>
                </a:tc>
                <a:tc>
                  <a:txBody>
                    <a:bodyPr/>
                    <a:lstStyle/>
                    <a:p>
                      <a:pPr algn="r" rtl="1">
                        <a:spcAft>
                          <a:spcPts val="0"/>
                        </a:spcAft>
                      </a:pPr>
                      <a:endParaRPr lang="en-US" sz="1000" dirty="0">
                        <a:latin typeface="Calibri"/>
                        <a:ea typeface="Calibri"/>
                        <a:cs typeface="Arial"/>
                      </a:endParaRPr>
                    </a:p>
                  </a:txBody>
                  <a:tcPr marL="63944" marR="63944" marT="0" marB="0"/>
                </a:tc>
                <a:tc>
                  <a:txBody>
                    <a:bodyPr/>
                    <a:lstStyle/>
                    <a:p>
                      <a:pPr algn="r" rtl="1">
                        <a:spcAft>
                          <a:spcPts val="0"/>
                        </a:spcAft>
                      </a:pPr>
                      <a:endParaRPr lang="en-US" sz="1000" dirty="0">
                        <a:latin typeface="Calibri"/>
                        <a:ea typeface="Calibri"/>
                        <a:cs typeface="Arial"/>
                      </a:endParaRPr>
                    </a:p>
                  </a:txBody>
                  <a:tcPr marL="63944" marR="63944" marT="0" marB="0"/>
                </a:tc>
              </a:tr>
            </a:tbl>
          </a:graphicData>
        </a:graphic>
      </p:graphicFrame>
      <p:sp>
        <p:nvSpPr>
          <p:cNvPr id="3" name="مستطيل 2"/>
          <p:cNvSpPr/>
          <p:nvPr/>
        </p:nvSpPr>
        <p:spPr>
          <a:xfrm>
            <a:off x="5436096" y="0"/>
            <a:ext cx="1055097" cy="584775"/>
          </a:xfrm>
          <a:prstGeom prst="rect">
            <a:avLst/>
          </a:prstGeom>
        </p:spPr>
        <p:txBody>
          <a:bodyPr wrap="none">
            <a:spAutoFit/>
          </a:bodyPr>
          <a:lstStyle/>
          <a:p>
            <a:pPr algn="ctr"/>
            <a:r>
              <a:rPr lang="ar-EG" sz="3200" b="1" dirty="0" smtClean="0"/>
              <a:t>التمييز</a:t>
            </a:r>
            <a:endParaRPr lang="ar-SA" sz="3200" dirty="0"/>
          </a:p>
        </p:txBody>
      </p:sp>
      <p:sp>
        <p:nvSpPr>
          <p:cNvPr id="4" name="مستطيل 3"/>
          <p:cNvSpPr/>
          <p:nvPr/>
        </p:nvSpPr>
        <p:spPr>
          <a:xfrm>
            <a:off x="1043608" y="0"/>
            <a:ext cx="875561" cy="584775"/>
          </a:xfrm>
          <a:prstGeom prst="rect">
            <a:avLst/>
          </a:prstGeom>
        </p:spPr>
        <p:txBody>
          <a:bodyPr wrap="none">
            <a:spAutoFit/>
          </a:bodyPr>
          <a:lstStyle/>
          <a:p>
            <a:pPr algn="ctr"/>
            <a:r>
              <a:rPr lang="ar-EG" sz="3200" b="1" dirty="0" smtClean="0"/>
              <a:t>نوعه</a:t>
            </a:r>
            <a:endParaRPr lang="ar-SA" sz="3200" dirty="0"/>
          </a:p>
        </p:txBody>
      </p:sp>
      <p:sp>
        <p:nvSpPr>
          <p:cNvPr id="5" name="مستطيل 4"/>
          <p:cNvSpPr/>
          <p:nvPr/>
        </p:nvSpPr>
        <p:spPr>
          <a:xfrm>
            <a:off x="8762413" y="0"/>
            <a:ext cx="332142" cy="584775"/>
          </a:xfrm>
          <a:prstGeom prst="rect">
            <a:avLst/>
          </a:prstGeom>
        </p:spPr>
        <p:txBody>
          <a:bodyPr wrap="none">
            <a:spAutoFit/>
          </a:bodyPr>
          <a:lstStyle/>
          <a:p>
            <a:r>
              <a:rPr lang="ar-EG" sz="3200" b="1" dirty="0" smtClean="0"/>
              <a:t>م</a:t>
            </a:r>
            <a:endParaRPr lang="ar-SA" sz="3200" dirty="0"/>
          </a:p>
        </p:txBody>
      </p:sp>
      <p:sp>
        <p:nvSpPr>
          <p:cNvPr id="6" name="مستطيل 5"/>
          <p:cNvSpPr/>
          <p:nvPr/>
        </p:nvSpPr>
        <p:spPr>
          <a:xfrm>
            <a:off x="8679057" y="869226"/>
            <a:ext cx="415498" cy="584775"/>
          </a:xfrm>
          <a:prstGeom prst="rect">
            <a:avLst/>
          </a:prstGeom>
        </p:spPr>
        <p:txBody>
          <a:bodyPr wrap="none">
            <a:spAutoFit/>
          </a:bodyPr>
          <a:lstStyle/>
          <a:p>
            <a:r>
              <a:rPr lang="ar-EG" sz="3200" b="1" dirty="0" smtClean="0"/>
              <a:t>1</a:t>
            </a:r>
            <a:endParaRPr lang="ar-SA" sz="3200" dirty="0"/>
          </a:p>
        </p:txBody>
      </p:sp>
      <p:sp>
        <p:nvSpPr>
          <p:cNvPr id="7" name="مستطيل 6"/>
          <p:cNvSpPr/>
          <p:nvPr/>
        </p:nvSpPr>
        <p:spPr>
          <a:xfrm>
            <a:off x="8679057" y="1738452"/>
            <a:ext cx="415498" cy="584775"/>
          </a:xfrm>
          <a:prstGeom prst="rect">
            <a:avLst/>
          </a:prstGeom>
        </p:spPr>
        <p:txBody>
          <a:bodyPr wrap="none">
            <a:spAutoFit/>
          </a:bodyPr>
          <a:lstStyle/>
          <a:p>
            <a:r>
              <a:rPr lang="ar-EG" sz="3200" b="1" dirty="0" smtClean="0"/>
              <a:t>2</a:t>
            </a:r>
            <a:endParaRPr lang="ar-SA" sz="3200" dirty="0"/>
          </a:p>
        </p:txBody>
      </p:sp>
      <p:sp>
        <p:nvSpPr>
          <p:cNvPr id="8" name="مستطيل 7"/>
          <p:cNvSpPr/>
          <p:nvPr/>
        </p:nvSpPr>
        <p:spPr>
          <a:xfrm>
            <a:off x="8679057" y="2607678"/>
            <a:ext cx="415498" cy="584775"/>
          </a:xfrm>
          <a:prstGeom prst="rect">
            <a:avLst/>
          </a:prstGeom>
        </p:spPr>
        <p:txBody>
          <a:bodyPr wrap="none">
            <a:spAutoFit/>
          </a:bodyPr>
          <a:lstStyle/>
          <a:p>
            <a:r>
              <a:rPr lang="ar-EG" sz="3200" b="1" dirty="0" smtClean="0"/>
              <a:t>3</a:t>
            </a:r>
            <a:endParaRPr lang="ar-SA" sz="3200" dirty="0"/>
          </a:p>
        </p:txBody>
      </p:sp>
      <p:sp>
        <p:nvSpPr>
          <p:cNvPr id="9" name="مستطيل 8"/>
          <p:cNvSpPr/>
          <p:nvPr/>
        </p:nvSpPr>
        <p:spPr>
          <a:xfrm>
            <a:off x="8679057" y="3476904"/>
            <a:ext cx="415498" cy="584775"/>
          </a:xfrm>
          <a:prstGeom prst="rect">
            <a:avLst/>
          </a:prstGeom>
        </p:spPr>
        <p:txBody>
          <a:bodyPr wrap="none">
            <a:spAutoFit/>
          </a:bodyPr>
          <a:lstStyle/>
          <a:p>
            <a:r>
              <a:rPr lang="ar-EG" sz="3200" b="1" dirty="0" smtClean="0"/>
              <a:t>4</a:t>
            </a:r>
            <a:endParaRPr lang="ar-SA" sz="3200" dirty="0"/>
          </a:p>
        </p:txBody>
      </p:sp>
      <p:sp>
        <p:nvSpPr>
          <p:cNvPr id="10" name="مستطيل 9"/>
          <p:cNvSpPr/>
          <p:nvPr/>
        </p:nvSpPr>
        <p:spPr>
          <a:xfrm>
            <a:off x="8679057" y="4346130"/>
            <a:ext cx="415498" cy="584775"/>
          </a:xfrm>
          <a:prstGeom prst="rect">
            <a:avLst/>
          </a:prstGeom>
        </p:spPr>
        <p:txBody>
          <a:bodyPr wrap="none">
            <a:spAutoFit/>
          </a:bodyPr>
          <a:lstStyle/>
          <a:p>
            <a:r>
              <a:rPr lang="ar-EG" sz="3200" b="1" dirty="0" smtClean="0"/>
              <a:t>5</a:t>
            </a:r>
            <a:endParaRPr lang="ar-SA" sz="3200" dirty="0"/>
          </a:p>
        </p:txBody>
      </p:sp>
      <p:sp>
        <p:nvSpPr>
          <p:cNvPr id="11" name="مستطيل 10"/>
          <p:cNvSpPr/>
          <p:nvPr/>
        </p:nvSpPr>
        <p:spPr>
          <a:xfrm>
            <a:off x="8679057" y="5215356"/>
            <a:ext cx="415498" cy="584775"/>
          </a:xfrm>
          <a:prstGeom prst="rect">
            <a:avLst/>
          </a:prstGeom>
        </p:spPr>
        <p:txBody>
          <a:bodyPr wrap="none">
            <a:spAutoFit/>
          </a:bodyPr>
          <a:lstStyle/>
          <a:p>
            <a:r>
              <a:rPr lang="ar-EG" sz="3200" b="1" dirty="0" smtClean="0"/>
              <a:t>6</a:t>
            </a:r>
            <a:endParaRPr lang="ar-SA" sz="3200" dirty="0"/>
          </a:p>
        </p:txBody>
      </p:sp>
      <p:sp>
        <p:nvSpPr>
          <p:cNvPr id="12" name="مستطيل 11"/>
          <p:cNvSpPr/>
          <p:nvPr/>
        </p:nvSpPr>
        <p:spPr>
          <a:xfrm>
            <a:off x="8679057" y="6084585"/>
            <a:ext cx="415498" cy="584775"/>
          </a:xfrm>
          <a:prstGeom prst="rect">
            <a:avLst/>
          </a:prstGeom>
        </p:spPr>
        <p:txBody>
          <a:bodyPr wrap="none">
            <a:spAutoFit/>
          </a:bodyPr>
          <a:lstStyle/>
          <a:p>
            <a:r>
              <a:rPr lang="ar-EG" sz="3200" b="1" dirty="0" smtClean="0"/>
              <a:t>7</a:t>
            </a:r>
            <a:endParaRPr lang="ar-SA" sz="3200" dirty="0"/>
          </a:p>
        </p:txBody>
      </p:sp>
      <p:sp>
        <p:nvSpPr>
          <p:cNvPr id="13" name="مربع نص 12"/>
          <p:cNvSpPr txBox="1"/>
          <p:nvPr/>
        </p:nvSpPr>
        <p:spPr>
          <a:xfrm>
            <a:off x="4857752" y="836712"/>
            <a:ext cx="2602952" cy="584775"/>
          </a:xfrm>
          <a:prstGeom prst="rect">
            <a:avLst/>
          </a:prstGeom>
          <a:noFill/>
        </p:spPr>
        <p:txBody>
          <a:bodyPr wrap="square" rtlCol="1">
            <a:spAutoFit/>
          </a:bodyPr>
          <a:lstStyle/>
          <a:p>
            <a:pPr algn="ctr"/>
            <a:r>
              <a:rPr lang="ar-EG" sz="3200" dirty="0" smtClean="0">
                <a:solidFill>
                  <a:srgbClr val="0000CC"/>
                </a:solidFill>
              </a:rPr>
              <a:t>طالبا</a:t>
            </a:r>
            <a:endParaRPr lang="ar-SA" sz="3200" dirty="0">
              <a:solidFill>
                <a:srgbClr val="0000CC"/>
              </a:solidFill>
            </a:endParaRPr>
          </a:p>
        </p:txBody>
      </p:sp>
      <p:sp>
        <p:nvSpPr>
          <p:cNvPr id="14" name="مربع نص 13"/>
          <p:cNvSpPr txBox="1"/>
          <p:nvPr/>
        </p:nvSpPr>
        <p:spPr>
          <a:xfrm>
            <a:off x="105224" y="764704"/>
            <a:ext cx="2602952" cy="584775"/>
          </a:xfrm>
          <a:prstGeom prst="rect">
            <a:avLst/>
          </a:prstGeom>
          <a:noFill/>
        </p:spPr>
        <p:txBody>
          <a:bodyPr wrap="square" rtlCol="1">
            <a:spAutoFit/>
          </a:bodyPr>
          <a:lstStyle/>
          <a:p>
            <a:pPr algn="ctr"/>
            <a:r>
              <a:rPr lang="ar-SA" sz="3200" b="1" dirty="0" smtClean="0"/>
              <a:t>مفرد (عدد)</a:t>
            </a:r>
            <a:endParaRPr lang="en-US" sz="3200" dirty="0"/>
          </a:p>
        </p:txBody>
      </p:sp>
      <p:sp>
        <p:nvSpPr>
          <p:cNvPr id="15" name="مربع نص 14"/>
          <p:cNvSpPr txBox="1"/>
          <p:nvPr/>
        </p:nvSpPr>
        <p:spPr>
          <a:xfrm>
            <a:off x="4857752" y="1723359"/>
            <a:ext cx="2602952" cy="584775"/>
          </a:xfrm>
          <a:prstGeom prst="rect">
            <a:avLst/>
          </a:prstGeom>
          <a:noFill/>
        </p:spPr>
        <p:txBody>
          <a:bodyPr wrap="square" rtlCol="1">
            <a:spAutoFit/>
          </a:bodyPr>
          <a:lstStyle/>
          <a:p>
            <a:pPr algn="ctr"/>
            <a:r>
              <a:rPr lang="ar-EG" sz="3200" dirty="0" smtClean="0">
                <a:solidFill>
                  <a:srgbClr val="0000CC"/>
                </a:solidFill>
              </a:rPr>
              <a:t>حرصا</a:t>
            </a:r>
            <a:endParaRPr lang="ar-SA" sz="3200" dirty="0">
              <a:solidFill>
                <a:srgbClr val="0000CC"/>
              </a:solidFill>
            </a:endParaRPr>
          </a:p>
        </p:txBody>
      </p:sp>
      <p:sp>
        <p:nvSpPr>
          <p:cNvPr id="16" name="مربع نص 15"/>
          <p:cNvSpPr txBox="1"/>
          <p:nvPr/>
        </p:nvSpPr>
        <p:spPr>
          <a:xfrm>
            <a:off x="105224" y="1651351"/>
            <a:ext cx="2602952" cy="584775"/>
          </a:xfrm>
          <a:prstGeom prst="rect">
            <a:avLst/>
          </a:prstGeom>
          <a:noFill/>
        </p:spPr>
        <p:txBody>
          <a:bodyPr wrap="square" rtlCol="1">
            <a:spAutoFit/>
          </a:bodyPr>
          <a:lstStyle/>
          <a:p>
            <a:pPr algn="ctr"/>
            <a:r>
              <a:rPr lang="ar-SA" sz="3200" b="1" dirty="0" smtClean="0"/>
              <a:t>نسبة</a:t>
            </a:r>
            <a:endParaRPr lang="ar-SA" sz="3200" dirty="0">
              <a:solidFill>
                <a:srgbClr val="0000CC"/>
              </a:solidFill>
            </a:endParaRPr>
          </a:p>
        </p:txBody>
      </p:sp>
      <p:sp>
        <p:nvSpPr>
          <p:cNvPr id="17" name="مربع نص 16"/>
          <p:cNvSpPr txBox="1"/>
          <p:nvPr/>
        </p:nvSpPr>
        <p:spPr>
          <a:xfrm>
            <a:off x="4857752" y="2610006"/>
            <a:ext cx="2602952" cy="584775"/>
          </a:xfrm>
          <a:prstGeom prst="rect">
            <a:avLst/>
          </a:prstGeom>
          <a:noFill/>
        </p:spPr>
        <p:txBody>
          <a:bodyPr wrap="square" rtlCol="1">
            <a:spAutoFit/>
          </a:bodyPr>
          <a:lstStyle/>
          <a:p>
            <a:pPr algn="ctr"/>
            <a:r>
              <a:rPr lang="ar-EG" sz="3200" dirty="0" smtClean="0">
                <a:solidFill>
                  <a:srgbClr val="0000CC"/>
                </a:solidFill>
              </a:rPr>
              <a:t>تميزاً</a:t>
            </a:r>
            <a:endParaRPr lang="ar-SA" sz="3200" dirty="0">
              <a:solidFill>
                <a:srgbClr val="0000CC"/>
              </a:solidFill>
            </a:endParaRPr>
          </a:p>
        </p:txBody>
      </p:sp>
      <p:sp>
        <p:nvSpPr>
          <p:cNvPr id="18" name="مربع نص 17"/>
          <p:cNvSpPr txBox="1"/>
          <p:nvPr/>
        </p:nvSpPr>
        <p:spPr>
          <a:xfrm>
            <a:off x="105224" y="2537998"/>
            <a:ext cx="2602952" cy="584775"/>
          </a:xfrm>
          <a:prstGeom prst="rect">
            <a:avLst/>
          </a:prstGeom>
          <a:noFill/>
        </p:spPr>
        <p:txBody>
          <a:bodyPr wrap="square" rtlCol="1">
            <a:spAutoFit/>
          </a:bodyPr>
          <a:lstStyle/>
          <a:p>
            <a:pPr algn="ctr"/>
            <a:r>
              <a:rPr lang="ar-SA" sz="3200" b="1" dirty="0" smtClean="0"/>
              <a:t>نسبة</a:t>
            </a:r>
            <a:endParaRPr lang="ar-SA" sz="3200" dirty="0">
              <a:solidFill>
                <a:srgbClr val="0000CC"/>
              </a:solidFill>
            </a:endParaRPr>
          </a:p>
        </p:txBody>
      </p:sp>
      <p:sp>
        <p:nvSpPr>
          <p:cNvPr id="19" name="مربع نص 18"/>
          <p:cNvSpPr txBox="1"/>
          <p:nvPr/>
        </p:nvSpPr>
        <p:spPr>
          <a:xfrm>
            <a:off x="4857752" y="3496653"/>
            <a:ext cx="2602952" cy="584775"/>
          </a:xfrm>
          <a:prstGeom prst="rect">
            <a:avLst/>
          </a:prstGeom>
          <a:noFill/>
        </p:spPr>
        <p:txBody>
          <a:bodyPr wrap="square" rtlCol="1">
            <a:spAutoFit/>
          </a:bodyPr>
          <a:lstStyle/>
          <a:p>
            <a:pPr algn="ctr"/>
            <a:r>
              <a:rPr lang="ar-EG" sz="3200" dirty="0" smtClean="0">
                <a:solidFill>
                  <a:srgbClr val="0000CC"/>
                </a:solidFill>
              </a:rPr>
              <a:t>مثابرة</a:t>
            </a:r>
            <a:endParaRPr lang="ar-SA" sz="3200" dirty="0">
              <a:solidFill>
                <a:srgbClr val="0000CC"/>
              </a:solidFill>
            </a:endParaRPr>
          </a:p>
        </p:txBody>
      </p:sp>
      <p:sp>
        <p:nvSpPr>
          <p:cNvPr id="20" name="مربع نص 19"/>
          <p:cNvSpPr txBox="1"/>
          <p:nvPr/>
        </p:nvSpPr>
        <p:spPr>
          <a:xfrm>
            <a:off x="105224" y="3424645"/>
            <a:ext cx="2602952" cy="584775"/>
          </a:xfrm>
          <a:prstGeom prst="rect">
            <a:avLst/>
          </a:prstGeom>
          <a:noFill/>
        </p:spPr>
        <p:txBody>
          <a:bodyPr wrap="square" rtlCol="1">
            <a:spAutoFit/>
          </a:bodyPr>
          <a:lstStyle/>
          <a:p>
            <a:pPr algn="ctr"/>
            <a:r>
              <a:rPr lang="ar-SA" sz="3200" b="1" dirty="0" smtClean="0"/>
              <a:t>نسبة</a:t>
            </a:r>
            <a:endParaRPr lang="ar-SA" sz="3200" dirty="0">
              <a:solidFill>
                <a:srgbClr val="0000CC"/>
              </a:solidFill>
            </a:endParaRPr>
          </a:p>
        </p:txBody>
      </p:sp>
      <p:sp>
        <p:nvSpPr>
          <p:cNvPr id="21" name="مربع نص 20"/>
          <p:cNvSpPr txBox="1"/>
          <p:nvPr/>
        </p:nvSpPr>
        <p:spPr>
          <a:xfrm>
            <a:off x="4857752" y="4383300"/>
            <a:ext cx="2602952" cy="584775"/>
          </a:xfrm>
          <a:prstGeom prst="rect">
            <a:avLst/>
          </a:prstGeom>
          <a:noFill/>
        </p:spPr>
        <p:txBody>
          <a:bodyPr wrap="square" rtlCol="1">
            <a:spAutoFit/>
          </a:bodyPr>
          <a:lstStyle/>
          <a:p>
            <a:pPr algn="ctr"/>
            <a:r>
              <a:rPr lang="ar-EG" sz="3200" dirty="0" smtClean="0">
                <a:solidFill>
                  <a:srgbClr val="0000CC"/>
                </a:solidFill>
              </a:rPr>
              <a:t>قرياً</a:t>
            </a:r>
            <a:endParaRPr lang="ar-SA" sz="3200" dirty="0">
              <a:solidFill>
                <a:srgbClr val="0000CC"/>
              </a:solidFill>
            </a:endParaRPr>
          </a:p>
        </p:txBody>
      </p:sp>
      <p:sp>
        <p:nvSpPr>
          <p:cNvPr id="22" name="مربع نص 21"/>
          <p:cNvSpPr txBox="1"/>
          <p:nvPr/>
        </p:nvSpPr>
        <p:spPr>
          <a:xfrm>
            <a:off x="105224" y="4311292"/>
            <a:ext cx="2602952" cy="584775"/>
          </a:xfrm>
          <a:prstGeom prst="rect">
            <a:avLst/>
          </a:prstGeom>
          <a:noFill/>
        </p:spPr>
        <p:txBody>
          <a:bodyPr wrap="square" rtlCol="1">
            <a:spAutoFit/>
          </a:bodyPr>
          <a:lstStyle/>
          <a:p>
            <a:pPr algn="ctr"/>
            <a:r>
              <a:rPr lang="ar-SA" sz="3200" b="1" dirty="0" smtClean="0"/>
              <a:t>نسبة</a:t>
            </a:r>
            <a:endParaRPr lang="ar-SA" sz="3200" dirty="0">
              <a:solidFill>
                <a:srgbClr val="0000CC"/>
              </a:solidFill>
            </a:endParaRPr>
          </a:p>
        </p:txBody>
      </p:sp>
      <p:sp>
        <p:nvSpPr>
          <p:cNvPr id="23" name="مربع نص 22"/>
          <p:cNvSpPr txBox="1"/>
          <p:nvPr/>
        </p:nvSpPr>
        <p:spPr>
          <a:xfrm>
            <a:off x="4857752" y="5269947"/>
            <a:ext cx="2602952" cy="584775"/>
          </a:xfrm>
          <a:prstGeom prst="rect">
            <a:avLst/>
          </a:prstGeom>
          <a:noFill/>
        </p:spPr>
        <p:txBody>
          <a:bodyPr wrap="square" rtlCol="1">
            <a:spAutoFit/>
          </a:bodyPr>
          <a:lstStyle/>
          <a:p>
            <a:pPr algn="ctr"/>
            <a:r>
              <a:rPr lang="ar-EG" sz="3200" dirty="0" smtClean="0">
                <a:solidFill>
                  <a:srgbClr val="0000CC"/>
                </a:solidFill>
              </a:rPr>
              <a:t>تأثراً</a:t>
            </a:r>
            <a:endParaRPr lang="ar-SA" sz="3200" dirty="0">
              <a:solidFill>
                <a:srgbClr val="0000CC"/>
              </a:solidFill>
            </a:endParaRPr>
          </a:p>
        </p:txBody>
      </p:sp>
      <p:sp>
        <p:nvSpPr>
          <p:cNvPr id="24" name="مربع نص 23"/>
          <p:cNvSpPr txBox="1"/>
          <p:nvPr/>
        </p:nvSpPr>
        <p:spPr>
          <a:xfrm>
            <a:off x="105224" y="5197939"/>
            <a:ext cx="2602952" cy="584775"/>
          </a:xfrm>
          <a:prstGeom prst="rect">
            <a:avLst/>
          </a:prstGeom>
          <a:noFill/>
        </p:spPr>
        <p:txBody>
          <a:bodyPr wrap="square" rtlCol="1">
            <a:spAutoFit/>
          </a:bodyPr>
          <a:lstStyle/>
          <a:p>
            <a:pPr algn="ctr"/>
            <a:r>
              <a:rPr lang="ar-SA" sz="3200" b="1" dirty="0" smtClean="0"/>
              <a:t>نسبة</a:t>
            </a:r>
            <a:endParaRPr lang="ar-SA" sz="3200" dirty="0">
              <a:solidFill>
                <a:srgbClr val="0000CC"/>
              </a:solidFill>
            </a:endParaRPr>
          </a:p>
        </p:txBody>
      </p:sp>
      <p:sp>
        <p:nvSpPr>
          <p:cNvPr id="25" name="مربع نص 24"/>
          <p:cNvSpPr txBox="1"/>
          <p:nvPr/>
        </p:nvSpPr>
        <p:spPr>
          <a:xfrm>
            <a:off x="4857752" y="6156593"/>
            <a:ext cx="2602952" cy="584775"/>
          </a:xfrm>
          <a:prstGeom prst="rect">
            <a:avLst/>
          </a:prstGeom>
          <a:noFill/>
        </p:spPr>
        <p:txBody>
          <a:bodyPr wrap="square" rtlCol="1">
            <a:spAutoFit/>
          </a:bodyPr>
          <a:lstStyle/>
          <a:p>
            <a:pPr algn="ctr"/>
            <a:r>
              <a:rPr lang="ar-EG" sz="3200" dirty="0" smtClean="0">
                <a:solidFill>
                  <a:srgbClr val="0000CC"/>
                </a:solidFill>
              </a:rPr>
              <a:t>ذهباً</a:t>
            </a:r>
            <a:endParaRPr lang="ar-SA" sz="3200" dirty="0">
              <a:solidFill>
                <a:srgbClr val="0000CC"/>
              </a:solidFill>
            </a:endParaRPr>
          </a:p>
        </p:txBody>
      </p:sp>
      <p:sp>
        <p:nvSpPr>
          <p:cNvPr id="26" name="مربع نص 25"/>
          <p:cNvSpPr txBox="1"/>
          <p:nvPr/>
        </p:nvSpPr>
        <p:spPr>
          <a:xfrm>
            <a:off x="71406" y="6000768"/>
            <a:ext cx="2966578" cy="830997"/>
          </a:xfrm>
          <a:prstGeom prst="rect">
            <a:avLst/>
          </a:prstGeom>
          <a:noFill/>
        </p:spPr>
        <p:txBody>
          <a:bodyPr wrap="square" rtlCol="1">
            <a:spAutoFit/>
          </a:bodyPr>
          <a:lstStyle/>
          <a:p>
            <a:pPr algn="ctr"/>
            <a:r>
              <a:rPr lang="ar-SA" sz="2400" b="1" dirty="0" smtClean="0"/>
              <a:t>مفرد (ما أجرى مجرى المقادير)</a:t>
            </a:r>
            <a:endParaRPr lang="en-US" sz="2400" dirty="0" smtClean="0"/>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style.rotation</p:attrName>
                                        </p:attrNameLst>
                                      </p:cBhvr>
                                      <p:tavLst>
                                        <p:tav tm="0">
                                          <p:val>
                                            <p:fltVal val="720"/>
                                          </p:val>
                                        </p:tav>
                                        <p:tav tm="100000">
                                          <p:val>
                                            <p:fltVal val="0"/>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 calcmode="lin" valueType="num">
                                      <p:cBhvr>
                                        <p:cTn id="10" dur="500" fill="hold"/>
                                        <p:tgtEl>
                                          <p:spTgt spid="2"/>
                                        </p:tgtEl>
                                        <p:attrNameLst>
                                          <p:attrName>ppt_w</p:attrName>
                                        </p:attrNameLst>
                                      </p:cBhvr>
                                      <p:tavLst>
                                        <p:tav tm="0">
                                          <p:val>
                                            <p:fltVal val="0"/>
                                          </p:val>
                                        </p:tav>
                                        <p:tav tm="100000">
                                          <p:val>
                                            <p:strVal val="#ppt_w"/>
                                          </p:val>
                                        </p:tav>
                                      </p:tavLst>
                                    </p:anim>
                                  </p:childTnLst>
                                  <p:subTnLst>
                                    <p:audio>
                                      <p:cMediaNode>
                                        <p:cTn display="0" masterRel="sameClick">
                                          <p:stCondLst>
                                            <p:cond evt="begin" delay="0">
                                              <p:tn val="5"/>
                                            </p:cond>
                                          </p:stCondLst>
                                          <p:endCondLst>
                                            <p:cond evt="onStopAudio" delay="0">
                                              <p:tgtEl>
                                                <p:sldTgt/>
                                              </p:tgtEl>
                                            </p:cond>
                                          </p:endCondLst>
                                        </p:cTn>
                                        <p:tgtEl>
                                          <p:sndTgt r:embed="rId3" name="USF-RingSchoolS2.wav"/>
                                        </p:tgtEl>
                                      </p:cMediaNode>
                                    </p:audio>
                                  </p:sub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style.rotation</p:attrName>
                                        </p:attrNameLst>
                                      </p:cBhvr>
                                      <p:tavLst>
                                        <p:tav tm="0">
                                          <p:val>
                                            <p:fltVal val="720"/>
                                          </p:val>
                                        </p:tav>
                                        <p:tav tm="100000">
                                          <p:val>
                                            <p:fltVal val="0"/>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 calcmode="lin" valueType="num">
                                      <p:cBhvr>
                                        <p:cTn id="16" dur="500" fill="hold"/>
                                        <p:tgtEl>
                                          <p:spTgt spid="5"/>
                                        </p:tgtEl>
                                        <p:attrNameLst>
                                          <p:attrName>ppt_w</p:attrName>
                                        </p:attrNameLst>
                                      </p:cBhvr>
                                      <p:tavLst>
                                        <p:tav tm="0">
                                          <p:val>
                                            <p:fltVal val="0"/>
                                          </p:val>
                                        </p:tav>
                                        <p:tav tm="100000">
                                          <p:val>
                                            <p:strVal val="#ppt_w"/>
                                          </p:val>
                                        </p:tav>
                                      </p:tavLst>
                                    </p:anim>
                                  </p:childTnLst>
                                  <p:subTnLst>
                                    <p:audio>
                                      <p:cMediaNode>
                                        <p:cTn display="0" masterRel="sameClick">
                                          <p:stCondLst>
                                            <p:cond evt="begin" delay="0">
                                              <p:tn val="11"/>
                                            </p:cond>
                                          </p:stCondLst>
                                          <p:endCondLst>
                                            <p:cond evt="onStopAudio" delay="0">
                                              <p:tgtEl>
                                                <p:sldTgt/>
                                              </p:tgtEl>
                                            </p:cond>
                                          </p:endCondLst>
                                        </p:cTn>
                                        <p:tgtEl>
                                          <p:sndTgt r:embed="rId3" name="USF-RingSchoolS2.wav"/>
                                        </p:tgtEl>
                                      </p:cMediaNode>
                                    </p:audio>
                                  </p:subTnLst>
                                </p:cTn>
                              </p:par>
                              <p:par>
                                <p:cTn id="17" presetID="35"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style.rotation</p:attrName>
                                        </p:attrNameLst>
                                      </p:cBhvr>
                                      <p:tavLst>
                                        <p:tav tm="0">
                                          <p:val>
                                            <p:fltVal val="720"/>
                                          </p:val>
                                        </p:tav>
                                        <p:tav tm="100000">
                                          <p:val>
                                            <p:fltVal val="0"/>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 calcmode="lin" valueType="num">
                                      <p:cBhvr>
                                        <p:cTn id="22" dur="500" fill="hold"/>
                                        <p:tgtEl>
                                          <p:spTgt spid="3"/>
                                        </p:tgtEl>
                                        <p:attrNameLst>
                                          <p:attrName>ppt_w</p:attrName>
                                        </p:attrNameLst>
                                      </p:cBhvr>
                                      <p:tavLst>
                                        <p:tav tm="0">
                                          <p:val>
                                            <p:fltVal val="0"/>
                                          </p:val>
                                        </p:tav>
                                        <p:tav tm="100000">
                                          <p:val>
                                            <p:strVal val="#ppt_w"/>
                                          </p:val>
                                        </p:tav>
                                      </p:tavLst>
                                    </p:anim>
                                  </p:childTnLst>
                                  <p:subTnLst>
                                    <p:audio>
                                      <p:cMediaNode>
                                        <p:cTn display="0" masterRel="sameClick">
                                          <p:stCondLst>
                                            <p:cond evt="begin" delay="0">
                                              <p:tn val="17"/>
                                            </p:cond>
                                          </p:stCondLst>
                                          <p:endCondLst>
                                            <p:cond evt="onStopAudio" delay="0">
                                              <p:tgtEl>
                                                <p:sldTgt/>
                                              </p:tgtEl>
                                            </p:cond>
                                          </p:endCondLst>
                                        </p:cTn>
                                        <p:tgtEl>
                                          <p:sndTgt r:embed="rId3" name="USF-RingSchoolS2.wav"/>
                                        </p:tgtEl>
                                      </p:cMediaNode>
                                    </p:audio>
                                  </p:subTnLst>
                                </p:cTn>
                              </p:par>
                              <p:par>
                                <p:cTn id="23" presetID="35"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style.rotation</p:attrName>
                                        </p:attrNameLst>
                                      </p:cBhvr>
                                      <p:tavLst>
                                        <p:tav tm="0">
                                          <p:val>
                                            <p:fltVal val="720"/>
                                          </p:val>
                                        </p:tav>
                                        <p:tav tm="100000">
                                          <p:val>
                                            <p:fltVal val="0"/>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 calcmode="lin" valueType="num">
                                      <p:cBhvr>
                                        <p:cTn id="28" dur="500" fill="hold"/>
                                        <p:tgtEl>
                                          <p:spTgt spid="4"/>
                                        </p:tgtEl>
                                        <p:attrNameLst>
                                          <p:attrName>ppt_w</p:attrName>
                                        </p:attrNameLst>
                                      </p:cBhvr>
                                      <p:tavLst>
                                        <p:tav tm="0">
                                          <p:val>
                                            <p:fltVal val="0"/>
                                          </p:val>
                                        </p:tav>
                                        <p:tav tm="100000">
                                          <p:val>
                                            <p:strVal val="#ppt_w"/>
                                          </p:val>
                                        </p:tav>
                                      </p:tavLst>
                                    </p:anim>
                                  </p:childTnLst>
                                  <p:subTnLst>
                                    <p:audio>
                                      <p:cMediaNode>
                                        <p:cTn display="0" masterRel="sameClick">
                                          <p:stCondLst>
                                            <p:cond evt="begin" delay="0">
                                              <p:tn val="23"/>
                                            </p:cond>
                                          </p:stCondLst>
                                          <p:endCondLst>
                                            <p:cond evt="onStopAudio" delay="0">
                                              <p:tgtEl>
                                                <p:sldTgt/>
                                              </p:tgtEl>
                                            </p:cond>
                                          </p:endCondLst>
                                        </p:cTn>
                                        <p:tgtEl>
                                          <p:sndTgt r:embed="rId3" name="USF-RingSchoolS2.wav"/>
                                        </p:tgtEl>
                                      </p:cMediaNode>
                                    </p:audio>
                                  </p:sub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down)">
                                      <p:cBhvr>
                                        <p:cTn id="36" dur="500"/>
                                        <p:tgtEl>
                                          <p:spTgt spid="13"/>
                                        </p:tgtEl>
                                      </p:cBhvr>
                                    </p:animEffect>
                                  </p:childTnLst>
                                  <p:subTnLst>
                                    <p:audio>
                                      <p:cMediaNode>
                                        <p:cTn display="0" masterRel="sameClick">
                                          <p:stCondLst>
                                            <p:cond evt="begin" delay="0">
                                              <p:tn val="34"/>
                                            </p:cond>
                                          </p:stCondLst>
                                          <p:endCondLst>
                                            <p:cond evt="onStopAudio" delay="0">
                                              <p:tgtEl>
                                                <p:sldTgt/>
                                              </p:tgtEl>
                                            </p:cond>
                                          </p:endCondLst>
                                        </p:cTn>
                                        <p:tgtEl>
                                          <p:sndTgt r:embed="rId4" name="coin.wav"/>
                                        </p:tgtEl>
                                      </p:cMediaNode>
                                    </p:audio>
                                  </p:sub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subTnLst>
                                    <p:audio>
                                      <p:cMediaNode>
                                        <p:cTn display="0" masterRel="sameClick">
                                          <p:stCondLst>
                                            <p:cond evt="begin" delay="0">
                                              <p:tn val="39"/>
                                            </p:cond>
                                          </p:stCondLst>
                                          <p:endCondLst>
                                            <p:cond evt="onStopAudio" delay="0">
                                              <p:tgtEl>
                                                <p:sldTgt/>
                                              </p:tgtEl>
                                            </p:cond>
                                          </p:endCondLst>
                                        </p:cTn>
                                        <p:tgtEl>
                                          <p:sndTgt r:embed="rId5" name="BADPLUMB.WAV"/>
                                        </p:tgtEl>
                                      </p:cMediaNode>
                                    </p:audio>
                                  </p:sub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down)">
                                      <p:cBhvr>
                                        <p:cTn id="46" dur="500"/>
                                        <p:tgtEl>
                                          <p:spTgt spid="7"/>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down)">
                                      <p:cBhvr>
                                        <p:cTn id="49" dur="500"/>
                                        <p:tgtEl>
                                          <p:spTgt spid="15"/>
                                        </p:tgtEl>
                                      </p:cBhvr>
                                    </p:animEffect>
                                  </p:childTnLst>
                                  <p:subTnLst>
                                    <p:audio>
                                      <p:cMediaNode>
                                        <p:cTn display="0" masterRel="sameClick">
                                          <p:stCondLst>
                                            <p:cond evt="begin" delay="0">
                                              <p:tn val="47"/>
                                            </p:cond>
                                          </p:stCondLst>
                                          <p:endCondLst>
                                            <p:cond evt="onStopAudio" delay="0">
                                              <p:tgtEl>
                                                <p:sldTgt/>
                                              </p:tgtEl>
                                            </p:cond>
                                          </p:endCondLst>
                                        </p:cTn>
                                        <p:tgtEl>
                                          <p:sndTgt r:embed="rId4" name="coin.wav"/>
                                        </p:tgtEl>
                                      </p:cMediaNode>
                                    </p:audio>
                                  </p:sub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subTnLst>
                                    <p:audio>
                                      <p:cMediaNode>
                                        <p:cTn display="0" masterRel="sameClick">
                                          <p:stCondLst>
                                            <p:cond evt="begin" delay="0">
                                              <p:tn val="52"/>
                                            </p:cond>
                                          </p:stCondLst>
                                          <p:endCondLst>
                                            <p:cond evt="onStopAudio" delay="0">
                                              <p:tgtEl>
                                                <p:sldTgt/>
                                              </p:tgtEl>
                                            </p:cond>
                                          </p:endCondLst>
                                        </p:cTn>
                                        <p:tgtEl>
                                          <p:sndTgt r:embed="rId5" name="BADPLUMB.WAV"/>
                                        </p:tgtEl>
                                      </p:cMediaNode>
                                    </p:audio>
                                  </p:sub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down)">
                                      <p:cBhvr>
                                        <p:cTn id="59" dur="500"/>
                                        <p:tgtEl>
                                          <p:spTgt spid="8"/>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down)">
                                      <p:cBhvr>
                                        <p:cTn id="62" dur="500"/>
                                        <p:tgtEl>
                                          <p:spTgt spid="17"/>
                                        </p:tgtEl>
                                      </p:cBhvr>
                                    </p:animEffect>
                                  </p:childTnLst>
                                  <p:subTnLst>
                                    <p:audio>
                                      <p:cMediaNode>
                                        <p:cTn display="0" masterRel="sameClick">
                                          <p:stCondLst>
                                            <p:cond evt="begin" delay="0">
                                              <p:tn val="60"/>
                                            </p:cond>
                                          </p:stCondLst>
                                          <p:endCondLst>
                                            <p:cond evt="onStopAudio" delay="0">
                                              <p:tgtEl>
                                                <p:sldTgt/>
                                              </p:tgtEl>
                                            </p:cond>
                                          </p:endCondLst>
                                        </p:cTn>
                                        <p:tgtEl>
                                          <p:sndTgt r:embed="rId4" name="coin.wav"/>
                                        </p:tgtEl>
                                      </p:cMediaNode>
                                    </p:audio>
                                  </p:sub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left)">
                                      <p:cBhvr>
                                        <p:cTn id="67" dur="500"/>
                                        <p:tgtEl>
                                          <p:spTgt spid="18"/>
                                        </p:tgtEl>
                                      </p:cBhvr>
                                    </p:animEffect>
                                  </p:childTnLst>
                                  <p:subTnLst>
                                    <p:audio>
                                      <p:cMediaNode>
                                        <p:cTn display="0" masterRel="sameClick">
                                          <p:stCondLst>
                                            <p:cond evt="begin" delay="0">
                                              <p:tn val="65"/>
                                            </p:cond>
                                          </p:stCondLst>
                                          <p:endCondLst>
                                            <p:cond evt="onStopAudio" delay="0">
                                              <p:tgtEl>
                                                <p:sldTgt/>
                                              </p:tgtEl>
                                            </p:cond>
                                          </p:endCondLst>
                                        </p:cTn>
                                        <p:tgtEl>
                                          <p:sndTgt r:embed="rId5" name="BADPLUMB.WAV"/>
                                        </p:tgtEl>
                                      </p:cMediaNode>
                                    </p:audio>
                                  </p:sub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wipe(down)">
                                      <p:cBhvr>
                                        <p:cTn id="72" dur="500"/>
                                        <p:tgtEl>
                                          <p:spTgt spid="9"/>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down)">
                                      <p:cBhvr>
                                        <p:cTn id="75" dur="500"/>
                                        <p:tgtEl>
                                          <p:spTgt spid="19"/>
                                        </p:tgtEl>
                                      </p:cBhvr>
                                    </p:animEffect>
                                  </p:childTnLst>
                                  <p:subTnLst>
                                    <p:audio>
                                      <p:cMediaNode>
                                        <p:cTn display="0" masterRel="sameClick">
                                          <p:stCondLst>
                                            <p:cond evt="begin" delay="0">
                                              <p:tn val="73"/>
                                            </p:cond>
                                          </p:stCondLst>
                                          <p:endCondLst>
                                            <p:cond evt="onStopAudio" delay="0">
                                              <p:tgtEl>
                                                <p:sldTgt/>
                                              </p:tgtEl>
                                            </p:cond>
                                          </p:endCondLst>
                                        </p:cTn>
                                        <p:tgtEl>
                                          <p:sndTgt r:embed="rId4" name="coin.wav"/>
                                        </p:tgtEl>
                                      </p:cMediaNode>
                                    </p:audio>
                                  </p:sub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left)">
                                      <p:cBhvr>
                                        <p:cTn id="80" dur="500"/>
                                        <p:tgtEl>
                                          <p:spTgt spid="20"/>
                                        </p:tgtEl>
                                      </p:cBhvr>
                                    </p:animEffect>
                                  </p:childTnLst>
                                  <p:subTnLst>
                                    <p:audio>
                                      <p:cMediaNode>
                                        <p:cTn display="0" masterRel="sameClick">
                                          <p:stCondLst>
                                            <p:cond evt="begin" delay="0">
                                              <p:tn val="78"/>
                                            </p:cond>
                                          </p:stCondLst>
                                          <p:endCondLst>
                                            <p:cond evt="onStopAudio" delay="0">
                                              <p:tgtEl>
                                                <p:sldTgt/>
                                              </p:tgtEl>
                                            </p:cond>
                                          </p:endCondLst>
                                        </p:cTn>
                                        <p:tgtEl>
                                          <p:sndTgt r:embed="rId5" name="BADPLUMB.WAV"/>
                                        </p:tgtEl>
                                      </p:cMediaNode>
                                    </p:audio>
                                  </p:sub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wipe(down)">
                                      <p:cBhvr>
                                        <p:cTn id="85" dur="500"/>
                                        <p:tgtEl>
                                          <p:spTgt spid="10"/>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21"/>
                                        </p:tgtEl>
                                        <p:attrNameLst>
                                          <p:attrName>style.visibility</p:attrName>
                                        </p:attrNameLst>
                                      </p:cBhvr>
                                      <p:to>
                                        <p:strVal val="visible"/>
                                      </p:to>
                                    </p:set>
                                    <p:animEffect transition="in" filter="wipe(down)">
                                      <p:cBhvr>
                                        <p:cTn id="88" dur="500"/>
                                        <p:tgtEl>
                                          <p:spTgt spid="21"/>
                                        </p:tgtEl>
                                      </p:cBhvr>
                                    </p:animEffect>
                                  </p:childTnLst>
                                  <p:subTnLst>
                                    <p:audio>
                                      <p:cMediaNode>
                                        <p:cTn display="0" masterRel="sameClick">
                                          <p:stCondLst>
                                            <p:cond evt="begin" delay="0">
                                              <p:tn val="86"/>
                                            </p:cond>
                                          </p:stCondLst>
                                          <p:endCondLst>
                                            <p:cond evt="onStopAudio" delay="0">
                                              <p:tgtEl>
                                                <p:sldTgt/>
                                              </p:tgtEl>
                                            </p:cond>
                                          </p:endCondLst>
                                        </p:cTn>
                                        <p:tgtEl>
                                          <p:sndTgt r:embed="rId4" name="coin.wav"/>
                                        </p:tgtEl>
                                      </p:cMediaNode>
                                    </p:audio>
                                  </p:sub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wipe(left)">
                                      <p:cBhvr>
                                        <p:cTn id="93" dur="500"/>
                                        <p:tgtEl>
                                          <p:spTgt spid="22"/>
                                        </p:tgtEl>
                                      </p:cBhvr>
                                    </p:animEffect>
                                  </p:childTnLst>
                                  <p:subTnLst>
                                    <p:audio>
                                      <p:cMediaNode>
                                        <p:cTn display="0" masterRel="sameClick">
                                          <p:stCondLst>
                                            <p:cond evt="begin" delay="0">
                                              <p:tn val="91"/>
                                            </p:cond>
                                          </p:stCondLst>
                                          <p:endCondLst>
                                            <p:cond evt="onStopAudio" delay="0">
                                              <p:tgtEl>
                                                <p:sldTgt/>
                                              </p:tgtEl>
                                            </p:cond>
                                          </p:endCondLst>
                                        </p:cTn>
                                        <p:tgtEl>
                                          <p:sndTgt r:embed="rId5" name="BADPLUMB.WAV"/>
                                        </p:tgtEl>
                                      </p:cMediaNode>
                                    </p:audio>
                                  </p:subTnLst>
                                </p:cTn>
                              </p:par>
                            </p:childTnLst>
                          </p:cTn>
                        </p:par>
                      </p:childTnLst>
                    </p:cTn>
                  </p:par>
                  <p:par>
                    <p:cTn id="94" fill="hold">
                      <p:stCondLst>
                        <p:cond delay="indefinite"/>
                      </p:stCondLst>
                      <p:childTnLst>
                        <p:par>
                          <p:cTn id="95" fill="hold">
                            <p:stCondLst>
                              <p:cond delay="0"/>
                            </p:stCondLst>
                            <p:childTnLst>
                              <p:par>
                                <p:cTn id="96" presetID="22" presetClass="entr" presetSubtype="4" fill="hold" grpId="0" nodeType="clickEffect">
                                  <p:stCondLst>
                                    <p:cond delay="0"/>
                                  </p:stCondLst>
                                  <p:childTnLst>
                                    <p:set>
                                      <p:cBhvr>
                                        <p:cTn id="97" dur="1" fill="hold">
                                          <p:stCondLst>
                                            <p:cond delay="0"/>
                                          </p:stCondLst>
                                        </p:cTn>
                                        <p:tgtEl>
                                          <p:spTgt spid="11"/>
                                        </p:tgtEl>
                                        <p:attrNameLst>
                                          <p:attrName>style.visibility</p:attrName>
                                        </p:attrNameLst>
                                      </p:cBhvr>
                                      <p:to>
                                        <p:strVal val="visible"/>
                                      </p:to>
                                    </p:set>
                                    <p:animEffect transition="in" filter="wipe(down)">
                                      <p:cBhvr>
                                        <p:cTn id="98" dur="500"/>
                                        <p:tgtEl>
                                          <p:spTgt spid="1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wipe(down)">
                                      <p:cBhvr>
                                        <p:cTn id="101" dur="500"/>
                                        <p:tgtEl>
                                          <p:spTgt spid="23"/>
                                        </p:tgtEl>
                                      </p:cBhvr>
                                    </p:animEffect>
                                  </p:childTnLst>
                                  <p:subTnLst>
                                    <p:audio>
                                      <p:cMediaNode>
                                        <p:cTn display="0" masterRel="sameClick">
                                          <p:stCondLst>
                                            <p:cond evt="begin" delay="0">
                                              <p:tn val="99"/>
                                            </p:cond>
                                          </p:stCondLst>
                                          <p:endCondLst>
                                            <p:cond evt="onStopAudio" delay="0">
                                              <p:tgtEl>
                                                <p:sldTgt/>
                                              </p:tgtEl>
                                            </p:cond>
                                          </p:endCondLst>
                                        </p:cTn>
                                        <p:tgtEl>
                                          <p:sndTgt r:embed="rId4" name="coin.wav"/>
                                        </p:tgtEl>
                                      </p:cMediaNode>
                                    </p:audio>
                                  </p:sub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grpId="0" nodeType="clickEffect">
                                  <p:stCondLst>
                                    <p:cond delay="0"/>
                                  </p:stCondLst>
                                  <p:childTnLst>
                                    <p:set>
                                      <p:cBhvr>
                                        <p:cTn id="105" dur="1" fill="hold">
                                          <p:stCondLst>
                                            <p:cond delay="0"/>
                                          </p:stCondLst>
                                        </p:cTn>
                                        <p:tgtEl>
                                          <p:spTgt spid="24"/>
                                        </p:tgtEl>
                                        <p:attrNameLst>
                                          <p:attrName>style.visibility</p:attrName>
                                        </p:attrNameLst>
                                      </p:cBhvr>
                                      <p:to>
                                        <p:strVal val="visible"/>
                                      </p:to>
                                    </p:set>
                                    <p:animEffect transition="in" filter="wipe(left)">
                                      <p:cBhvr>
                                        <p:cTn id="106" dur="500"/>
                                        <p:tgtEl>
                                          <p:spTgt spid="24"/>
                                        </p:tgtEl>
                                      </p:cBhvr>
                                    </p:animEffect>
                                  </p:childTnLst>
                                  <p:subTnLst>
                                    <p:audio>
                                      <p:cMediaNode>
                                        <p:cTn display="0" masterRel="sameClick">
                                          <p:stCondLst>
                                            <p:cond evt="begin" delay="0">
                                              <p:tn val="104"/>
                                            </p:cond>
                                          </p:stCondLst>
                                          <p:endCondLst>
                                            <p:cond evt="onStopAudio" delay="0">
                                              <p:tgtEl>
                                                <p:sldTgt/>
                                              </p:tgtEl>
                                            </p:cond>
                                          </p:endCondLst>
                                        </p:cTn>
                                        <p:tgtEl>
                                          <p:sndTgt r:embed="rId5" name="BADPLUMB.WAV"/>
                                        </p:tgtEl>
                                      </p:cMediaNode>
                                    </p:audio>
                                  </p:subTnLst>
                                </p:cTn>
                              </p:par>
                            </p:childTnLst>
                          </p:cTn>
                        </p:par>
                      </p:childTnLst>
                    </p:cTn>
                  </p:par>
                  <p:par>
                    <p:cTn id="107" fill="hold">
                      <p:stCondLst>
                        <p:cond delay="indefinite"/>
                      </p:stCondLst>
                      <p:childTnLst>
                        <p:par>
                          <p:cTn id="108" fill="hold">
                            <p:stCondLst>
                              <p:cond delay="0"/>
                            </p:stCondLst>
                            <p:childTnLst>
                              <p:par>
                                <p:cTn id="109" presetID="22" presetClass="entr" presetSubtype="4" fill="hold" grpId="0" nodeType="clickEffect">
                                  <p:stCondLst>
                                    <p:cond delay="0"/>
                                  </p:stCondLst>
                                  <p:childTnLst>
                                    <p:set>
                                      <p:cBhvr>
                                        <p:cTn id="110" dur="1" fill="hold">
                                          <p:stCondLst>
                                            <p:cond delay="0"/>
                                          </p:stCondLst>
                                        </p:cTn>
                                        <p:tgtEl>
                                          <p:spTgt spid="12"/>
                                        </p:tgtEl>
                                        <p:attrNameLst>
                                          <p:attrName>style.visibility</p:attrName>
                                        </p:attrNameLst>
                                      </p:cBhvr>
                                      <p:to>
                                        <p:strVal val="visible"/>
                                      </p:to>
                                    </p:set>
                                    <p:animEffect transition="in" filter="wipe(down)">
                                      <p:cBhvr>
                                        <p:cTn id="111" dur="500"/>
                                        <p:tgtEl>
                                          <p:spTgt spid="12"/>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25"/>
                                        </p:tgtEl>
                                        <p:attrNameLst>
                                          <p:attrName>style.visibility</p:attrName>
                                        </p:attrNameLst>
                                      </p:cBhvr>
                                      <p:to>
                                        <p:strVal val="visible"/>
                                      </p:to>
                                    </p:set>
                                    <p:animEffect transition="in" filter="wipe(down)">
                                      <p:cBhvr>
                                        <p:cTn id="114" dur="500"/>
                                        <p:tgtEl>
                                          <p:spTgt spid="25"/>
                                        </p:tgtEl>
                                      </p:cBhvr>
                                    </p:animEffect>
                                  </p:childTnLst>
                                  <p:subTnLst>
                                    <p:audio>
                                      <p:cMediaNode>
                                        <p:cTn display="0" masterRel="sameClick">
                                          <p:stCondLst>
                                            <p:cond evt="begin" delay="0">
                                              <p:tn val="112"/>
                                            </p:cond>
                                          </p:stCondLst>
                                          <p:endCondLst>
                                            <p:cond evt="onStopAudio" delay="0">
                                              <p:tgtEl>
                                                <p:sldTgt/>
                                              </p:tgtEl>
                                            </p:cond>
                                          </p:endCondLst>
                                        </p:cTn>
                                        <p:tgtEl>
                                          <p:sndTgt r:embed="rId4" name="coin.wav"/>
                                        </p:tgtEl>
                                      </p:cMediaNode>
                                    </p:audio>
                                  </p:sub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grpId="0" nodeType="clickEffect">
                                  <p:stCondLst>
                                    <p:cond delay="0"/>
                                  </p:stCondLst>
                                  <p:childTnLst>
                                    <p:set>
                                      <p:cBhvr>
                                        <p:cTn id="118" dur="1" fill="hold">
                                          <p:stCondLst>
                                            <p:cond delay="0"/>
                                          </p:stCondLst>
                                        </p:cTn>
                                        <p:tgtEl>
                                          <p:spTgt spid="26"/>
                                        </p:tgtEl>
                                        <p:attrNameLst>
                                          <p:attrName>style.visibility</p:attrName>
                                        </p:attrNameLst>
                                      </p:cBhvr>
                                      <p:to>
                                        <p:strVal val="visible"/>
                                      </p:to>
                                    </p:set>
                                    <p:animEffect transition="in" filter="wipe(left)">
                                      <p:cBhvr>
                                        <p:cTn id="119" dur="500"/>
                                        <p:tgtEl>
                                          <p:spTgt spid="26"/>
                                        </p:tgtEl>
                                      </p:cBhvr>
                                    </p:animEffect>
                                  </p:childTnLst>
                                  <p:subTnLst>
                                    <p:audio>
                                      <p:cMediaNode>
                                        <p:cTn display="0" masterRel="sameClick">
                                          <p:stCondLst>
                                            <p:cond evt="begin" delay="0">
                                              <p:tn val="117"/>
                                            </p:cond>
                                          </p:stCondLst>
                                          <p:endCondLst>
                                            <p:cond evt="onStopAudio" delay="0">
                                              <p:tgtEl>
                                                <p:sldTgt/>
                                              </p:tgtEl>
                                            </p:cond>
                                          </p:endCondLst>
                                        </p:cTn>
                                        <p:tgtEl>
                                          <p:sndTgt r:embed="rId5" name="BADPLU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0" y="0"/>
            <a:ext cx="9144000" cy="6813375"/>
            <a:chOff x="0" y="1700808"/>
            <a:chExt cx="9144000" cy="5123634"/>
          </a:xfrm>
        </p:grpSpPr>
        <p:sp>
          <p:nvSpPr>
            <p:cNvPr id="3" name="مستطيل مستدير الزوايا 2"/>
            <p:cNvSpPr/>
            <p:nvPr/>
          </p:nvSpPr>
          <p:spPr>
            <a:xfrm>
              <a:off x="0" y="1700808"/>
              <a:ext cx="9144000" cy="4896544"/>
            </a:xfrm>
            <a:prstGeom prst="roundRect">
              <a:avLst/>
            </a:prstGeom>
            <a:solidFill>
              <a:srgbClr val="FFC000"/>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ستطيل ذو زاوية واحدة مخدوشة 3"/>
            <p:cNvSpPr/>
            <p:nvPr/>
          </p:nvSpPr>
          <p:spPr>
            <a:xfrm>
              <a:off x="323528" y="1762002"/>
              <a:ext cx="8640960" cy="5062440"/>
            </a:xfrm>
            <a:prstGeom prst="snip1Rect">
              <a:avLst>
                <a:gd name="adj" fmla="val 9574"/>
              </a:avLst>
            </a:prstGeom>
            <a:solidFill>
              <a:schemeClr val="bg1"/>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5" name="Rectangle 2"/>
          <p:cNvSpPr>
            <a:spLocks noChangeArrowheads="1"/>
          </p:cNvSpPr>
          <p:nvPr/>
        </p:nvSpPr>
        <p:spPr bwMode="auto">
          <a:xfrm>
            <a:off x="1464225" y="662584"/>
            <a:ext cx="7212231" cy="547361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lnSpc>
                <a:spcPct val="200000"/>
              </a:lnSpc>
            </a:pPr>
            <a:r>
              <a:rPr lang="ar-EG" sz="3600" b="1" dirty="0" smtClean="0"/>
              <a:t>1- حسُن خالدٌ خُلُقًا.</a:t>
            </a:r>
            <a:endParaRPr lang="en-US" sz="3600" dirty="0" smtClean="0"/>
          </a:p>
          <a:p>
            <a:pPr lvl="0">
              <a:lnSpc>
                <a:spcPct val="200000"/>
              </a:lnSpc>
            </a:pPr>
            <a:r>
              <a:rPr lang="ar-EG" sz="3600" b="1" dirty="0" smtClean="0"/>
              <a:t>2- كن أرجح عقلًا عندما يسيء إليك جاهلٌ.</a:t>
            </a:r>
            <a:endParaRPr lang="en-US" sz="3600" dirty="0" smtClean="0"/>
          </a:p>
          <a:p>
            <a:pPr lvl="0">
              <a:lnSpc>
                <a:spcPct val="200000"/>
              </a:lnSpc>
            </a:pPr>
            <a:r>
              <a:rPr lang="ar-EG" sz="3600" b="1" dirty="0" smtClean="0"/>
              <a:t>3- كفى بالشّيب واعظًا!</a:t>
            </a:r>
            <a:endParaRPr lang="en-US" sz="3600" dirty="0" smtClean="0"/>
          </a:p>
          <a:p>
            <a:pPr lvl="0">
              <a:lnSpc>
                <a:spcPct val="200000"/>
              </a:lnSpc>
            </a:pPr>
            <a:r>
              <a:rPr lang="ar-EG" sz="3600" b="1" dirty="0" smtClean="0"/>
              <a:t>4- أيُّها المدافع عن حدود الوطن، لله درُّك بطلاً!</a:t>
            </a:r>
            <a:endParaRPr lang="en-US" sz="3600" dirty="0" smtClean="0"/>
          </a:p>
          <a:p>
            <a:pPr>
              <a:lnSpc>
                <a:spcPct val="200000"/>
              </a:lnSpc>
            </a:pPr>
            <a:r>
              <a:rPr lang="ar-EG" sz="3600" b="1" dirty="0" smtClean="0"/>
              <a:t>5- زُرعت الحديقة زهوراً.</a:t>
            </a:r>
            <a:endParaRPr lang="en-US" sz="3600" dirty="0"/>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p:cTn id="11"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5">
                                            <p:txEl>
                                              <p:pRg st="0" end="0"/>
                                            </p:txEl>
                                          </p:spTgt>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9"/>
                                            </p:cond>
                                          </p:stCondLst>
                                          <p:endCondLst>
                                            <p:cond evt="onStopAudio" delay="0">
                                              <p:tgtEl>
                                                <p:sldTgt/>
                                              </p:tgtEl>
                                            </p:cond>
                                          </p:endCondLst>
                                        </p:cTn>
                                        <p:tgtEl>
                                          <p:sndTgt r:embed="rId3" name="Busy.wav"/>
                                        </p:tgtEl>
                                      </p:cMediaNode>
                                    </p:audio>
                                  </p:sub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 calcmode="lin" valueType="num">
                                      <p:cBhvr>
                                        <p:cTn id="17"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5">
                                            <p:txEl>
                                              <p:pRg st="1" end="1"/>
                                            </p:txEl>
                                          </p:spTgt>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5"/>
                                            </p:cond>
                                          </p:stCondLst>
                                          <p:endCondLst>
                                            <p:cond evt="onStopAudio" delay="0">
                                              <p:tgtEl>
                                                <p:sldTgt/>
                                              </p:tgtEl>
                                            </p:cond>
                                          </p:endCondLst>
                                        </p:cTn>
                                        <p:tgtEl>
                                          <p:sndTgt r:embed="rId3" name="Busy.wav"/>
                                        </p:tgtEl>
                                      </p:cMediaNode>
                                    </p:audio>
                                  </p:subTnLst>
                                </p:cTn>
                              </p:par>
                            </p:childTnLst>
                          </p:cTn>
                        </p:par>
                      </p:childTnLst>
                    </p:cTn>
                  </p:par>
                  <p:par>
                    <p:cTn id="19" fill="hold">
                      <p:stCondLst>
                        <p:cond delay="indefinite"/>
                      </p:stCondLst>
                      <p:childTnLst>
                        <p:par>
                          <p:cTn id="20" fill="hold">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 calcmode="lin" valueType="num">
                                      <p:cBhvr>
                                        <p:cTn id="2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5">
                                            <p:txEl>
                                              <p:pRg st="2" end="2"/>
                                            </p:txEl>
                                          </p:spTgt>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21"/>
                                            </p:cond>
                                          </p:stCondLst>
                                          <p:endCondLst>
                                            <p:cond evt="onStopAudio" delay="0">
                                              <p:tgtEl>
                                                <p:sldTgt/>
                                              </p:tgtEl>
                                            </p:cond>
                                          </p:endCondLst>
                                        </p:cTn>
                                        <p:tgtEl>
                                          <p:sndTgt r:embed="rId3" name="Busy.wav"/>
                                        </p:tgtEl>
                                      </p:cMediaNode>
                                    </p:audio>
                                  </p:subTnLst>
                                </p:cTn>
                              </p:par>
                            </p:childTnLst>
                          </p:cTn>
                        </p:par>
                      </p:childTnLst>
                    </p:cTn>
                  </p:par>
                  <p:par>
                    <p:cTn id="25" fill="hold">
                      <p:stCondLst>
                        <p:cond delay="indefinite"/>
                      </p:stCondLst>
                      <p:childTnLst>
                        <p:par>
                          <p:cTn id="26" fill="hold">
                            <p:stCondLst>
                              <p:cond delay="0"/>
                            </p:stCondLst>
                            <p:childTnLst>
                              <p:par>
                                <p:cTn id="27" presetID="17" presetClass="entr" presetSubtype="10" fill="hold" grpId="0" nodeType="clickEffect">
                                  <p:stCondLst>
                                    <p:cond delay="0"/>
                                  </p:stCondLst>
                                  <p:childTnLst>
                                    <p:set>
                                      <p:cBhvr>
                                        <p:cTn id="28" dur="1" fill="hold">
                                          <p:stCondLst>
                                            <p:cond delay="0"/>
                                          </p:stCondLst>
                                        </p:cTn>
                                        <p:tgtEl>
                                          <p:spTgt spid="5">
                                            <p:txEl>
                                              <p:pRg st="3" end="3"/>
                                            </p:txEl>
                                          </p:spTgt>
                                        </p:tgtEl>
                                        <p:attrNameLst>
                                          <p:attrName>style.visibility</p:attrName>
                                        </p:attrNameLst>
                                      </p:cBhvr>
                                      <p:to>
                                        <p:strVal val="visible"/>
                                      </p:to>
                                    </p:set>
                                    <p:anim calcmode="lin" valueType="num">
                                      <p:cBhvr>
                                        <p:cTn id="29"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0" dur="500" fill="hold"/>
                                        <p:tgtEl>
                                          <p:spTgt spid="5">
                                            <p:txEl>
                                              <p:pRg st="3" end="3"/>
                                            </p:txEl>
                                          </p:spTgt>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27"/>
                                            </p:cond>
                                          </p:stCondLst>
                                          <p:endCondLst>
                                            <p:cond evt="onStopAudio" delay="0">
                                              <p:tgtEl>
                                                <p:sldTgt/>
                                              </p:tgtEl>
                                            </p:cond>
                                          </p:endCondLst>
                                        </p:cTn>
                                        <p:tgtEl>
                                          <p:sndTgt r:embed="rId3" name="Busy.wav"/>
                                        </p:tgtEl>
                                      </p:cMediaNode>
                                    </p:audio>
                                  </p:subTnLst>
                                </p:cTn>
                              </p:par>
                            </p:childTnLst>
                          </p:cTn>
                        </p:par>
                      </p:childTnLst>
                    </p:cTn>
                  </p:par>
                  <p:par>
                    <p:cTn id="31" fill="hold">
                      <p:stCondLst>
                        <p:cond delay="indefinite"/>
                      </p:stCondLst>
                      <p:childTnLst>
                        <p:par>
                          <p:cTn id="32" fill="hold">
                            <p:stCondLst>
                              <p:cond delay="0"/>
                            </p:stCondLst>
                            <p:childTnLst>
                              <p:par>
                                <p:cTn id="33" presetID="17" presetClass="entr" presetSubtype="10" fill="hold" grpId="0"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 calcmode="lin" valueType="num">
                                      <p:cBhvr>
                                        <p:cTn id="35"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5">
                                            <p:txEl>
                                              <p:pRg st="4" end="4"/>
                                            </p:txEl>
                                          </p:spTgt>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33"/>
                                            </p:cond>
                                          </p:stCondLst>
                                          <p:endCondLst>
                                            <p:cond evt="onStopAudio" delay="0">
                                              <p:tgtEl>
                                                <p:sldTgt/>
                                              </p:tgtEl>
                                            </p:cond>
                                          </p:endCondLst>
                                        </p:cTn>
                                        <p:tgtEl>
                                          <p:sndTgt r:embed="rId3" name="Bus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244655" y="2658616"/>
            <a:ext cx="8748464" cy="1130424"/>
          </a:xfrm>
          <a:prstGeom prst="roundRect">
            <a:avLst/>
          </a:prstGeom>
          <a:solidFill>
            <a:srgbClr val="C00000"/>
          </a:solidFill>
          <a:ln w="76200">
            <a:solidFill>
              <a:srgbClr val="FFC00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Rectangle 1"/>
          <p:cNvSpPr>
            <a:spLocks noChangeArrowheads="1"/>
          </p:cNvSpPr>
          <p:nvPr/>
        </p:nvSpPr>
        <p:spPr bwMode="auto">
          <a:xfrm>
            <a:off x="395536" y="2793704"/>
            <a:ext cx="8418071"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tabLst>
                <a:tab pos="801688" algn="l"/>
              </a:tabLst>
            </a:pPr>
            <a:r>
              <a:rPr lang="ar-EG" sz="4400" b="1" dirty="0" smtClean="0">
                <a:solidFill>
                  <a:schemeClr val="bg1"/>
                </a:solidFill>
                <a:latin typeface="Times New Roman" pitchFamily="18" charset="0"/>
                <a:ea typeface="Calibri" pitchFamily="34" charset="0"/>
                <a:cs typeface="Times New Roman" pitchFamily="18" charset="0"/>
              </a:rPr>
              <a:t>12- أكمل إعراب ما تحته خط فيما </a:t>
            </a:r>
            <a:r>
              <a:rPr lang="ar-EG" sz="4400" b="1" dirty="0" err="1" smtClean="0">
                <a:solidFill>
                  <a:schemeClr val="bg1"/>
                </a:solidFill>
                <a:latin typeface="Times New Roman" pitchFamily="18" charset="0"/>
                <a:ea typeface="Calibri" pitchFamily="34" charset="0"/>
                <a:cs typeface="Times New Roman" pitchFamily="18" charset="0"/>
              </a:rPr>
              <a:t>يلي:</a:t>
            </a:r>
            <a:endParaRPr lang="ar-EG" sz="4400" b="1" dirty="0" smtClean="0">
              <a:solidFill>
                <a:schemeClr val="bg1"/>
              </a:solidFill>
              <a:latin typeface="Times New Roman" pitchFamily="18" charset="0"/>
              <a:ea typeface="Calibri" pitchFamily="34" charset="0"/>
              <a:cs typeface="Times New Roman" pitchFamily="18" charset="0"/>
            </a:endParaRPr>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suction.wav"/>
                                        </p:tgtEl>
                                      </p:cMediaNode>
                                    </p:audio>
                                  </p:sub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subTnLst>
                                    <p:audio>
                                      <p:cMediaNode>
                                        <p:cTn display="0" masterRel="sameClick">
                                          <p:stCondLst>
                                            <p:cond evt="begin" delay="0">
                                              <p:tn val="8"/>
                                            </p:cond>
                                          </p:stCondLst>
                                          <p:endCondLst>
                                            <p:cond evt="onStopAudio" delay="0">
                                              <p:tgtEl>
                                                <p:sldTgt/>
                                              </p:tgtEl>
                                            </p:cond>
                                          </p:endCondLst>
                                        </p:cTn>
                                        <p:tgtEl>
                                          <p:sndTgt r:embed="rId3" name="suctio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0" y="44624"/>
            <a:ext cx="9144000" cy="6813376"/>
            <a:chOff x="179512" y="2132856"/>
            <a:chExt cx="8649344" cy="4745502"/>
          </a:xfrm>
        </p:grpSpPr>
        <p:sp>
          <p:nvSpPr>
            <p:cNvPr id="3" name="مستطيل ذو زوايا قطرية مستديرة 2"/>
            <p:cNvSpPr/>
            <p:nvPr/>
          </p:nvSpPr>
          <p:spPr>
            <a:xfrm>
              <a:off x="331912" y="2357264"/>
              <a:ext cx="8496944" cy="4521094"/>
            </a:xfrm>
            <a:prstGeom prst="round2DiagRect">
              <a:avLst/>
            </a:prstGeom>
            <a:solidFill>
              <a:srgbClr val="6600CC"/>
            </a:solidFill>
            <a:ln w="5715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ستطيل 3"/>
            <p:cNvSpPr/>
            <p:nvPr/>
          </p:nvSpPr>
          <p:spPr>
            <a:xfrm>
              <a:off x="179512" y="2132856"/>
              <a:ext cx="8496944" cy="4563961"/>
            </a:xfrm>
            <a:prstGeom prst="rect">
              <a:avLst/>
            </a:prstGeom>
            <a:solidFill>
              <a:schemeClr val="bg1"/>
            </a:solidFill>
            <a:ln w="5715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solidFill>
                  <a:schemeClr val="bg1"/>
                </a:solidFill>
              </a:endParaRPr>
            </a:p>
          </p:txBody>
        </p:sp>
      </p:grpSp>
      <p:sp>
        <p:nvSpPr>
          <p:cNvPr id="5" name="Rectangle 1"/>
          <p:cNvSpPr>
            <a:spLocks noChangeArrowheads="1"/>
          </p:cNvSpPr>
          <p:nvPr/>
        </p:nvSpPr>
        <p:spPr bwMode="auto">
          <a:xfrm>
            <a:off x="0" y="379685"/>
            <a:ext cx="8892481"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ar-EG" sz="3200" b="1" dirty="0" smtClean="0"/>
              <a:t>أ- قال </a:t>
            </a:r>
            <a:r>
              <a:rPr lang="ar-EG" sz="3200" b="1" dirty="0" err="1" smtClean="0"/>
              <a:t>تعالى: {</a:t>
            </a:r>
            <a:r>
              <a:rPr lang="ar-EG" sz="3200" b="1" dirty="0" smtClean="0"/>
              <a:t> </a:t>
            </a:r>
            <a:r>
              <a:rPr lang="ar-SA" sz="3200" b="1" u="sng" dirty="0" smtClean="0"/>
              <a:t>وكَانَ لَهُ ثَمَرٌ</a:t>
            </a:r>
            <a:r>
              <a:rPr lang="ar-SA" sz="3200" b="1" dirty="0" smtClean="0"/>
              <a:t> فَقَالَ لِصَاحِبِهِ </a:t>
            </a:r>
            <a:r>
              <a:rPr lang="ar-SA" sz="3200" b="1" u="sng" dirty="0" smtClean="0"/>
              <a:t>وهُوَ يُحَاوِرُهُ أَنَا أَكْثَرُ</a:t>
            </a:r>
            <a:r>
              <a:rPr lang="ar-SA" sz="3200" b="1" dirty="0" smtClean="0"/>
              <a:t> مِنكَ </a:t>
            </a:r>
            <a:r>
              <a:rPr lang="ar-SA" sz="3200" b="1" u="sng" dirty="0" smtClean="0"/>
              <a:t>مَالاً </a:t>
            </a:r>
            <a:r>
              <a:rPr lang="ar-SA" sz="3200" b="1" dirty="0" smtClean="0"/>
              <a:t>وأَعَزُّ </a:t>
            </a:r>
            <a:r>
              <a:rPr lang="ar-SA" sz="3200" b="1" u="sng" dirty="0" smtClean="0"/>
              <a:t>نَفَرًا</a:t>
            </a:r>
            <a:r>
              <a:rPr lang="ar-SA" sz="3200" b="1" dirty="0" smtClean="0"/>
              <a:t> </a:t>
            </a:r>
            <a:r>
              <a:rPr lang="ar-EG" sz="3200" b="1" dirty="0" smtClean="0"/>
              <a:t>} الكهف 34</a:t>
            </a:r>
            <a:endParaRPr lang="en-US" sz="3200" dirty="0" smtClean="0"/>
          </a:p>
          <a:p>
            <a:r>
              <a:rPr lang="ar-EG" sz="3200" b="1" dirty="0" smtClean="0">
                <a:solidFill>
                  <a:srgbClr val="FF0000"/>
                </a:solidFill>
              </a:rPr>
              <a:t>كان:</a:t>
            </a:r>
            <a:r>
              <a:rPr lang="ar-EG" sz="3200" b="1" dirty="0" smtClean="0"/>
              <a:t> فعل ماض ناقص، </a:t>
            </a:r>
            <a:r>
              <a:rPr lang="ar-EG" sz="3200" b="1" dirty="0" err="1" smtClean="0"/>
              <a:t>يرفع </a:t>
            </a:r>
            <a:r>
              <a:rPr lang="ar-EG" dirty="0" err="1" smtClean="0"/>
              <a:t>...........................</a:t>
            </a:r>
            <a:r>
              <a:rPr lang="ar-EG" sz="3200" b="1" dirty="0" smtClean="0"/>
              <a:t> </a:t>
            </a:r>
            <a:r>
              <a:rPr lang="ar-EG" sz="3200" b="1" dirty="0" err="1" smtClean="0"/>
              <a:t>وينصب </a:t>
            </a:r>
            <a:r>
              <a:rPr lang="ar-EG" dirty="0" err="1" smtClean="0"/>
              <a:t>...........................</a:t>
            </a:r>
            <a:r>
              <a:rPr lang="ar-EG" sz="3200" b="1" dirty="0" smtClean="0"/>
              <a:t> مبني على الفتح.</a:t>
            </a:r>
            <a:endParaRPr lang="en-US" sz="3200" dirty="0" smtClean="0"/>
          </a:p>
          <a:p>
            <a:r>
              <a:rPr lang="ar-EG" sz="3200" b="1" dirty="0" smtClean="0">
                <a:solidFill>
                  <a:srgbClr val="FF0000"/>
                </a:solidFill>
              </a:rPr>
              <a:t>له:</a:t>
            </a:r>
            <a:r>
              <a:rPr lang="ar-EG" sz="3200" b="1" dirty="0" smtClean="0"/>
              <a:t> اللام حرف </a:t>
            </a:r>
            <a:r>
              <a:rPr lang="ar-EG" sz="3200" b="1" dirty="0" err="1" smtClean="0"/>
              <a:t>جر.</a:t>
            </a:r>
            <a:r>
              <a:rPr lang="ar-EG" sz="3200" b="1" dirty="0" smtClean="0"/>
              <a:t> والهاء ضمير متصل مبني على الضم في محل جر بحرف </a:t>
            </a:r>
            <a:r>
              <a:rPr lang="ar-EG" sz="3200" b="1" dirty="0" err="1" smtClean="0"/>
              <a:t>الجر.</a:t>
            </a:r>
            <a:r>
              <a:rPr lang="ar-EG" sz="3200" b="1" dirty="0" smtClean="0"/>
              <a:t> وشبه </a:t>
            </a:r>
            <a:r>
              <a:rPr lang="ar-EG" sz="3200" b="1" dirty="0" err="1" smtClean="0"/>
              <a:t>الجملة </a:t>
            </a:r>
            <a:r>
              <a:rPr lang="ar-EG" sz="3200" b="1" dirty="0" smtClean="0"/>
              <a:t>(له) في محل نصب </a:t>
            </a:r>
            <a:r>
              <a:rPr lang="ar-EG" sz="3200" b="1" dirty="0" err="1" smtClean="0"/>
              <a:t>خبر </a:t>
            </a:r>
            <a:r>
              <a:rPr lang="ar-EG" sz="3200" b="1" dirty="0" smtClean="0"/>
              <a:t>(كان) مقدم.</a:t>
            </a:r>
            <a:endParaRPr lang="en-US" sz="3200" dirty="0" smtClean="0"/>
          </a:p>
          <a:p>
            <a:r>
              <a:rPr lang="ar-EG" sz="3200" b="1" dirty="0" smtClean="0">
                <a:solidFill>
                  <a:srgbClr val="FF0000"/>
                </a:solidFill>
              </a:rPr>
              <a:t>ثمر:</a:t>
            </a:r>
            <a:r>
              <a:rPr lang="ar-EG" sz="3200" b="1" dirty="0" smtClean="0"/>
              <a:t> </a:t>
            </a:r>
            <a:r>
              <a:rPr lang="ar-EG" sz="3200" b="1" dirty="0" err="1" smtClean="0"/>
              <a:t>اسم </a:t>
            </a:r>
            <a:r>
              <a:rPr lang="ar-EG" dirty="0" err="1" smtClean="0"/>
              <a:t>........................</a:t>
            </a:r>
            <a:r>
              <a:rPr lang="ar-EG" sz="3200" b="1" dirty="0" smtClean="0"/>
              <a:t> مرفوع، وعلامة </a:t>
            </a:r>
            <a:r>
              <a:rPr lang="ar-EG" sz="3200" b="1" dirty="0" err="1" smtClean="0"/>
              <a:t>رفعه</a:t>
            </a:r>
            <a:r>
              <a:rPr lang="ar-EG" dirty="0" err="1" smtClean="0"/>
              <a:t>....................................</a:t>
            </a:r>
            <a:endParaRPr lang="en-US" dirty="0" smtClean="0"/>
          </a:p>
          <a:p>
            <a:r>
              <a:rPr lang="ar-EG" sz="3200" b="1" dirty="0" smtClean="0">
                <a:solidFill>
                  <a:srgbClr val="FF0000"/>
                </a:solidFill>
              </a:rPr>
              <a:t>وهو:</a:t>
            </a:r>
            <a:r>
              <a:rPr lang="ar-EG" sz="3200" b="1" dirty="0" smtClean="0"/>
              <a:t> الواو واو </a:t>
            </a:r>
            <a:r>
              <a:rPr lang="ar-EG" sz="3200" b="1" dirty="0" err="1" smtClean="0"/>
              <a:t>الحال.</a:t>
            </a:r>
            <a:r>
              <a:rPr lang="ar-EG" sz="3200" b="1" dirty="0" smtClean="0"/>
              <a:t> هو: ضمير مبني </a:t>
            </a:r>
            <a:r>
              <a:rPr lang="ar-EG" sz="3200" b="1" dirty="0" err="1" smtClean="0"/>
              <a:t>على </a:t>
            </a:r>
            <a:r>
              <a:rPr lang="ar-EG" dirty="0" err="1" smtClean="0"/>
              <a:t>..........................</a:t>
            </a:r>
            <a:r>
              <a:rPr lang="ar-EG" sz="3200" b="1" dirty="0" smtClean="0"/>
              <a:t> في محل </a:t>
            </a:r>
            <a:r>
              <a:rPr lang="ar-EG" sz="3200" b="1" dirty="0" err="1" smtClean="0"/>
              <a:t>رفع </a:t>
            </a:r>
            <a:r>
              <a:rPr lang="ar-EG" dirty="0" err="1" smtClean="0"/>
              <a:t>.....................</a:t>
            </a:r>
            <a:endParaRPr lang="en-US" dirty="0" smtClean="0"/>
          </a:p>
          <a:p>
            <a:r>
              <a:rPr lang="ar-EG" sz="3200" b="1" dirty="0" smtClean="0">
                <a:solidFill>
                  <a:srgbClr val="FF0000"/>
                </a:solidFill>
              </a:rPr>
              <a:t>يحاوره:</a:t>
            </a:r>
            <a:r>
              <a:rPr lang="ar-EG" sz="3200" b="1" dirty="0" smtClean="0"/>
              <a:t> فعل مضارع مرفوع، وعلامة </a:t>
            </a:r>
            <a:r>
              <a:rPr lang="ar-EG" sz="3200" b="1" dirty="0" err="1" smtClean="0"/>
              <a:t>رفعه </a:t>
            </a:r>
            <a:r>
              <a:rPr lang="ar-EG" sz="3200" dirty="0" smtClean="0"/>
              <a:t>.....................</a:t>
            </a:r>
            <a:r>
              <a:rPr lang="ar-EG" sz="3200" b="1" dirty="0" smtClean="0"/>
              <a:t>، والفاعل ضمير مستتر </a:t>
            </a:r>
            <a:r>
              <a:rPr lang="ar-EG" sz="3200" b="1" dirty="0" err="1" smtClean="0"/>
              <a:t>تقديره </a:t>
            </a:r>
            <a:r>
              <a:rPr lang="ar-EG" sz="3200" dirty="0" err="1" smtClean="0"/>
              <a:t>..............</a:t>
            </a:r>
            <a:endParaRPr lang="en-US" sz="3200" dirty="0"/>
          </a:p>
        </p:txBody>
      </p:sp>
      <p:sp>
        <p:nvSpPr>
          <p:cNvPr id="6" name="مربع نص 5"/>
          <p:cNvSpPr txBox="1"/>
          <p:nvPr/>
        </p:nvSpPr>
        <p:spPr>
          <a:xfrm>
            <a:off x="3571868" y="1344027"/>
            <a:ext cx="1428760" cy="584775"/>
          </a:xfrm>
          <a:prstGeom prst="rect">
            <a:avLst/>
          </a:prstGeom>
          <a:noFill/>
        </p:spPr>
        <p:txBody>
          <a:bodyPr wrap="square" rtlCol="1">
            <a:spAutoFit/>
          </a:bodyPr>
          <a:lstStyle/>
          <a:p>
            <a:pPr algn="ctr"/>
            <a:r>
              <a:rPr lang="ar-EG" sz="3200" b="1" dirty="0" smtClean="0">
                <a:solidFill>
                  <a:srgbClr val="6600CC"/>
                </a:solidFill>
              </a:rPr>
              <a:t>المبتدأ</a:t>
            </a:r>
            <a:endParaRPr lang="en-US" sz="3200" dirty="0">
              <a:solidFill>
                <a:srgbClr val="6600CC"/>
              </a:solidFill>
            </a:endParaRPr>
          </a:p>
        </p:txBody>
      </p:sp>
      <p:sp>
        <p:nvSpPr>
          <p:cNvPr id="7" name="مربع نص 6"/>
          <p:cNvSpPr txBox="1"/>
          <p:nvPr/>
        </p:nvSpPr>
        <p:spPr>
          <a:xfrm>
            <a:off x="500034" y="1357298"/>
            <a:ext cx="1428760" cy="584775"/>
          </a:xfrm>
          <a:prstGeom prst="rect">
            <a:avLst/>
          </a:prstGeom>
          <a:noFill/>
        </p:spPr>
        <p:txBody>
          <a:bodyPr wrap="square" rtlCol="1">
            <a:spAutoFit/>
          </a:bodyPr>
          <a:lstStyle/>
          <a:p>
            <a:pPr algn="ctr"/>
            <a:r>
              <a:rPr lang="ar-EG" sz="3200" b="1" dirty="0" smtClean="0">
                <a:solidFill>
                  <a:srgbClr val="6600CC"/>
                </a:solidFill>
              </a:rPr>
              <a:t>الخبر</a:t>
            </a:r>
            <a:endParaRPr lang="en-US" sz="3200" dirty="0">
              <a:solidFill>
                <a:srgbClr val="6600CC"/>
              </a:solidFill>
            </a:endParaRPr>
          </a:p>
        </p:txBody>
      </p:sp>
      <p:sp>
        <p:nvSpPr>
          <p:cNvPr id="8" name="مربع نص 7"/>
          <p:cNvSpPr txBox="1"/>
          <p:nvPr/>
        </p:nvSpPr>
        <p:spPr>
          <a:xfrm>
            <a:off x="6072198" y="3857628"/>
            <a:ext cx="1428760" cy="584775"/>
          </a:xfrm>
          <a:prstGeom prst="rect">
            <a:avLst/>
          </a:prstGeom>
          <a:noFill/>
        </p:spPr>
        <p:txBody>
          <a:bodyPr wrap="square" rtlCol="1">
            <a:spAutoFit/>
          </a:bodyPr>
          <a:lstStyle/>
          <a:p>
            <a:pPr algn="ctr"/>
            <a:r>
              <a:rPr lang="ar-EG" sz="3200" b="1" dirty="0" smtClean="0">
                <a:solidFill>
                  <a:srgbClr val="6600CC"/>
                </a:solidFill>
              </a:rPr>
              <a:t>كان</a:t>
            </a:r>
            <a:endParaRPr lang="en-US" sz="3200" dirty="0">
              <a:solidFill>
                <a:srgbClr val="6600CC"/>
              </a:solidFill>
            </a:endParaRPr>
          </a:p>
        </p:txBody>
      </p:sp>
      <p:sp>
        <p:nvSpPr>
          <p:cNvPr id="9" name="مربع نص 8"/>
          <p:cNvSpPr txBox="1"/>
          <p:nvPr/>
        </p:nvSpPr>
        <p:spPr>
          <a:xfrm>
            <a:off x="428596" y="3915795"/>
            <a:ext cx="2357454" cy="584775"/>
          </a:xfrm>
          <a:prstGeom prst="rect">
            <a:avLst/>
          </a:prstGeom>
          <a:noFill/>
        </p:spPr>
        <p:txBody>
          <a:bodyPr wrap="square" rtlCol="1">
            <a:spAutoFit/>
          </a:bodyPr>
          <a:lstStyle/>
          <a:p>
            <a:pPr algn="ctr"/>
            <a:r>
              <a:rPr lang="ar-EG" sz="3200" b="1" dirty="0" smtClean="0">
                <a:solidFill>
                  <a:srgbClr val="6600CC"/>
                </a:solidFill>
              </a:rPr>
              <a:t>الضمة الظاهرة</a:t>
            </a:r>
            <a:endParaRPr lang="en-US" sz="3200" dirty="0">
              <a:solidFill>
                <a:srgbClr val="6600CC"/>
              </a:solidFill>
            </a:endParaRPr>
          </a:p>
        </p:txBody>
      </p:sp>
      <p:sp>
        <p:nvSpPr>
          <p:cNvPr id="10" name="مربع نص 9"/>
          <p:cNvSpPr txBox="1"/>
          <p:nvPr/>
        </p:nvSpPr>
        <p:spPr>
          <a:xfrm>
            <a:off x="1285852" y="4286256"/>
            <a:ext cx="1428760" cy="584775"/>
          </a:xfrm>
          <a:prstGeom prst="rect">
            <a:avLst/>
          </a:prstGeom>
          <a:noFill/>
        </p:spPr>
        <p:txBody>
          <a:bodyPr wrap="square" rtlCol="1">
            <a:spAutoFit/>
          </a:bodyPr>
          <a:lstStyle/>
          <a:p>
            <a:pPr algn="ctr"/>
            <a:r>
              <a:rPr lang="ar-EG" sz="3200" b="1" dirty="0" smtClean="0">
                <a:solidFill>
                  <a:srgbClr val="6600CC"/>
                </a:solidFill>
              </a:rPr>
              <a:t>الفتح</a:t>
            </a:r>
            <a:endParaRPr lang="en-US" sz="3200" dirty="0">
              <a:solidFill>
                <a:srgbClr val="6600CC"/>
              </a:solidFill>
            </a:endParaRPr>
          </a:p>
        </p:txBody>
      </p:sp>
      <p:sp>
        <p:nvSpPr>
          <p:cNvPr id="11" name="مربع نص 10"/>
          <p:cNvSpPr txBox="1"/>
          <p:nvPr/>
        </p:nvSpPr>
        <p:spPr>
          <a:xfrm>
            <a:off x="6143636" y="4857760"/>
            <a:ext cx="1428760" cy="584775"/>
          </a:xfrm>
          <a:prstGeom prst="rect">
            <a:avLst/>
          </a:prstGeom>
          <a:noFill/>
        </p:spPr>
        <p:txBody>
          <a:bodyPr wrap="square" rtlCol="1">
            <a:spAutoFit/>
          </a:bodyPr>
          <a:lstStyle/>
          <a:p>
            <a:pPr algn="ctr"/>
            <a:r>
              <a:rPr lang="ar-EG" sz="3200" b="1" dirty="0" smtClean="0">
                <a:solidFill>
                  <a:srgbClr val="6600CC"/>
                </a:solidFill>
              </a:rPr>
              <a:t>مبتدأ</a:t>
            </a:r>
            <a:endParaRPr lang="en-US" sz="3200" dirty="0">
              <a:solidFill>
                <a:srgbClr val="6600CC"/>
              </a:solidFill>
            </a:endParaRPr>
          </a:p>
        </p:txBody>
      </p:sp>
      <p:sp>
        <p:nvSpPr>
          <p:cNvPr id="12" name="مربع نص 11"/>
          <p:cNvSpPr txBox="1"/>
          <p:nvPr/>
        </p:nvSpPr>
        <p:spPr>
          <a:xfrm>
            <a:off x="3357554" y="5643578"/>
            <a:ext cx="1428760" cy="584775"/>
          </a:xfrm>
          <a:prstGeom prst="rect">
            <a:avLst/>
          </a:prstGeom>
          <a:noFill/>
        </p:spPr>
        <p:txBody>
          <a:bodyPr wrap="square" rtlCol="1">
            <a:spAutoFit/>
          </a:bodyPr>
          <a:lstStyle/>
          <a:p>
            <a:pPr algn="ctr"/>
            <a:r>
              <a:rPr lang="ar-EG" sz="3200" b="1" dirty="0" smtClean="0">
                <a:solidFill>
                  <a:srgbClr val="6600CC"/>
                </a:solidFill>
              </a:rPr>
              <a:t>هو</a:t>
            </a:r>
            <a:endParaRPr lang="en-US" sz="3200" dirty="0">
              <a:solidFill>
                <a:srgbClr val="6600CC"/>
              </a:solidFill>
            </a:endParaRPr>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BONGOHAT.WAV"/>
                                        </p:tgtEl>
                                      </p:cMediaNode>
                                    </p:audio>
                                  </p:subTnLst>
                                </p:cTn>
                              </p:par>
                              <p:par>
                                <p:cTn id="8" presetID="16" presetClass="entr" presetSubtype="2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Horizontal)">
                                      <p:cBhvr>
                                        <p:cTn id="10" dur="500"/>
                                        <p:tgtEl>
                                          <p:spTgt spid="5"/>
                                        </p:tgtEl>
                                      </p:cBhvr>
                                    </p:animEffect>
                                  </p:childTnLst>
                                  <p:subTnLst>
                                    <p:audio>
                                      <p:cMediaNode>
                                        <p:cTn display="0" masterRel="sameClick">
                                          <p:stCondLst>
                                            <p:cond evt="begin" delay="0">
                                              <p:tn val="8"/>
                                            </p:cond>
                                          </p:stCondLst>
                                          <p:endCondLst>
                                            <p:cond evt="onStopAudio" delay="0">
                                              <p:tgtEl>
                                                <p:sldTgt/>
                                              </p:tgtEl>
                                            </p:cond>
                                          </p:endCondLst>
                                        </p:cTn>
                                        <p:tgtEl>
                                          <p:sndTgt r:embed="rId3" name="BONGOHAT.WAV"/>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subTnLst>
                                    <p:audio>
                                      <p:cMediaNode>
                                        <p:cTn display="0" masterRel="sameClick">
                                          <p:stCondLst>
                                            <p:cond evt="begin" delay="0">
                                              <p:tn val="13"/>
                                            </p:cond>
                                          </p:stCondLst>
                                          <p:endCondLst>
                                            <p:cond evt="onStopAudio" delay="0">
                                              <p:tgtEl>
                                                <p:sldTgt/>
                                              </p:tgtEl>
                                            </p:cond>
                                          </p:endCondLst>
                                        </p:cTn>
                                        <p:tgtEl>
                                          <p:sndTgt r:embed="rId4" name="BADPLUMB.WAV"/>
                                        </p:tgtEl>
                                      </p:cMediaNode>
                                    </p:audio>
                                  </p:sub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subTnLst>
                                    <p:audio>
                                      <p:cMediaNode>
                                        <p:cTn display="0" masterRel="sameClick">
                                          <p:stCondLst>
                                            <p:cond evt="begin" delay="0">
                                              <p:tn val="18"/>
                                            </p:cond>
                                          </p:stCondLst>
                                          <p:endCondLst>
                                            <p:cond evt="onStopAudio" delay="0">
                                              <p:tgtEl>
                                                <p:sldTgt/>
                                              </p:tgtEl>
                                            </p:cond>
                                          </p:endCondLst>
                                        </p:cTn>
                                        <p:tgtEl>
                                          <p:sndTgt r:embed="rId4" name="BADPLUMB.WAV"/>
                                        </p:tgtEl>
                                      </p:cMediaNode>
                                    </p:audio>
                                  </p:sub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subTnLst>
                                    <p:audio>
                                      <p:cMediaNode>
                                        <p:cTn display="0" masterRel="sameClick">
                                          <p:stCondLst>
                                            <p:cond evt="begin" delay="0">
                                              <p:tn val="23"/>
                                            </p:cond>
                                          </p:stCondLst>
                                          <p:endCondLst>
                                            <p:cond evt="onStopAudio" delay="0">
                                              <p:tgtEl>
                                                <p:sldTgt/>
                                              </p:tgtEl>
                                            </p:cond>
                                          </p:endCondLst>
                                        </p:cTn>
                                        <p:tgtEl>
                                          <p:sndTgt r:embed="rId4" name="BADPLUMB.WAV"/>
                                        </p:tgtEl>
                                      </p:cMediaNode>
                                    </p:audio>
                                  </p:sub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subTnLst>
                                    <p:audio>
                                      <p:cMediaNode>
                                        <p:cTn display="0" masterRel="sameClick">
                                          <p:stCondLst>
                                            <p:cond evt="begin" delay="0">
                                              <p:tn val="28"/>
                                            </p:cond>
                                          </p:stCondLst>
                                          <p:endCondLst>
                                            <p:cond evt="onStopAudio" delay="0">
                                              <p:tgtEl>
                                                <p:sldTgt/>
                                              </p:tgtEl>
                                            </p:cond>
                                          </p:endCondLst>
                                        </p:cTn>
                                        <p:tgtEl>
                                          <p:sndTgt r:embed="rId4" name="BADPLUMB.WAV"/>
                                        </p:tgtEl>
                                      </p:cMediaNode>
                                    </p:audio>
                                  </p:sub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subTnLst>
                                    <p:audio>
                                      <p:cMediaNode>
                                        <p:cTn display="0" masterRel="sameClick">
                                          <p:stCondLst>
                                            <p:cond evt="begin" delay="0">
                                              <p:tn val="33"/>
                                            </p:cond>
                                          </p:stCondLst>
                                          <p:endCondLst>
                                            <p:cond evt="onStopAudio" delay="0">
                                              <p:tgtEl>
                                                <p:sldTgt/>
                                              </p:tgtEl>
                                            </p:cond>
                                          </p:endCondLst>
                                        </p:cTn>
                                        <p:tgtEl>
                                          <p:sndTgt r:embed="rId4" name="BADPLUMB.WAV"/>
                                        </p:tgtEl>
                                      </p:cMediaNode>
                                    </p:audio>
                                  </p:sub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subTnLst>
                                    <p:audio>
                                      <p:cMediaNode>
                                        <p:cTn display="0" masterRel="sameClick">
                                          <p:stCondLst>
                                            <p:cond evt="begin" delay="0">
                                              <p:tn val="38"/>
                                            </p:cond>
                                          </p:stCondLst>
                                          <p:endCondLst>
                                            <p:cond evt="onStopAudio" delay="0">
                                              <p:tgtEl>
                                                <p:sldTgt/>
                                              </p:tgtEl>
                                            </p:cond>
                                          </p:endCondLst>
                                        </p:cTn>
                                        <p:tgtEl>
                                          <p:sndTgt r:embed="rId4" name="BADPLUMB.WAV"/>
                                        </p:tgtEl>
                                      </p:cMediaNode>
                                    </p:audio>
                                  </p:sub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subTnLst>
                                    <p:audio>
                                      <p:cMediaNode>
                                        <p:cTn display="0" masterRel="sameClick">
                                          <p:stCondLst>
                                            <p:cond evt="begin" delay="0">
                                              <p:tn val="43"/>
                                            </p:cond>
                                          </p:stCondLst>
                                          <p:endCondLst>
                                            <p:cond evt="onStopAudio" delay="0">
                                              <p:tgtEl>
                                                <p:sldTgt/>
                                              </p:tgtEl>
                                            </p:cond>
                                          </p:endCondLst>
                                        </p:cTn>
                                        <p:tgtEl>
                                          <p:sndTgt r:embed="rId4" name="BADPLU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0" y="44624"/>
            <a:ext cx="9144000" cy="6813376"/>
            <a:chOff x="179512" y="2132856"/>
            <a:chExt cx="8649344" cy="4745502"/>
          </a:xfrm>
        </p:grpSpPr>
        <p:sp>
          <p:nvSpPr>
            <p:cNvPr id="3" name="مستطيل ذو زوايا قطرية مستديرة 2"/>
            <p:cNvSpPr/>
            <p:nvPr/>
          </p:nvSpPr>
          <p:spPr>
            <a:xfrm>
              <a:off x="331912" y="2357264"/>
              <a:ext cx="8496944" cy="4521094"/>
            </a:xfrm>
            <a:prstGeom prst="round2DiagRect">
              <a:avLst/>
            </a:prstGeom>
            <a:solidFill>
              <a:srgbClr val="6600CC"/>
            </a:solidFill>
            <a:ln w="5715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ستطيل 3"/>
            <p:cNvSpPr/>
            <p:nvPr/>
          </p:nvSpPr>
          <p:spPr>
            <a:xfrm>
              <a:off x="179512" y="2132856"/>
              <a:ext cx="8496944" cy="4563961"/>
            </a:xfrm>
            <a:prstGeom prst="rect">
              <a:avLst/>
            </a:prstGeom>
            <a:solidFill>
              <a:schemeClr val="bg1"/>
            </a:solidFill>
            <a:ln w="5715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solidFill>
                  <a:schemeClr val="bg1"/>
                </a:solidFill>
              </a:endParaRPr>
            </a:p>
          </p:txBody>
        </p:sp>
      </p:grpSp>
      <p:sp>
        <p:nvSpPr>
          <p:cNvPr id="5" name="Rectangle 1"/>
          <p:cNvSpPr>
            <a:spLocks noChangeArrowheads="1"/>
          </p:cNvSpPr>
          <p:nvPr/>
        </p:nvSpPr>
        <p:spPr bwMode="auto">
          <a:xfrm>
            <a:off x="0" y="218104"/>
            <a:ext cx="8892481" cy="63248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ar-EG" sz="3600" b="1" dirty="0" smtClean="0"/>
              <a:t>والهاء: ضمير متصل مبني على الضم في محل </a:t>
            </a:r>
            <a:r>
              <a:rPr lang="ar-EG" sz="3600" b="1" dirty="0" err="1" smtClean="0"/>
              <a:t>نصب </a:t>
            </a:r>
            <a:r>
              <a:rPr lang="ar-EG" dirty="0" err="1" smtClean="0"/>
              <a:t>............................</a:t>
            </a:r>
            <a:r>
              <a:rPr lang="ar-EG" dirty="0" smtClean="0"/>
              <a:t> </a:t>
            </a:r>
            <a:r>
              <a:rPr lang="ar-EG" sz="3600" b="1" dirty="0" smtClean="0"/>
              <a:t>والجملة </a:t>
            </a:r>
            <a:r>
              <a:rPr lang="ar-EG" sz="3600" b="1" dirty="0" err="1" smtClean="0"/>
              <a:t>الفعلية </a:t>
            </a:r>
            <a:r>
              <a:rPr lang="ar-EG" sz="3600" b="1" dirty="0" smtClean="0"/>
              <a:t>(يحاوره) في محل خبر المبتدأ.</a:t>
            </a:r>
            <a:endParaRPr lang="en-US" sz="3600" dirty="0" smtClean="0"/>
          </a:p>
          <a:p>
            <a:pPr>
              <a:lnSpc>
                <a:spcPct val="150000"/>
              </a:lnSpc>
            </a:pPr>
            <a:r>
              <a:rPr lang="ar-EG" sz="3600" b="1" dirty="0" smtClean="0"/>
              <a:t>والجملة </a:t>
            </a:r>
            <a:r>
              <a:rPr lang="ar-EG" sz="3600" b="1" dirty="0" err="1" smtClean="0"/>
              <a:t>الاسميّة </a:t>
            </a:r>
            <a:r>
              <a:rPr lang="ar-EG" sz="3600" b="1" dirty="0" smtClean="0"/>
              <a:t>(وهو يحاوره) في </a:t>
            </a:r>
            <a:r>
              <a:rPr lang="ar-EG" sz="3600" b="1" dirty="0" err="1" smtClean="0"/>
              <a:t>محل </a:t>
            </a:r>
            <a:r>
              <a:rPr lang="ar-EG" dirty="0" err="1" smtClean="0"/>
              <a:t>................................</a:t>
            </a:r>
            <a:endParaRPr lang="en-US" dirty="0" smtClean="0"/>
          </a:p>
          <a:p>
            <a:pPr>
              <a:lnSpc>
                <a:spcPct val="150000"/>
              </a:lnSpc>
            </a:pPr>
            <a:r>
              <a:rPr lang="ar-EG" sz="3600" b="1" dirty="0" smtClean="0">
                <a:solidFill>
                  <a:srgbClr val="FF0000"/>
                </a:solidFill>
              </a:rPr>
              <a:t>أنا: </a:t>
            </a:r>
            <a:r>
              <a:rPr lang="ar-EG" sz="3600" b="1" dirty="0" smtClean="0"/>
              <a:t>ضمير متصل مبني </a:t>
            </a:r>
            <a:r>
              <a:rPr lang="ar-EG" sz="3600" b="1" dirty="0" err="1" smtClean="0"/>
              <a:t>على </a:t>
            </a:r>
            <a:r>
              <a:rPr lang="ar-EG" dirty="0" err="1" smtClean="0"/>
              <a:t>......................................</a:t>
            </a:r>
            <a:r>
              <a:rPr lang="ar-EG" sz="3600" b="1" dirty="0" smtClean="0"/>
              <a:t> في محل </a:t>
            </a:r>
            <a:r>
              <a:rPr lang="ar-EG" dirty="0" smtClean="0"/>
              <a:t>...............................</a:t>
            </a:r>
            <a:endParaRPr lang="en-US" dirty="0" smtClean="0"/>
          </a:p>
          <a:p>
            <a:pPr>
              <a:lnSpc>
                <a:spcPct val="150000"/>
              </a:lnSpc>
            </a:pPr>
            <a:r>
              <a:rPr lang="ar-EG" sz="3600" b="1" dirty="0" err="1" smtClean="0">
                <a:solidFill>
                  <a:srgbClr val="FF0000"/>
                </a:solidFill>
              </a:rPr>
              <a:t>أكثر:</a:t>
            </a:r>
            <a:r>
              <a:rPr lang="ar-EG" sz="3600" b="1" dirty="0" err="1" smtClean="0"/>
              <a:t> </a:t>
            </a:r>
            <a:r>
              <a:rPr lang="ar-EG" dirty="0" err="1" smtClean="0"/>
              <a:t>.............................................................</a:t>
            </a:r>
            <a:endParaRPr lang="en-US" dirty="0" smtClean="0"/>
          </a:p>
          <a:p>
            <a:pPr>
              <a:lnSpc>
                <a:spcPct val="150000"/>
              </a:lnSpc>
            </a:pPr>
            <a:r>
              <a:rPr lang="ar-EG" sz="3600" b="1" dirty="0" smtClean="0">
                <a:solidFill>
                  <a:srgbClr val="FF0000"/>
                </a:solidFill>
              </a:rPr>
              <a:t>مالاً:</a:t>
            </a:r>
            <a:r>
              <a:rPr lang="ar-EG" sz="3600" b="1" dirty="0" smtClean="0"/>
              <a:t> </a:t>
            </a:r>
            <a:r>
              <a:rPr lang="ar-EG" sz="3600" b="1" dirty="0" err="1" smtClean="0"/>
              <a:t>تمييز </a:t>
            </a:r>
            <a:r>
              <a:rPr lang="ar-EG" dirty="0" err="1" smtClean="0"/>
              <a:t>.....................................</a:t>
            </a:r>
            <a:r>
              <a:rPr lang="ar-EG" dirty="0" smtClean="0"/>
              <a:t> </a:t>
            </a:r>
            <a:r>
              <a:rPr lang="ar-EG" sz="3600" b="1" dirty="0" err="1" smtClean="0"/>
              <a:t>وعلامة </a:t>
            </a:r>
            <a:r>
              <a:rPr lang="ar-EG" dirty="0" err="1" smtClean="0"/>
              <a:t>.......................................</a:t>
            </a:r>
            <a:endParaRPr lang="en-US" dirty="0" smtClean="0"/>
          </a:p>
          <a:p>
            <a:pPr>
              <a:lnSpc>
                <a:spcPct val="150000"/>
              </a:lnSpc>
            </a:pPr>
            <a:r>
              <a:rPr lang="ar-EG" sz="3600" b="1" dirty="0" err="1" smtClean="0">
                <a:solidFill>
                  <a:srgbClr val="FF0000"/>
                </a:solidFill>
              </a:rPr>
              <a:t>نفراً: </a:t>
            </a:r>
            <a:r>
              <a:rPr lang="ar-EG" dirty="0" err="1" smtClean="0"/>
              <a:t>...................................</a:t>
            </a:r>
            <a:endParaRPr lang="en-US" dirty="0"/>
          </a:p>
        </p:txBody>
      </p:sp>
      <p:sp>
        <p:nvSpPr>
          <p:cNvPr id="6" name="مربع نص 5"/>
          <p:cNvSpPr txBox="1"/>
          <p:nvPr/>
        </p:nvSpPr>
        <p:spPr>
          <a:xfrm>
            <a:off x="7286644" y="1214422"/>
            <a:ext cx="1428760" cy="584775"/>
          </a:xfrm>
          <a:prstGeom prst="rect">
            <a:avLst/>
          </a:prstGeom>
          <a:noFill/>
        </p:spPr>
        <p:txBody>
          <a:bodyPr wrap="square" rtlCol="1">
            <a:spAutoFit/>
          </a:bodyPr>
          <a:lstStyle/>
          <a:p>
            <a:pPr algn="ctr"/>
            <a:r>
              <a:rPr lang="ar-SA" sz="3200" b="1" dirty="0" smtClean="0">
                <a:solidFill>
                  <a:srgbClr val="6600CC"/>
                </a:solidFill>
              </a:rPr>
              <a:t>مفعول به</a:t>
            </a:r>
            <a:endParaRPr lang="en-US" sz="3200" dirty="0">
              <a:solidFill>
                <a:srgbClr val="6600CC"/>
              </a:solidFill>
            </a:endParaRPr>
          </a:p>
        </p:txBody>
      </p:sp>
      <p:sp>
        <p:nvSpPr>
          <p:cNvPr id="7" name="مربع نص 6"/>
          <p:cNvSpPr txBox="1"/>
          <p:nvPr/>
        </p:nvSpPr>
        <p:spPr>
          <a:xfrm>
            <a:off x="571472" y="2129845"/>
            <a:ext cx="2071702" cy="584775"/>
          </a:xfrm>
          <a:prstGeom prst="rect">
            <a:avLst/>
          </a:prstGeom>
          <a:noFill/>
        </p:spPr>
        <p:txBody>
          <a:bodyPr wrap="square" rtlCol="1">
            <a:spAutoFit/>
          </a:bodyPr>
          <a:lstStyle/>
          <a:p>
            <a:pPr algn="ctr"/>
            <a:r>
              <a:rPr lang="ar-EG" sz="3200" b="1" dirty="0" smtClean="0">
                <a:solidFill>
                  <a:srgbClr val="6600CC"/>
                </a:solidFill>
              </a:rPr>
              <a:t>نصب حال</a:t>
            </a:r>
            <a:endParaRPr lang="en-US" sz="3200" dirty="0">
              <a:solidFill>
                <a:srgbClr val="6600CC"/>
              </a:solidFill>
            </a:endParaRPr>
          </a:p>
        </p:txBody>
      </p:sp>
      <p:sp>
        <p:nvSpPr>
          <p:cNvPr id="8" name="مربع نص 7"/>
          <p:cNvSpPr txBox="1"/>
          <p:nvPr/>
        </p:nvSpPr>
        <p:spPr>
          <a:xfrm>
            <a:off x="2571736" y="2857496"/>
            <a:ext cx="2071702" cy="584775"/>
          </a:xfrm>
          <a:prstGeom prst="rect">
            <a:avLst/>
          </a:prstGeom>
          <a:noFill/>
        </p:spPr>
        <p:txBody>
          <a:bodyPr wrap="square" rtlCol="1">
            <a:spAutoFit/>
          </a:bodyPr>
          <a:lstStyle/>
          <a:p>
            <a:pPr algn="ctr"/>
            <a:r>
              <a:rPr lang="ar-EG" sz="3200" b="1" dirty="0" smtClean="0">
                <a:solidFill>
                  <a:srgbClr val="6600CC"/>
                </a:solidFill>
              </a:rPr>
              <a:t>السكون</a:t>
            </a:r>
            <a:endParaRPr lang="en-US" sz="3200" dirty="0">
              <a:solidFill>
                <a:srgbClr val="6600CC"/>
              </a:solidFill>
            </a:endParaRPr>
          </a:p>
        </p:txBody>
      </p:sp>
      <p:sp>
        <p:nvSpPr>
          <p:cNvPr id="9" name="مربع نص 8"/>
          <p:cNvSpPr txBox="1"/>
          <p:nvPr/>
        </p:nvSpPr>
        <p:spPr>
          <a:xfrm>
            <a:off x="7072298" y="3500438"/>
            <a:ext cx="2071702" cy="584775"/>
          </a:xfrm>
          <a:prstGeom prst="rect">
            <a:avLst/>
          </a:prstGeom>
          <a:noFill/>
        </p:spPr>
        <p:txBody>
          <a:bodyPr wrap="square" rtlCol="1">
            <a:spAutoFit/>
          </a:bodyPr>
          <a:lstStyle/>
          <a:p>
            <a:pPr algn="ctr"/>
            <a:r>
              <a:rPr lang="ar-EG" sz="3200" b="1" dirty="0" smtClean="0">
                <a:solidFill>
                  <a:srgbClr val="6600CC"/>
                </a:solidFill>
              </a:rPr>
              <a:t>رفع مبتدأ</a:t>
            </a:r>
            <a:endParaRPr lang="en-US" sz="3200" dirty="0">
              <a:solidFill>
                <a:srgbClr val="6600CC"/>
              </a:solidFill>
            </a:endParaRPr>
          </a:p>
        </p:txBody>
      </p:sp>
      <p:sp>
        <p:nvSpPr>
          <p:cNvPr id="10" name="مربع نص 9"/>
          <p:cNvSpPr txBox="1"/>
          <p:nvPr/>
        </p:nvSpPr>
        <p:spPr>
          <a:xfrm>
            <a:off x="0" y="4201547"/>
            <a:ext cx="8001024" cy="584775"/>
          </a:xfrm>
          <a:prstGeom prst="rect">
            <a:avLst/>
          </a:prstGeom>
          <a:noFill/>
        </p:spPr>
        <p:txBody>
          <a:bodyPr wrap="square" rtlCol="1">
            <a:spAutoFit/>
          </a:bodyPr>
          <a:lstStyle/>
          <a:p>
            <a:r>
              <a:rPr lang="ar-SA" sz="3200" b="1" dirty="0" smtClean="0">
                <a:solidFill>
                  <a:srgbClr val="6600CC"/>
                </a:solidFill>
              </a:rPr>
              <a:t>خبر مرفوع وعلامة رفعه الضمة الظاهرة على آخره.</a:t>
            </a:r>
            <a:endParaRPr lang="en-US" sz="3200" dirty="0">
              <a:solidFill>
                <a:srgbClr val="6600CC"/>
              </a:solidFill>
            </a:endParaRPr>
          </a:p>
        </p:txBody>
      </p:sp>
      <p:sp>
        <p:nvSpPr>
          <p:cNvPr id="11" name="مربع نص 10"/>
          <p:cNvSpPr txBox="1"/>
          <p:nvPr/>
        </p:nvSpPr>
        <p:spPr>
          <a:xfrm>
            <a:off x="4857752" y="5000636"/>
            <a:ext cx="2071702" cy="584775"/>
          </a:xfrm>
          <a:prstGeom prst="rect">
            <a:avLst/>
          </a:prstGeom>
          <a:noFill/>
        </p:spPr>
        <p:txBody>
          <a:bodyPr wrap="square" rtlCol="1">
            <a:spAutoFit/>
          </a:bodyPr>
          <a:lstStyle/>
          <a:p>
            <a:pPr algn="ctr"/>
            <a:r>
              <a:rPr lang="ar-EG" sz="3200" b="1" dirty="0" smtClean="0">
                <a:solidFill>
                  <a:srgbClr val="6600CC"/>
                </a:solidFill>
              </a:rPr>
              <a:t>منصوب</a:t>
            </a:r>
            <a:endParaRPr lang="en-US" sz="3200" dirty="0">
              <a:solidFill>
                <a:srgbClr val="6600CC"/>
              </a:solidFill>
            </a:endParaRPr>
          </a:p>
        </p:txBody>
      </p:sp>
      <p:sp>
        <p:nvSpPr>
          <p:cNvPr id="12" name="مربع نص 11"/>
          <p:cNvSpPr txBox="1"/>
          <p:nvPr/>
        </p:nvSpPr>
        <p:spPr>
          <a:xfrm>
            <a:off x="0" y="5000636"/>
            <a:ext cx="3286116" cy="954107"/>
          </a:xfrm>
          <a:prstGeom prst="rect">
            <a:avLst/>
          </a:prstGeom>
          <a:noFill/>
        </p:spPr>
        <p:txBody>
          <a:bodyPr wrap="square" rtlCol="1">
            <a:spAutoFit/>
          </a:bodyPr>
          <a:lstStyle/>
          <a:p>
            <a:r>
              <a:rPr lang="ar-SA" sz="2800" b="1" dirty="0" smtClean="0">
                <a:solidFill>
                  <a:srgbClr val="6600CC"/>
                </a:solidFill>
              </a:rPr>
              <a:t>نصبه الفتحة الظاهرة على آخره.</a:t>
            </a:r>
            <a:endParaRPr lang="en-US" sz="2800" dirty="0">
              <a:solidFill>
                <a:srgbClr val="6600CC"/>
              </a:solidFill>
            </a:endParaRPr>
          </a:p>
        </p:txBody>
      </p:sp>
      <p:sp>
        <p:nvSpPr>
          <p:cNvPr id="13" name="مربع نص 12"/>
          <p:cNvSpPr txBox="1"/>
          <p:nvPr/>
        </p:nvSpPr>
        <p:spPr>
          <a:xfrm>
            <a:off x="0" y="5906176"/>
            <a:ext cx="7500958" cy="523220"/>
          </a:xfrm>
          <a:prstGeom prst="rect">
            <a:avLst/>
          </a:prstGeom>
          <a:noFill/>
        </p:spPr>
        <p:txBody>
          <a:bodyPr wrap="square" rtlCol="1">
            <a:spAutoFit/>
          </a:bodyPr>
          <a:lstStyle/>
          <a:p>
            <a:r>
              <a:rPr lang="ar-SA" sz="2800" b="1" dirty="0" smtClean="0">
                <a:solidFill>
                  <a:srgbClr val="6600CC"/>
                </a:solidFill>
              </a:rPr>
              <a:t>تمييز منصوب وعلامة نصبه الفتحة الظاهرة على آخره.</a:t>
            </a:r>
            <a:endParaRPr lang="en-US" sz="2800" dirty="0">
              <a:solidFill>
                <a:srgbClr val="6600CC"/>
              </a:solidFill>
            </a:endParaRPr>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BONGOHAT.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subTnLst>
                                    <p:audio>
                                      <p:cMediaNode>
                                        <p:cTn display="0" masterRel="sameClick">
                                          <p:stCondLst>
                                            <p:cond evt="begin" delay="0">
                                              <p:tn val="10"/>
                                            </p:cond>
                                          </p:stCondLst>
                                          <p:endCondLst>
                                            <p:cond evt="onStopAudio" delay="0">
                                              <p:tgtEl>
                                                <p:sldTgt/>
                                              </p:tgtEl>
                                            </p:cond>
                                          </p:endCondLst>
                                        </p:cTn>
                                        <p:tgtEl>
                                          <p:sndTgt r:embed="rId4" name="BADPLUMB.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subTnLst>
                                    <p:audio>
                                      <p:cMediaNode>
                                        <p:cTn display="0" masterRel="sameClick">
                                          <p:stCondLst>
                                            <p:cond evt="begin" delay="0">
                                              <p:tn val="15"/>
                                            </p:cond>
                                          </p:stCondLst>
                                          <p:endCondLst>
                                            <p:cond evt="onStopAudio" delay="0">
                                              <p:tgtEl>
                                                <p:sldTgt/>
                                              </p:tgtEl>
                                            </p:cond>
                                          </p:endCondLst>
                                        </p:cTn>
                                        <p:tgtEl>
                                          <p:sndTgt r:embed="rId4" name="BADPLUMB.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subTnLst>
                                    <p:audio>
                                      <p:cMediaNode>
                                        <p:cTn display="0" masterRel="sameClick">
                                          <p:stCondLst>
                                            <p:cond evt="begin" delay="0">
                                              <p:tn val="20"/>
                                            </p:cond>
                                          </p:stCondLst>
                                          <p:endCondLst>
                                            <p:cond evt="onStopAudio" delay="0">
                                              <p:tgtEl>
                                                <p:sldTgt/>
                                              </p:tgtEl>
                                            </p:cond>
                                          </p:endCondLst>
                                        </p:cTn>
                                        <p:tgtEl>
                                          <p:sndTgt r:embed="rId4" name="BADPLUMB.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subTnLst>
                                    <p:audio>
                                      <p:cMediaNode>
                                        <p:cTn display="0" masterRel="sameClick">
                                          <p:stCondLst>
                                            <p:cond evt="begin" delay="0">
                                              <p:tn val="25"/>
                                            </p:cond>
                                          </p:stCondLst>
                                          <p:endCondLst>
                                            <p:cond evt="onStopAudio" delay="0">
                                              <p:tgtEl>
                                                <p:sldTgt/>
                                              </p:tgtEl>
                                            </p:cond>
                                          </p:endCondLst>
                                        </p:cTn>
                                        <p:tgtEl>
                                          <p:sndTgt r:embed="rId4" name="BADPLUMB.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subTnLst>
                                    <p:audio>
                                      <p:cMediaNode>
                                        <p:cTn display="0" masterRel="sameClick">
                                          <p:stCondLst>
                                            <p:cond evt="begin" delay="0">
                                              <p:tn val="30"/>
                                            </p:cond>
                                          </p:stCondLst>
                                          <p:endCondLst>
                                            <p:cond evt="onStopAudio" delay="0">
                                              <p:tgtEl>
                                                <p:sldTgt/>
                                              </p:tgtEl>
                                            </p:cond>
                                          </p:endCondLst>
                                        </p:cTn>
                                        <p:tgtEl>
                                          <p:sndTgt r:embed="rId4" name="BADPLUMB.WAV"/>
                                        </p:tgtEl>
                                      </p:cMediaNode>
                                    </p:audio>
                                  </p:sub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subTnLst>
                                    <p:audio>
                                      <p:cMediaNode>
                                        <p:cTn display="0" masterRel="sameClick">
                                          <p:stCondLst>
                                            <p:cond evt="begin" delay="0">
                                              <p:tn val="35"/>
                                            </p:cond>
                                          </p:stCondLst>
                                          <p:endCondLst>
                                            <p:cond evt="onStopAudio" delay="0">
                                              <p:tgtEl>
                                                <p:sldTgt/>
                                              </p:tgtEl>
                                            </p:cond>
                                          </p:endCondLst>
                                        </p:cTn>
                                        <p:tgtEl>
                                          <p:sndTgt r:embed="rId4" name="BADPLUMB.WAV"/>
                                        </p:tgtEl>
                                      </p:cMediaNode>
                                    </p:audio>
                                  </p:sub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subTnLst>
                                    <p:audio>
                                      <p:cMediaNode>
                                        <p:cTn display="0" masterRel="sameClick">
                                          <p:stCondLst>
                                            <p:cond evt="begin" delay="0">
                                              <p:tn val="40"/>
                                            </p:cond>
                                          </p:stCondLst>
                                          <p:endCondLst>
                                            <p:cond evt="onStopAudio" delay="0">
                                              <p:tgtEl>
                                                <p:sldTgt/>
                                              </p:tgtEl>
                                            </p:cond>
                                          </p:endCondLst>
                                        </p:cTn>
                                        <p:tgtEl>
                                          <p:sndTgt r:embed="rId4" name="BADPLUMB.WAV"/>
                                        </p:tgtEl>
                                      </p:cMediaNode>
                                    </p:audio>
                                  </p:sub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subTnLst>
                                    <p:audio>
                                      <p:cMediaNode>
                                        <p:cTn display="0" masterRel="sameClick">
                                          <p:stCondLst>
                                            <p:cond evt="begin" delay="0">
                                              <p:tn val="45"/>
                                            </p:cond>
                                          </p:stCondLst>
                                          <p:endCondLst>
                                            <p:cond evt="onStopAudio" delay="0">
                                              <p:tgtEl>
                                                <p:sldTgt/>
                                              </p:tgtEl>
                                            </p:cond>
                                          </p:endCondLst>
                                        </p:cTn>
                                        <p:tgtEl>
                                          <p:sndTgt r:embed="rId4" name="BADPLU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0" y="44624"/>
            <a:ext cx="9144000" cy="6813376"/>
            <a:chOff x="179512" y="2132856"/>
            <a:chExt cx="8649344" cy="4745502"/>
          </a:xfrm>
        </p:grpSpPr>
        <p:sp>
          <p:nvSpPr>
            <p:cNvPr id="3" name="مستطيل ذو زوايا قطرية مستديرة 2"/>
            <p:cNvSpPr/>
            <p:nvPr/>
          </p:nvSpPr>
          <p:spPr>
            <a:xfrm>
              <a:off x="331912" y="2357264"/>
              <a:ext cx="8496944" cy="4521094"/>
            </a:xfrm>
            <a:prstGeom prst="round2DiagRect">
              <a:avLst/>
            </a:prstGeom>
            <a:solidFill>
              <a:srgbClr val="6600CC"/>
            </a:solidFill>
            <a:ln w="5715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ستطيل 3"/>
            <p:cNvSpPr/>
            <p:nvPr/>
          </p:nvSpPr>
          <p:spPr>
            <a:xfrm>
              <a:off x="179512" y="2132856"/>
              <a:ext cx="8496944" cy="4563961"/>
            </a:xfrm>
            <a:prstGeom prst="rect">
              <a:avLst/>
            </a:prstGeom>
            <a:solidFill>
              <a:schemeClr val="bg1"/>
            </a:solidFill>
            <a:ln w="5715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solidFill>
                  <a:schemeClr val="bg1"/>
                </a:solidFill>
              </a:endParaRPr>
            </a:p>
          </p:txBody>
        </p:sp>
      </p:grpSp>
      <p:sp>
        <p:nvSpPr>
          <p:cNvPr id="5" name="Rectangle 1"/>
          <p:cNvSpPr>
            <a:spLocks noChangeArrowheads="1"/>
          </p:cNvSpPr>
          <p:nvPr/>
        </p:nvSpPr>
        <p:spPr bwMode="auto">
          <a:xfrm>
            <a:off x="0" y="1256850"/>
            <a:ext cx="8892481"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ar-EG" sz="3600" b="1" dirty="0" smtClean="0"/>
              <a:t>ب- </a:t>
            </a:r>
            <a:r>
              <a:rPr lang="ar-EG" sz="3600" b="1" u="sng" dirty="0" smtClean="0"/>
              <a:t>أقرأ يوميًّا</a:t>
            </a:r>
            <a:r>
              <a:rPr lang="ar-EG" sz="3600" b="1" dirty="0" smtClean="0"/>
              <a:t> ما لا يقل عن خمسين </a:t>
            </a:r>
            <a:r>
              <a:rPr lang="ar-EG" sz="3600" b="1" u="sng" dirty="0" smtClean="0"/>
              <a:t>صفحة</a:t>
            </a:r>
            <a:r>
              <a:rPr lang="ar-EG" sz="3600" b="1" dirty="0" smtClean="0"/>
              <a:t> من كتب متنوعة.</a:t>
            </a:r>
            <a:endParaRPr lang="en-US" sz="3600" dirty="0" smtClean="0"/>
          </a:p>
          <a:p>
            <a:pPr>
              <a:lnSpc>
                <a:spcPct val="150000"/>
              </a:lnSpc>
            </a:pPr>
            <a:r>
              <a:rPr lang="ar-EG" sz="3600" b="1" dirty="0" err="1" smtClean="0">
                <a:solidFill>
                  <a:srgbClr val="FF0000"/>
                </a:solidFill>
              </a:rPr>
              <a:t>أقرأ:</a:t>
            </a:r>
            <a:r>
              <a:rPr lang="ar-EG" sz="3600" b="1" dirty="0" err="1" smtClean="0"/>
              <a:t> </a:t>
            </a:r>
            <a:r>
              <a:rPr lang="ar-EG" dirty="0" err="1" smtClean="0"/>
              <a:t>........................................</a:t>
            </a:r>
            <a:r>
              <a:rPr lang="ar-EG" sz="3600" b="1" dirty="0" smtClean="0"/>
              <a:t> </a:t>
            </a:r>
            <a:r>
              <a:rPr lang="ar-EG" sz="3600" b="1" dirty="0" err="1" smtClean="0"/>
              <a:t>والفاعل </a:t>
            </a:r>
            <a:r>
              <a:rPr lang="ar-EG" dirty="0" err="1" smtClean="0"/>
              <a:t>...........................</a:t>
            </a:r>
            <a:endParaRPr lang="en-US" dirty="0" smtClean="0"/>
          </a:p>
          <a:p>
            <a:pPr>
              <a:lnSpc>
                <a:spcPct val="150000"/>
              </a:lnSpc>
            </a:pPr>
            <a:r>
              <a:rPr lang="ar-EG" sz="3600" b="1" dirty="0" err="1" smtClean="0">
                <a:solidFill>
                  <a:srgbClr val="FF0000"/>
                </a:solidFill>
              </a:rPr>
              <a:t>يومياً: </a:t>
            </a:r>
            <a:r>
              <a:rPr lang="ar-EG" dirty="0" smtClean="0"/>
              <a:t>.............................................................................</a:t>
            </a:r>
            <a:endParaRPr lang="en-US" dirty="0" smtClean="0"/>
          </a:p>
          <a:p>
            <a:pPr>
              <a:lnSpc>
                <a:spcPct val="150000"/>
              </a:lnSpc>
            </a:pPr>
            <a:r>
              <a:rPr lang="ar-EG" sz="3600" b="1" dirty="0" err="1" smtClean="0">
                <a:solidFill>
                  <a:srgbClr val="FF0000"/>
                </a:solidFill>
              </a:rPr>
              <a:t>صفحة: </a:t>
            </a:r>
            <a:r>
              <a:rPr lang="ar-EG" dirty="0" smtClean="0"/>
              <a:t>...........................................................................</a:t>
            </a:r>
            <a:endParaRPr lang="en-US" dirty="0"/>
          </a:p>
        </p:txBody>
      </p:sp>
      <p:sp>
        <p:nvSpPr>
          <p:cNvPr id="6" name="مربع نص 5"/>
          <p:cNvSpPr txBox="1"/>
          <p:nvPr/>
        </p:nvSpPr>
        <p:spPr>
          <a:xfrm>
            <a:off x="5357818" y="3071810"/>
            <a:ext cx="2786082" cy="584775"/>
          </a:xfrm>
          <a:prstGeom prst="rect">
            <a:avLst/>
          </a:prstGeom>
          <a:noFill/>
        </p:spPr>
        <p:txBody>
          <a:bodyPr wrap="square" rtlCol="1">
            <a:spAutoFit/>
          </a:bodyPr>
          <a:lstStyle/>
          <a:p>
            <a:pPr algn="ctr"/>
            <a:r>
              <a:rPr lang="ar-SA" sz="3200" b="1" dirty="0" smtClean="0">
                <a:solidFill>
                  <a:srgbClr val="6600CC"/>
                </a:solidFill>
              </a:rPr>
              <a:t>فعل مضارع مرفوع</a:t>
            </a:r>
            <a:endParaRPr lang="en-US" sz="3200" dirty="0">
              <a:solidFill>
                <a:srgbClr val="6600CC"/>
              </a:solidFill>
            </a:endParaRPr>
          </a:p>
        </p:txBody>
      </p:sp>
      <p:sp>
        <p:nvSpPr>
          <p:cNvPr id="7" name="مربع نص 6"/>
          <p:cNvSpPr txBox="1"/>
          <p:nvPr/>
        </p:nvSpPr>
        <p:spPr>
          <a:xfrm>
            <a:off x="0" y="3071810"/>
            <a:ext cx="4071934" cy="584775"/>
          </a:xfrm>
          <a:prstGeom prst="rect">
            <a:avLst/>
          </a:prstGeom>
          <a:noFill/>
        </p:spPr>
        <p:txBody>
          <a:bodyPr wrap="square" rtlCol="1">
            <a:spAutoFit/>
          </a:bodyPr>
          <a:lstStyle/>
          <a:p>
            <a:r>
              <a:rPr lang="ar-SA" sz="3200" b="1" dirty="0" smtClean="0">
                <a:solidFill>
                  <a:srgbClr val="6600CC"/>
                </a:solidFill>
              </a:rPr>
              <a:t>ضمير مستتر تقديره أنا.</a:t>
            </a:r>
            <a:endParaRPr lang="en-US" sz="3200" dirty="0">
              <a:solidFill>
                <a:srgbClr val="6600CC"/>
              </a:solidFill>
            </a:endParaRPr>
          </a:p>
        </p:txBody>
      </p:sp>
      <p:sp>
        <p:nvSpPr>
          <p:cNvPr id="8" name="مربع نص 7"/>
          <p:cNvSpPr txBox="1"/>
          <p:nvPr/>
        </p:nvSpPr>
        <p:spPr>
          <a:xfrm>
            <a:off x="0" y="3977350"/>
            <a:ext cx="7715240" cy="523220"/>
          </a:xfrm>
          <a:prstGeom prst="rect">
            <a:avLst/>
          </a:prstGeom>
          <a:noFill/>
        </p:spPr>
        <p:txBody>
          <a:bodyPr wrap="square" rtlCol="1">
            <a:spAutoFit/>
          </a:bodyPr>
          <a:lstStyle/>
          <a:p>
            <a:r>
              <a:rPr lang="ar-SA" sz="2800" b="1" dirty="0" smtClean="0">
                <a:solidFill>
                  <a:srgbClr val="6600CC"/>
                </a:solidFill>
              </a:rPr>
              <a:t>ظرف زمان منصوب وعلامة نصبه الفتحة الظاهرة على آخره. </a:t>
            </a:r>
            <a:endParaRPr lang="en-US" sz="2800" dirty="0">
              <a:solidFill>
                <a:srgbClr val="6600CC"/>
              </a:solidFill>
            </a:endParaRPr>
          </a:p>
        </p:txBody>
      </p:sp>
      <p:sp>
        <p:nvSpPr>
          <p:cNvPr id="9" name="مربع نص 8"/>
          <p:cNvSpPr txBox="1"/>
          <p:nvPr/>
        </p:nvSpPr>
        <p:spPr>
          <a:xfrm>
            <a:off x="-32" y="4857760"/>
            <a:ext cx="7715240" cy="523220"/>
          </a:xfrm>
          <a:prstGeom prst="rect">
            <a:avLst/>
          </a:prstGeom>
          <a:noFill/>
        </p:spPr>
        <p:txBody>
          <a:bodyPr wrap="square" rtlCol="1">
            <a:spAutoFit/>
          </a:bodyPr>
          <a:lstStyle/>
          <a:p>
            <a:r>
              <a:rPr lang="ar-SA" sz="2800" b="1" dirty="0" smtClean="0">
                <a:solidFill>
                  <a:srgbClr val="6600CC"/>
                </a:solidFill>
              </a:rPr>
              <a:t>تمييز منصوب وعلامة نصبه الفتحة الظاهرة على آخره. </a:t>
            </a:r>
            <a:endParaRPr lang="en-US" sz="2800" dirty="0">
              <a:solidFill>
                <a:srgbClr val="6600CC"/>
              </a:solidFill>
            </a:endParaRPr>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BONGOHAT.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subTnLst>
                                    <p:audio>
                                      <p:cMediaNode>
                                        <p:cTn display="0" masterRel="sameClick">
                                          <p:stCondLst>
                                            <p:cond evt="begin" delay="0">
                                              <p:tn val="10"/>
                                            </p:cond>
                                          </p:stCondLst>
                                          <p:endCondLst>
                                            <p:cond evt="onStopAudio" delay="0">
                                              <p:tgtEl>
                                                <p:sldTgt/>
                                              </p:tgtEl>
                                            </p:cond>
                                          </p:endCondLst>
                                        </p:cTn>
                                        <p:tgtEl>
                                          <p:sndTgt r:embed="rId4" name="BADPLUMB.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subTnLst>
                                    <p:audio>
                                      <p:cMediaNode>
                                        <p:cTn display="0" masterRel="sameClick">
                                          <p:stCondLst>
                                            <p:cond evt="begin" delay="0">
                                              <p:tn val="15"/>
                                            </p:cond>
                                          </p:stCondLst>
                                          <p:endCondLst>
                                            <p:cond evt="onStopAudio" delay="0">
                                              <p:tgtEl>
                                                <p:sldTgt/>
                                              </p:tgtEl>
                                            </p:cond>
                                          </p:endCondLst>
                                        </p:cTn>
                                        <p:tgtEl>
                                          <p:sndTgt r:embed="rId4" name="BADPLUMB.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subTnLst>
                                    <p:audio>
                                      <p:cMediaNode>
                                        <p:cTn display="0" masterRel="sameClick">
                                          <p:stCondLst>
                                            <p:cond evt="begin" delay="0">
                                              <p:tn val="20"/>
                                            </p:cond>
                                          </p:stCondLst>
                                          <p:endCondLst>
                                            <p:cond evt="onStopAudio" delay="0">
                                              <p:tgtEl>
                                                <p:sldTgt/>
                                              </p:tgtEl>
                                            </p:cond>
                                          </p:endCondLst>
                                        </p:cTn>
                                        <p:tgtEl>
                                          <p:sndTgt r:embed="rId4" name="BADPLUMB.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subTnLst>
                                    <p:audio>
                                      <p:cMediaNode>
                                        <p:cTn display="0" masterRel="sameClick">
                                          <p:stCondLst>
                                            <p:cond evt="begin" delay="0">
                                              <p:tn val="25"/>
                                            </p:cond>
                                          </p:stCondLst>
                                          <p:endCondLst>
                                            <p:cond evt="onStopAudio" delay="0">
                                              <p:tgtEl>
                                                <p:sldTgt/>
                                              </p:tgtEl>
                                            </p:cond>
                                          </p:endCondLst>
                                        </p:cTn>
                                        <p:tgtEl>
                                          <p:sndTgt r:embed="rId4" name="BADPLU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0028.jpg"/>
          <p:cNvPicPr>
            <a:picLocks noChangeAspect="1"/>
          </p:cNvPicPr>
          <p:nvPr/>
        </p:nvPicPr>
        <p:blipFill>
          <a:blip r:embed="rId6" cstate="print">
            <a:lum bright="-10000" contrast="40000"/>
          </a:blip>
          <a:stretch>
            <a:fillRect/>
          </a:stretch>
        </p:blipFill>
        <p:spPr>
          <a:xfrm>
            <a:off x="5148064" y="260648"/>
            <a:ext cx="3672408" cy="1080120"/>
          </a:xfrm>
          <a:prstGeom prst="rect">
            <a:avLst/>
          </a:prstGeom>
        </p:spPr>
      </p:pic>
      <p:sp>
        <p:nvSpPr>
          <p:cNvPr id="3" name="مستطيل 2"/>
          <p:cNvSpPr/>
          <p:nvPr/>
        </p:nvSpPr>
        <p:spPr>
          <a:xfrm>
            <a:off x="5436096" y="355303"/>
            <a:ext cx="2820003" cy="769441"/>
          </a:xfrm>
          <a:prstGeom prst="rect">
            <a:avLst/>
          </a:prstGeom>
        </p:spPr>
        <p:txBody>
          <a:bodyPr wrap="none">
            <a:spAutoFit/>
          </a:bodyPr>
          <a:lstStyle/>
          <a:p>
            <a:r>
              <a:rPr lang="ar-EG" sz="4400" b="1" dirty="0" smtClean="0"/>
              <a:t>مهارات حياتية</a:t>
            </a:r>
            <a:endParaRPr lang="ar-SA" sz="4400" dirty="0"/>
          </a:p>
        </p:txBody>
      </p:sp>
      <p:pic>
        <p:nvPicPr>
          <p:cNvPr id="4" name="صورة 3" descr="0052.jpg"/>
          <p:cNvPicPr>
            <a:picLocks noChangeAspect="1"/>
          </p:cNvPicPr>
          <p:nvPr/>
        </p:nvPicPr>
        <p:blipFill>
          <a:blip r:embed="rId7" cstate="print">
            <a:lum contrast="40000"/>
          </a:blip>
          <a:stretch>
            <a:fillRect/>
          </a:stretch>
        </p:blipFill>
        <p:spPr>
          <a:xfrm>
            <a:off x="323528" y="3052172"/>
            <a:ext cx="8568952" cy="2537068"/>
          </a:xfrm>
          <a:prstGeom prst="rect">
            <a:avLst/>
          </a:prstGeom>
        </p:spPr>
      </p:pic>
      <p:sp>
        <p:nvSpPr>
          <p:cNvPr id="5" name="مستطيل 4"/>
          <p:cNvSpPr/>
          <p:nvPr/>
        </p:nvSpPr>
        <p:spPr>
          <a:xfrm>
            <a:off x="899592" y="3362216"/>
            <a:ext cx="7344816" cy="1938992"/>
          </a:xfrm>
          <a:prstGeom prst="rect">
            <a:avLst/>
          </a:prstGeom>
        </p:spPr>
        <p:txBody>
          <a:bodyPr wrap="square">
            <a:spAutoFit/>
          </a:bodyPr>
          <a:lstStyle/>
          <a:p>
            <a:pPr algn="ctr"/>
            <a:r>
              <a:rPr lang="ar-SA" sz="4000" b="1" dirty="0" smtClean="0">
                <a:solidFill>
                  <a:srgbClr val="9900CC"/>
                </a:solidFill>
              </a:rPr>
              <a:t>ليس الانتصار بالمجاراة دائماً؛ فقد يكون التجاهل أكبر انتصار تحققه في مواجهة الإساءة.</a:t>
            </a:r>
          </a:p>
        </p:txBody>
      </p:sp>
    </p:spTree>
  </p:cSld>
  <p:clrMapOvr>
    <a:masterClrMapping/>
  </p:clrMapOvr>
  <p:transition>
    <p:wipe dir="d"/>
    <p:sndAc>
      <p:stSnd>
        <p:snd r:embed="rId3"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4" name="camera.wav"/>
                                        </p:tgtEl>
                                      </p:cMediaNode>
                                    </p:audio>
                                  </p:subTnLst>
                                </p:cTn>
                              </p:par>
                              <p:par>
                                <p:cTn id="9" presetID="23" presetClass="entr" presetSubtype="1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9"/>
                                            </p:cond>
                                          </p:stCondLst>
                                          <p:endCondLst>
                                            <p:cond evt="onStopAudio" delay="0">
                                              <p:tgtEl>
                                                <p:sldTgt/>
                                              </p:tgtEl>
                                            </p:cond>
                                          </p:endCondLst>
                                        </p:cTn>
                                        <p:tgtEl>
                                          <p:sndTgt r:embed="rId4" name="camera.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subTnLst>
                                    <p:audio>
                                      <p:cMediaNode>
                                        <p:cTn display="0" masterRel="sameClick">
                                          <p:stCondLst>
                                            <p:cond evt="begin" delay="0">
                                              <p:tn val="15"/>
                                            </p:cond>
                                          </p:stCondLst>
                                          <p:endCondLst>
                                            <p:cond evt="onStopAudio" delay="0">
                                              <p:tgtEl>
                                                <p:sldTgt/>
                                              </p:tgtEl>
                                            </p:cond>
                                          </p:endCondLst>
                                        </p:cTn>
                                        <p:tgtEl>
                                          <p:sndTgt r:embed="rId5" name="suction.wav"/>
                                        </p:tgtEl>
                                      </p:cMediaNode>
                                    </p:audio>
                                  </p:subTnLst>
                                </p:cTn>
                              </p:par>
                              <p:par>
                                <p:cTn id="18" presetID="22" presetClass="entr" presetSubtype="1"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subTnLst>
                                    <p:audio>
                                      <p:cMediaNode>
                                        <p:cTn display="0" masterRel="sameClick">
                                          <p:stCondLst>
                                            <p:cond evt="begin" delay="0">
                                              <p:tn val="18"/>
                                            </p:cond>
                                          </p:stCondLst>
                                          <p:endCondLst>
                                            <p:cond evt="onStopAudio" delay="0">
                                              <p:tgtEl>
                                                <p:sldTgt/>
                                              </p:tgtEl>
                                            </p:cond>
                                          </p:endCondLst>
                                        </p:cTn>
                                        <p:tgtEl>
                                          <p:sndTgt r:embed="rId5" name="suctio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72008" y="836712"/>
            <a:ext cx="8964488" cy="5085184"/>
            <a:chOff x="72008" y="1700808"/>
            <a:chExt cx="8964488" cy="5085184"/>
          </a:xfrm>
        </p:grpSpPr>
        <p:sp>
          <p:nvSpPr>
            <p:cNvPr id="3" name="مستطيل 2"/>
            <p:cNvSpPr/>
            <p:nvPr/>
          </p:nvSpPr>
          <p:spPr>
            <a:xfrm>
              <a:off x="72008" y="1700808"/>
              <a:ext cx="8964488" cy="5085184"/>
            </a:xfrm>
            <a:prstGeom prst="rect">
              <a:avLst/>
            </a:prstGeom>
            <a:solidFill>
              <a:schemeClr val="bg1"/>
            </a:solidFill>
            <a:ln w="76200">
              <a:solidFill>
                <a:schemeClr val="accent6">
                  <a:lumMod val="60000"/>
                  <a:lumOff val="4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ستطيل 3"/>
            <p:cNvSpPr/>
            <p:nvPr/>
          </p:nvSpPr>
          <p:spPr>
            <a:xfrm>
              <a:off x="179512" y="1844824"/>
              <a:ext cx="8712968" cy="4824536"/>
            </a:xfrm>
            <a:prstGeom prst="rect">
              <a:avLst/>
            </a:prstGeom>
            <a:solidFill>
              <a:schemeClr val="bg1"/>
            </a:solidFill>
            <a:ln w="76200">
              <a:solidFill>
                <a:schemeClr val="accent6">
                  <a:lumMod val="60000"/>
                  <a:lumOff val="4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5" name="مستطيل 4"/>
          <p:cNvSpPr/>
          <p:nvPr/>
        </p:nvSpPr>
        <p:spPr>
          <a:xfrm>
            <a:off x="5581284" y="1052736"/>
            <a:ext cx="3111749" cy="646331"/>
          </a:xfrm>
          <a:prstGeom prst="rect">
            <a:avLst/>
          </a:prstGeom>
        </p:spPr>
        <p:txBody>
          <a:bodyPr wrap="none">
            <a:spAutoFit/>
          </a:bodyPr>
          <a:lstStyle/>
          <a:p>
            <a:r>
              <a:rPr lang="ar-EG" sz="3600" b="1" dirty="0" smtClean="0">
                <a:solidFill>
                  <a:schemeClr val="accent2">
                    <a:lumMod val="50000"/>
                  </a:schemeClr>
                </a:solidFill>
              </a:rPr>
              <a:t>1- حسُن خالدٌ خُلُقًا.</a:t>
            </a:r>
            <a:endParaRPr lang="en-US" sz="3600" dirty="0">
              <a:solidFill>
                <a:schemeClr val="accent2">
                  <a:lumMod val="50000"/>
                </a:schemeClr>
              </a:solidFill>
            </a:endParaRPr>
          </a:p>
        </p:txBody>
      </p:sp>
      <p:sp>
        <p:nvSpPr>
          <p:cNvPr id="6" name="Rectangle 3"/>
          <p:cNvSpPr>
            <a:spLocks noChangeArrowheads="1"/>
          </p:cNvSpPr>
          <p:nvPr/>
        </p:nvSpPr>
        <p:spPr bwMode="auto">
          <a:xfrm>
            <a:off x="251520" y="4050938"/>
            <a:ext cx="8244408"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tabLst>
                <a:tab pos="952500" algn="l"/>
                <a:tab pos="3914775" algn="l"/>
              </a:tabLst>
            </a:pPr>
            <a:r>
              <a:rPr lang="ar-EG" sz="3600" b="1" dirty="0" smtClean="0"/>
              <a:t>وهي في المثال </a:t>
            </a:r>
            <a:r>
              <a:rPr lang="ar-EG" sz="3600" b="1" dirty="0" err="1" smtClean="0"/>
              <a:t>الأول </a:t>
            </a:r>
            <a:r>
              <a:rPr lang="ar-EG" sz="3600" b="1" dirty="0" smtClean="0"/>
              <a:t>(خلقًا</a:t>
            </a:r>
            <a:r>
              <a:rPr lang="ar-EG" sz="3600" b="1" dirty="0" err="1" smtClean="0"/>
              <a:t>)</a:t>
            </a:r>
            <a:endParaRPr kumimoji="0" lang="ar-EG" sz="4000" i="0" u="none" strike="noStrike" cap="none" normalizeH="0" baseline="0" dirty="0" smtClean="0">
              <a:ln>
                <a:noFill/>
              </a:ln>
              <a:solidFill>
                <a:schemeClr val="tx1"/>
              </a:solidFill>
              <a:effectLst/>
              <a:latin typeface="Arial" pitchFamily="34" charset="0"/>
              <a:cs typeface="Arial" pitchFamily="34" charset="0"/>
            </a:endParaRPr>
          </a:p>
        </p:txBody>
      </p:sp>
      <p:sp>
        <p:nvSpPr>
          <p:cNvPr id="7" name="مستطيل 6"/>
          <p:cNvSpPr/>
          <p:nvPr/>
        </p:nvSpPr>
        <p:spPr>
          <a:xfrm>
            <a:off x="467543" y="1702549"/>
            <a:ext cx="8281307" cy="646331"/>
          </a:xfrm>
          <a:prstGeom prst="rect">
            <a:avLst/>
          </a:prstGeom>
        </p:spPr>
        <p:txBody>
          <a:bodyPr wrap="square">
            <a:spAutoFit/>
          </a:bodyPr>
          <a:lstStyle/>
          <a:p>
            <a:pPr lvl="0"/>
            <a:r>
              <a:rPr lang="ar-EG" sz="3600" b="1" dirty="0" smtClean="0">
                <a:solidFill>
                  <a:srgbClr val="006600"/>
                </a:solidFill>
              </a:rPr>
              <a:t>في كل جملة مما سبق نكرةٌ منصوبة ميّزت مبهمًا قبلها</a:t>
            </a:r>
            <a:endParaRPr lang="en-US" sz="3600" dirty="0">
              <a:solidFill>
                <a:srgbClr val="006600"/>
              </a:solidFill>
            </a:endParaRPr>
          </a:p>
        </p:txBody>
      </p:sp>
      <p:sp>
        <p:nvSpPr>
          <p:cNvPr id="58369" name="Rectangle 1"/>
          <p:cNvSpPr>
            <a:spLocks noChangeArrowheads="1"/>
          </p:cNvSpPr>
          <p:nvPr/>
        </p:nvSpPr>
        <p:spPr bwMode="auto">
          <a:xfrm>
            <a:off x="6732240" y="2852936"/>
            <a:ext cx="1693092"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3600" b="1" i="0" u="none" strike="noStrike" cap="none" normalizeH="0" baseline="0" dirty="0" err="1" smtClean="0">
                <a:ln>
                  <a:noFill/>
                </a:ln>
                <a:solidFill>
                  <a:srgbClr val="FF0000"/>
                </a:solidFill>
                <a:effectLst/>
                <a:latin typeface="Times New Roman" pitchFamily="18" charset="0"/>
                <a:ea typeface="Calibri" pitchFamily="34" charset="0"/>
                <a:cs typeface="Times New Roman" pitchFamily="18" charset="0"/>
              </a:rPr>
              <a:t>الاستنتاج:</a:t>
            </a:r>
            <a:endParaRPr kumimoji="0" lang="ar-EG" sz="4000" b="0" i="0" u="none" strike="noStrike" cap="none" normalizeH="0" baseline="0" dirty="0" smtClean="0">
              <a:ln>
                <a:noFill/>
              </a:ln>
              <a:solidFill>
                <a:srgbClr val="FF0000"/>
              </a:solidFill>
              <a:effectLst/>
              <a:latin typeface="Arial" pitchFamily="34" charset="0"/>
              <a:cs typeface="Arial" pitchFamily="34" charset="0"/>
            </a:endParaRPr>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from="(-#ppt_w/2)" to="(#ppt_x)" calcmode="lin" valueType="num">
                                      <p:cBhvr>
                                        <p:cTn id="7" dur="600" fill="hold">
                                          <p:stCondLst>
                                            <p:cond delay="0"/>
                                          </p:stCondLst>
                                        </p:cTn>
                                        <p:tgtEl>
                                          <p:spTgt spid="2"/>
                                        </p:tgtEl>
                                        <p:attrNameLst>
                                          <p:attrName>ppt_x</p:attrName>
                                        </p:attrNameLst>
                                      </p:cBhvr>
                                    </p:anim>
                                    <p:anim from="0" to="-1.0" calcmode="lin" valueType="num">
                                      <p:cBhvr>
                                        <p:cTn id="8" dur="200" decel="50000" autoRev="1" fill="hold">
                                          <p:stCondLst>
                                            <p:cond delay="600"/>
                                          </p:stCondLst>
                                        </p:cTn>
                                        <p:tgtEl>
                                          <p:spTgt spid="2"/>
                                        </p:tgtEl>
                                        <p:attrNameLst>
                                          <p:attrName>xshear</p:attrName>
                                        </p:attrNameLst>
                                      </p:cBhvr>
                                    </p:anim>
                                    <p:animScale>
                                      <p:cBhvr>
                                        <p:cTn id="9" dur="200" decel="100000" autoRev="1" fill="hold">
                                          <p:stCondLst>
                                            <p:cond delay="600"/>
                                          </p:stCondLst>
                                        </p:cTn>
                                        <p:tgtEl>
                                          <p:spTgt spid="2"/>
                                        </p:tgtEl>
                                      </p:cBhvr>
                                      <p:from x="100000" y="100000"/>
                                      <p:to x="80000" y="100000"/>
                                    </p:animScale>
                                    <p:anim by="(#ppt_h/3+#ppt_w*0.1)" calcmode="lin" valueType="num">
                                      <p:cBhvr additive="sum">
                                        <p:cTn id="10" dur="200" decel="100000" autoRev="1" fill="hold">
                                          <p:stCondLst>
                                            <p:cond delay="600"/>
                                          </p:stCondLst>
                                        </p:cTn>
                                        <p:tgtEl>
                                          <p:spTgt spid="2"/>
                                        </p:tgtEl>
                                        <p:attrNameLst>
                                          <p:attrName>ppt_x</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OMLO.WAV"/>
                                        </p:tgtEl>
                                      </p:cMediaNode>
                                    </p:audio>
                                  </p:subTnLst>
                                </p:cTn>
                              </p:par>
                              <p:par>
                                <p:cTn id="11" presetID="34"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from="(-#ppt_w/2)" to="(#ppt_x)" calcmode="lin" valueType="num">
                                      <p:cBhvr>
                                        <p:cTn id="13" dur="600" fill="hold">
                                          <p:stCondLst>
                                            <p:cond delay="0"/>
                                          </p:stCondLst>
                                        </p:cTn>
                                        <p:tgtEl>
                                          <p:spTgt spid="5"/>
                                        </p:tgtEl>
                                        <p:attrNameLst>
                                          <p:attrName>ppt_x</p:attrName>
                                        </p:attrNameLst>
                                      </p:cBhvr>
                                    </p:anim>
                                    <p:anim from="0" to="-1.0" calcmode="lin" valueType="num">
                                      <p:cBhvr>
                                        <p:cTn id="14" dur="200" decel="50000" autoRev="1" fill="hold">
                                          <p:stCondLst>
                                            <p:cond delay="600"/>
                                          </p:stCondLst>
                                        </p:cTn>
                                        <p:tgtEl>
                                          <p:spTgt spid="5"/>
                                        </p:tgtEl>
                                        <p:attrNameLst>
                                          <p:attrName>xshear</p:attrName>
                                        </p:attrNameLst>
                                      </p:cBhvr>
                                    </p:anim>
                                    <p:animScale>
                                      <p:cBhvr>
                                        <p:cTn id="15" dur="200" decel="100000" autoRev="1" fill="hold">
                                          <p:stCondLst>
                                            <p:cond delay="600"/>
                                          </p:stCondLst>
                                        </p:cTn>
                                        <p:tgtEl>
                                          <p:spTgt spid="5"/>
                                        </p:tgtEl>
                                      </p:cBhvr>
                                      <p:from x="100000" y="100000"/>
                                      <p:to x="80000" y="100000"/>
                                    </p:animScale>
                                    <p:anim by="(#ppt_h/3+#ppt_w*0.1)" calcmode="lin" valueType="num">
                                      <p:cBhvr additive="sum">
                                        <p:cTn id="16" dur="200" decel="100000" autoRev="1" fill="hold">
                                          <p:stCondLst>
                                            <p:cond delay="600"/>
                                          </p:stCondLst>
                                        </p:cTn>
                                        <p:tgtEl>
                                          <p:spTgt spid="5"/>
                                        </p:tgtEl>
                                        <p:attrNameLst>
                                          <p:attrName>ppt_x</p:attrName>
                                        </p:attrNameLst>
                                      </p:cBhvr>
                                    </p:anim>
                                  </p:childTnLst>
                                  <p:subTnLst>
                                    <p:audio>
                                      <p:cMediaNode>
                                        <p:cTn display="0" masterRel="sameClick">
                                          <p:stCondLst>
                                            <p:cond evt="begin" delay="0">
                                              <p:tn val="11"/>
                                            </p:cond>
                                          </p:stCondLst>
                                          <p:endCondLst>
                                            <p:cond evt="onStopAudio" delay="0">
                                              <p:tgtEl>
                                                <p:sldTgt/>
                                              </p:tgtEl>
                                            </p:cond>
                                          </p:endCondLst>
                                        </p:cTn>
                                        <p:tgtEl>
                                          <p:sndTgt r:embed="rId3" name="TOMLO.WAV"/>
                                        </p:tgtEl>
                                      </p:cMediaNode>
                                    </p:audio>
                                  </p:subTnLst>
                                </p:cTn>
                              </p:par>
                            </p:childTnLst>
                          </p:cTn>
                        </p:par>
                      </p:childTnLst>
                    </p:cTn>
                  </p:par>
                  <p:par>
                    <p:cTn id="17" fill="hold">
                      <p:stCondLst>
                        <p:cond delay="indefinite"/>
                      </p:stCondLst>
                      <p:childTnLst>
                        <p:par>
                          <p:cTn id="18" fill="hold">
                            <p:stCondLst>
                              <p:cond delay="0"/>
                            </p:stCondLst>
                            <p:childTnLst>
                              <p:par>
                                <p:cTn id="19" presetID="58" presetClass="entr" presetSubtype="0" accel="10000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strVal val="#ppt_w*2.5"/>
                                          </p:val>
                                        </p:tav>
                                        <p:tav tm="100000">
                                          <p:val>
                                            <p:strVal val="#ppt_w"/>
                                          </p:val>
                                        </p:tav>
                                      </p:tavLst>
                                    </p:anim>
                                    <p:anim calcmode="lin" valueType="num">
                                      <p:cBhvr>
                                        <p:cTn id="22" dur="500" fill="hold"/>
                                        <p:tgtEl>
                                          <p:spTgt spid="7"/>
                                        </p:tgtEl>
                                        <p:attrNameLst>
                                          <p:attrName>ppt_h</p:attrName>
                                        </p:attrNameLst>
                                      </p:cBhvr>
                                      <p:tavLst>
                                        <p:tav tm="0">
                                          <p:val>
                                            <p:strVal val="#ppt_h*0.01"/>
                                          </p:val>
                                        </p:tav>
                                        <p:tav tm="100000">
                                          <p:val>
                                            <p:strVal val="#ppt_h"/>
                                          </p:val>
                                        </p:tav>
                                      </p:tavLst>
                                    </p:anim>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h+1"/>
                                          </p:val>
                                        </p:tav>
                                        <p:tav tm="100000">
                                          <p:val>
                                            <p:strVal val="#ppt_y"/>
                                          </p:val>
                                        </p:tav>
                                      </p:tavLst>
                                    </p:anim>
                                    <p:animEffect transition="in" filter="fade">
                                      <p:cBhvr>
                                        <p:cTn id="25" dur="500"/>
                                        <p:tgtEl>
                                          <p:spTgt spid="7"/>
                                        </p:tgtEl>
                                      </p:cBhvr>
                                    </p:animEffect>
                                  </p:childTnLst>
                                  <p:subTnLst>
                                    <p:audio>
                                      <p:cMediaNode>
                                        <p:cTn display="0" masterRel="sameClick">
                                          <p:stCondLst>
                                            <p:cond evt="begin" delay="0">
                                              <p:tn val="19"/>
                                            </p:cond>
                                          </p:stCondLst>
                                          <p:endCondLst>
                                            <p:cond evt="onStopAudio" delay="0">
                                              <p:tgtEl>
                                                <p:sldTgt/>
                                              </p:tgtEl>
                                            </p:cond>
                                          </p:endCondLst>
                                        </p:cTn>
                                        <p:tgtEl>
                                          <p:sndTgt r:embed="rId4" name="cashreg.wav"/>
                                        </p:tgtEl>
                                      </p:cMediaNode>
                                    </p:audio>
                                  </p:subTnLst>
                                </p:cTn>
                              </p:par>
                            </p:childTnLst>
                          </p:cTn>
                        </p:par>
                      </p:childTnLst>
                    </p:cTn>
                  </p:par>
                  <p:par>
                    <p:cTn id="26" fill="hold">
                      <p:stCondLst>
                        <p:cond delay="indefinite"/>
                      </p:stCondLst>
                      <p:childTnLst>
                        <p:par>
                          <p:cTn id="27" fill="hold">
                            <p:stCondLst>
                              <p:cond delay="0"/>
                            </p:stCondLst>
                            <p:childTnLst>
                              <p:par>
                                <p:cTn id="28" presetID="48" presetClass="entr" presetSubtype="0" accel="50000" fill="hold" grpId="0" nodeType="clickEffect">
                                  <p:stCondLst>
                                    <p:cond delay="0"/>
                                  </p:stCondLst>
                                  <p:childTnLst>
                                    <p:set>
                                      <p:cBhvr>
                                        <p:cTn id="29" dur="1" fill="hold">
                                          <p:stCondLst>
                                            <p:cond delay="0"/>
                                          </p:stCondLst>
                                        </p:cTn>
                                        <p:tgtEl>
                                          <p:spTgt spid="58369"/>
                                        </p:tgtEl>
                                        <p:attrNameLst>
                                          <p:attrName>style.visibility</p:attrName>
                                        </p:attrNameLst>
                                      </p:cBhvr>
                                      <p:to>
                                        <p:strVal val="visible"/>
                                      </p:to>
                                    </p:set>
                                    <p:anim calcmode="lin" valueType="num">
                                      <p:cBhvr>
                                        <p:cTn id="30" dur="500" fill="hold"/>
                                        <p:tgtEl>
                                          <p:spTgt spid="5836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1" dur="500" fill="hold"/>
                                        <p:tgtEl>
                                          <p:spTgt spid="58369"/>
                                        </p:tgtEl>
                                        <p:attrNameLst>
                                          <p:attrName>ppt_x</p:attrName>
                                        </p:attrNameLst>
                                      </p:cBhvr>
                                      <p:tavLst>
                                        <p:tav tm="0">
                                          <p:val>
                                            <p:fltVal val="-1"/>
                                          </p:val>
                                        </p:tav>
                                        <p:tav tm="50000">
                                          <p:val>
                                            <p:fltVal val="0.95"/>
                                          </p:val>
                                        </p:tav>
                                        <p:tav tm="100000">
                                          <p:val>
                                            <p:strVal val="#ppt_x"/>
                                          </p:val>
                                        </p:tav>
                                      </p:tavLst>
                                    </p:anim>
                                    <p:anim calcmode="lin" valueType="num">
                                      <p:cBhvr>
                                        <p:cTn id="32" dur="500" fill="hold"/>
                                        <p:tgtEl>
                                          <p:spTgt spid="58369"/>
                                        </p:tgtEl>
                                        <p:attrNameLst>
                                          <p:attrName>ppt_y</p:attrName>
                                        </p:attrNameLst>
                                      </p:cBhvr>
                                      <p:tavLst>
                                        <p:tav tm="0">
                                          <p:val>
                                            <p:strVal val="#ppt_y"/>
                                          </p:val>
                                        </p:tav>
                                        <p:tav tm="100000">
                                          <p:val>
                                            <p:strVal val="#ppt_y"/>
                                          </p:val>
                                        </p:tav>
                                      </p:tavLst>
                                    </p:anim>
                                    <p:animEffect transition="in" filter="fade">
                                      <p:cBhvr>
                                        <p:cTn id="33" dur="500"/>
                                        <p:tgtEl>
                                          <p:spTgt spid="58369"/>
                                        </p:tgtEl>
                                      </p:cBhvr>
                                    </p:animEffect>
                                  </p:childTnLst>
                                  <p:subTnLst>
                                    <p:audio>
                                      <p:cMediaNode>
                                        <p:cTn display="0" masterRel="sameClick">
                                          <p:stCondLst>
                                            <p:cond evt="begin" delay="0">
                                              <p:tn val="28"/>
                                            </p:cond>
                                          </p:stCondLst>
                                          <p:endCondLst>
                                            <p:cond evt="onStopAudio" delay="0">
                                              <p:tgtEl>
                                                <p:sldTgt/>
                                              </p:tgtEl>
                                            </p:cond>
                                          </p:endCondLst>
                                        </p:cTn>
                                        <p:tgtEl>
                                          <p:sndTgt r:embed="rId5" name="wind.wav"/>
                                        </p:tgtEl>
                                      </p:cMediaNode>
                                    </p:audio>
                                  </p:sub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 calcmode="lin" valueType="num">
                                      <p:cBhvr>
                                        <p:cTn id="40" dur="500" fill="hold"/>
                                        <p:tgtEl>
                                          <p:spTgt spid="6"/>
                                        </p:tgtEl>
                                        <p:attrNameLst>
                                          <p:attrName>style.rotation</p:attrName>
                                        </p:attrNameLst>
                                      </p:cBhvr>
                                      <p:tavLst>
                                        <p:tav tm="0">
                                          <p:val>
                                            <p:fltVal val="360"/>
                                          </p:val>
                                        </p:tav>
                                        <p:tav tm="100000">
                                          <p:val>
                                            <p:fltVal val="0"/>
                                          </p:val>
                                        </p:tav>
                                      </p:tavLst>
                                    </p:anim>
                                    <p:animEffect transition="in" filter="fade">
                                      <p:cBhvr>
                                        <p:cTn id="41" dur="500"/>
                                        <p:tgtEl>
                                          <p:spTgt spid="6"/>
                                        </p:tgtEl>
                                      </p:cBhvr>
                                    </p:animEffect>
                                  </p:childTnLst>
                                  <p:subTnLst>
                                    <p:audio>
                                      <p:cMediaNode>
                                        <p:cTn display="0" masterRel="sameClick">
                                          <p:stCondLst>
                                            <p:cond evt="begin" delay="0">
                                              <p:tn val="36"/>
                                            </p:cond>
                                          </p:stCondLst>
                                          <p:endCondLst>
                                            <p:cond evt="onStopAudio" delay="0">
                                              <p:tgtEl>
                                                <p:sldTgt/>
                                              </p:tgtEl>
                                            </p:cond>
                                          </p:endCondLst>
                                        </p:cTn>
                                        <p:tgtEl>
                                          <p:sndTgt r:embed="rId6" name="SNARE5.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5836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72008" y="836712"/>
            <a:ext cx="8964488" cy="5085184"/>
            <a:chOff x="72008" y="1700808"/>
            <a:chExt cx="8964488" cy="5085184"/>
          </a:xfrm>
        </p:grpSpPr>
        <p:sp>
          <p:nvSpPr>
            <p:cNvPr id="3" name="مستطيل 2"/>
            <p:cNvSpPr/>
            <p:nvPr/>
          </p:nvSpPr>
          <p:spPr>
            <a:xfrm>
              <a:off x="72008" y="1700808"/>
              <a:ext cx="8964488" cy="5085184"/>
            </a:xfrm>
            <a:prstGeom prst="rect">
              <a:avLst/>
            </a:prstGeom>
            <a:solidFill>
              <a:schemeClr val="bg1"/>
            </a:solidFill>
            <a:ln w="76200">
              <a:solidFill>
                <a:schemeClr val="accent6">
                  <a:lumMod val="60000"/>
                  <a:lumOff val="4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ستطيل 3"/>
            <p:cNvSpPr/>
            <p:nvPr/>
          </p:nvSpPr>
          <p:spPr>
            <a:xfrm>
              <a:off x="179512" y="1844824"/>
              <a:ext cx="8712968" cy="4824536"/>
            </a:xfrm>
            <a:prstGeom prst="rect">
              <a:avLst/>
            </a:prstGeom>
            <a:solidFill>
              <a:schemeClr val="bg1"/>
            </a:solidFill>
            <a:ln w="76200">
              <a:solidFill>
                <a:schemeClr val="accent6">
                  <a:lumMod val="60000"/>
                  <a:lumOff val="4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5" name="مستطيل 4"/>
          <p:cNvSpPr/>
          <p:nvPr/>
        </p:nvSpPr>
        <p:spPr>
          <a:xfrm>
            <a:off x="2080325" y="1052736"/>
            <a:ext cx="6612708" cy="646331"/>
          </a:xfrm>
          <a:prstGeom prst="rect">
            <a:avLst/>
          </a:prstGeom>
        </p:spPr>
        <p:txBody>
          <a:bodyPr wrap="none">
            <a:spAutoFit/>
          </a:bodyPr>
          <a:lstStyle/>
          <a:p>
            <a:r>
              <a:rPr lang="ar-EG" sz="3600" b="1" dirty="0" smtClean="0">
                <a:solidFill>
                  <a:schemeClr val="accent2">
                    <a:lumMod val="50000"/>
                  </a:schemeClr>
                </a:solidFill>
              </a:rPr>
              <a:t>2- كن أرجح عقلًا عندما يسيء إليك جاهلٌ.</a:t>
            </a:r>
            <a:endParaRPr lang="en-US" sz="3600" dirty="0" smtClean="0">
              <a:solidFill>
                <a:schemeClr val="accent2">
                  <a:lumMod val="50000"/>
                </a:schemeClr>
              </a:solidFill>
            </a:endParaRPr>
          </a:p>
        </p:txBody>
      </p:sp>
      <p:sp>
        <p:nvSpPr>
          <p:cNvPr id="6" name="Rectangle 3"/>
          <p:cNvSpPr>
            <a:spLocks noChangeArrowheads="1"/>
          </p:cNvSpPr>
          <p:nvPr/>
        </p:nvSpPr>
        <p:spPr bwMode="auto">
          <a:xfrm>
            <a:off x="251520" y="4050938"/>
            <a:ext cx="8244408"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tabLst>
                <a:tab pos="952500" algn="l"/>
                <a:tab pos="3914775" algn="l"/>
              </a:tabLst>
            </a:pPr>
            <a:r>
              <a:rPr lang="ar-EG" sz="3600" b="1" dirty="0" smtClean="0"/>
              <a:t>وفي المثال </a:t>
            </a:r>
            <a:r>
              <a:rPr lang="ar-EG" sz="3600" b="1" dirty="0" err="1" smtClean="0"/>
              <a:t>الثاني </a:t>
            </a:r>
            <a:r>
              <a:rPr lang="ar-EG" sz="3600" b="1" dirty="0" smtClean="0"/>
              <a:t>(</a:t>
            </a:r>
            <a:r>
              <a:rPr lang="ar-EG" dirty="0" smtClean="0"/>
              <a:t>......................................................................</a:t>
            </a:r>
            <a:r>
              <a:rPr lang="ar-EG" sz="3600" b="1" dirty="0" err="1" smtClean="0"/>
              <a:t>)</a:t>
            </a:r>
            <a:endParaRPr kumimoji="0" lang="ar-EG" i="0" u="none" strike="noStrike" cap="none" normalizeH="0" baseline="0" dirty="0" smtClean="0">
              <a:ln>
                <a:noFill/>
              </a:ln>
              <a:solidFill>
                <a:schemeClr val="tx1"/>
              </a:solidFill>
              <a:effectLst/>
              <a:latin typeface="Arial" pitchFamily="34" charset="0"/>
              <a:cs typeface="Arial" pitchFamily="34" charset="0"/>
            </a:endParaRPr>
          </a:p>
        </p:txBody>
      </p:sp>
      <p:sp>
        <p:nvSpPr>
          <p:cNvPr id="8" name="مستطيل 7"/>
          <p:cNvSpPr/>
          <p:nvPr/>
        </p:nvSpPr>
        <p:spPr>
          <a:xfrm>
            <a:off x="467543" y="1702549"/>
            <a:ext cx="8281307" cy="646331"/>
          </a:xfrm>
          <a:prstGeom prst="rect">
            <a:avLst/>
          </a:prstGeom>
        </p:spPr>
        <p:txBody>
          <a:bodyPr wrap="square">
            <a:spAutoFit/>
          </a:bodyPr>
          <a:lstStyle/>
          <a:p>
            <a:pPr lvl="0"/>
            <a:r>
              <a:rPr lang="ar-EG" sz="3600" b="1" dirty="0" smtClean="0">
                <a:solidFill>
                  <a:srgbClr val="006600"/>
                </a:solidFill>
              </a:rPr>
              <a:t>في كل جملة مما سبق نكرةٌ منصوبة ميّزت مبهمًا قبلها</a:t>
            </a:r>
            <a:endParaRPr lang="en-US" sz="3600" dirty="0">
              <a:solidFill>
                <a:srgbClr val="006600"/>
              </a:solidFill>
            </a:endParaRPr>
          </a:p>
        </p:txBody>
      </p:sp>
      <p:sp>
        <p:nvSpPr>
          <p:cNvPr id="9" name="Rectangle 1"/>
          <p:cNvSpPr>
            <a:spLocks noChangeArrowheads="1"/>
          </p:cNvSpPr>
          <p:nvPr/>
        </p:nvSpPr>
        <p:spPr bwMode="auto">
          <a:xfrm>
            <a:off x="6732240" y="2852936"/>
            <a:ext cx="1693092"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3600" b="1" i="0" u="none" strike="noStrike" cap="none" normalizeH="0" baseline="0" dirty="0" err="1" smtClean="0">
                <a:ln>
                  <a:noFill/>
                </a:ln>
                <a:solidFill>
                  <a:srgbClr val="FF0000"/>
                </a:solidFill>
                <a:effectLst/>
                <a:latin typeface="Times New Roman" pitchFamily="18" charset="0"/>
                <a:ea typeface="Calibri" pitchFamily="34" charset="0"/>
                <a:cs typeface="Times New Roman" pitchFamily="18" charset="0"/>
              </a:rPr>
              <a:t>الاستنتاج:</a:t>
            </a:r>
            <a:endParaRPr kumimoji="0" lang="ar-EG" sz="4000" b="0" i="0" u="none" strike="noStrike" cap="none" normalizeH="0" baseline="0" dirty="0" smtClean="0">
              <a:ln>
                <a:noFill/>
              </a:ln>
              <a:solidFill>
                <a:srgbClr val="FF0000"/>
              </a:solidFill>
              <a:effectLst/>
              <a:latin typeface="Arial" pitchFamily="34" charset="0"/>
              <a:cs typeface="Arial" pitchFamily="34" charset="0"/>
            </a:endParaRPr>
          </a:p>
        </p:txBody>
      </p:sp>
      <p:sp>
        <p:nvSpPr>
          <p:cNvPr id="10" name="مربع نص 9"/>
          <p:cNvSpPr txBox="1"/>
          <p:nvPr/>
        </p:nvSpPr>
        <p:spPr>
          <a:xfrm>
            <a:off x="2857488" y="4130109"/>
            <a:ext cx="1800200" cy="584775"/>
          </a:xfrm>
          <a:prstGeom prst="rect">
            <a:avLst/>
          </a:prstGeom>
          <a:noFill/>
        </p:spPr>
        <p:txBody>
          <a:bodyPr wrap="square" rtlCol="1">
            <a:spAutoFit/>
          </a:bodyPr>
          <a:lstStyle/>
          <a:p>
            <a:pPr algn="ctr"/>
            <a:r>
              <a:rPr lang="ar-EG" sz="3200" b="1" dirty="0" smtClean="0">
                <a:solidFill>
                  <a:srgbClr val="0000CC"/>
                </a:solidFill>
              </a:rPr>
              <a:t>عقلا</a:t>
            </a:r>
            <a:r>
              <a:rPr lang="ar-SA" sz="3200" b="1" dirty="0" smtClean="0">
                <a:solidFill>
                  <a:srgbClr val="0000CC"/>
                </a:solidFill>
              </a:rPr>
              <a:t>ً</a:t>
            </a:r>
            <a:endParaRPr lang="en-US" sz="3200" dirty="0">
              <a:solidFill>
                <a:srgbClr val="0000CC"/>
              </a:solidFill>
            </a:endParaRPr>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600" fill="hold">
                                          <p:stCondLst>
                                            <p:cond delay="0"/>
                                          </p:stCondLst>
                                        </p:cTn>
                                        <p:tgtEl>
                                          <p:spTgt spid="5"/>
                                        </p:tgtEl>
                                        <p:attrNameLst>
                                          <p:attrName>ppt_x</p:attrName>
                                        </p:attrNameLst>
                                      </p:cBhvr>
                                    </p:anim>
                                    <p:anim from="0" to="-1.0" calcmode="lin" valueType="num">
                                      <p:cBhvr>
                                        <p:cTn id="8" dur="200" decel="50000" autoRev="1" fill="hold">
                                          <p:stCondLst>
                                            <p:cond delay="600"/>
                                          </p:stCondLst>
                                        </p:cTn>
                                        <p:tgtEl>
                                          <p:spTgt spid="5"/>
                                        </p:tgtEl>
                                        <p:attrNameLst>
                                          <p:attrName>xshear</p:attrName>
                                        </p:attrNameLst>
                                      </p:cBhvr>
                                    </p:anim>
                                    <p:animScale>
                                      <p:cBhvr>
                                        <p:cTn id="9" dur="200" decel="100000" autoRev="1" fill="hold">
                                          <p:stCondLst>
                                            <p:cond delay="600"/>
                                          </p:stCondLst>
                                        </p:cTn>
                                        <p:tgtEl>
                                          <p:spTgt spid="5"/>
                                        </p:tgtEl>
                                      </p:cBhvr>
                                      <p:from x="100000" y="100000"/>
                                      <p:to x="80000" y="100000"/>
                                    </p:animScale>
                                    <p:anim by="(#ppt_h/3+#ppt_w*0.1)" calcmode="lin" valueType="num">
                                      <p:cBhvr additive="sum">
                                        <p:cTn id="10" dur="200" decel="100000" autoRev="1" fill="hold">
                                          <p:stCondLst>
                                            <p:cond delay="600"/>
                                          </p:stCondLst>
                                        </p:cTn>
                                        <p:tgtEl>
                                          <p:spTgt spid="5"/>
                                        </p:tgtEl>
                                        <p:attrNameLst>
                                          <p:attrName>ppt_x</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OMLO.WAV"/>
                                        </p:tgtEl>
                                      </p:cMediaNode>
                                    </p:audio>
                                  </p:subTnLst>
                                </p:cTn>
                              </p:par>
                            </p:childTnLst>
                          </p:cTn>
                        </p:par>
                      </p:childTnLst>
                    </p:cTn>
                  </p:par>
                  <p:par>
                    <p:cTn id="11" fill="hold">
                      <p:stCondLst>
                        <p:cond delay="indefinite"/>
                      </p:stCondLst>
                      <p:childTnLst>
                        <p:par>
                          <p:cTn id="12" fill="hold">
                            <p:stCondLst>
                              <p:cond delay="0"/>
                            </p:stCondLst>
                            <p:childTnLst>
                              <p:par>
                                <p:cTn id="13" presetID="58" presetClass="entr" presetSubtype="0" accel="10000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strVal val="#ppt_w*2.5"/>
                                          </p:val>
                                        </p:tav>
                                        <p:tav tm="100000">
                                          <p:val>
                                            <p:strVal val="#ppt_w"/>
                                          </p:val>
                                        </p:tav>
                                      </p:tavLst>
                                    </p:anim>
                                    <p:anim calcmode="lin" valueType="num">
                                      <p:cBhvr>
                                        <p:cTn id="16" dur="500" fill="hold"/>
                                        <p:tgtEl>
                                          <p:spTgt spid="8"/>
                                        </p:tgtEl>
                                        <p:attrNameLst>
                                          <p:attrName>ppt_h</p:attrName>
                                        </p:attrNameLst>
                                      </p:cBhvr>
                                      <p:tavLst>
                                        <p:tav tm="0">
                                          <p:val>
                                            <p:strVal val="#ppt_h*0.01"/>
                                          </p:val>
                                        </p:tav>
                                        <p:tav tm="100000">
                                          <p:val>
                                            <p:strVal val="#ppt_h"/>
                                          </p:val>
                                        </p:tav>
                                      </p:tavLst>
                                    </p:anim>
                                    <p:anim calcmode="lin" valueType="num">
                                      <p:cBhvr>
                                        <p:cTn id="17" dur="500" fill="hold"/>
                                        <p:tgtEl>
                                          <p:spTgt spid="8"/>
                                        </p:tgtEl>
                                        <p:attrNameLst>
                                          <p:attrName>ppt_x</p:attrName>
                                        </p:attrNameLst>
                                      </p:cBhvr>
                                      <p:tavLst>
                                        <p:tav tm="0">
                                          <p:val>
                                            <p:strVal val="#ppt_x"/>
                                          </p:val>
                                        </p:tav>
                                        <p:tav tm="100000">
                                          <p:val>
                                            <p:strVal val="#ppt_x"/>
                                          </p:val>
                                        </p:tav>
                                      </p:tavLst>
                                    </p:anim>
                                    <p:anim calcmode="lin" valueType="num">
                                      <p:cBhvr>
                                        <p:cTn id="18" dur="500" fill="hold"/>
                                        <p:tgtEl>
                                          <p:spTgt spid="8"/>
                                        </p:tgtEl>
                                        <p:attrNameLst>
                                          <p:attrName>ppt_y</p:attrName>
                                        </p:attrNameLst>
                                      </p:cBhvr>
                                      <p:tavLst>
                                        <p:tav tm="0">
                                          <p:val>
                                            <p:strVal val="#ppt_h+1"/>
                                          </p:val>
                                        </p:tav>
                                        <p:tav tm="100000">
                                          <p:val>
                                            <p:strVal val="#ppt_y"/>
                                          </p:val>
                                        </p:tav>
                                      </p:tavLst>
                                    </p:anim>
                                    <p:animEffect transition="in" filter="fade">
                                      <p:cBhvr>
                                        <p:cTn id="19" dur="500"/>
                                        <p:tgtEl>
                                          <p:spTgt spid="8"/>
                                        </p:tgtEl>
                                      </p:cBhvr>
                                    </p:animEffect>
                                  </p:childTnLst>
                                  <p:subTnLst>
                                    <p:audio>
                                      <p:cMediaNode>
                                        <p:cTn display="0" masterRel="sameClick">
                                          <p:stCondLst>
                                            <p:cond evt="begin" delay="0">
                                              <p:tn val="13"/>
                                            </p:cond>
                                          </p:stCondLst>
                                          <p:endCondLst>
                                            <p:cond evt="onStopAudio" delay="0">
                                              <p:tgtEl>
                                                <p:sldTgt/>
                                              </p:tgtEl>
                                            </p:cond>
                                          </p:endCondLst>
                                        </p:cTn>
                                        <p:tgtEl>
                                          <p:sndTgt r:embed="rId4" name="cashreg.wav"/>
                                        </p:tgtEl>
                                      </p:cMediaNode>
                                    </p:audio>
                                  </p:subTnLst>
                                </p:cTn>
                              </p:par>
                            </p:childTnLst>
                          </p:cTn>
                        </p:par>
                      </p:childTnLst>
                    </p:cTn>
                  </p:par>
                  <p:par>
                    <p:cTn id="20" fill="hold">
                      <p:stCondLst>
                        <p:cond delay="indefinite"/>
                      </p:stCondLst>
                      <p:childTnLst>
                        <p:par>
                          <p:cTn id="21" fill="hold">
                            <p:stCondLst>
                              <p:cond delay="0"/>
                            </p:stCondLst>
                            <p:childTnLst>
                              <p:par>
                                <p:cTn id="22" presetID="48" presetClass="entr" presetSubtype="0" accel="5000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5" dur="500" fill="hold"/>
                                        <p:tgtEl>
                                          <p:spTgt spid="9"/>
                                        </p:tgtEl>
                                        <p:attrNameLst>
                                          <p:attrName>ppt_x</p:attrName>
                                        </p:attrNameLst>
                                      </p:cBhvr>
                                      <p:tavLst>
                                        <p:tav tm="0">
                                          <p:val>
                                            <p:fltVal val="-1"/>
                                          </p:val>
                                        </p:tav>
                                        <p:tav tm="50000">
                                          <p:val>
                                            <p:fltVal val="0.95"/>
                                          </p:val>
                                        </p:tav>
                                        <p:tav tm="100000">
                                          <p:val>
                                            <p:strVal val="#ppt_x"/>
                                          </p:val>
                                        </p:tav>
                                      </p:tavLst>
                                    </p:anim>
                                    <p:anim calcmode="lin" valueType="num">
                                      <p:cBhvr>
                                        <p:cTn id="26" dur="500" fill="hold"/>
                                        <p:tgtEl>
                                          <p:spTgt spid="9"/>
                                        </p:tgtEl>
                                        <p:attrNameLst>
                                          <p:attrName>ppt_y</p:attrName>
                                        </p:attrNameLst>
                                      </p:cBhvr>
                                      <p:tavLst>
                                        <p:tav tm="0">
                                          <p:val>
                                            <p:strVal val="#ppt_y"/>
                                          </p:val>
                                        </p:tav>
                                        <p:tav tm="100000">
                                          <p:val>
                                            <p:strVal val="#ppt_y"/>
                                          </p:val>
                                        </p:tav>
                                      </p:tavLst>
                                    </p:anim>
                                    <p:animEffect transition="in" filter="fade">
                                      <p:cBhvr>
                                        <p:cTn id="27" dur="500"/>
                                        <p:tgtEl>
                                          <p:spTgt spid="9"/>
                                        </p:tgtEl>
                                      </p:cBhvr>
                                    </p:animEffect>
                                  </p:childTnLst>
                                  <p:subTnLst>
                                    <p:audio>
                                      <p:cMediaNode>
                                        <p:cTn display="0" masterRel="sameClick">
                                          <p:stCondLst>
                                            <p:cond evt="begin" delay="0">
                                              <p:tn val="22"/>
                                            </p:cond>
                                          </p:stCondLst>
                                          <p:endCondLst>
                                            <p:cond evt="onStopAudio" delay="0">
                                              <p:tgtEl>
                                                <p:sldTgt/>
                                              </p:tgtEl>
                                            </p:cond>
                                          </p:endCondLst>
                                        </p:cTn>
                                        <p:tgtEl>
                                          <p:sndTgt r:embed="rId5" name="wind.wav"/>
                                        </p:tgtEl>
                                      </p:cMediaNode>
                                    </p:audio>
                                  </p:subTnLst>
                                </p:cTn>
                              </p:par>
                            </p:childTnLst>
                          </p:cTn>
                        </p:par>
                      </p:childTnLst>
                    </p:cTn>
                  </p:par>
                  <p:par>
                    <p:cTn id="28" fill="hold">
                      <p:stCondLst>
                        <p:cond delay="indefinite"/>
                      </p:stCondLst>
                      <p:childTnLst>
                        <p:par>
                          <p:cTn id="29" fill="hold">
                            <p:stCondLst>
                              <p:cond delay="0"/>
                            </p:stCondLst>
                            <p:childTnLst>
                              <p:par>
                                <p:cTn id="30" presetID="49" presetClass="entr" presetSubtype="0" decel="10000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 calcmode="lin" valueType="num">
                                      <p:cBhvr>
                                        <p:cTn id="34" dur="500" fill="hold"/>
                                        <p:tgtEl>
                                          <p:spTgt spid="6"/>
                                        </p:tgtEl>
                                        <p:attrNameLst>
                                          <p:attrName>style.rotation</p:attrName>
                                        </p:attrNameLst>
                                      </p:cBhvr>
                                      <p:tavLst>
                                        <p:tav tm="0">
                                          <p:val>
                                            <p:fltVal val="360"/>
                                          </p:val>
                                        </p:tav>
                                        <p:tav tm="100000">
                                          <p:val>
                                            <p:fltVal val="0"/>
                                          </p:val>
                                        </p:tav>
                                      </p:tavLst>
                                    </p:anim>
                                    <p:animEffect transition="in" filter="fade">
                                      <p:cBhvr>
                                        <p:cTn id="35" dur="500"/>
                                        <p:tgtEl>
                                          <p:spTgt spid="6"/>
                                        </p:tgtEl>
                                      </p:cBhvr>
                                    </p:animEffect>
                                  </p:childTnLst>
                                  <p:subTnLst>
                                    <p:audio>
                                      <p:cMediaNode>
                                        <p:cTn display="0" masterRel="sameClick">
                                          <p:stCondLst>
                                            <p:cond evt="begin" delay="0">
                                              <p:tn val="30"/>
                                            </p:cond>
                                          </p:stCondLst>
                                          <p:endCondLst>
                                            <p:cond evt="onStopAudio" delay="0">
                                              <p:tgtEl>
                                                <p:sldTgt/>
                                              </p:tgtEl>
                                            </p:cond>
                                          </p:endCondLst>
                                        </p:cTn>
                                        <p:tgtEl>
                                          <p:sndTgt r:embed="rId6" name="SNARE5.WAV"/>
                                        </p:tgtEl>
                                      </p:cMediaNode>
                                    </p:audio>
                                  </p:sub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down)">
                                      <p:cBhvr>
                                        <p:cTn id="40" dur="500"/>
                                        <p:tgtEl>
                                          <p:spTgt spid="10"/>
                                        </p:tgtEl>
                                      </p:cBhvr>
                                    </p:animEffect>
                                  </p:childTnLst>
                                  <p:subTnLst>
                                    <p:audio>
                                      <p:cMediaNode>
                                        <p:cTn display="0" masterRel="sameClick">
                                          <p:stCondLst>
                                            <p:cond evt="begin" delay="0">
                                              <p:tn val="38"/>
                                            </p:cond>
                                          </p:stCondLst>
                                          <p:endCondLst>
                                            <p:cond evt="onStopAudio" delay="0">
                                              <p:tgtEl>
                                                <p:sldTgt/>
                                              </p:tgtEl>
                                            </p:cond>
                                          </p:endCondLst>
                                        </p:cTn>
                                        <p:tgtEl>
                                          <p:sndTgt r:embed="rId5" name="wind.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72008" y="836712"/>
            <a:ext cx="8964488" cy="5085184"/>
            <a:chOff x="72008" y="1700808"/>
            <a:chExt cx="8964488" cy="5085184"/>
          </a:xfrm>
        </p:grpSpPr>
        <p:sp>
          <p:nvSpPr>
            <p:cNvPr id="3" name="مستطيل 2"/>
            <p:cNvSpPr/>
            <p:nvPr/>
          </p:nvSpPr>
          <p:spPr>
            <a:xfrm>
              <a:off x="72008" y="1700808"/>
              <a:ext cx="8964488" cy="5085184"/>
            </a:xfrm>
            <a:prstGeom prst="rect">
              <a:avLst/>
            </a:prstGeom>
            <a:solidFill>
              <a:schemeClr val="bg1"/>
            </a:solidFill>
            <a:ln w="76200">
              <a:solidFill>
                <a:schemeClr val="accent6">
                  <a:lumMod val="60000"/>
                  <a:lumOff val="4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ستطيل 3"/>
            <p:cNvSpPr/>
            <p:nvPr/>
          </p:nvSpPr>
          <p:spPr>
            <a:xfrm>
              <a:off x="179512" y="1844824"/>
              <a:ext cx="8712968" cy="4824536"/>
            </a:xfrm>
            <a:prstGeom prst="rect">
              <a:avLst/>
            </a:prstGeom>
            <a:solidFill>
              <a:schemeClr val="bg1"/>
            </a:solidFill>
            <a:ln w="76200">
              <a:solidFill>
                <a:schemeClr val="accent6">
                  <a:lumMod val="60000"/>
                  <a:lumOff val="4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5" name="مستطيل 4"/>
          <p:cNvSpPr/>
          <p:nvPr/>
        </p:nvSpPr>
        <p:spPr>
          <a:xfrm>
            <a:off x="4986569" y="1052736"/>
            <a:ext cx="3706464" cy="646331"/>
          </a:xfrm>
          <a:prstGeom prst="rect">
            <a:avLst/>
          </a:prstGeom>
        </p:spPr>
        <p:txBody>
          <a:bodyPr wrap="none">
            <a:spAutoFit/>
          </a:bodyPr>
          <a:lstStyle/>
          <a:p>
            <a:pPr lvl="0"/>
            <a:r>
              <a:rPr lang="ar-EG" sz="3600" b="1" dirty="0" smtClean="0">
                <a:solidFill>
                  <a:schemeClr val="accent2">
                    <a:lumMod val="50000"/>
                  </a:schemeClr>
                </a:solidFill>
              </a:rPr>
              <a:t>3- كفى بالشّيب واعظًا!</a:t>
            </a:r>
            <a:endParaRPr lang="en-US" sz="3600" dirty="0">
              <a:solidFill>
                <a:schemeClr val="accent2">
                  <a:lumMod val="50000"/>
                </a:schemeClr>
              </a:solidFill>
            </a:endParaRPr>
          </a:p>
        </p:txBody>
      </p:sp>
      <p:sp>
        <p:nvSpPr>
          <p:cNvPr id="6" name="Rectangle 3"/>
          <p:cNvSpPr>
            <a:spLocks noChangeArrowheads="1"/>
          </p:cNvSpPr>
          <p:nvPr/>
        </p:nvSpPr>
        <p:spPr bwMode="auto">
          <a:xfrm>
            <a:off x="251520" y="4050939"/>
            <a:ext cx="849694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tabLst>
                <a:tab pos="952500" algn="l"/>
                <a:tab pos="3914775" algn="l"/>
              </a:tabLst>
            </a:pPr>
            <a:r>
              <a:rPr lang="ar-EG" sz="3600" b="1" dirty="0" smtClean="0"/>
              <a:t>وفي المثال </a:t>
            </a:r>
            <a:r>
              <a:rPr lang="ar-EG" sz="3600" b="1" dirty="0" err="1" smtClean="0"/>
              <a:t>الثالث (</a:t>
            </a:r>
            <a:r>
              <a:rPr lang="ar-EG" dirty="0" err="1" smtClean="0"/>
              <a:t>.............................................</a:t>
            </a:r>
            <a:r>
              <a:rPr lang="ar-EG" sz="3600" b="1" dirty="0" err="1" smtClean="0"/>
              <a:t>)</a:t>
            </a:r>
            <a:r>
              <a:rPr lang="ar-EG" sz="3600" b="1" dirty="0" smtClean="0"/>
              <a:t> </a:t>
            </a:r>
            <a:endParaRPr kumimoji="0" lang="ar-EG" i="0" u="none" strike="noStrike" cap="none" normalizeH="0" baseline="0" dirty="0" smtClean="0">
              <a:ln>
                <a:noFill/>
              </a:ln>
              <a:solidFill>
                <a:schemeClr val="tx1"/>
              </a:solidFill>
              <a:effectLst/>
              <a:latin typeface="Arial" pitchFamily="34" charset="0"/>
              <a:cs typeface="Arial" pitchFamily="34" charset="0"/>
            </a:endParaRPr>
          </a:p>
        </p:txBody>
      </p:sp>
      <p:sp>
        <p:nvSpPr>
          <p:cNvPr id="8" name="مستطيل 7"/>
          <p:cNvSpPr/>
          <p:nvPr/>
        </p:nvSpPr>
        <p:spPr>
          <a:xfrm>
            <a:off x="467543" y="1702549"/>
            <a:ext cx="8281307" cy="646331"/>
          </a:xfrm>
          <a:prstGeom prst="rect">
            <a:avLst/>
          </a:prstGeom>
        </p:spPr>
        <p:txBody>
          <a:bodyPr wrap="square">
            <a:spAutoFit/>
          </a:bodyPr>
          <a:lstStyle/>
          <a:p>
            <a:pPr lvl="0"/>
            <a:r>
              <a:rPr lang="ar-EG" sz="3600" b="1" dirty="0" smtClean="0">
                <a:solidFill>
                  <a:srgbClr val="006600"/>
                </a:solidFill>
              </a:rPr>
              <a:t>في كل جملة مما سبق نكرةٌ منصوبة ميّزت مبهمًا قبلها</a:t>
            </a:r>
            <a:endParaRPr lang="en-US" sz="3600" dirty="0">
              <a:solidFill>
                <a:srgbClr val="006600"/>
              </a:solidFill>
            </a:endParaRPr>
          </a:p>
        </p:txBody>
      </p:sp>
      <p:sp>
        <p:nvSpPr>
          <p:cNvPr id="9" name="Rectangle 1"/>
          <p:cNvSpPr>
            <a:spLocks noChangeArrowheads="1"/>
          </p:cNvSpPr>
          <p:nvPr/>
        </p:nvSpPr>
        <p:spPr bwMode="auto">
          <a:xfrm>
            <a:off x="6732240" y="2852936"/>
            <a:ext cx="1693092"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3600" b="1" i="0" u="none" strike="noStrike" cap="none" normalizeH="0" baseline="0" dirty="0" err="1" smtClean="0">
                <a:ln>
                  <a:noFill/>
                </a:ln>
                <a:solidFill>
                  <a:srgbClr val="FF0000"/>
                </a:solidFill>
                <a:effectLst/>
                <a:latin typeface="Times New Roman" pitchFamily="18" charset="0"/>
                <a:ea typeface="Calibri" pitchFamily="34" charset="0"/>
                <a:cs typeface="Times New Roman" pitchFamily="18" charset="0"/>
              </a:rPr>
              <a:t>الاستنتاج:</a:t>
            </a:r>
            <a:endParaRPr kumimoji="0" lang="ar-EG" sz="4000" b="0" i="0" u="none" strike="noStrike" cap="none" normalizeH="0" baseline="0" dirty="0" smtClean="0">
              <a:ln>
                <a:noFill/>
              </a:ln>
              <a:solidFill>
                <a:srgbClr val="FF0000"/>
              </a:solidFill>
              <a:effectLst/>
              <a:latin typeface="Arial" pitchFamily="34" charset="0"/>
              <a:cs typeface="Arial" pitchFamily="34" charset="0"/>
            </a:endParaRPr>
          </a:p>
        </p:txBody>
      </p:sp>
      <p:sp>
        <p:nvSpPr>
          <p:cNvPr id="10" name="مربع نص 9"/>
          <p:cNvSpPr txBox="1"/>
          <p:nvPr/>
        </p:nvSpPr>
        <p:spPr>
          <a:xfrm>
            <a:off x="3786182" y="4000504"/>
            <a:ext cx="1800200" cy="584775"/>
          </a:xfrm>
          <a:prstGeom prst="rect">
            <a:avLst/>
          </a:prstGeom>
          <a:noFill/>
        </p:spPr>
        <p:txBody>
          <a:bodyPr wrap="square" rtlCol="1">
            <a:spAutoFit/>
          </a:bodyPr>
          <a:lstStyle/>
          <a:p>
            <a:pPr algn="ctr"/>
            <a:r>
              <a:rPr lang="ar-SA" sz="3200" b="1" dirty="0" smtClean="0">
                <a:solidFill>
                  <a:srgbClr val="0000CC"/>
                </a:solidFill>
              </a:rPr>
              <a:t>واعظاً</a:t>
            </a:r>
            <a:endParaRPr lang="en-US" sz="3200" dirty="0">
              <a:solidFill>
                <a:srgbClr val="0000CC"/>
              </a:solidFill>
            </a:endParaRPr>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600" fill="hold">
                                          <p:stCondLst>
                                            <p:cond delay="0"/>
                                          </p:stCondLst>
                                        </p:cTn>
                                        <p:tgtEl>
                                          <p:spTgt spid="5"/>
                                        </p:tgtEl>
                                        <p:attrNameLst>
                                          <p:attrName>ppt_x</p:attrName>
                                        </p:attrNameLst>
                                      </p:cBhvr>
                                    </p:anim>
                                    <p:anim from="0" to="-1.0" calcmode="lin" valueType="num">
                                      <p:cBhvr>
                                        <p:cTn id="8" dur="200" decel="50000" autoRev="1" fill="hold">
                                          <p:stCondLst>
                                            <p:cond delay="600"/>
                                          </p:stCondLst>
                                        </p:cTn>
                                        <p:tgtEl>
                                          <p:spTgt spid="5"/>
                                        </p:tgtEl>
                                        <p:attrNameLst>
                                          <p:attrName>xshear</p:attrName>
                                        </p:attrNameLst>
                                      </p:cBhvr>
                                    </p:anim>
                                    <p:animScale>
                                      <p:cBhvr>
                                        <p:cTn id="9" dur="200" decel="100000" autoRev="1" fill="hold">
                                          <p:stCondLst>
                                            <p:cond delay="600"/>
                                          </p:stCondLst>
                                        </p:cTn>
                                        <p:tgtEl>
                                          <p:spTgt spid="5"/>
                                        </p:tgtEl>
                                      </p:cBhvr>
                                      <p:from x="100000" y="100000"/>
                                      <p:to x="80000" y="100000"/>
                                    </p:animScale>
                                    <p:anim by="(#ppt_h/3+#ppt_w*0.1)" calcmode="lin" valueType="num">
                                      <p:cBhvr additive="sum">
                                        <p:cTn id="10" dur="200" decel="100000" autoRev="1" fill="hold">
                                          <p:stCondLst>
                                            <p:cond delay="600"/>
                                          </p:stCondLst>
                                        </p:cTn>
                                        <p:tgtEl>
                                          <p:spTgt spid="5"/>
                                        </p:tgtEl>
                                        <p:attrNameLst>
                                          <p:attrName>ppt_x</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OMLO.WAV"/>
                                        </p:tgtEl>
                                      </p:cMediaNode>
                                    </p:audio>
                                  </p:subTnLst>
                                </p:cTn>
                              </p:par>
                            </p:childTnLst>
                          </p:cTn>
                        </p:par>
                      </p:childTnLst>
                    </p:cTn>
                  </p:par>
                  <p:par>
                    <p:cTn id="11" fill="hold">
                      <p:stCondLst>
                        <p:cond delay="indefinite"/>
                      </p:stCondLst>
                      <p:childTnLst>
                        <p:par>
                          <p:cTn id="12" fill="hold">
                            <p:stCondLst>
                              <p:cond delay="0"/>
                            </p:stCondLst>
                            <p:childTnLst>
                              <p:par>
                                <p:cTn id="13" presetID="58" presetClass="entr" presetSubtype="0" accel="10000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strVal val="#ppt_w*2.5"/>
                                          </p:val>
                                        </p:tav>
                                        <p:tav tm="100000">
                                          <p:val>
                                            <p:strVal val="#ppt_w"/>
                                          </p:val>
                                        </p:tav>
                                      </p:tavLst>
                                    </p:anim>
                                    <p:anim calcmode="lin" valueType="num">
                                      <p:cBhvr>
                                        <p:cTn id="16" dur="500" fill="hold"/>
                                        <p:tgtEl>
                                          <p:spTgt spid="8"/>
                                        </p:tgtEl>
                                        <p:attrNameLst>
                                          <p:attrName>ppt_h</p:attrName>
                                        </p:attrNameLst>
                                      </p:cBhvr>
                                      <p:tavLst>
                                        <p:tav tm="0">
                                          <p:val>
                                            <p:strVal val="#ppt_h*0.01"/>
                                          </p:val>
                                        </p:tav>
                                        <p:tav tm="100000">
                                          <p:val>
                                            <p:strVal val="#ppt_h"/>
                                          </p:val>
                                        </p:tav>
                                      </p:tavLst>
                                    </p:anim>
                                    <p:anim calcmode="lin" valueType="num">
                                      <p:cBhvr>
                                        <p:cTn id="17" dur="500" fill="hold"/>
                                        <p:tgtEl>
                                          <p:spTgt spid="8"/>
                                        </p:tgtEl>
                                        <p:attrNameLst>
                                          <p:attrName>ppt_x</p:attrName>
                                        </p:attrNameLst>
                                      </p:cBhvr>
                                      <p:tavLst>
                                        <p:tav tm="0">
                                          <p:val>
                                            <p:strVal val="#ppt_x"/>
                                          </p:val>
                                        </p:tav>
                                        <p:tav tm="100000">
                                          <p:val>
                                            <p:strVal val="#ppt_x"/>
                                          </p:val>
                                        </p:tav>
                                      </p:tavLst>
                                    </p:anim>
                                    <p:anim calcmode="lin" valueType="num">
                                      <p:cBhvr>
                                        <p:cTn id="18" dur="500" fill="hold"/>
                                        <p:tgtEl>
                                          <p:spTgt spid="8"/>
                                        </p:tgtEl>
                                        <p:attrNameLst>
                                          <p:attrName>ppt_y</p:attrName>
                                        </p:attrNameLst>
                                      </p:cBhvr>
                                      <p:tavLst>
                                        <p:tav tm="0">
                                          <p:val>
                                            <p:strVal val="#ppt_h+1"/>
                                          </p:val>
                                        </p:tav>
                                        <p:tav tm="100000">
                                          <p:val>
                                            <p:strVal val="#ppt_y"/>
                                          </p:val>
                                        </p:tav>
                                      </p:tavLst>
                                    </p:anim>
                                    <p:animEffect transition="in" filter="fade">
                                      <p:cBhvr>
                                        <p:cTn id="19" dur="500"/>
                                        <p:tgtEl>
                                          <p:spTgt spid="8"/>
                                        </p:tgtEl>
                                      </p:cBhvr>
                                    </p:animEffect>
                                  </p:childTnLst>
                                  <p:subTnLst>
                                    <p:audio>
                                      <p:cMediaNode>
                                        <p:cTn display="0" masterRel="sameClick">
                                          <p:stCondLst>
                                            <p:cond evt="begin" delay="0">
                                              <p:tn val="13"/>
                                            </p:cond>
                                          </p:stCondLst>
                                          <p:endCondLst>
                                            <p:cond evt="onStopAudio" delay="0">
                                              <p:tgtEl>
                                                <p:sldTgt/>
                                              </p:tgtEl>
                                            </p:cond>
                                          </p:endCondLst>
                                        </p:cTn>
                                        <p:tgtEl>
                                          <p:sndTgt r:embed="rId4" name="cashreg.wav"/>
                                        </p:tgtEl>
                                      </p:cMediaNode>
                                    </p:audio>
                                  </p:subTnLst>
                                </p:cTn>
                              </p:par>
                            </p:childTnLst>
                          </p:cTn>
                        </p:par>
                      </p:childTnLst>
                    </p:cTn>
                  </p:par>
                  <p:par>
                    <p:cTn id="20" fill="hold">
                      <p:stCondLst>
                        <p:cond delay="indefinite"/>
                      </p:stCondLst>
                      <p:childTnLst>
                        <p:par>
                          <p:cTn id="21" fill="hold">
                            <p:stCondLst>
                              <p:cond delay="0"/>
                            </p:stCondLst>
                            <p:childTnLst>
                              <p:par>
                                <p:cTn id="22" presetID="48" presetClass="entr" presetSubtype="0" accel="5000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5" dur="500" fill="hold"/>
                                        <p:tgtEl>
                                          <p:spTgt spid="9"/>
                                        </p:tgtEl>
                                        <p:attrNameLst>
                                          <p:attrName>ppt_x</p:attrName>
                                        </p:attrNameLst>
                                      </p:cBhvr>
                                      <p:tavLst>
                                        <p:tav tm="0">
                                          <p:val>
                                            <p:fltVal val="-1"/>
                                          </p:val>
                                        </p:tav>
                                        <p:tav tm="50000">
                                          <p:val>
                                            <p:fltVal val="0.95"/>
                                          </p:val>
                                        </p:tav>
                                        <p:tav tm="100000">
                                          <p:val>
                                            <p:strVal val="#ppt_x"/>
                                          </p:val>
                                        </p:tav>
                                      </p:tavLst>
                                    </p:anim>
                                    <p:anim calcmode="lin" valueType="num">
                                      <p:cBhvr>
                                        <p:cTn id="26" dur="500" fill="hold"/>
                                        <p:tgtEl>
                                          <p:spTgt spid="9"/>
                                        </p:tgtEl>
                                        <p:attrNameLst>
                                          <p:attrName>ppt_y</p:attrName>
                                        </p:attrNameLst>
                                      </p:cBhvr>
                                      <p:tavLst>
                                        <p:tav tm="0">
                                          <p:val>
                                            <p:strVal val="#ppt_y"/>
                                          </p:val>
                                        </p:tav>
                                        <p:tav tm="100000">
                                          <p:val>
                                            <p:strVal val="#ppt_y"/>
                                          </p:val>
                                        </p:tav>
                                      </p:tavLst>
                                    </p:anim>
                                    <p:animEffect transition="in" filter="fade">
                                      <p:cBhvr>
                                        <p:cTn id="27" dur="500"/>
                                        <p:tgtEl>
                                          <p:spTgt spid="9"/>
                                        </p:tgtEl>
                                      </p:cBhvr>
                                    </p:animEffect>
                                  </p:childTnLst>
                                  <p:subTnLst>
                                    <p:audio>
                                      <p:cMediaNode>
                                        <p:cTn display="0" masterRel="sameClick">
                                          <p:stCondLst>
                                            <p:cond evt="begin" delay="0">
                                              <p:tn val="22"/>
                                            </p:cond>
                                          </p:stCondLst>
                                          <p:endCondLst>
                                            <p:cond evt="onStopAudio" delay="0">
                                              <p:tgtEl>
                                                <p:sldTgt/>
                                              </p:tgtEl>
                                            </p:cond>
                                          </p:endCondLst>
                                        </p:cTn>
                                        <p:tgtEl>
                                          <p:sndTgt r:embed="rId5" name="wind.wav"/>
                                        </p:tgtEl>
                                      </p:cMediaNode>
                                    </p:audio>
                                  </p:subTnLst>
                                </p:cTn>
                              </p:par>
                            </p:childTnLst>
                          </p:cTn>
                        </p:par>
                      </p:childTnLst>
                    </p:cTn>
                  </p:par>
                  <p:par>
                    <p:cTn id="28" fill="hold">
                      <p:stCondLst>
                        <p:cond delay="indefinite"/>
                      </p:stCondLst>
                      <p:childTnLst>
                        <p:par>
                          <p:cTn id="29" fill="hold">
                            <p:stCondLst>
                              <p:cond delay="0"/>
                            </p:stCondLst>
                            <p:childTnLst>
                              <p:par>
                                <p:cTn id="30" presetID="49" presetClass="entr" presetSubtype="0" decel="10000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 calcmode="lin" valueType="num">
                                      <p:cBhvr>
                                        <p:cTn id="34" dur="500" fill="hold"/>
                                        <p:tgtEl>
                                          <p:spTgt spid="6"/>
                                        </p:tgtEl>
                                        <p:attrNameLst>
                                          <p:attrName>style.rotation</p:attrName>
                                        </p:attrNameLst>
                                      </p:cBhvr>
                                      <p:tavLst>
                                        <p:tav tm="0">
                                          <p:val>
                                            <p:fltVal val="360"/>
                                          </p:val>
                                        </p:tav>
                                        <p:tav tm="100000">
                                          <p:val>
                                            <p:fltVal val="0"/>
                                          </p:val>
                                        </p:tav>
                                      </p:tavLst>
                                    </p:anim>
                                    <p:animEffect transition="in" filter="fade">
                                      <p:cBhvr>
                                        <p:cTn id="35" dur="500"/>
                                        <p:tgtEl>
                                          <p:spTgt spid="6"/>
                                        </p:tgtEl>
                                      </p:cBhvr>
                                    </p:animEffect>
                                  </p:childTnLst>
                                  <p:subTnLst>
                                    <p:audio>
                                      <p:cMediaNode>
                                        <p:cTn display="0" masterRel="sameClick">
                                          <p:stCondLst>
                                            <p:cond evt="begin" delay="0">
                                              <p:tn val="30"/>
                                            </p:cond>
                                          </p:stCondLst>
                                          <p:endCondLst>
                                            <p:cond evt="onStopAudio" delay="0">
                                              <p:tgtEl>
                                                <p:sldTgt/>
                                              </p:tgtEl>
                                            </p:cond>
                                          </p:endCondLst>
                                        </p:cTn>
                                        <p:tgtEl>
                                          <p:sndTgt r:embed="rId6" name="SNARE5.WAV"/>
                                        </p:tgtEl>
                                      </p:cMediaNode>
                                    </p:audio>
                                  </p:sub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down)">
                                      <p:cBhvr>
                                        <p:cTn id="40" dur="500"/>
                                        <p:tgtEl>
                                          <p:spTgt spid="10"/>
                                        </p:tgtEl>
                                      </p:cBhvr>
                                    </p:animEffect>
                                  </p:childTnLst>
                                  <p:subTnLst>
                                    <p:audio>
                                      <p:cMediaNode>
                                        <p:cTn display="0" masterRel="sameClick">
                                          <p:stCondLst>
                                            <p:cond evt="begin" delay="0">
                                              <p:tn val="38"/>
                                            </p:cond>
                                          </p:stCondLst>
                                          <p:endCondLst>
                                            <p:cond evt="onStopAudio" delay="0">
                                              <p:tgtEl>
                                                <p:sldTgt/>
                                              </p:tgtEl>
                                            </p:cond>
                                          </p:endCondLst>
                                        </p:cTn>
                                        <p:tgtEl>
                                          <p:sndTgt r:embed="rId5" name="wind.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72008" y="836712"/>
            <a:ext cx="8964488" cy="5085184"/>
            <a:chOff x="72008" y="1700808"/>
            <a:chExt cx="8964488" cy="5085184"/>
          </a:xfrm>
        </p:grpSpPr>
        <p:sp>
          <p:nvSpPr>
            <p:cNvPr id="3" name="مستطيل 2"/>
            <p:cNvSpPr/>
            <p:nvPr/>
          </p:nvSpPr>
          <p:spPr>
            <a:xfrm>
              <a:off x="72008" y="1700808"/>
              <a:ext cx="8964488" cy="5085184"/>
            </a:xfrm>
            <a:prstGeom prst="rect">
              <a:avLst/>
            </a:prstGeom>
            <a:solidFill>
              <a:schemeClr val="bg1"/>
            </a:solidFill>
            <a:ln w="76200">
              <a:solidFill>
                <a:schemeClr val="accent6">
                  <a:lumMod val="60000"/>
                  <a:lumOff val="4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ستطيل 3"/>
            <p:cNvSpPr/>
            <p:nvPr/>
          </p:nvSpPr>
          <p:spPr>
            <a:xfrm>
              <a:off x="179512" y="1844824"/>
              <a:ext cx="8712968" cy="4824536"/>
            </a:xfrm>
            <a:prstGeom prst="rect">
              <a:avLst/>
            </a:prstGeom>
            <a:solidFill>
              <a:schemeClr val="bg1"/>
            </a:solidFill>
            <a:ln w="76200">
              <a:solidFill>
                <a:schemeClr val="accent6">
                  <a:lumMod val="60000"/>
                  <a:lumOff val="4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5" name="مستطيل 4"/>
          <p:cNvSpPr/>
          <p:nvPr/>
        </p:nvSpPr>
        <p:spPr>
          <a:xfrm>
            <a:off x="1440728" y="1052736"/>
            <a:ext cx="7252305" cy="646331"/>
          </a:xfrm>
          <a:prstGeom prst="rect">
            <a:avLst/>
          </a:prstGeom>
        </p:spPr>
        <p:txBody>
          <a:bodyPr wrap="none">
            <a:spAutoFit/>
          </a:bodyPr>
          <a:lstStyle/>
          <a:p>
            <a:pPr lvl="0"/>
            <a:r>
              <a:rPr lang="ar-EG" sz="3600" b="1" dirty="0" smtClean="0">
                <a:solidFill>
                  <a:schemeClr val="accent2">
                    <a:lumMod val="50000"/>
                  </a:schemeClr>
                </a:solidFill>
              </a:rPr>
              <a:t>4- أيُّها المدافع عن حدود الوطن، لله درُّك بطلاً!</a:t>
            </a:r>
            <a:endParaRPr lang="en-US" sz="3600" dirty="0" smtClean="0">
              <a:solidFill>
                <a:schemeClr val="accent2">
                  <a:lumMod val="50000"/>
                </a:schemeClr>
              </a:solidFill>
            </a:endParaRPr>
          </a:p>
        </p:txBody>
      </p:sp>
      <p:sp>
        <p:nvSpPr>
          <p:cNvPr id="6" name="Rectangle 3"/>
          <p:cNvSpPr>
            <a:spLocks noChangeArrowheads="1"/>
          </p:cNvSpPr>
          <p:nvPr/>
        </p:nvSpPr>
        <p:spPr bwMode="auto">
          <a:xfrm>
            <a:off x="251520" y="4050939"/>
            <a:ext cx="849694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tabLst>
                <a:tab pos="952500" algn="l"/>
                <a:tab pos="3914775" algn="l"/>
              </a:tabLst>
            </a:pPr>
            <a:r>
              <a:rPr lang="ar-EG" sz="3600" b="1" dirty="0" smtClean="0"/>
              <a:t>وفى المثال </a:t>
            </a:r>
            <a:r>
              <a:rPr lang="ar-EG" sz="3600" b="1" dirty="0" err="1" smtClean="0"/>
              <a:t>الرابع </a:t>
            </a:r>
            <a:r>
              <a:rPr lang="ar-EG" sz="3600" b="1" dirty="0" smtClean="0"/>
              <a:t>(بطلاً</a:t>
            </a:r>
            <a:r>
              <a:rPr lang="ar-EG" sz="3600" b="1" dirty="0" err="1" smtClean="0"/>
              <a:t>)</a:t>
            </a:r>
            <a:r>
              <a:rPr lang="ar-EG" sz="3600" b="1" dirty="0" smtClean="0"/>
              <a:t> </a:t>
            </a:r>
            <a:endParaRPr kumimoji="0" lang="ar-EG" i="0" u="none" strike="noStrike" cap="none" normalizeH="0" baseline="0" dirty="0" smtClean="0">
              <a:ln>
                <a:noFill/>
              </a:ln>
              <a:solidFill>
                <a:schemeClr val="tx1"/>
              </a:solidFill>
              <a:effectLst/>
              <a:latin typeface="Arial" pitchFamily="34" charset="0"/>
              <a:cs typeface="Arial" pitchFamily="34" charset="0"/>
            </a:endParaRPr>
          </a:p>
        </p:txBody>
      </p:sp>
      <p:sp>
        <p:nvSpPr>
          <p:cNvPr id="8" name="مستطيل 7"/>
          <p:cNvSpPr/>
          <p:nvPr/>
        </p:nvSpPr>
        <p:spPr>
          <a:xfrm>
            <a:off x="467543" y="1702549"/>
            <a:ext cx="8281307" cy="646331"/>
          </a:xfrm>
          <a:prstGeom prst="rect">
            <a:avLst/>
          </a:prstGeom>
        </p:spPr>
        <p:txBody>
          <a:bodyPr wrap="square">
            <a:spAutoFit/>
          </a:bodyPr>
          <a:lstStyle/>
          <a:p>
            <a:pPr lvl="0"/>
            <a:r>
              <a:rPr lang="ar-EG" sz="3600" b="1" dirty="0" smtClean="0">
                <a:solidFill>
                  <a:srgbClr val="006600"/>
                </a:solidFill>
              </a:rPr>
              <a:t>في كل جملة مما سبق نكرةٌ منصوبة ميّزت مبهمًا قبلها</a:t>
            </a:r>
            <a:endParaRPr lang="en-US" sz="3600" dirty="0">
              <a:solidFill>
                <a:srgbClr val="006600"/>
              </a:solidFill>
            </a:endParaRPr>
          </a:p>
        </p:txBody>
      </p:sp>
      <p:sp>
        <p:nvSpPr>
          <p:cNvPr id="9" name="Rectangle 1"/>
          <p:cNvSpPr>
            <a:spLocks noChangeArrowheads="1"/>
          </p:cNvSpPr>
          <p:nvPr/>
        </p:nvSpPr>
        <p:spPr bwMode="auto">
          <a:xfrm>
            <a:off x="6732240" y="2852936"/>
            <a:ext cx="1693092"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3600" b="1" i="0" u="none" strike="noStrike" cap="none" normalizeH="0" baseline="0" dirty="0" err="1" smtClean="0">
                <a:ln>
                  <a:noFill/>
                </a:ln>
                <a:solidFill>
                  <a:srgbClr val="FF0000"/>
                </a:solidFill>
                <a:effectLst/>
                <a:latin typeface="Times New Roman" pitchFamily="18" charset="0"/>
                <a:ea typeface="Calibri" pitchFamily="34" charset="0"/>
                <a:cs typeface="Times New Roman" pitchFamily="18" charset="0"/>
              </a:rPr>
              <a:t>الاستنتاج:</a:t>
            </a:r>
            <a:endParaRPr kumimoji="0" lang="ar-EG" sz="4000" b="0" i="0" u="none" strike="noStrike" cap="none" normalizeH="0" baseline="0" dirty="0" smtClean="0">
              <a:ln>
                <a:noFill/>
              </a:ln>
              <a:solidFill>
                <a:srgbClr val="FF0000"/>
              </a:solidFill>
              <a:effectLst/>
              <a:latin typeface="Arial" pitchFamily="34" charset="0"/>
              <a:cs typeface="Arial" pitchFamily="34" charset="0"/>
            </a:endParaRPr>
          </a:p>
        </p:txBody>
      </p:sp>
    </p:spTree>
  </p:cSld>
  <p:clrMapOvr>
    <a:masterClrMapping/>
  </p:clrMapOvr>
  <p:transition>
    <p:wipe dir="d"/>
    <p:sndAc>
      <p:stSnd>
        <p:snd r:embed="rId2" name="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600" fill="hold">
                                          <p:stCondLst>
                                            <p:cond delay="0"/>
                                          </p:stCondLst>
                                        </p:cTn>
                                        <p:tgtEl>
                                          <p:spTgt spid="5"/>
                                        </p:tgtEl>
                                        <p:attrNameLst>
                                          <p:attrName>ppt_x</p:attrName>
                                        </p:attrNameLst>
                                      </p:cBhvr>
                                    </p:anim>
                                    <p:anim from="0" to="-1.0" calcmode="lin" valueType="num">
                                      <p:cBhvr>
                                        <p:cTn id="8" dur="200" decel="50000" autoRev="1" fill="hold">
                                          <p:stCondLst>
                                            <p:cond delay="600"/>
                                          </p:stCondLst>
                                        </p:cTn>
                                        <p:tgtEl>
                                          <p:spTgt spid="5"/>
                                        </p:tgtEl>
                                        <p:attrNameLst>
                                          <p:attrName>xshear</p:attrName>
                                        </p:attrNameLst>
                                      </p:cBhvr>
                                    </p:anim>
                                    <p:animScale>
                                      <p:cBhvr>
                                        <p:cTn id="9" dur="200" decel="100000" autoRev="1" fill="hold">
                                          <p:stCondLst>
                                            <p:cond delay="600"/>
                                          </p:stCondLst>
                                        </p:cTn>
                                        <p:tgtEl>
                                          <p:spTgt spid="5"/>
                                        </p:tgtEl>
                                      </p:cBhvr>
                                      <p:from x="100000" y="100000"/>
                                      <p:to x="80000" y="100000"/>
                                    </p:animScale>
                                    <p:anim by="(#ppt_h/3+#ppt_w*0.1)" calcmode="lin" valueType="num">
                                      <p:cBhvr additive="sum">
                                        <p:cTn id="10" dur="200" decel="100000" autoRev="1" fill="hold">
                                          <p:stCondLst>
                                            <p:cond delay="600"/>
                                          </p:stCondLst>
                                        </p:cTn>
                                        <p:tgtEl>
                                          <p:spTgt spid="5"/>
                                        </p:tgtEl>
                                        <p:attrNameLst>
                                          <p:attrName>ppt_x</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OMLO.WAV"/>
                                        </p:tgtEl>
                                      </p:cMediaNode>
                                    </p:audio>
                                  </p:subTnLst>
                                </p:cTn>
                              </p:par>
                            </p:childTnLst>
                          </p:cTn>
                        </p:par>
                      </p:childTnLst>
                    </p:cTn>
                  </p:par>
                  <p:par>
                    <p:cTn id="11" fill="hold">
                      <p:stCondLst>
                        <p:cond delay="indefinite"/>
                      </p:stCondLst>
                      <p:childTnLst>
                        <p:par>
                          <p:cTn id="12" fill="hold">
                            <p:stCondLst>
                              <p:cond delay="0"/>
                            </p:stCondLst>
                            <p:childTnLst>
                              <p:par>
                                <p:cTn id="13" presetID="58" presetClass="entr" presetSubtype="0" accel="10000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strVal val="#ppt_w*2.5"/>
                                          </p:val>
                                        </p:tav>
                                        <p:tav tm="100000">
                                          <p:val>
                                            <p:strVal val="#ppt_w"/>
                                          </p:val>
                                        </p:tav>
                                      </p:tavLst>
                                    </p:anim>
                                    <p:anim calcmode="lin" valueType="num">
                                      <p:cBhvr>
                                        <p:cTn id="16" dur="500" fill="hold"/>
                                        <p:tgtEl>
                                          <p:spTgt spid="8"/>
                                        </p:tgtEl>
                                        <p:attrNameLst>
                                          <p:attrName>ppt_h</p:attrName>
                                        </p:attrNameLst>
                                      </p:cBhvr>
                                      <p:tavLst>
                                        <p:tav tm="0">
                                          <p:val>
                                            <p:strVal val="#ppt_h*0.01"/>
                                          </p:val>
                                        </p:tav>
                                        <p:tav tm="100000">
                                          <p:val>
                                            <p:strVal val="#ppt_h"/>
                                          </p:val>
                                        </p:tav>
                                      </p:tavLst>
                                    </p:anim>
                                    <p:anim calcmode="lin" valueType="num">
                                      <p:cBhvr>
                                        <p:cTn id="17" dur="500" fill="hold"/>
                                        <p:tgtEl>
                                          <p:spTgt spid="8"/>
                                        </p:tgtEl>
                                        <p:attrNameLst>
                                          <p:attrName>ppt_x</p:attrName>
                                        </p:attrNameLst>
                                      </p:cBhvr>
                                      <p:tavLst>
                                        <p:tav tm="0">
                                          <p:val>
                                            <p:strVal val="#ppt_x"/>
                                          </p:val>
                                        </p:tav>
                                        <p:tav tm="100000">
                                          <p:val>
                                            <p:strVal val="#ppt_x"/>
                                          </p:val>
                                        </p:tav>
                                      </p:tavLst>
                                    </p:anim>
                                    <p:anim calcmode="lin" valueType="num">
                                      <p:cBhvr>
                                        <p:cTn id="18" dur="500" fill="hold"/>
                                        <p:tgtEl>
                                          <p:spTgt spid="8"/>
                                        </p:tgtEl>
                                        <p:attrNameLst>
                                          <p:attrName>ppt_y</p:attrName>
                                        </p:attrNameLst>
                                      </p:cBhvr>
                                      <p:tavLst>
                                        <p:tav tm="0">
                                          <p:val>
                                            <p:strVal val="#ppt_h+1"/>
                                          </p:val>
                                        </p:tav>
                                        <p:tav tm="100000">
                                          <p:val>
                                            <p:strVal val="#ppt_y"/>
                                          </p:val>
                                        </p:tav>
                                      </p:tavLst>
                                    </p:anim>
                                    <p:animEffect transition="in" filter="fade">
                                      <p:cBhvr>
                                        <p:cTn id="19" dur="500"/>
                                        <p:tgtEl>
                                          <p:spTgt spid="8"/>
                                        </p:tgtEl>
                                      </p:cBhvr>
                                    </p:animEffect>
                                  </p:childTnLst>
                                  <p:subTnLst>
                                    <p:audio>
                                      <p:cMediaNode>
                                        <p:cTn display="0" masterRel="sameClick">
                                          <p:stCondLst>
                                            <p:cond evt="begin" delay="0">
                                              <p:tn val="13"/>
                                            </p:cond>
                                          </p:stCondLst>
                                          <p:endCondLst>
                                            <p:cond evt="onStopAudio" delay="0">
                                              <p:tgtEl>
                                                <p:sldTgt/>
                                              </p:tgtEl>
                                            </p:cond>
                                          </p:endCondLst>
                                        </p:cTn>
                                        <p:tgtEl>
                                          <p:sndTgt r:embed="rId4" name="cashreg.wav"/>
                                        </p:tgtEl>
                                      </p:cMediaNode>
                                    </p:audio>
                                  </p:subTnLst>
                                </p:cTn>
                              </p:par>
                            </p:childTnLst>
                          </p:cTn>
                        </p:par>
                      </p:childTnLst>
                    </p:cTn>
                  </p:par>
                  <p:par>
                    <p:cTn id="20" fill="hold">
                      <p:stCondLst>
                        <p:cond delay="indefinite"/>
                      </p:stCondLst>
                      <p:childTnLst>
                        <p:par>
                          <p:cTn id="21" fill="hold">
                            <p:stCondLst>
                              <p:cond delay="0"/>
                            </p:stCondLst>
                            <p:childTnLst>
                              <p:par>
                                <p:cTn id="22" presetID="48" presetClass="entr" presetSubtype="0" accel="5000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5" dur="500" fill="hold"/>
                                        <p:tgtEl>
                                          <p:spTgt spid="9"/>
                                        </p:tgtEl>
                                        <p:attrNameLst>
                                          <p:attrName>ppt_x</p:attrName>
                                        </p:attrNameLst>
                                      </p:cBhvr>
                                      <p:tavLst>
                                        <p:tav tm="0">
                                          <p:val>
                                            <p:fltVal val="-1"/>
                                          </p:val>
                                        </p:tav>
                                        <p:tav tm="50000">
                                          <p:val>
                                            <p:fltVal val="0.95"/>
                                          </p:val>
                                        </p:tav>
                                        <p:tav tm="100000">
                                          <p:val>
                                            <p:strVal val="#ppt_x"/>
                                          </p:val>
                                        </p:tav>
                                      </p:tavLst>
                                    </p:anim>
                                    <p:anim calcmode="lin" valueType="num">
                                      <p:cBhvr>
                                        <p:cTn id="26" dur="500" fill="hold"/>
                                        <p:tgtEl>
                                          <p:spTgt spid="9"/>
                                        </p:tgtEl>
                                        <p:attrNameLst>
                                          <p:attrName>ppt_y</p:attrName>
                                        </p:attrNameLst>
                                      </p:cBhvr>
                                      <p:tavLst>
                                        <p:tav tm="0">
                                          <p:val>
                                            <p:strVal val="#ppt_y"/>
                                          </p:val>
                                        </p:tav>
                                        <p:tav tm="100000">
                                          <p:val>
                                            <p:strVal val="#ppt_y"/>
                                          </p:val>
                                        </p:tav>
                                      </p:tavLst>
                                    </p:anim>
                                    <p:animEffect transition="in" filter="fade">
                                      <p:cBhvr>
                                        <p:cTn id="27" dur="500"/>
                                        <p:tgtEl>
                                          <p:spTgt spid="9"/>
                                        </p:tgtEl>
                                      </p:cBhvr>
                                    </p:animEffect>
                                  </p:childTnLst>
                                  <p:subTnLst>
                                    <p:audio>
                                      <p:cMediaNode>
                                        <p:cTn display="0" masterRel="sameClick">
                                          <p:stCondLst>
                                            <p:cond evt="begin" delay="0">
                                              <p:tn val="22"/>
                                            </p:cond>
                                          </p:stCondLst>
                                          <p:endCondLst>
                                            <p:cond evt="onStopAudio" delay="0">
                                              <p:tgtEl>
                                                <p:sldTgt/>
                                              </p:tgtEl>
                                            </p:cond>
                                          </p:endCondLst>
                                        </p:cTn>
                                        <p:tgtEl>
                                          <p:sndTgt r:embed="rId5" name="wind.wav"/>
                                        </p:tgtEl>
                                      </p:cMediaNode>
                                    </p:audio>
                                  </p:subTnLst>
                                </p:cTn>
                              </p:par>
                            </p:childTnLst>
                          </p:cTn>
                        </p:par>
                      </p:childTnLst>
                    </p:cTn>
                  </p:par>
                  <p:par>
                    <p:cTn id="28" fill="hold">
                      <p:stCondLst>
                        <p:cond delay="indefinite"/>
                      </p:stCondLst>
                      <p:childTnLst>
                        <p:par>
                          <p:cTn id="29" fill="hold">
                            <p:stCondLst>
                              <p:cond delay="0"/>
                            </p:stCondLst>
                            <p:childTnLst>
                              <p:par>
                                <p:cTn id="30" presetID="49" presetClass="entr" presetSubtype="0" decel="10000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 calcmode="lin" valueType="num">
                                      <p:cBhvr>
                                        <p:cTn id="34" dur="500" fill="hold"/>
                                        <p:tgtEl>
                                          <p:spTgt spid="6"/>
                                        </p:tgtEl>
                                        <p:attrNameLst>
                                          <p:attrName>style.rotation</p:attrName>
                                        </p:attrNameLst>
                                      </p:cBhvr>
                                      <p:tavLst>
                                        <p:tav tm="0">
                                          <p:val>
                                            <p:fltVal val="360"/>
                                          </p:val>
                                        </p:tav>
                                        <p:tav tm="100000">
                                          <p:val>
                                            <p:fltVal val="0"/>
                                          </p:val>
                                        </p:tav>
                                      </p:tavLst>
                                    </p:anim>
                                    <p:animEffect transition="in" filter="fade">
                                      <p:cBhvr>
                                        <p:cTn id="35" dur="500"/>
                                        <p:tgtEl>
                                          <p:spTgt spid="6"/>
                                        </p:tgtEl>
                                      </p:cBhvr>
                                    </p:animEffect>
                                  </p:childTnLst>
                                  <p:subTnLst>
                                    <p:audio>
                                      <p:cMediaNode>
                                        <p:cTn display="0" masterRel="sameClick">
                                          <p:stCondLst>
                                            <p:cond evt="begin" delay="0">
                                              <p:tn val="30"/>
                                            </p:cond>
                                          </p:stCondLst>
                                          <p:endCondLst>
                                            <p:cond evt="onStopAudio" delay="0">
                                              <p:tgtEl>
                                                <p:sldTgt/>
                                              </p:tgtEl>
                                            </p:cond>
                                          </p:endCondLst>
                                        </p:cTn>
                                        <p:tgtEl>
                                          <p:sndTgt r:embed="rId6" name="SNARE5.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1511</TotalTime>
  <Words>1414</Words>
  <Application>Microsoft Office PowerPoint</Application>
  <PresentationFormat>عرض على الشاشة (3:4)‏</PresentationFormat>
  <Paragraphs>263</Paragraphs>
  <Slides>43</Slides>
  <Notes>1</Notes>
  <HiddenSlides>0</HiddenSlides>
  <MMClips>0</MMClips>
  <ScaleCrop>false</ScaleCrop>
  <HeadingPairs>
    <vt:vector size="4" baseType="variant">
      <vt:variant>
        <vt:lpstr>سمة</vt:lpstr>
      </vt:variant>
      <vt:variant>
        <vt:i4>1</vt:i4>
      </vt:variant>
      <vt:variant>
        <vt:lpstr>عناوين الشرائح</vt:lpstr>
      </vt:variant>
      <vt:variant>
        <vt:i4>43</vt:i4>
      </vt:variant>
    </vt:vector>
  </HeadingPairs>
  <TitlesOfParts>
    <vt:vector size="44"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lpstr>الشريحة 36</vt:lpstr>
      <vt:lpstr>الشريحة 37</vt:lpstr>
      <vt:lpstr>الشريحة 38</vt:lpstr>
      <vt:lpstr>الشريحة 39</vt:lpstr>
      <vt:lpstr>الشريحة 40</vt:lpstr>
      <vt:lpstr>الشريحة 41</vt:lpstr>
      <vt:lpstr>الشريحة 42</vt:lpstr>
      <vt:lpstr>الشريحة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النحو و الصرف 3 المستوى الخامس</dc:title>
  <dc:subject>الدرس الثاني - التمييز</dc:subject>
  <dc:creator>أ / بندر الحازمي</dc:creator>
  <cp:keywords>حقيبة إنجاز المعلم</cp:keywords>
  <cp:lastModifiedBy>secretools world</cp:lastModifiedBy>
  <cp:revision>277</cp:revision>
  <dcterms:created xsi:type="dcterms:W3CDTF">2016-08-19T23:56:55Z</dcterms:created>
  <dcterms:modified xsi:type="dcterms:W3CDTF">2016-09-27T06:30:30Z</dcterms:modified>
</cp:coreProperties>
</file>