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52"/>
  </p:notesMasterIdLst>
  <p:sldIdLst>
    <p:sldId id="316" r:id="rId2"/>
    <p:sldId id="317" r:id="rId3"/>
    <p:sldId id="318" r:id="rId4"/>
    <p:sldId id="320" r:id="rId5"/>
    <p:sldId id="321" r:id="rId6"/>
    <p:sldId id="322" r:id="rId7"/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323" r:id="rId18"/>
    <p:sldId id="324" r:id="rId19"/>
    <p:sldId id="325" r:id="rId20"/>
    <p:sldId id="266" r:id="rId21"/>
    <p:sldId id="267" r:id="rId22"/>
    <p:sldId id="268" r:id="rId23"/>
    <p:sldId id="269" r:id="rId24"/>
    <p:sldId id="270" r:id="rId25"/>
    <p:sldId id="271" r:id="rId26"/>
    <p:sldId id="272" r:id="rId27"/>
    <p:sldId id="273" r:id="rId28"/>
    <p:sldId id="274" r:id="rId29"/>
    <p:sldId id="275" r:id="rId30"/>
    <p:sldId id="276" r:id="rId31"/>
    <p:sldId id="277" r:id="rId32"/>
    <p:sldId id="278" r:id="rId33"/>
    <p:sldId id="279" r:id="rId34"/>
    <p:sldId id="280" r:id="rId35"/>
    <p:sldId id="281" r:id="rId36"/>
    <p:sldId id="282" r:id="rId37"/>
    <p:sldId id="283" r:id="rId38"/>
    <p:sldId id="284" r:id="rId39"/>
    <p:sldId id="285" r:id="rId40"/>
    <p:sldId id="286" r:id="rId41"/>
    <p:sldId id="287" r:id="rId42"/>
    <p:sldId id="288" r:id="rId43"/>
    <p:sldId id="289" r:id="rId44"/>
    <p:sldId id="290" r:id="rId45"/>
    <p:sldId id="291" r:id="rId46"/>
    <p:sldId id="292" r:id="rId47"/>
    <p:sldId id="293" r:id="rId48"/>
    <p:sldId id="294" r:id="rId49"/>
    <p:sldId id="295" r:id="rId50"/>
    <p:sldId id="297" r:id="rId5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9900CC"/>
    <a:srgbClr val="00FFFF"/>
    <a:srgbClr val="006600"/>
    <a:srgbClr val="6600CC"/>
    <a:srgbClr val="CCFF99"/>
    <a:srgbClr val="00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نمط متوسط 2 - تميي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4C1A8A3-306A-4EB7-A6B1-4F7E0EB9C5D6}" styleName="نمط متوسط 3 - تمييز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نمط متوسط 2 - تميي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46F890A9-2807-4EBB-B81D-B2AA78EC7F39}" styleName="نمط داكن 2 - تمييز 5/تمييز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161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EG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44988C1B-EC56-4700-9128-699AE4ED8EAE}" type="datetimeFigureOut">
              <a:rPr lang="ar-EG" smtClean="0"/>
              <a:pPr/>
              <a:t>24/12/1437</a:t>
            </a:fld>
            <a:endParaRPr lang="ar-EG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EG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EG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3AE5B3C5-C097-43E3-A819-3F507A33E754}" type="slidenum">
              <a:rPr lang="ar-EG" smtClean="0"/>
              <a:pPr/>
              <a:t>‹#›</a:t>
            </a:fld>
            <a:endParaRPr lang="ar-E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E5B3C5-C097-43E3-A819-3F507A33E754}" type="slidenum">
              <a:rPr lang="ar-EG" smtClean="0"/>
              <a:pPr/>
              <a:t>18</a:t>
            </a:fld>
            <a:endParaRPr lang="ar-EG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D563B-E7BC-4F4C-9705-A33F1E608620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2470F-2285-4360-80AA-25616F69B5F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ipe dir="u"/>
    <p:sndAc>
      <p:stSnd>
        <p:snd r:embed="rId1" name="1340 - wind down sound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D563B-E7BC-4F4C-9705-A33F1E608620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2470F-2285-4360-80AA-25616F69B5F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ipe dir="u"/>
    <p:sndAc>
      <p:stSnd>
        <p:snd r:embed="rId1" name="1340 - wind down sound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D563B-E7BC-4F4C-9705-A33F1E608620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2470F-2285-4360-80AA-25616F69B5F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ipe dir="u"/>
    <p:sndAc>
      <p:stSnd>
        <p:snd r:embed="rId1" name="1340 - wind down sound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D563B-E7BC-4F4C-9705-A33F1E608620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2470F-2285-4360-80AA-25616F69B5F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ipe dir="u"/>
    <p:sndAc>
      <p:stSnd>
        <p:snd r:embed="rId1" name="1340 - wind down sound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D563B-E7BC-4F4C-9705-A33F1E608620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2470F-2285-4360-80AA-25616F69B5F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ipe dir="u"/>
    <p:sndAc>
      <p:stSnd>
        <p:snd r:embed="rId1" name="1340 - wind down sound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D563B-E7BC-4F4C-9705-A33F1E608620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2470F-2285-4360-80AA-25616F69B5F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ipe dir="u"/>
    <p:sndAc>
      <p:stSnd>
        <p:snd r:embed="rId1" name="1340 - wind down sound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D563B-E7BC-4F4C-9705-A33F1E608620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2470F-2285-4360-80AA-25616F69B5F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ipe dir="u"/>
    <p:sndAc>
      <p:stSnd>
        <p:snd r:embed="rId1" name="1340 - wind down sound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D563B-E7BC-4F4C-9705-A33F1E608620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2470F-2285-4360-80AA-25616F69B5F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ipe dir="u"/>
    <p:sndAc>
      <p:stSnd>
        <p:snd r:embed="rId1" name="1340 - wind down sound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D563B-E7BC-4F4C-9705-A33F1E608620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2470F-2285-4360-80AA-25616F69B5F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ipe dir="u"/>
    <p:sndAc>
      <p:stSnd>
        <p:snd r:embed="rId1" name="1340 - wind down sound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D563B-E7BC-4F4C-9705-A33F1E608620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2470F-2285-4360-80AA-25616F69B5F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ipe dir="u"/>
    <p:sndAc>
      <p:stSnd>
        <p:snd r:embed="rId1" name="1340 - wind down sound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D563B-E7BC-4F4C-9705-A33F1E608620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2470F-2285-4360-80AA-25616F69B5F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ipe dir="u"/>
    <p:sndAc>
      <p:stSnd>
        <p:snd r:embed="rId1" name="1340 - wind down sound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29000" r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D563B-E7BC-4F4C-9705-A33F1E608620}" type="datetimeFigureOut">
              <a:rPr lang="ar-SA" smtClean="0"/>
              <a:pPr/>
              <a:t>24/12/1437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F2470F-2285-4360-80AA-25616F69B5FE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u"/>
    <p:sndAc>
      <p:stSnd>
        <p:snd r:embed="rId13" name="1340 - wind down sound.wav"/>
      </p:stSnd>
    </p:sndAc>
  </p:transition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3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5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2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gif"/><Relationship Id="rId4" Type="http://schemas.openxmlformats.org/officeDocument/2006/relationships/audio" Target="../media/audio17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2.wav"/><Relationship Id="rId5" Type="http://schemas.openxmlformats.org/officeDocument/2006/relationships/audio" Target="../media/audio20.wav"/><Relationship Id="rId4" Type="http://schemas.openxmlformats.org/officeDocument/2006/relationships/audio" Target="../media/audio19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2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2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9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audio" Target="../media/audio20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2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9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audio" Target="../media/audio20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audio" Target="../media/audio20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2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5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2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2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2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2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2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7.wav"/><Relationship Id="rId7" Type="http://schemas.openxmlformats.org/officeDocument/2006/relationships/audio" Target="../media/audio9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2.wav"/><Relationship Id="rId5" Type="http://schemas.openxmlformats.org/officeDocument/2006/relationships/audio" Target="../media/audio18.wav"/><Relationship Id="rId4" Type="http://schemas.openxmlformats.org/officeDocument/2006/relationships/audio" Target="../media/audio16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9.wav"/><Relationship Id="rId4" Type="http://schemas.openxmlformats.org/officeDocument/2006/relationships/audio" Target="../media/audio2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9.wav"/><Relationship Id="rId4" Type="http://schemas.openxmlformats.org/officeDocument/2006/relationships/audio" Target="../media/audio2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9.wav"/><Relationship Id="rId4" Type="http://schemas.openxmlformats.org/officeDocument/2006/relationships/audio" Target="../media/audio2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9.wav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audio" Target="../media/audio7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9.wav"/><Relationship Id="rId4" Type="http://schemas.openxmlformats.org/officeDocument/2006/relationships/audio" Target="../media/audio2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9.wav"/><Relationship Id="rId4" Type="http://schemas.openxmlformats.org/officeDocument/2006/relationships/audio" Target="../media/audio2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9.wav"/><Relationship Id="rId5" Type="http://schemas.openxmlformats.org/officeDocument/2006/relationships/audio" Target="../media/audio18.wav"/><Relationship Id="rId4" Type="http://schemas.openxmlformats.org/officeDocument/2006/relationships/audio" Target="../media/audio22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gif"/><Relationship Id="rId4" Type="http://schemas.openxmlformats.org/officeDocument/2006/relationships/audio" Target="../media/audio23.wav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audio" Target="../media/audio25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5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2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5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2.wav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9.wav"/><Relationship Id="rId5" Type="http://schemas.openxmlformats.org/officeDocument/2006/relationships/audio" Target="../media/audio21.wav"/><Relationship Id="rId4" Type="http://schemas.openxmlformats.org/officeDocument/2006/relationships/audio" Target="../media/audio27.wav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audio" Target="../media/audio10.wav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gif"/><Relationship Id="rId4" Type="http://schemas.openxmlformats.org/officeDocument/2006/relationships/audio" Target="../media/audio17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2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audio" Target="../media/audio15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692274" y="511175"/>
            <a:ext cx="6120085" cy="2224088"/>
            <a:chOff x="5072065" y="642918"/>
            <a:chExt cx="2916661" cy="2143140"/>
          </a:xfrm>
        </p:grpSpPr>
        <p:grpSp>
          <p:nvGrpSpPr>
            <p:cNvPr id="4" name="Group 5"/>
            <p:cNvGrpSpPr/>
            <p:nvPr/>
          </p:nvGrpSpPr>
          <p:grpSpPr>
            <a:xfrm>
              <a:off x="5072065" y="642918"/>
              <a:ext cx="2916661" cy="2143140"/>
              <a:chOff x="1428726" y="517902"/>
              <a:chExt cx="6854156" cy="5893634"/>
            </a:xfrm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</p:grpSpPr>
          <p:sp>
            <p:nvSpPr>
              <p:cNvPr id="7" name="Rounded Rectangle 8"/>
              <p:cNvSpPr/>
              <p:nvPr/>
            </p:nvSpPr>
            <p:spPr>
              <a:xfrm>
                <a:off x="1428726" y="785792"/>
                <a:ext cx="6854155" cy="5625744"/>
              </a:xfrm>
              <a:prstGeom prst="roundRect">
                <a:avLst>
                  <a:gd name="adj" fmla="val 9548"/>
                </a:avLst>
              </a:prstGeom>
              <a:solidFill>
                <a:srgbClr val="0000CC"/>
              </a:solidFill>
              <a:ln w="57150">
                <a:solidFill>
                  <a:srgbClr val="FFC000"/>
                </a:solidFill>
              </a:ln>
              <a:effectLst/>
              <a:sp3d prstMaterial="softEdge">
                <a:bevelT w="127000" prst="artDeco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 sz="1100"/>
              </a:p>
            </p:txBody>
          </p:sp>
          <p:sp>
            <p:nvSpPr>
              <p:cNvPr id="8" name="Rounded Rectangle 9"/>
              <p:cNvSpPr/>
              <p:nvPr/>
            </p:nvSpPr>
            <p:spPr>
              <a:xfrm>
                <a:off x="1428727" y="517902"/>
                <a:ext cx="6854155" cy="4786345"/>
              </a:xfrm>
              <a:prstGeom prst="roundRect">
                <a:avLst>
                  <a:gd name="adj" fmla="val 7456"/>
                </a:avLst>
              </a:prstGeom>
              <a:solidFill>
                <a:srgbClr val="FFFF00"/>
              </a:solidFill>
              <a:ln w="57150">
                <a:solidFill>
                  <a:schemeClr val="bg1"/>
                </a:solidFill>
              </a:ln>
              <a:effectLst/>
              <a:sp3d prstMaterial="softEdge">
                <a:bevelT w="127000" prst="artDeco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 sz="1100"/>
              </a:p>
            </p:txBody>
          </p:sp>
          <p:sp>
            <p:nvSpPr>
              <p:cNvPr id="9" name="Rectangle 2"/>
              <p:cNvSpPr/>
              <p:nvPr/>
            </p:nvSpPr>
            <p:spPr>
              <a:xfrm>
                <a:off x="1669996" y="1000109"/>
                <a:ext cx="6473906" cy="5072098"/>
              </a:xfrm>
              <a:prstGeom prst="rect">
                <a:avLst/>
              </a:prstGeom>
              <a:solidFill>
                <a:srgbClr val="FF0000"/>
              </a:solidFill>
              <a:ln w="57150">
                <a:solidFill>
                  <a:schemeClr val="bg1"/>
                </a:solidFill>
              </a:ln>
              <a:effectLst/>
              <a:sp3d prstMaterial="softEdge">
                <a:bevelT w="127000" prst="artDeco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 sz="1100"/>
              </a:p>
            </p:txBody>
          </p:sp>
        </p:grpSp>
        <p:sp>
          <p:nvSpPr>
            <p:cNvPr id="6" name="Rectangle 1"/>
            <p:cNvSpPr>
              <a:spLocks noChangeArrowheads="1"/>
            </p:cNvSpPr>
            <p:nvPr/>
          </p:nvSpPr>
          <p:spPr bwMode="auto">
            <a:xfrm>
              <a:off x="5390304" y="1086139"/>
              <a:ext cx="2352796" cy="1275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ar-EG" sz="80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n-lt"/>
                  <a:cs typeface="+mn-cs"/>
                </a:rPr>
                <a:t>الوحدة </a:t>
              </a:r>
              <a:r>
                <a:rPr lang="ar-EG" sz="8000" b="1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n-lt"/>
                  <a:cs typeface="+mn-cs"/>
                </a:rPr>
                <a:t>الثانية</a:t>
              </a:r>
              <a:endParaRPr lang="en-US" sz="8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endParaRPr>
            </a:p>
          </p:txBody>
        </p:sp>
      </p:grpSp>
      <p:grpSp>
        <p:nvGrpSpPr>
          <p:cNvPr id="5" name="Group 11"/>
          <p:cNvGrpSpPr>
            <a:grpSpLocks/>
          </p:cNvGrpSpPr>
          <p:nvPr/>
        </p:nvGrpSpPr>
        <p:grpSpPr bwMode="auto">
          <a:xfrm>
            <a:off x="1763688" y="3645024"/>
            <a:ext cx="5832648" cy="2663701"/>
            <a:chOff x="1285852" y="-49407"/>
            <a:chExt cx="6429421" cy="2121085"/>
          </a:xfrm>
        </p:grpSpPr>
        <p:sp>
          <p:nvSpPr>
            <p:cNvPr id="11" name="Oval 12"/>
            <p:cNvSpPr/>
            <p:nvPr/>
          </p:nvSpPr>
          <p:spPr>
            <a:xfrm>
              <a:off x="1285852" y="-49407"/>
              <a:ext cx="6429421" cy="2121085"/>
            </a:xfrm>
            <a:prstGeom prst="pentagon">
              <a:avLst/>
            </a:prstGeom>
            <a:solidFill>
              <a:srgbClr val="00FFFF"/>
            </a:solidFill>
            <a:ln w="57150">
              <a:solidFill>
                <a:schemeClr val="bg1"/>
              </a:solidFill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 b="1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0033CC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grpSp>
          <p:nvGrpSpPr>
            <p:cNvPr id="10" name="Group 13"/>
            <p:cNvGrpSpPr>
              <a:grpSpLocks/>
            </p:cNvGrpSpPr>
            <p:nvPr/>
          </p:nvGrpSpPr>
          <p:grpSpPr bwMode="auto">
            <a:xfrm>
              <a:off x="1500166" y="285728"/>
              <a:ext cx="6000792" cy="1714512"/>
              <a:chOff x="1500166" y="285728"/>
              <a:chExt cx="6000792" cy="1714512"/>
            </a:xfrm>
          </p:grpSpPr>
          <p:sp>
            <p:nvSpPr>
              <p:cNvPr id="13" name="Wave 14"/>
              <p:cNvSpPr/>
              <p:nvPr/>
            </p:nvSpPr>
            <p:spPr>
              <a:xfrm>
                <a:off x="1500166" y="285728"/>
                <a:ext cx="6000792" cy="1714512"/>
              </a:xfrm>
              <a:prstGeom prst="round2DiagRect">
                <a:avLst/>
              </a:prstGeom>
              <a:solidFill>
                <a:srgbClr val="FFFF00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>
                <a:bevelT w="127000" prst="artDeco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 b="1">
                  <a:ln w="18415" cmpd="sng">
                    <a:solidFill>
                      <a:srgbClr val="FF0000"/>
                    </a:solidFill>
                    <a:prstDash val="solid"/>
                  </a:ln>
                  <a:solidFill>
                    <a:srgbClr val="0033CC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14" name="Rectangle 1"/>
              <p:cNvSpPr>
                <a:spLocks noChangeArrowheads="1"/>
              </p:cNvSpPr>
              <p:nvPr/>
            </p:nvSpPr>
            <p:spPr bwMode="auto">
              <a:xfrm>
                <a:off x="2079607" y="535546"/>
                <a:ext cx="5000661" cy="12499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anchor="ctr">
                <a:spAutoFit/>
              </a:bodyPr>
              <a:lstStyle/>
              <a:p>
                <a:pPr algn="ctr">
                  <a:defRPr/>
                </a:pPr>
                <a:r>
                  <a:rPr lang="ar-EG" sz="4800" b="1" dirty="0" smtClean="0">
                    <a:ln w="1905"/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المتممات </a:t>
                </a:r>
                <a:r>
                  <a:rPr lang="ar-EG" sz="4800" b="1" dirty="0" err="1" smtClean="0">
                    <a:ln w="1905"/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المنصوبة </a:t>
                </a:r>
                <a:r>
                  <a:rPr lang="ar-EG" sz="4800" b="1" dirty="0">
                    <a:ln w="1905"/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(2</a:t>
                </a:r>
                <a:r>
                  <a:rPr lang="ar-EG" sz="4800" b="1" dirty="0" err="1">
                    <a:ln w="1905"/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)</a:t>
                </a:r>
                <a:endParaRPr lang="en-US" sz="4800" b="1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+mn-lt"/>
                  <a:cs typeface="+mn-cs"/>
                </a:endParaRPr>
              </a:p>
            </p:txBody>
          </p:sp>
        </p:grpSp>
      </p:grp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int_label_simp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مجموعة 3"/>
          <p:cNvGrpSpPr/>
          <p:nvPr/>
        </p:nvGrpSpPr>
        <p:grpSpPr>
          <a:xfrm>
            <a:off x="107504" y="2060848"/>
            <a:ext cx="8964488" cy="4608512"/>
            <a:chOff x="107504" y="2060848"/>
            <a:chExt cx="8964488" cy="4608512"/>
          </a:xfrm>
        </p:grpSpPr>
        <p:sp>
          <p:nvSpPr>
            <p:cNvPr id="5" name="دمعة 4"/>
            <p:cNvSpPr/>
            <p:nvPr/>
          </p:nvSpPr>
          <p:spPr>
            <a:xfrm>
              <a:off x="107504" y="2060848"/>
              <a:ext cx="8964488" cy="4608512"/>
            </a:xfrm>
            <a:prstGeom prst="teardrop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6" name="مستطيل مستدير الزوايا 5"/>
            <p:cNvSpPr/>
            <p:nvPr/>
          </p:nvSpPr>
          <p:spPr>
            <a:xfrm>
              <a:off x="323528" y="2204864"/>
              <a:ext cx="8568952" cy="3938736"/>
            </a:xfrm>
            <a:prstGeom prst="roundRect">
              <a:avLst/>
            </a:prstGeom>
            <a:solidFill>
              <a:srgbClr val="6600CC"/>
            </a:solidFill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7" name="مستطيل ذو زوايا قطرية مستديرة 6"/>
            <p:cNvSpPr/>
            <p:nvPr/>
          </p:nvSpPr>
          <p:spPr>
            <a:xfrm>
              <a:off x="539552" y="2348880"/>
              <a:ext cx="8064896" cy="4104456"/>
            </a:xfrm>
            <a:prstGeom prst="round2DiagRect">
              <a:avLst/>
            </a:prstGeom>
            <a:solidFill>
              <a:schemeClr val="bg1"/>
            </a:solidFill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8" name="مستطيل 7"/>
          <p:cNvSpPr/>
          <p:nvPr/>
        </p:nvSpPr>
        <p:spPr>
          <a:xfrm>
            <a:off x="683568" y="2780928"/>
            <a:ext cx="7776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600" b="1" dirty="0" err="1" smtClean="0"/>
              <a:t>ب.</a:t>
            </a:r>
            <a:r>
              <a:rPr lang="ar-EG" sz="3600" b="1" dirty="0" smtClean="0"/>
              <a:t> وعد </a:t>
            </a:r>
            <a:r>
              <a:rPr lang="ar-EG" sz="3600" b="1" u="sng" dirty="0" smtClean="0"/>
              <a:t>الله</a:t>
            </a:r>
            <a:r>
              <a:rPr lang="ar-EG" sz="3600" b="1" dirty="0" smtClean="0"/>
              <a:t>- سبحانه وتعالى- </a:t>
            </a:r>
            <a:r>
              <a:rPr lang="ar-EG" sz="3600" b="1" u="sng" dirty="0" smtClean="0"/>
              <a:t>الصابرين</a:t>
            </a:r>
            <a:r>
              <a:rPr lang="ar-EG" sz="3600" b="1" dirty="0" smtClean="0"/>
              <a:t> بالثواب الجزيل.</a:t>
            </a:r>
            <a:endParaRPr lang="en-US" sz="3600" dirty="0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234004" y="4437112"/>
            <a:ext cx="605326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1381125" algn="l"/>
              </a:tabLst>
            </a:pPr>
            <a:r>
              <a:rPr lang="ar-EG" sz="3600" b="1" dirty="0" err="1" smtClean="0"/>
              <a:t>الله</a:t>
            </a:r>
            <a:r>
              <a:rPr kumimoji="0" lang="ar-EG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r>
              <a:rPr kumimoji="0" lang="ar-EG" sz="160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...................................................................................................</a:t>
            </a:r>
            <a:endParaRPr kumimoji="0" lang="ar-EG" i="0" u="none" strike="noStrike" cap="none" normalizeH="0" baseline="0" dirty="0" smtClean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1252966" y="5302949"/>
            <a:ext cx="703429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1381125" algn="l"/>
              </a:tabLst>
            </a:pPr>
            <a:r>
              <a:rPr lang="ar-EG" sz="3600" b="1" dirty="0" err="1" smtClean="0"/>
              <a:t>الصابرين</a:t>
            </a:r>
            <a:r>
              <a:rPr kumimoji="0" lang="ar-EG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r>
              <a:rPr kumimoji="0" lang="ar-EG" sz="160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...................................................................................................</a:t>
            </a:r>
            <a:endParaRPr kumimoji="0" lang="ar-EG" i="0" u="none" strike="noStrike" cap="none" normalizeH="0" baseline="0" dirty="0" smtClean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971955" y="4509120"/>
            <a:ext cx="5671745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400" b="1" dirty="0" smtClean="0">
                <a:solidFill>
                  <a:srgbClr val="0000CC"/>
                </a:solidFill>
              </a:rPr>
              <a:t>لفظ الجلالة فاعل مرفوع وعلامة رفعه الضمة الظاهرة. </a:t>
            </a:r>
            <a:endParaRPr lang="ar-SA" sz="2400" dirty="0">
              <a:solidFill>
                <a:srgbClr val="0000CC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576015" y="5291916"/>
            <a:ext cx="6067687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400" b="1" dirty="0" smtClean="0">
                <a:solidFill>
                  <a:srgbClr val="0000CC"/>
                </a:solidFill>
              </a:rPr>
              <a:t>مفعول به منصوب وعلامة نصبه الياء لأنه جمع مذكر سالم.</a:t>
            </a:r>
            <a:endParaRPr lang="en-US" sz="2400" dirty="0" smtClean="0">
              <a:solidFill>
                <a:srgbClr val="0000CC"/>
              </a:solidFill>
            </a:endParaRPr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827584" y="0"/>
            <a:ext cx="8064896" cy="15350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solidFill>
              <a:srgbClr val="00FFFF"/>
            </a:solidFill>
          </a:ln>
          <a:scene3d>
            <a:camera prst="perspectiveRelaxed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مستطيل 13"/>
          <p:cNvSpPr/>
          <p:nvPr/>
        </p:nvSpPr>
        <p:spPr>
          <a:xfrm>
            <a:off x="1077857" y="476672"/>
            <a:ext cx="76706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600" b="1" dirty="0" smtClean="0">
                <a:solidFill>
                  <a:srgbClr val="6600CC"/>
                </a:solidFill>
              </a:rPr>
              <a:t>1- أعرب </a:t>
            </a:r>
            <a:r>
              <a:rPr lang="ar-EG" sz="3600" b="1" dirty="0">
                <a:solidFill>
                  <a:srgbClr val="6600CC"/>
                </a:solidFill>
              </a:rPr>
              <a:t>الكلمات التي تحتها خط في الأمثلة التالية</a:t>
            </a:r>
            <a:endParaRPr lang="ar-SA" sz="3600" dirty="0">
              <a:solidFill>
                <a:srgbClr val="6600CC"/>
              </a:solidFill>
            </a:endParaRPr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0028.jpg"/>
          <p:cNvPicPr>
            <a:picLocks noChangeAspect="1"/>
          </p:cNvPicPr>
          <p:nvPr/>
        </p:nvPicPr>
        <p:blipFill>
          <a:blip r:embed="rId5" cstate="print">
            <a:lum bright="-10000" contrast="40000"/>
          </a:blip>
          <a:stretch>
            <a:fillRect/>
          </a:stretch>
        </p:blipFill>
        <p:spPr>
          <a:xfrm>
            <a:off x="5148064" y="260648"/>
            <a:ext cx="3672408" cy="1080120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5436096" y="355303"/>
            <a:ext cx="28200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4400" b="1" dirty="0" smtClean="0"/>
              <a:t>مهارات حياتية</a:t>
            </a:r>
            <a:endParaRPr lang="ar-SA" sz="4400" dirty="0"/>
          </a:p>
        </p:txBody>
      </p:sp>
      <p:pic>
        <p:nvPicPr>
          <p:cNvPr id="4" name="صورة 3" descr="0052.jpg"/>
          <p:cNvPicPr>
            <a:picLocks noChangeAspect="1"/>
          </p:cNvPicPr>
          <p:nvPr/>
        </p:nvPicPr>
        <p:blipFill>
          <a:blip r:embed="rId6" cstate="print">
            <a:lum contrast="40000"/>
          </a:blip>
          <a:stretch>
            <a:fillRect/>
          </a:stretch>
        </p:blipFill>
        <p:spPr>
          <a:xfrm>
            <a:off x="323528" y="3052172"/>
            <a:ext cx="8568952" cy="2177028"/>
          </a:xfrm>
          <a:prstGeom prst="rect">
            <a:avLst/>
          </a:prstGeom>
        </p:spPr>
      </p:pic>
      <p:sp>
        <p:nvSpPr>
          <p:cNvPr id="5" name="مستطيل 4"/>
          <p:cNvSpPr/>
          <p:nvPr/>
        </p:nvSpPr>
        <p:spPr>
          <a:xfrm>
            <a:off x="899592" y="3501008"/>
            <a:ext cx="73448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3600" b="1" dirty="0" smtClean="0">
                <a:solidFill>
                  <a:srgbClr val="9900CC"/>
                </a:solidFill>
              </a:rPr>
              <a:t>الالتزام بتعليمات السلامة لا يكلف شيئاً، لكن إهمالها قد يكلفك كل شيء.</a:t>
            </a:r>
            <a:endParaRPr lang="ar-SA" sz="3600" b="1" dirty="0">
              <a:solidFill>
                <a:srgbClr val="9900CC"/>
              </a:solidFill>
            </a:endParaRPr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ذو زوايا قطرية مستديرة 1"/>
          <p:cNvSpPr/>
          <p:nvPr/>
        </p:nvSpPr>
        <p:spPr>
          <a:xfrm>
            <a:off x="683568" y="144016"/>
            <a:ext cx="7899176" cy="980728"/>
          </a:xfrm>
          <a:prstGeom prst="round2DiagRect">
            <a:avLst/>
          </a:prstGeom>
          <a:solidFill>
            <a:srgbClr val="FFFF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736716" y="325105"/>
            <a:ext cx="779572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4000" b="1" dirty="0" smtClean="0">
                <a:solidFill>
                  <a:srgbClr val="0000CC"/>
                </a:solidFill>
              </a:rPr>
              <a:t>2- حدّد المعرفة، وبيّن نوعها في الجمل التالية</a:t>
            </a:r>
            <a:endParaRPr lang="ar-SA" sz="4000" dirty="0">
              <a:solidFill>
                <a:srgbClr val="0000CC"/>
              </a:solidFill>
            </a:endParaRPr>
          </a:p>
        </p:txBody>
      </p:sp>
      <p:grpSp>
        <p:nvGrpSpPr>
          <p:cNvPr id="4" name="مجموعة 3"/>
          <p:cNvGrpSpPr/>
          <p:nvPr/>
        </p:nvGrpSpPr>
        <p:grpSpPr>
          <a:xfrm>
            <a:off x="179512" y="2132856"/>
            <a:ext cx="8649344" cy="4544888"/>
            <a:chOff x="179512" y="2132856"/>
            <a:chExt cx="8649344" cy="4544888"/>
          </a:xfrm>
        </p:grpSpPr>
        <p:sp>
          <p:nvSpPr>
            <p:cNvPr id="5" name="مستطيل ذو زوايا قطرية مستديرة 4"/>
            <p:cNvSpPr/>
            <p:nvPr/>
          </p:nvSpPr>
          <p:spPr>
            <a:xfrm>
              <a:off x="331912" y="2357264"/>
              <a:ext cx="8496944" cy="4320480"/>
            </a:xfrm>
            <a:prstGeom prst="round2DiagRect">
              <a:avLst/>
            </a:prstGeom>
            <a:solidFill>
              <a:srgbClr val="00FF00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6" name="مستطيل ذو زوايا قطرية مستديرة 5"/>
            <p:cNvSpPr/>
            <p:nvPr/>
          </p:nvSpPr>
          <p:spPr>
            <a:xfrm>
              <a:off x="179512" y="2132856"/>
              <a:ext cx="8496944" cy="4320480"/>
            </a:xfrm>
            <a:prstGeom prst="round2DiagRect">
              <a:avLst/>
            </a:prstGeom>
            <a:solidFill>
              <a:schemeClr val="bg1"/>
            </a:solidFill>
            <a:ln w="76200"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726788" y="2379657"/>
            <a:ext cx="58096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أ.</a:t>
            </a:r>
            <a:r>
              <a:rPr lang="ar-EG" sz="4000" b="1" dirty="0" smtClean="0"/>
              <a:t> لا تصاحب إلا من تسُرُّك سمعته.</a:t>
            </a:r>
            <a:endParaRPr lang="en-US" sz="4000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11560" y="3469650"/>
            <a:ext cx="77768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المعرفة: </a:t>
            </a:r>
            <a:r>
              <a:rPr lang="ar-EG" dirty="0" smtClean="0"/>
              <a:t>........................................................................................</a:t>
            </a:r>
            <a:r>
              <a:rPr lang="ar-EG" sz="4000" b="1" dirty="0" smtClean="0"/>
              <a:t> </a:t>
            </a:r>
            <a:endParaRPr lang="en-US" sz="4000" dirty="0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539552" y="4581128"/>
            <a:ext cx="77768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نوعها: </a:t>
            </a:r>
            <a:r>
              <a:rPr lang="ar-EG" dirty="0" smtClean="0"/>
              <a:t>................................................................................................</a:t>
            </a:r>
            <a:r>
              <a:rPr lang="ar-EG" sz="4000" b="1" dirty="0" smtClean="0"/>
              <a:t> </a:t>
            </a:r>
            <a:endParaRPr lang="en-US" sz="4000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4832676" y="3573016"/>
            <a:ext cx="817853" cy="707886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4000" b="1" dirty="0" smtClean="0">
                <a:solidFill>
                  <a:srgbClr val="0000CC"/>
                </a:solidFill>
              </a:rPr>
              <a:t>مَنْ </a:t>
            </a:r>
            <a:endParaRPr lang="ar-SA" sz="4000" dirty="0">
              <a:solidFill>
                <a:srgbClr val="0000CC"/>
              </a:solidFill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3344709" y="4649940"/>
            <a:ext cx="2521844" cy="707886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4000" b="1" dirty="0" smtClean="0">
                <a:solidFill>
                  <a:srgbClr val="0000CC"/>
                </a:solidFill>
              </a:rPr>
              <a:t>اسم موصول. </a:t>
            </a:r>
            <a:endParaRPr lang="en-US" sz="4000" dirty="0" smtClean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916 - p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916 - p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7" grpId="0"/>
      <p:bldP spid="8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ذو زوايا قطرية مستديرة 1"/>
          <p:cNvSpPr/>
          <p:nvPr/>
        </p:nvSpPr>
        <p:spPr>
          <a:xfrm>
            <a:off x="683568" y="144016"/>
            <a:ext cx="7899176" cy="980728"/>
          </a:xfrm>
          <a:prstGeom prst="round2DiagRect">
            <a:avLst/>
          </a:prstGeom>
          <a:solidFill>
            <a:srgbClr val="FFFF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736716" y="325105"/>
            <a:ext cx="779572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4000" b="1" dirty="0" smtClean="0">
                <a:solidFill>
                  <a:srgbClr val="0000CC"/>
                </a:solidFill>
              </a:rPr>
              <a:t>2- حدّد المعرفة، وبيّن نوعها في الجمل التالية</a:t>
            </a:r>
            <a:endParaRPr lang="ar-SA" sz="4000" dirty="0">
              <a:solidFill>
                <a:srgbClr val="0000CC"/>
              </a:solidFill>
            </a:endParaRPr>
          </a:p>
        </p:txBody>
      </p:sp>
      <p:grpSp>
        <p:nvGrpSpPr>
          <p:cNvPr id="4" name="مجموعة 3"/>
          <p:cNvGrpSpPr/>
          <p:nvPr/>
        </p:nvGrpSpPr>
        <p:grpSpPr>
          <a:xfrm>
            <a:off x="179512" y="2132856"/>
            <a:ext cx="8649344" cy="4544888"/>
            <a:chOff x="179512" y="2132856"/>
            <a:chExt cx="8649344" cy="4544888"/>
          </a:xfrm>
        </p:grpSpPr>
        <p:sp>
          <p:nvSpPr>
            <p:cNvPr id="5" name="مستطيل ذو زوايا قطرية مستديرة 4"/>
            <p:cNvSpPr/>
            <p:nvPr/>
          </p:nvSpPr>
          <p:spPr>
            <a:xfrm>
              <a:off x="331912" y="2357264"/>
              <a:ext cx="8496944" cy="4320480"/>
            </a:xfrm>
            <a:prstGeom prst="round2DiagRect">
              <a:avLst/>
            </a:prstGeom>
            <a:solidFill>
              <a:srgbClr val="00FF00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6" name="مستطيل ذو زوايا قطرية مستديرة 5"/>
            <p:cNvSpPr/>
            <p:nvPr/>
          </p:nvSpPr>
          <p:spPr>
            <a:xfrm>
              <a:off x="179512" y="2132856"/>
              <a:ext cx="8496944" cy="4320480"/>
            </a:xfrm>
            <a:prstGeom prst="round2DiagRect">
              <a:avLst/>
            </a:prstGeom>
            <a:solidFill>
              <a:schemeClr val="bg1"/>
            </a:solidFill>
            <a:ln w="76200"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726788" y="2379657"/>
            <a:ext cx="58096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أ.</a:t>
            </a:r>
            <a:r>
              <a:rPr lang="ar-EG" sz="4000" b="1" dirty="0" smtClean="0"/>
              <a:t> لا تصاحب إلا من تسُرُّك سمعته.</a:t>
            </a:r>
            <a:endParaRPr lang="en-US" sz="4000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11560" y="3469650"/>
            <a:ext cx="77768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المعرفة: </a:t>
            </a:r>
            <a:r>
              <a:rPr lang="ar-EG" dirty="0" smtClean="0"/>
              <a:t>........................................................................................</a:t>
            </a:r>
            <a:r>
              <a:rPr lang="ar-EG" sz="4000" b="1" dirty="0" smtClean="0"/>
              <a:t> </a:t>
            </a:r>
            <a:endParaRPr lang="en-US" sz="4000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539552" y="4581128"/>
            <a:ext cx="77768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نوعها: </a:t>
            </a:r>
            <a:r>
              <a:rPr lang="ar-EG" dirty="0" smtClean="0"/>
              <a:t>................................................................................................</a:t>
            </a:r>
            <a:r>
              <a:rPr lang="ar-EG" sz="4000" b="1" dirty="0" smtClean="0"/>
              <a:t> </a:t>
            </a:r>
            <a:endParaRPr lang="en-US" sz="40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4725276" y="3622633"/>
            <a:ext cx="925254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0000CC"/>
                </a:solidFill>
              </a:rPr>
              <a:t>الكاف</a:t>
            </a:r>
            <a:endParaRPr lang="ar-SA" sz="3200" dirty="0">
              <a:solidFill>
                <a:srgbClr val="0000CC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4904433" y="4773051"/>
            <a:ext cx="962123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0000CC"/>
                </a:solidFill>
              </a:rPr>
              <a:t>ضمير</a:t>
            </a:r>
            <a:endParaRPr lang="ar-SA" sz="32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916 - p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916 - p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ذو زوايا قطرية مستديرة 1"/>
          <p:cNvSpPr/>
          <p:nvPr/>
        </p:nvSpPr>
        <p:spPr>
          <a:xfrm>
            <a:off x="683568" y="144016"/>
            <a:ext cx="7899176" cy="980728"/>
          </a:xfrm>
          <a:prstGeom prst="round2DiagRect">
            <a:avLst/>
          </a:prstGeom>
          <a:solidFill>
            <a:srgbClr val="FFFF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736716" y="325105"/>
            <a:ext cx="779572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4000" b="1" dirty="0" smtClean="0">
                <a:solidFill>
                  <a:srgbClr val="0000CC"/>
                </a:solidFill>
              </a:rPr>
              <a:t>2- حدّد المعرفة، وبيّن نوعها في الجمل التالية</a:t>
            </a:r>
            <a:endParaRPr lang="ar-SA" sz="4000" dirty="0">
              <a:solidFill>
                <a:srgbClr val="0000CC"/>
              </a:solidFill>
            </a:endParaRPr>
          </a:p>
        </p:txBody>
      </p:sp>
      <p:grpSp>
        <p:nvGrpSpPr>
          <p:cNvPr id="4" name="مجموعة 3"/>
          <p:cNvGrpSpPr/>
          <p:nvPr/>
        </p:nvGrpSpPr>
        <p:grpSpPr>
          <a:xfrm>
            <a:off x="179512" y="2132856"/>
            <a:ext cx="8649344" cy="4544888"/>
            <a:chOff x="179512" y="2132856"/>
            <a:chExt cx="8649344" cy="4544888"/>
          </a:xfrm>
        </p:grpSpPr>
        <p:sp>
          <p:nvSpPr>
            <p:cNvPr id="5" name="مستطيل ذو زوايا قطرية مستديرة 4"/>
            <p:cNvSpPr/>
            <p:nvPr/>
          </p:nvSpPr>
          <p:spPr>
            <a:xfrm>
              <a:off x="331912" y="2357264"/>
              <a:ext cx="8496944" cy="4320480"/>
            </a:xfrm>
            <a:prstGeom prst="round2DiagRect">
              <a:avLst/>
            </a:prstGeom>
            <a:solidFill>
              <a:srgbClr val="00FF00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6" name="مستطيل ذو زوايا قطرية مستديرة 5"/>
            <p:cNvSpPr/>
            <p:nvPr/>
          </p:nvSpPr>
          <p:spPr>
            <a:xfrm>
              <a:off x="179512" y="2132856"/>
              <a:ext cx="8496944" cy="4320480"/>
            </a:xfrm>
            <a:prstGeom prst="round2DiagRect">
              <a:avLst/>
            </a:prstGeom>
            <a:solidFill>
              <a:schemeClr val="bg1"/>
            </a:solidFill>
            <a:ln w="76200"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726788" y="2379657"/>
            <a:ext cx="58096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أ.</a:t>
            </a:r>
            <a:r>
              <a:rPr lang="ar-EG" sz="4000" b="1" dirty="0" smtClean="0"/>
              <a:t> لا تصاحب إلا من تسُرُّك سمعته.</a:t>
            </a:r>
            <a:endParaRPr lang="en-US" sz="4000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11560" y="3469650"/>
            <a:ext cx="77768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المعرفة: </a:t>
            </a:r>
            <a:r>
              <a:rPr lang="ar-EG" dirty="0" smtClean="0"/>
              <a:t>........................................................................................</a:t>
            </a:r>
            <a:r>
              <a:rPr lang="ar-EG" sz="4000" b="1" dirty="0" smtClean="0"/>
              <a:t> </a:t>
            </a:r>
            <a:endParaRPr lang="en-US" sz="4000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539552" y="4581128"/>
            <a:ext cx="77768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نوعها: </a:t>
            </a:r>
            <a:r>
              <a:rPr lang="ar-EG" dirty="0" smtClean="0"/>
              <a:t>................................................................................................</a:t>
            </a:r>
            <a:r>
              <a:rPr lang="ar-EG" sz="4000" b="1" dirty="0" smtClean="0"/>
              <a:t> </a:t>
            </a:r>
            <a:endParaRPr lang="en-US" sz="40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4723676" y="3573016"/>
            <a:ext cx="926857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600" b="1" dirty="0" smtClean="0">
                <a:solidFill>
                  <a:srgbClr val="0000CC"/>
                </a:solidFill>
              </a:rPr>
              <a:t>الهاء</a:t>
            </a:r>
            <a:endParaRPr lang="ar-SA" sz="3600" dirty="0">
              <a:solidFill>
                <a:srgbClr val="0000CC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4808253" y="4631304"/>
            <a:ext cx="1058303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600" b="1" dirty="0" smtClean="0">
                <a:solidFill>
                  <a:srgbClr val="0000CC"/>
                </a:solidFill>
              </a:rPr>
              <a:t>ضمير</a:t>
            </a:r>
            <a:endParaRPr lang="ar-SA" sz="36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916 - p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916 - p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ذو زوايا قطرية مستديرة 1"/>
          <p:cNvSpPr/>
          <p:nvPr/>
        </p:nvSpPr>
        <p:spPr>
          <a:xfrm>
            <a:off x="683568" y="144016"/>
            <a:ext cx="7899176" cy="980728"/>
          </a:xfrm>
          <a:prstGeom prst="round2DiagRect">
            <a:avLst/>
          </a:prstGeom>
          <a:solidFill>
            <a:srgbClr val="FFFF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736716" y="325105"/>
            <a:ext cx="779572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4000" b="1" dirty="0" smtClean="0">
                <a:solidFill>
                  <a:srgbClr val="0000CC"/>
                </a:solidFill>
              </a:rPr>
              <a:t>2- حدّد المعرفة، وبيّن نوعها في الجمل التالية</a:t>
            </a:r>
            <a:endParaRPr lang="ar-SA" sz="4000" dirty="0">
              <a:solidFill>
                <a:srgbClr val="0000CC"/>
              </a:solidFill>
            </a:endParaRPr>
          </a:p>
        </p:txBody>
      </p:sp>
      <p:grpSp>
        <p:nvGrpSpPr>
          <p:cNvPr id="4" name="مجموعة 3"/>
          <p:cNvGrpSpPr/>
          <p:nvPr/>
        </p:nvGrpSpPr>
        <p:grpSpPr>
          <a:xfrm>
            <a:off x="179512" y="2132856"/>
            <a:ext cx="8649344" cy="4544888"/>
            <a:chOff x="179512" y="2132856"/>
            <a:chExt cx="8649344" cy="4544888"/>
          </a:xfrm>
        </p:grpSpPr>
        <p:sp>
          <p:nvSpPr>
            <p:cNvPr id="5" name="مستطيل ذو زوايا قطرية مستديرة 4"/>
            <p:cNvSpPr/>
            <p:nvPr/>
          </p:nvSpPr>
          <p:spPr>
            <a:xfrm>
              <a:off x="331912" y="2357264"/>
              <a:ext cx="8496944" cy="4320480"/>
            </a:xfrm>
            <a:prstGeom prst="round2DiagRect">
              <a:avLst/>
            </a:prstGeom>
            <a:solidFill>
              <a:srgbClr val="00FF00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6" name="مستطيل ذو زوايا قطرية مستديرة 5"/>
            <p:cNvSpPr/>
            <p:nvPr/>
          </p:nvSpPr>
          <p:spPr>
            <a:xfrm>
              <a:off x="179512" y="2132856"/>
              <a:ext cx="8496944" cy="4320480"/>
            </a:xfrm>
            <a:prstGeom prst="round2DiagRect">
              <a:avLst/>
            </a:prstGeom>
            <a:solidFill>
              <a:schemeClr val="bg1"/>
            </a:solidFill>
            <a:ln w="76200"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334601" y="2379657"/>
            <a:ext cx="420179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ب.</a:t>
            </a:r>
            <a:r>
              <a:rPr lang="ar-EG" sz="4000" b="1" dirty="0" smtClean="0"/>
              <a:t> يُعرف الرجال بالحق.</a:t>
            </a:r>
            <a:endParaRPr lang="en-US" sz="4000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11560" y="3469650"/>
            <a:ext cx="77768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المعرفة: </a:t>
            </a:r>
            <a:r>
              <a:rPr lang="ar-EG" dirty="0" smtClean="0"/>
              <a:t>........................................................................................</a:t>
            </a:r>
            <a:r>
              <a:rPr lang="ar-EG" sz="4000" b="1" dirty="0" smtClean="0"/>
              <a:t> </a:t>
            </a:r>
            <a:endParaRPr lang="en-US" sz="4000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539552" y="4581128"/>
            <a:ext cx="77768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نوعها: </a:t>
            </a:r>
            <a:r>
              <a:rPr lang="ar-EG" dirty="0" smtClean="0"/>
              <a:t>................................................................................................</a:t>
            </a:r>
            <a:r>
              <a:rPr lang="ar-EG" sz="4000" b="1" dirty="0" smtClean="0"/>
              <a:t> </a:t>
            </a:r>
            <a:endParaRPr lang="en-US" sz="40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3643306" y="3701481"/>
            <a:ext cx="200722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0000CC"/>
                </a:solidFill>
              </a:rPr>
              <a:t>الرجال</a:t>
            </a:r>
            <a:endParaRPr lang="ar-SA" sz="3200" dirty="0">
              <a:solidFill>
                <a:srgbClr val="0000CC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3357554" y="4773051"/>
            <a:ext cx="250900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CC"/>
                </a:solidFill>
              </a:rPr>
              <a:t>معرفة بأل. </a:t>
            </a:r>
            <a:endParaRPr lang="en-US" sz="32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916 - p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916 - p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ذو زوايا قطرية مستديرة 1"/>
          <p:cNvSpPr/>
          <p:nvPr/>
        </p:nvSpPr>
        <p:spPr>
          <a:xfrm>
            <a:off x="683568" y="144016"/>
            <a:ext cx="7899176" cy="980728"/>
          </a:xfrm>
          <a:prstGeom prst="round2DiagRect">
            <a:avLst/>
          </a:prstGeom>
          <a:solidFill>
            <a:srgbClr val="FFFF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736716" y="325105"/>
            <a:ext cx="779572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4000" b="1" dirty="0" smtClean="0">
                <a:solidFill>
                  <a:srgbClr val="0000CC"/>
                </a:solidFill>
              </a:rPr>
              <a:t>2- حدّد المعرفة، وبيّن نوعها في الجمل التالية</a:t>
            </a:r>
            <a:endParaRPr lang="ar-SA" sz="4000" dirty="0">
              <a:solidFill>
                <a:srgbClr val="0000CC"/>
              </a:solidFill>
            </a:endParaRPr>
          </a:p>
        </p:txBody>
      </p:sp>
      <p:grpSp>
        <p:nvGrpSpPr>
          <p:cNvPr id="4" name="مجموعة 3"/>
          <p:cNvGrpSpPr/>
          <p:nvPr/>
        </p:nvGrpSpPr>
        <p:grpSpPr>
          <a:xfrm>
            <a:off x="179512" y="2132856"/>
            <a:ext cx="8649344" cy="4544888"/>
            <a:chOff x="179512" y="2132856"/>
            <a:chExt cx="8649344" cy="4544888"/>
          </a:xfrm>
        </p:grpSpPr>
        <p:sp>
          <p:nvSpPr>
            <p:cNvPr id="5" name="مستطيل ذو زوايا قطرية مستديرة 4"/>
            <p:cNvSpPr/>
            <p:nvPr/>
          </p:nvSpPr>
          <p:spPr>
            <a:xfrm>
              <a:off x="331912" y="2357264"/>
              <a:ext cx="8496944" cy="4320480"/>
            </a:xfrm>
            <a:prstGeom prst="round2DiagRect">
              <a:avLst/>
            </a:prstGeom>
            <a:solidFill>
              <a:srgbClr val="00FF00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6" name="مستطيل ذو زوايا قطرية مستديرة 5"/>
            <p:cNvSpPr/>
            <p:nvPr/>
          </p:nvSpPr>
          <p:spPr>
            <a:xfrm>
              <a:off x="179512" y="2132856"/>
              <a:ext cx="8496944" cy="4320480"/>
            </a:xfrm>
            <a:prstGeom prst="round2DiagRect">
              <a:avLst/>
            </a:prstGeom>
            <a:solidFill>
              <a:schemeClr val="bg1"/>
            </a:solidFill>
            <a:ln w="76200"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334601" y="2379657"/>
            <a:ext cx="420179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ب.</a:t>
            </a:r>
            <a:r>
              <a:rPr lang="ar-EG" sz="4000" b="1" dirty="0" smtClean="0"/>
              <a:t> يُعرف الرجال بالحق.</a:t>
            </a:r>
            <a:endParaRPr lang="en-US" sz="4000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11560" y="3469650"/>
            <a:ext cx="77768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المعرفة: </a:t>
            </a:r>
            <a:r>
              <a:rPr lang="ar-EG" dirty="0" smtClean="0"/>
              <a:t>........................................................................................</a:t>
            </a:r>
            <a:r>
              <a:rPr lang="ar-EG" sz="4000" b="1" dirty="0" smtClean="0"/>
              <a:t> </a:t>
            </a:r>
            <a:endParaRPr lang="en-US" sz="4000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539552" y="4581128"/>
            <a:ext cx="77768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نوعها: </a:t>
            </a:r>
            <a:r>
              <a:rPr lang="ar-EG" dirty="0" smtClean="0"/>
              <a:t>................................................................................................</a:t>
            </a:r>
            <a:r>
              <a:rPr lang="ar-EG" sz="4000" b="1" dirty="0" smtClean="0"/>
              <a:t> </a:t>
            </a:r>
            <a:endParaRPr lang="en-US" sz="40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4733294" y="3573016"/>
            <a:ext cx="917239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600" b="1" dirty="0" smtClean="0">
                <a:solidFill>
                  <a:srgbClr val="0000CC"/>
                </a:solidFill>
              </a:rPr>
              <a:t>الحق</a:t>
            </a:r>
            <a:endParaRPr lang="ar-SA" sz="3600" dirty="0">
              <a:solidFill>
                <a:srgbClr val="0000CC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3945836" y="4711495"/>
            <a:ext cx="1920719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600" b="1" dirty="0" smtClean="0">
                <a:solidFill>
                  <a:srgbClr val="0000CC"/>
                </a:solidFill>
              </a:rPr>
              <a:t>معرف بأل. </a:t>
            </a:r>
            <a:endParaRPr lang="en-US" sz="36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916 - p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916 - p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ذو زوايا قطرية مستديرة 1"/>
          <p:cNvSpPr/>
          <p:nvPr/>
        </p:nvSpPr>
        <p:spPr>
          <a:xfrm>
            <a:off x="683568" y="144016"/>
            <a:ext cx="7899176" cy="980728"/>
          </a:xfrm>
          <a:prstGeom prst="round2DiagRect">
            <a:avLst/>
          </a:prstGeom>
          <a:solidFill>
            <a:srgbClr val="FFFF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736716" y="325105"/>
            <a:ext cx="779572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4000" b="1" dirty="0" smtClean="0">
                <a:solidFill>
                  <a:srgbClr val="0000CC"/>
                </a:solidFill>
              </a:rPr>
              <a:t>2- حدّد المعرفة، وبيّن نوعها في الجمل التالية</a:t>
            </a:r>
            <a:endParaRPr lang="ar-SA" sz="4000" dirty="0">
              <a:solidFill>
                <a:srgbClr val="0000CC"/>
              </a:solidFill>
            </a:endParaRPr>
          </a:p>
        </p:txBody>
      </p:sp>
      <p:grpSp>
        <p:nvGrpSpPr>
          <p:cNvPr id="4" name="مجموعة 3"/>
          <p:cNvGrpSpPr/>
          <p:nvPr/>
        </p:nvGrpSpPr>
        <p:grpSpPr>
          <a:xfrm>
            <a:off x="179512" y="2132856"/>
            <a:ext cx="8649344" cy="4544888"/>
            <a:chOff x="179512" y="2132856"/>
            <a:chExt cx="8649344" cy="4544888"/>
          </a:xfrm>
        </p:grpSpPr>
        <p:sp>
          <p:nvSpPr>
            <p:cNvPr id="5" name="مستطيل ذو زوايا قطرية مستديرة 4"/>
            <p:cNvSpPr/>
            <p:nvPr/>
          </p:nvSpPr>
          <p:spPr>
            <a:xfrm>
              <a:off x="331912" y="2357264"/>
              <a:ext cx="8496944" cy="4320480"/>
            </a:xfrm>
            <a:prstGeom prst="round2DiagRect">
              <a:avLst/>
            </a:prstGeom>
            <a:solidFill>
              <a:srgbClr val="00FF00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6" name="مستطيل ذو زوايا قطرية مستديرة 5"/>
            <p:cNvSpPr/>
            <p:nvPr/>
          </p:nvSpPr>
          <p:spPr>
            <a:xfrm>
              <a:off x="179512" y="2132856"/>
              <a:ext cx="8496944" cy="4320480"/>
            </a:xfrm>
            <a:prstGeom prst="round2DiagRect">
              <a:avLst/>
            </a:prstGeom>
            <a:solidFill>
              <a:schemeClr val="bg1"/>
            </a:solidFill>
            <a:ln w="76200"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47933" y="2471989"/>
            <a:ext cx="818845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2800" b="1" dirty="0" err="1" smtClean="0"/>
              <a:t>ت.</a:t>
            </a:r>
            <a:r>
              <a:rPr lang="ar-EG" sz="2800" b="1" dirty="0" smtClean="0"/>
              <a:t> هذا الذي تعرف البطحاء وطأته         والبيتُ يعرفه والحلُّ والحرمُ</a:t>
            </a:r>
            <a:endParaRPr lang="en-US" sz="2800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11560" y="3469650"/>
            <a:ext cx="77768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المعرفة: </a:t>
            </a:r>
            <a:r>
              <a:rPr lang="ar-EG" dirty="0" smtClean="0"/>
              <a:t>........................................................................................</a:t>
            </a:r>
            <a:r>
              <a:rPr lang="ar-EG" sz="4000" b="1" dirty="0" smtClean="0"/>
              <a:t> </a:t>
            </a:r>
            <a:endParaRPr lang="en-US" sz="4000" dirty="0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539552" y="4581128"/>
            <a:ext cx="77768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نوعها: </a:t>
            </a:r>
            <a:r>
              <a:rPr lang="ar-EG" dirty="0" smtClean="0"/>
              <a:t>................................................................................................</a:t>
            </a:r>
            <a:r>
              <a:rPr lang="ar-EG" sz="4000" b="1" dirty="0" smtClean="0"/>
              <a:t> </a:t>
            </a:r>
            <a:endParaRPr lang="en-US" sz="4000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4991376" y="3573016"/>
            <a:ext cx="659156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600" b="1" dirty="0" smtClean="0">
                <a:solidFill>
                  <a:srgbClr val="0000CC"/>
                </a:solidFill>
              </a:rPr>
              <a:t>هذا</a:t>
            </a:r>
            <a:endParaRPr lang="ar-SA" sz="3600" dirty="0">
              <a:solidFill>
                <a:srgbClr val="0000CC"/>
              </a:solidFill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4030796" y="4711495"/>
            <a:ext cx="1835760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600" b="1" dirty="0" smtClean="0">
                <a:solidFill>
                  <a:srgbClr val="0000CC"/>
                </a:solidFill>
              </a:rPr>
              <a:t>اسم إشارة.</a:t>
            </a:r>
            <a:endParaRPr lang="en-US" sz="3600" dirty="0" smtClean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916 - p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916 - p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ذو زوايا قطرية مستديرة 1"/>
          <p:cNvSpPr/>
          <p:nvPr/>
        </p:nvSpPr>
        <p:spPr>
          <a:xfrm>
            <a:off x="683568" y="144016"/>
            <a:ext cx="7899176" cy="980728"/>
          </a:xfrm>
          <a:prstGeom prst="round2DiagRect">
            <a:avLst/>
          </a:prstGeom>
          <a:solidFill>
            <a:srgbClr val="FFFF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736716" y="325105"/>
            <a:ext cx="779572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4000" b="1" dirty="0" smtClean="0">
                <a:solidFill>
                  <a:srgbClr val="0000CC"/>
                </a:solidFill>
              </a:rPr>
              <a:t>2- حدّد المعرفة، وبيّن نوعها في الجمل التالية</a:t>
            </a:r>
            <a:endParaRPr lang="ar-SA" sz="4000" dirty="0">
              <a:solidFill>
                <a:srgbClr val="0000CC"/>
              </a:solidFill>
            </a:endParaRPr>
          </a:p>
        </p:txBody>
      </p:sp>
      <p:grpSp>
        <p:nvGrpSpPr>
          <p:cNvPr id="4" name="مجموعة 3"/>
          <p:cNvGrpSpPr/>
          <p:nvPr/>
        </p:nvGrpSpPr>
        <p:grpSpPr>
          <a:xfrm>
            <a:off x="179512" y="2132856"/>
            <a:ext cx="8649344" cy="4544888"/>
            <a:chOff x="179512" y="2132856"/>
            <a:chExt cx="8649344" cy="4544888"/>
          </a:xfrm>
        </p:grpSpPr>
        <p:sp>
          <p:nvSpPr>
            <p:cNvPr id="5" name="مستطيل ذو زوايا قطرية مستديرة 4"/>
            <p:cNvSpPr/>
            <p:nvPr/>
          </p:nvSpPr>
          <p:spPr>
            <a:xfrm>
              <a:off x="331912" y="2357264"/>
              <a:ext cx="8496944" cy="4320480"/>
            </a:xfrm>
            <a:prstGeom prst="round2DiagRect">
              <a:avLst/>
            </a:prstGeom>
            <a:solidFill>
              <a:srgbClr val="00FF00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6" name="مستطيل ذو زوايا قطرية مستديرة 5"/>
            <p:cNvSpPr/>
            <p:nvPr/>
          </p:nvSpPr>
          <p:spPr>
            <a:xfrm>
              <a:off x="179512" y="2132856"/>
              <a:ext cx="8496944" cy="4320480"/>
            </a:xfrm>
            <a:prstGeom prst="round2DiagRect">
              <a:avLst/>
            </a:prstGeom>
            <a:solidFill>
              <a:schemeClr val="bg1"/>
            </a:solidFill>
            <a:ln w="76200"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47933" y="2471989"/>
            <a:ext cx="818845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2800" b="1" dirty="0" err="1" smtClean="0"/>
              <a:t>ت.</a:t>
            </a:r>
            <a:r>
              <a:rPr lang="ar-EG" sz="2800" b="1" dirty="0" smtClean="0"/>
              <a:t> هذا الذي تعرف البطحاء وطأته         والبيتُ يعرفه والحلُّ والحرمُ</a:t>
            </a:r>
            <a:endParaRPr lang="en-US" sz="2800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11560" y="3469650"/>
            <a:ext cx="77768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المعرفة: </a:t>
            </a:r>
            <a:r>
              <a:rPr lang="ar-EG" dirty="0" smtClean="0"/>
              <a:t>........................................................................................</a:t>
            </a:r>
            <a:r>
              <a:rPr lang="ar-EG" sz="4000" b="1" dirty="0" smtClean="0"/>
              <a:t> </a:t>
            </a:r>
            <a:endParaRPr lang="en-US" sz="4000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539552" y="4581128"/>
            <a:ext cx="77768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نوعها: </a:t>
            </a:r>
            <a:r>
              <a:rPr lang="ar-EG" dirty="0" smtClean="0"/>
              <a:t>................................................................................................</a:t>
            </a:r>
            <a:r>
              <a:rPr lang="ar-EG" sz="4000" b="1" dirty="0" smtClean="0"/>
              <a:t> </a:t>
            </a:r>
            <a:endParaRPr lang="en-US" sz="40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4800618" y="3573016"/>
            <a:ext cx="849913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600" b="1" dirty="0" smtClean="0">
                <a:solidFill>
                  <a:srgbClr val="0000CC"/>
                </a:solidFill>
              </a:rPr>
              <a:t>الذي</a:t>
            </a:r>
            <a:endParaRPr lang="ar-SA" sz="3600" dirty="0">
              <a:solidFill>
                <a:srgbClr val="0000CC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3577148" y="4711495"/>
            <a:ext cx="2289409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600" b="1" dirty="0" smtClean="0">
                <a:solidFill>
                  <a:srgbClr val="0000CC"/>
                </a:solidFill>
              </a:rPr>
              <a:t>اسم موصول. </a:t>
            </a:r>
            <a:endParaRPr lang="en-US" sz="36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 dir="u"/>
    <p:sndAc>
      <p:stSnd>
        <p:snd r:embed="rId3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916 - p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916 - p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ذو زوايا قطرية مستديرة 1"/>
          <p:cNvSpPr/>
          <p:nvPr/>
        </p:nvSpPr>
        <p:spPr>
          <a:xfrm>
            <a:off x="683568" y="144016"/>
            <a:ext cx="7899176" cy="980728"/>
          </a:xfrm>
          <a:prstGeom prst="round2DiagRect">
            <a:avLst/>
          </a:prstGeom>
          <a:solidFill>
            <a:srgbClr val="FFFF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736716" y="325105"/>
            <a:ext cx="779572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4000" b="1" dirty="0" smtClean="0">
                <a:solidFill>
                  <a:srgbClr val="0000CC"/>
                </a:solidFill>
              </a:rPr>
              <a:t>2- حدّد المعرفة، وبيّن نوعها في الجمل التالية</a:t>
            </a:r>
            <a:endParaRPr lang="ar-SA" sz="4000" dirty="0">
              <a:solidFill>
                <a:srgbClr val="0000CC"/>
              </a:solidFill>
            </a:endParaRPr>
          </a:p>
        </p:txBody>
      </p:sp>
      <p:grpSp>
        <p:nvGrpSpPr>
          <p:cNvPr id="4" name="مجموعة 3"/>
          <p:cNvGrpSpPr/>
          <p:nvPr/>
        </p:nvGrpSpPr>
        <p:grpSpPr>
          <a:xfrm>
            <a:off x="179512" y="2132856"/>
            <a:ext cx="8649344" cy="4544888"/>
            <a:chOff x="179512" y="2132856"/>
            <a:chExt cx="8649344" cy="4544888"/>
          </a:xfrm>
        </p:grpSpPr>
        <p:sp>
          <p:nvSpPr>
            <p:cNvPr id="5" name="مستطيل ذو زوايا قطرية مستديرة 4"/>
            <p:cNvSpPr/>
            <p:nvPr/>
          </p:nvSpPr>
          <p:spPr>
            <a:xfrm>
              <a:off x="331912" y="2357264"/>
              <a:ext cx="8496944" cy="4320480"/>
            </a:xfrm>
            <a:prstGeom prst="round2DiagRect">
              <a:avLst/>
            </a:prstGeom>
            <a:solidFill>
              <a:srgbClr val="00FF00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6" name="مستطيل ذو زوايا قطرية مستديرة 5"/>
            <p:cNvSpPr/>
            <p:nvPr/>
          </p:nvSpPr>
          <p:spPr>
            <a:xfrm>
              <a:off x="179512" y="2132856"/>
              <a:ext cx="8496944" cy="4320480"/>
            </a:xfrm>
            <a:prstGeom prst="round2DiagRect">
              <a:avLst/>
            </a:prstGeom>
            <a:solidFill>
              <a:schemeClr val="bg1"/>
            </a:solidFill>
            <a:ln w="76200"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47933" y="2471989"/>
            <a:ext cx="818845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2800" b="1" dirty="0" err="1" smtClean="0"/>
              <a:t>ت.</a:t>
            </a:r>
            <a:r>
              <a:rPr lang="ar-EG" sz="2800" b="1" dirty="0" smtClean="0"/>
              <a:t> هذا الذي تعرف البطحاء وطأته         والبيتُ يعرفه والحلُّ والحرمُ</a:t>
            </a:r>
            <a:endParaRPr lang="en-US" sz="2800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11560" y="3469650"/>
            <a:ext cx="77768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المعرفة: </a:t>
            </a:r>
            <a:r>
              <a:rPr lang="ar-EG" dirty="0" smtClean="0"/>
              <a:t>........................................................................................</a:t>
            </a:r>
            <a:r>
              <a:rPr lang="ar-EG" sz="4000" b="1" dirty="0" smtClean="0"/>
              <a:t> </a:t>
            </a:r>
            <a:endParaRPr lang="en-US" sz="4000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539552" y="4581128"/>
            <a:ext cx="77768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نوعها: </a:t>
            </a:r>
            <a:r>
              <a:rPr lang="ar-EG" dirty="0" smtClean="0"/>
              <a:t>................................................................................................</a:t>
            </a:r>
            <a:r>
              <a:rPr lang="ar-EG" sz="4000" b="1" dirty="0" smtClean="0"/>
              <a:t> </a:t>
            </a:r>
            <a:endParaRPr lang="en-US" sz="40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4449560" y="3643325"/>
            <a:ext cx="1200971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0000CC"/>
                </a:solidFill>
              </a:rPr>
              <a:t>البطحاء</a:t>
            </a:r>
            <a:endParaRPr lang="ar-SA" sz="3200" dirty="0">
              <a:solidFill>
                <a:srgbClr val="0000CC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4367426" y="4701613"/>
            <a:ext cx="1499128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0000CC"/>
                </a:solidFill>
              </a:rPr>
              <a:t>معرف بأل</a:t>
            </a:r>
            <a:endParaRPr lang="ar-SA" sz="32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916 - p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916 - p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que 5"/>
          <p:cNvSpPr/>
          <p:nvPr/>
        </p:nvSpPr>
        <p:spPr>
          <a:xfrm>
            <a:off x="4721253" y="476672"/>
            <a:ext cx="3843263" cy="1512168"/>
          </a:xfrm>
          <a:prstGeom prst="plaqu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ar-EG">
              <a:ln>
                <a:solidFill>
                  <a:schemeClr val="tx1"/>
                </a:solidFill>
              </a:ln>
              <a:solidFill>
                <a:srgbClr val="0033CC"/>
              </a:solidFill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233276" y="725757"/>
            <a:ext cx="279510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ar-EG" sz="6000" b="1" dirty="0" smtClean="0">
                <a:solidFill>
                  <a:sysClr val="windowText" lastClr="000000"/>
                </a:solidFill>
              </a:rPr>
              <a:t>مدة التنفيذ</a:t>
            </a:r>
          </a:p>
        </p:txBody>
      </p:sp>
      <p:grpSp>
        <p:nvGrpSpPr>
          <p:cNvPr id="2" name="Group 6"/>
          <p:cNvGrpSpPr/>
          <p:nvPr/>
        </p:nvGrpSpPr>
        <p:grpSpPr>
          <a:xfrm>
            <a:off x="395536" y="3024752"/>
            <a:ext cx="7992888" cy="2714644"/>
            <a:chOff x="571472" y="1714488"/>
            <a:chExt cx="7992888" cy="2714644"/>
          </a:xfrm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</p:grpSpPr>
        <p:sp>
          <p:nvSpPr>
            <p:cNvPr id="15" name="Cloud 3"/>
            <p:cNvSpPr/>
            <p:nvPr/>
          </p:nvSpPr>
          <p:spPr>
            <a:xfrm>
              <a:off x="2071670" y="1714488"/>
              <a:ext cx="6429420" cy="2357454"/>
            </a:xfrm>
            <a:prstGeom prst="cloud">
              <a:avLst/>
            </a:prstGeom>
            <a:solidFill>
              <a:srgbClr val="006600"/>
            </a:solidFill>
            <a:ln>
              <a:solidFill>
                <a:srgbClr val="33CC33"/>
              </a:solidFill>
            </a:ln>
            <a:effectLst/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/>
            </a:p>
          </p:txBody>
        </p:sp>
        <p:sp>
          <p:nvSpPr>
            <p:cNvPr id="16" name="Teardrop 8"/>
            <p:cNvSpPr/>
            <p:nvPr/>
          </p:nvSpPr>
          <p:spPr>
            <a:xfrm>
              <a:off x="571472" y="2000240"/>
              <a:ext cx="7992888" cy="2428892"/>
            </a:xfrm>
            <a:prstGeom prst="teardrop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rgbClr val="00FF00"/>
                </a:gs>
              </a:gsLst>
              <a:lin ang="5400000" scaled="1"/>
              <a:tileRect/>
            </a:gradFill>
            <a:ln>
              <a:noFill/>
            </a:ln>
            <a:effectLst/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/>
            </a:p>
          </p:txBody>
        </p:sp>
      </p:grpSp>
      <p:sp>
        <p:nvSpPr>
          <p:cNvPr id="17" name="TextBox 1"/>
          <p:cNvSpPr txBox="1"/>
          <p:nvPr/>
        </p:nvSpPr>
        <p:spPr>
          <a:xfrm>
            <a:off x="611560" y="3905180"/>
            <a:ext cx="735754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6600" b="1" dirty="0" smtClean="0"/>
              <a:t>عدد </a:t>
            </a:r>
            <a:r>
              <a:rPr lang="ar-EG" sz="6600" b="1" dirty="0" err="1" smtClean="0"/>
              <a:t>الأسابيع </a:t>
            </a:r>
            <a:r>
              <a:rPr lang="ar-EG" sz="6600" b="1" dirty="0" smtClean="0"/>
              <a:t>(4</a:t>
            </a:r>
            <a:r>
              <a:rPr lang="ar-EG" sz="6600" b="1" dirty="0" err="1" smtClean="0"/>
              <a:t>)</a:t>
            </a:r>
            <a:endParaRPr lang="en-US" sz="6600" b="1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624 - high pitched dr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0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1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2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3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5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6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7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8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143 - super bo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ذو زوايا قطرية مستديرة 1"/>
          <p:cNvSpPr/>
          <p:nvPr/>
        </p:nvSpPr>
        <p:spPr>
          <a:xfrm>
            <a:off x="683568" y="144016"/>
            <a:ext cx="7899176" cy="980728"/>
          </a:xfrm>
          <a:prstGeom prst="round2DiagRect">
            <a:avLst/>
          </a:prstGeom>
          <a:solidFill>
            <a:srgbClr val="FFFF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736716" y="325105"/>
            <a:ext cx="779572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4000" b="1" dirty="0" smtClean="0">
                <a:solidFill>
                  <a:srgbClr val="0000CC"/>
                </a:solidFill>
              </a:rPr>
              <a:t>2- حدّد المعرفة، وبيّن نوعها في الجمل التالية</a:t>
            </a:r>
            <a:endParaRPr lang="ar-SA" sz="4000" dirty="0">
              <a:solidFill>
                <a:srgbClr val="0000CC"/>
              </a:solidFill>
            </a:endParaRPr>
          </a:p>
        </p:txBody>
      </p:sp>
      <p:grpSp>
        <p:nvGrpSpPr>
          <p:cNvPr id="4" name="مجموعة 3"/>
          <p:cNvGrpSpPr/>
          <p:nvPr/>
        </p:nvGrpSpPr>
        <p:grpSpPr>
          <a:xfrm>
            <a:off x="179512" y="2132856"/>
            <a:ext cx="8649344" cy="4544888"/>
            <a:chOff x="179512" y="2132856"/>
            <a:chExt cx="8649344" cy="4544888"/>
          </a:xfrm>
        </p:grpSpPr>
        <p:sp>
          <p:nvSpPr>
            <p:cNvPr id="5" name="مستطيل ذو زوايا قطرية مستديرة 4"/>
            <p:cNvSpPr/>
            <p:nvPr/>
          </p:nvSpPr>
          <p:spPr>
            <a:xfrm>
              <a:off x="331912" y="2357264"/>
              <a:ext cx="8496944" cy="4320480"/>
            </a:xfrm>
            <a:prstGeom prst="round2DiagRect">
              <a:avLst/>
            </a:prstGeom>
            <a:solidFill>
              <a:srgbClr val="00FF00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6" name="مستطيل ذو زوايا قطرية مستديرة 5"/>
            <p:cNvSpPr/>
            <p:nvPr/>
          </p:nvSpPr>
          <p:spPr>
            <a:xfrm>
              <a:off x="179512" y="2132856"/>
              <a:ext cx="8496944" cy="4320480"/>
            </a:xfrm>
            <a:prstGeom prst="round2DiagRect">
              <a:avLst/>
            </a:prstGeom>
            <a:solidFill>
              <a:schemeClr val="bg1"/>
            </a:solidFill>
            <a:ln w="76200"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47933" y="2471989"/>
            <a:ext cx="818845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2800" b="1" dirty="0" err="1" smtClean="0"/>
              <a:t>ت.</a:t>
            </a:r>
            <a:r>
              <a:rPr lang="ar-EG" sz="2800" b="1" dirty="0" smtClean="0"/>
              <a:t> هذا الذي تعرف البطحاء وطأته         والبيتُ يعرفه والحلُّ والحرمُ</a:t>
            </a:r>
            <a:endParaRPr lang="en-US" sz="2800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11560" y="3469650"/>
            <a:ext cx="77768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المعرفة: </a:t>
            </a:r>
            <a:r>
              <a:rPr lang="ar-EG" dirty="0" smtClean="0"/>
              <a:t>........................................................................................</a:t>
            </a:r>
            <a:r>
              <a:rPr lang="ar-EG" sz="4000" b="1" dirty="0" smtClean="0"/>
              <a:t> </a:t>
            </a:r>
            <a:endParaRPr lang="en-US" sz="4000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539552" y="4581128"/>
            <a:ext cx="77768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نوعها: </a:t>
            </a:r>
            <a:r>
              <a:rPr lang="ar-EG" dirty="0" smtClean="0"/>
              <a:t>................................................................................................</a:t>
            </a:r>
            <a:r>
              <a:rPr lang="ar-EG" sz="4000" b="1" dirty="0" smtClean="0"/>
              <a:t> </a:t>
            </a:r>
            <a:endParaRPr lang="en-US" sz="40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4707644" y="3573016"/>
            <a:ext cx="942887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600" b="1" dirty="0" smtClean="0">
                <a:solidFill>
                  <a:srgbClr val="0000CC"/>
                </a:solidFill>
              </a:rPr>
              <a:t>البيت</a:t>
            </a:r>
            <a:endParaRPr lang="ar-SA" sz="3600" dirty="0">
              <a:solidFill>
                <a:srgbClr val="0000CC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3945836" y="4711495"/>
            <a:ext cx="1920719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600" b="1" dirty="0" smtClean="0">
                <a:solidFill>
                  <a:srgbClr val="0000CC"/>
                </a:solidFill>
              </a:rPr>
              <a:t>معرف بأل. </a:t>
            </a:r>
            <a:endParaRPr lang="ar-SA" sz="36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916 - p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916 - p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ذو زوايا قطرية مستديرة 1"/>
          <p:cNvSpPr/>
          <p:nvPr/>
        </p:nvSpPr>
        <p:spPr>
          <a:xfrm>
            <a:off x="683568" y="144016"/>
            <a:ext cx="7899176" cy="980728"/>
          </a:xfrm>
          <a:prstGeom prst="round2DiagRect">
            <a:avLst/>
          </a:prstGeom>
          <a:solidFill>
            <a:srgbClr val="FFFF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736716" y="325105"/>
            <a:ext cx="779572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4000" b="1" dirty="0" smtClean="0">
                <a:solidFill>
                  <a:srgbClr val="0000CC"/>
                </a:solidFill>
              </a:rPr>
              <a:t>2- حدّد المعرفة، وبيّن نوعها في الجمل التالية</a:t>
            </a:r>
            <a:endParaRPr lang="ar-SA" sz="4000" dirty="0">
              <a:solidFill>
                <a:srgbClr val="0000CC"/>
              </a:solidFill>
            </a:endParaRPr>
          </a:p>
        </p:txBody>
      </p:sp>
      <p:grpSp>
        <p:nvGrpSpPr>
          <p:cNvPr id="4" name="مجموعة 3"/>
          <p:cNvGrpSpPr/>
          <p:nvPr/>
        </p:nvGrpSpPr>
        <p:grpSpPr>
          <a:xfrm>
            <a:off x="179512" y="2132856"/>
            <a:ext cx="8649344" cy="4544888"/>
            <a:chOff x="179512" y="2132856"/>
            <a:chExt cx="8649344" cy="4544888"/>
          </a:xfrm>
        </p:grpSpPr>
        <p:sp>
          <p:nvSpPr>
            <p:cNvPr id="5" name="مستطيل ذو زوايا قطرية مستديرة 4"/>
            <p:cNvSpPr/>
            <p:nvPr/>
          </p:nvSpPr>
          <p:spPr>
            <a:xfrm>
              <a:off x="331912" y="2357264"/>
              <a:ext cx="8496944" cy="4320480"/>
            </a:xfrm>
            <a:prstGeom prst="round2DiagRect">
              <a:avLst/>
            </a:prstGeom>
            <a:solidFill>
              <a:srgbClr val="00FF00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6" name="مستطيل ذو زوايا قطرية مستديرة 5"/>
            <p:cNvSpPr/>
            <p:nvPr/>
          </p:nvSpPr>
          <p:spPr>
            <a:xfrm>
              <a:off x="179512" y="2132856"/>
              <a:ext cx="8496944" cy="4320480"/>
            </a:xfrm>
            <a:prstGeom prst="round2DiagRect">
              <a:avLst/>
            </a:prstGeom>
            <a:solidFill>
              <a:schemeClr val="bg1"/>
            </a:solidFill>
            <a:ln w="76200"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47933" y="2471989"/>
            <a:ext cx="818845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2800" b="1" dirty="0" err="1" smtClean="0"/>
              <a:t>ت.</a:t>
            </a:r>
            <a:r>
              <a:rPr lang="ar-EG" sz="2800" b="1" dirty="0" smtClean="0"/>
              <a:t> هذا الذي تعرف البطحاء وطأته         والبيتُ يعرفه والحلُّ والحرمُ</a:t>
            </a:r>
            <a:endParaRPr lang="en-US" sz="2800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11560" y="3469650"/>
            <a:ext cx="77768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المعرفة: </a:t>
            </a:r>
            <a:r>
              <a:rPr lang="ar-EG" dirty="0" smtClean="0"/>
              <a:t>........................................................................................</a:t>
            </a:r>
            <a:r>
              <a:rPr lang="ar-EG" sz="4000" b="1" dirty="0" smtClean="0"/>
              <a:t> </a:t>
            </a:r>
            <a:endParaRPr lang="en-US" sz="4000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539552" y="4581128"/>
            <a:ext cx="77768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نوعها: </a:t>
            </a:r>
            <a:r>
              <a:rPr lang="ar-EG" dirty="0" smtClean="0"/>
              <a:t>................................................................................................</a:t>
            </a:r>
            <a:r>
              <a:rPr lang="ar-EG" sz="4000" b="1" dirty="0" smtClean="0"/>
              <a:t> </a:t>
            </a:r>
            <a:endParaRPr lang="en-US" sz="40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4723678" y="3573016"/>
            <a:ext cx="926857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600" b="1" dirty="0" smtClean="0">
                <a:solidFill>
                  <a:srgbClr val="0000CC"/>
                </a:solidFill>
              </a:rPr>
              <a:t>الهاء</a:t>
            </a:r>
            <a:endParaRPr lang="ar-SA" sz="3600" dirty="0">
              <a:solidFill>
                <a:srgbClr val="0000CC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4572000" y="4702742"/>
            <a:ext cx="1058303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ar-SA" sz="3600" b="1" dirty="0" smtClean="0">
                <a:solidFill>
                  <a:srgbClr val="0000CC"/>
                </a:solidFill>
              </a:rPr>
              <a:t>ضمير</a:t>
            </a:r>
            <a:endParaRPr lang="ar-SA" sz="36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916 - p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916 - p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ذو زوايا قطرية مستديرة 1"/>
          <p:cNvSpPr/>
          <p:nvPr/>
        </p:nvSpPr>
        <p:spPr>
          <a:xfrm>
            <a:off x="683568" y="144016"/>
            <a:ext cx="7899176" cy="980728"/>
          </a:xfrm>
          <a:prstGeom prst="round2DiagRect">
            <a:avLst/>
          </a:prstGeom>
          <a:solidFill>
            <a:srgbClr val="FFFF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736716" y="325105"/>
            <a:ext cx="779572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4000" b="1" dirty="0" smtClean="0">
                <a:solidFill>
                  <a:srgbClr val="0000CC"/>
                </a:solidFill>
              </a:rPr>
              <a:t>2- حدّد المعرفة، وبيّن نوعها في الجمل التالية</a:t>
            </a:r>
            <a:endParaRPr lang="ar-SA" sz="4000" dirty="0">
              <a:solidFill>
                <a:srgbClr val="0000CC"/>
              </a:solidFill>
            </a:endParaRPr>
          </a:p>
        </p:txBody>
      </p:sp>
      <p:grpSp>
        <p:nvGrpSpPr>
          <p:cNvPr id="4" name="مجموعة 3"/>
          <p:cNvGrpSpPr/>
          <p:nvPr/>
        </p:nvGrpSpPr>
        <p:grpSpPr>
          <a:xfrm>
            <a:off x="179512" y="2132856"/>
            <a:ext cx="8649344" cy="4544888"/>
            <a:chOff x="179512" y="2132856"/>
            <a:chExt cx="8649344" cy="4544888"/>
          </a:xfrm>
        </p:grpSpPr>
        <p:sp>
          <p:nvSpPr>
            <p:cNvPr id="5" name="مستطيل ذو زوايا قطرية مستديرة 4"/>
            <p:cNvSpPr/>
            <p:nvPr/>
          </p:nvSpPr>
          <p:spPr>
            <a:xfrm>
              <a:off x="331912" y="2357264"/>
              <a:ext cx="8496944" cy="4320480"/>
            </a:xfrm>
            <a:prstGeom prst="round2DiagRect">
              <a:avLst/>
            </a:prstGeom>
            <a:solidFill>
              <a:srgbClr val="00FF00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6" name="مستطيل ذو زوايا قطرية مستديرة 5"/>
            <p:cNvSpPr/>
            <p:nvPr/>
          </p:nvSpPr>
          <p:spPr>
            <a:xfrm>
              <a:off x="179512" y="2132856"/>
              <a:ext cx="8496944" cy="4320480"/>
            </a:xfrm>
            <a:prstGeom prst="round2DiagRect">
              <a:avLst/>
            </a:prstGeom>
            <a:solidFill>
              <a:schemeClr val="bg1"/>
            </a:solidFill>
            <a:ln w="76200"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47933" y="2471989"/>
            <a:ext cx="818845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2800" b="1" dirty="0" err="1" smtClean="0"/>
              <a:t>ت.</a:t>
            </a:r>
            <a:r>
              <a:rPr lang="ar-EG" sz="2800" b="1" dirty="0" smtClean="0"/>
              <a:t> هذا الذي تعرف البطحاء وطأته         والبيتُ يعرفه والحلُّ والحرمُ</a:t>
            </a:r>
            <a:endParaRPr lang="en-US" sz="2800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11560" y="3469650"/>
            <a:ext cx="77768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المعرفة: </a:t>
            </a:r>
            <a:r>
              <a:rPr lang="ar-EG" dirty="0" smtClean="0"/>
              <a:t>........................................................................................</a:t>
            </a:r>
            <a:r>
              <a:rPr lang="ar-EG" sz="4000" b="1" dirty="0" smtClean="0"/>
              <a:t> </a:t>
            </a:r>
            <a:endParaRPr lang="en-US" sz="4000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539552" y="4581128"/>
            <a:ext cx="77768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نوعها: </a:t>
            </a:r>
            <a:r>
              <a:rPr lang="ar-EG" dirty="0" smtClean="0"/>
              <a:t>................................................................................................</a:t>
            </a:r>
            <a:r>
              <a:rPr lang="ar-EG" sz="4000" b="1" dirty="0" smtClean="0"/>
              <a:t> </a:t>
            </a:r>
            <a:endParaRPr lang="en-US" sz="4000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4807035" y="3573016"/>
            <a:ext cx="843501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EG" sz="3600" b="1" dirty="0" smtClean="0">
                <a:solidFill>
                  <a:srgbClr val="0000CC"/>
                </a:solidFill>
              </a:rPr>
              <a:t>الحل</a:t>
            </a:r>
            <a:endParaRPr lang="ar-SA" sz="3600" dirty="0">
              <a:solidFill>
                <a:srgbClr val="0000CC"/>
              </a:solidFill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4000496" y="4702742"/>
            <a:ext cx="236398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3600" b="1" dirty="0" smtClean="0">
                <a:solidFill>
                  <a:srgbClr val="0000CC"/>
                </a:solidFill>
              </a:rPr>
              <a:t>معرف بأل.</a:t>
            </a:r>
            <a:endParaRPr lang="ar-SA" sz="36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916 - p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916 - p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ذو زوايا قطرية مستديرة 1"/>
          <p:cNvSpPr/>
          <p:nvPr/>
        </p:nvSpPr>
        <p:spPr>
          <a:xfrm>
            <a:off x="683568" y="144016"/>
            <a:ext cx="7899176" cy="980728"/>
          </a:xfrm>
          <a:prstGeom prst="round2DiagRect">
            <a:avLst/>
          </a:prstGeom>
          <a:solidFill>
            <a:srgbClr val="FFFF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736716" y="325105"/>
            <a:ext cx="779572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4000" b="1" dirty="0" smtClean="0">
                <a:solidFill>
                  <a:srgbClr val="0000CC"/>
                </a:solidFill>
              </a:rPr>
              <a:t>2- حدّد المعرفة، وبيّن نوعها في الجمل التالية</a:t>
            </a:r>
            <a:endParaRPr lang="ar-SA" sz="4000" dirty="0">
              <a:solidFill>
                <a:srgbClr val="0000CC"/>
              </a:solidFill>
            </a:endParaRPr>
          </a:p>
        </p:txBody>
      </p:sp>
      <p:grpSp>
        <p:nvGrpSpPr>
          <p:cNvPr id="4" name="مجموعة 3"/>
          <p:cNvGrpSpPr/>
          <p:nvPr/>
        </p:nvGrpSpPr>
        <p:grpSpPr>
          <a:xfrm>
            <a:off x="179512" y="2132856"/>
            <a:ext cx="8649344" cy="4544888"/>
            <a:chOff x="179512" y="2132856"/>
            <a:chExt cx="8649344" cy="4544888"/>
          </a:xfrm>
        </p:grpSpPr>
        <p:sp>
          <p:nvSpPr>
            <p:cNvPr id="5" name="مستطيل ذو زوايا قطرية مستديرة 4"/>
            <p:cNvSpPr/>
            <p:nvPr/>
          </p:nvSpPr>
          <p:spPr>
            <a:xfrm>
              <a:off x="331912" y="2357264"/>
              <a:ext cx="8496944" cy="4320480"/>
            </a:xfrm>
            <a:prstGeom prst="round2DiagRect">
              <a:avLst/>
            </a:prstGeom>
            <a:solidFill>
              <a:srgbClr val="00FF00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6" name="مستطيل ذو زوايا قطرية مستديرة 5"/>
            <p:cNvSpPr/>
            <p:nvPr/>
          </p:nvSpPr>
          <p:spPr>
            <a:xfrm>
              <a:off x="179512" y="2132856"/>
              <a:ext cx="8496944" cy="4320480"/>
            </a:xfrm>
            <a:prstGeom prst="round2DiagRect">
              <a:avLst/>
            </a:prstGeom>
            <a:solidFill>
              <a:schemeClr val="bg1"/>
            </a:solidFill>
            <a:ln w="76200"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47933" y="2471989"/>
            <a:ext cx="818845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2800" b="1" dirty="0" err="1" smtClean="0"/>
              <a:t>ت.</a:t>
            </a:r>
            <a:r>
              <a:rPr lang="ar-EG" sz="2800" b="1" dirty="0" smtClean="0"/>
              <a:t> هذا الذي تعرف البطحاء وطأته         والبيتُ يعرفه والحلُّ والحرمُ</a:t>
            </a:r>
            <a:endParaRPr lang="en-US" sz="2800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11560" y="3469650"/>
            <a:ext cx="77768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المعرفة: </a:t>
            </a:r>
            <a:r>
              <a:rPr lang="ar-EG" dirty="0" smtClean="0"/>
              <a:t>........................................................................................</a:t>
            </a:r>
            <a:r>
              <a:rPr lang="ar-EG" sz="4000" b="1" dirty="0" smtClean="0"/>
              <a:t> </a:t>
            </a:r>
            <a:endParaRPr lang="en-US" sz="4000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539552" y="4581128"/>
            <a:ext cx="77768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نوعها: </a:t>
            </a:r>
            <a:r>
              <a:rPr lang="ar-EG" dirty="0" smtClean="0"/>
              <a:t>................................................................................................</a:t>
            </a:r>
            <a:r>
              <a:rPr lang="ar-EG" sz="4000" b="1" dirty="0" smtClean="0"/>
              <a:t> </a:t>
            </a:r>
            <a:endParaRPr lang="en-US" sz="4000" dirty="0"/>
          </a:p>
        </p:txBody>
      </p:sp>
      <p:sp>
        <p:nvSpPr>
          <p:cNvPr id="14" name="مربع نص 13"/>
          <p:cNvSpPr txBox="1"/>
          <p:nvPr/>
        </p:nvSpPr>
        <p:spPr>
          <a:xfrm>
            <a:off x="4648338" y="3573016"/>
            <a:ext cx="1002198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EG" sz="3600" b="1" dirty="0" smtClean="0">
                <a:solidFill>
                  <a:srgbClr val="0000CC"/>
                </a:solidFill>
              </a:rPr>
              <a:t>الحرم</a:t>
            </a:r>
            <a:endParaRPr lang="ar-SA" sz="3600" dirty="0">
              <a:solidFill>
                <a:srgbClr val="0000CC"/>
              </a:solidFill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4000496" y="4702742"/>
            <a:ext cx="236398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3600" b="1" dirty="0" smtClean="0">
                <a:solidFill>
                  <a:srgbClr val="0000CC"/>
                </a:solidFill>
              </a:rPr>
              <a:t>معرف بأل.</a:t>
            </a:r>
            <a:endParaRPr lang="ar-SA" sz="36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916 - p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916 - p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ذو زوايا قطرية مستديرة 1"/>
          <p:cNvSpPr/>
          <p:nvPr/>
        </p:nvSpPr>
        <p:spPr>
          <a:xfrm>
            <a:off x="683568" y="144016"/>
            <a:ext cx="7899176" cy="980728"/>
          </a:xfrm>
          <a:prstGeom prst="round2DiagRect">
            <a:avLst/>
          </a:prstGeom>
          <a:solidFill>
            <a:srgbClr val="FFFF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736716" y="325105"/>
            <a:ext cx="779572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4000" b="1" dirty="0" smtClean="0">
                <a:solidFill>
                  <a:srgbClr val="0000CC"/>
                </a:solidFill>
              </a:rPr>
              <a:t>2- حدّد المعرفة، وبيّن نوعها في الجمل التالية</a:t>
            </a:r>
            <a:endParaRPr lang="ar-SA" sz="4000" dirty="0">
              <a:solidFill>
                <a:srgbClr val="0000CC"/>
              </a:solidFill>
            </a:endParaRPr>
          </a:p>
        </p:txBody>
      </p:sp>
      <p:grpSp>
        <p:nvGrpSpPr>
          <p:cNvPr id="4" name="مجموعة 3"/>
          <p:cNvGrpSpPr/>
          <p:nvPr/>
        </p:nvGrpSpPr>
        <p:grpSpPr>
          <a:xfrm>
            <a:off x="179512" y="2132856"/>
            <a:ext cx="8649344" cy="4544888"/>
            <a:chOff x="179512" y="2132856"/>
            <a:chExt cx="8649344" cy="4544888"/>
          </a:xfrm>
        </p:grpSpPr>
        <p:sp>
          <p:nvSpPr>
            <p:cNvPr id="5" name="مستطيل ذو زوايا قطرية مستديرة 4"/>
            <p:cNvSpPr/>
            <p:nvPr/>
          </p:nvSpPr>
          <p:spPr>
            <a:xfrm>
              <a:off x="331912" y="2357264"/>
              <a:ext cx="8496944" cy="4320480"/>
            </a:xfrm>
            <a:prstGeom prst="round2DiagRect">
              <a:avLst/>
            </a:prstGeom>
            <a:solidFill>
              <a:srgbClr val="00FF00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6" name="مستطيل ذو زوايا قطرية مستديرة 5"/>
            <p:cNvSpPr/>
            <p:nvPr/>
          </p:nvSpPr>
          <p:spPr>
            <a:xfrm>
              <a:off x="179512" y="2132856"/>
              <a:ext cx="8496944" cy="4320480"/>
            </a:xfrm>
            <a:prstGeom prst="round2DiagRect">
              <a:avLst/>
            </a:prstGeom>
            <a:solidFill>
              <a:schemeClr val="bg1"/>
            </a:solidFill>
            <a:ln w="76200"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47933" y="2471989"/>
            <a:ext cx="818845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2800" b="1" dirty="0" err="1" smtClean="0"/>
              <a:t>ت.</a:t>
            </a:r>
            <a:r>
              <a:rPr lang="ar-EG" sz="2800" b="1" dirty="0" smtClean="0"/>
              <a:t> هذا الذي تعرف البطحاء وطأته         والبيتُ يعرفه والحلُّ والحرمُ</a:t>
            </a:r>
            <a:endParaRPr lang="en-US" sz="2800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11560" y="3469650"/>
            <a:ext cx="77768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المعرفة: </a:t>
            </a:r>
            <a:r>
              <a:rPr lang="ar-EG" dirty="0" smtClean="0"/>
              <a:t>........................................................................................</a:t>
            </a:r>
            <a:r>
              <a:rPr lang="ar-EG" sz="4000" b="1" dirty="0" smtClean="0"/>
              <a:t> </a:t>
            </a:r>
            <a:endParaRPr lang="en-US" sz="4000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539552" y="4581128"/>
            <a:ext cx="77768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r-EG" sz="4000" b="1" dirty="0" err="1" smtClean="0"/>
              <a:t>نوعها: </a:t>
            </a:r>
            <a:r>
              <a:rPr lang="ar-EG" dirty="0" smtClean="0"/>
              <a:t>................................................................................................</a:t>
            </a:r>
            <a:r>
              <a:rPr lang="ar-EG" sz="4000" b="1" dirty="0" smtClean="0"/>
              <a:t> </a:t>
            </a:r>
            <a:endParaRPr lang="en-US" sz="4000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4589027" y="3573016"/>
            <a:ext cx="1061509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600" b="1" dirty="0" smtClean="0">
                <a:solidFill>
                  <a:srgbClr val="0000CC"/>
                </a:solidFill>
              </a:rPr>
              <a:t>وطأته</a:t>
            </a:r>
            <a:endParaRPr lang="ar-SA" sz="3600" dirty="0">
              <a:solidFill>
                <a:srgbClr val="0000CC"/>
              </a:solidFill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1571604" y="4702742"/>
            <a:ext cx="479287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>
                <a:solidFill>
                  <a:srgbClr val="0000CC"/>
                </a:solidFill>
              </a:rPr>
              <a:t>مضاف إلى معرفة ضمير</a:t>
            </a:r>
            <a:endParaRPr lang="ar-SA" sz="36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916 - p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916 - p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244655" y="210344"/>
            <a:ext cx="8748464" cy="914400"/>
          </a:xfrm>
          <a:prstGeom prst="roundRect">
            <a:avLst/>
          </a:prstGeom>
          <a:solidFill>
            <a:srgbClr val="00FF00"/>
          </a:solidFill>
          <a:ln w="76200">
            <a:solidFill>
              <a:srgbClr val="FFC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79512" y="363434"/>
            <a:ext cx="863409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801688" algn="l"/>
              </a:tabLst>
            </a:pPr>
            <a:r>
              <a:rPr lang="ar-EG" sz="3200" b="1" dirty="0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3- حدّد شبه </a:t>
            </a:r>
            <a:r>
              <a:rPr lang="ar-EG" sz="3200" b="1" dirty="0" err="1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الجملة </a:t>
            </a:r>
            <a:r>
              <a:rPr lang="ar-EG" sz="3200" b="1" dirty="0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(الظرف والجار والمجرور) في الجملة التالية</a:t>
            </a:r>
            <a:endParaRPr kumimoji="0" lang="ar-EG" sz="36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29397"/>
                <a:gridCol w="3647067"/>
                <a:gridCol w="1950449"/>
                <a:gridCol w="2226015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مستطيل 9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11" name="مستطيل 10"/>
          <p:cNvSpPr/>
          <p:nvPr/>
        </p:nvSpPr>
        <p:spPr>
          <a:xfrm>
            <a:off x="6012160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12" name="مستطيل 11"/>
          <p:cNvSpPr/>
          <p:nvPr/>
        </p:nvSpPr>
        <p:spPr>
          <a:xfrm>
            <a:off x="2987824" y="2204864"/>
            <a:ext cx="10743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الظرف</a:t>
            </a:r>
            <a:endParaRPr lang="ar-SA" sz="3200" dirty="0"/>
          </a:p>
        </p:txBody>
      </p:sp>
      <p:sp>
        <p:nvSpPr>
          <p:cNvPr id="13" name="مستطيل 12"/>
          <p:cNvSpPr/>
          <p:nvPr/>
        </p:nvSpPr>
        <p:spPr>
          <a:xfrm>
            <a:off x="323528" y="2204864"/>
            <a:ext cx="22717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الجار والمجرور</a:t>
            </a:r>
            <a:endParaRPr lang="ar-SA" sz="3200" dirty="0"/>
          </a:p>
        </p:txBody>
      </p:sp>
      <p:sp>
        <p:nvSpPr>
          <p:cNvPr id="14" name="مستطيل 13"/>
          <p:cNvSpPr/>
          <p:nvPr/>
        </p:nvSpPr>
        <p:spPr>
          <a:xfrm>
            <a:off x="4716016" y="3645024"/>
            <a:ext cx="34563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قال </a:t>
            </a:r>
            <a:r>
              <a:rPr lang="ar-EG" sz="3200" b="1" dirty="0" err="1" smtClean="0"/>
              <a:t>تعالى: {</a:t>
            </a:r>
            <a:r>
              <a:rPr lang="ar-SA" sz="3200" b="1" dirty="0" smtClean="0"/>
              <a:t> </a:t>
            </a:r>
            <a:r>
              <a:rPr lang="ar-SA" sz="3200" b="1" dirty="0" smtClean="0">
                <a:solidFill>
                  <a:srgbClr val="006600"/>
                </a:solidFill>
              </a:rPr>
              <a:t>وأُزْلِفَتِ الجَنَّةُ لِلْمُتَّقِينَ </a:t>
            </a:r>
            <a:r>
              <a:rPr lang="ar-EG" sz="3200" b="1" dirty="0" smtClean="0"/>
              <a:t>} الشعراء 90</a:t>
            </a:r>
            <a:endParaRPr lang="ar-SA" sz="3200" dirty="0"/>
          </a:p>
        </p:txBody>
      </p:sp>
      <p:sp>
        <p:nvSpPr>
          <p:cNvPr id="15" name="مستطيل 14"/>
          <p:cNvSpPr/>
          <p:nvPr/>
        </p:nvSpPr>
        <p:spPr>
          <a:xfrm>
            <a:off x="8244408" y="3717032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1</a:t>
            </a:r>
            <a:endParaRPr lang="ar-SA" sz="3200" dirty="0"/>
          </a:p>
        </p:txBody>
      </p:sp>
      <p:sp>
        <p:nvSpPr>
          <p:cNvPr id="16" name="مربع نص 15"/>
          <p:cNvSpPr txBox="1"/>
          <p:nvPr/>
        </p:nvSpPr>
        <p:spPr>
          <a:xfrm>
            <a:off x="2699792" y="3573016"/>
            <a:ext cx="1800200" cy="206210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200" dirty="0" err="1" smtClean="0"/>
              <a:t>...................................................</a:t>
            </a:r>
            <a:endParaRPr lang="ar-SA" sz="3200" dirty="0"/>
          </a:p>
        </p:txBody>
      </p:sp>
      <p:sp>
        <p:nvSpPr>
          <p:cNvPr id="17" name="مربع نص 16"/>
          <p:cNvSpPr txBox="1"/>
          <p:nvPr/>
        </p:nvSpPr>
        <p:spPr>
          <a:xfrm>
            <a:off x="642910" y="4000504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للمتقين</a:t>
            </a:r>
            <a:endParaRPr lang="ar-SA" sz="32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244655" y="210344"/>
            <a:ext cx="8748464" cy="914400"/>
          </a:xfrm>
          <a:prstGeom prst="roundRect">
            <a:avLst/>
          </a:prstGeom>
          <a:solidFill>
            <a:srgbClr val="00FF00"/>
          </a:solidFill>
          <a:ln w="76200">
            <a:solidFill>
              <a:srgbClr val="FFC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79512" y="363434"/>
            <a:ext cx="863409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801688" algn="l"/>
              </a:tabLst>
            </a:pPr>
            <a:r>
              <a:rPr lang="ar-EG" sz="3200" b="1" dirty="0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3- حدّد شبه </a:t>
            </a:r>
            <a:r>
              <a:rPr lang="ar-EG" sz="3200" b="1" dirty="0" err="1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الجملة </a:t>
            </a:r>
            <a:r>
              <a:rPr lang="ar-EG" sz="3200" b="1" dirty="0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(الظرف والجار والمجرور) في الجملة التالية</a:t>
            </a:r>
            <a:endParaRPr kumimoji="0" lang="ar-EG" sz="36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29397"/>
                <a:gridCol w="3647067"/>
                <a:gridCol w="1950449"/>
                <a:gridCol w="2226015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6012160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2987824" y="2204864"/>
            <a:ext cx="10743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الظرف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323528" y="2204864"/>
            <a:ext cx="22717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الجار والمجرور</a:t>
            </a:r>
            <a:endParaRPr lang="ar-SA" sz="3200" dirty="0"/>
          </a:p>
        </p:txBody>
      </p:sp>
      <p:sp>
        <p:nvSpPr>
          <p:cNvPr id="9" name="مستطيل 8"/>
          <p:cNvSpPr/>
          <p:nvPr/>
        </p:nvSpPr>
        <p:spPr>
          <a:xfrm>
            <a:off x="4716016" y="3645024"/>
            <a:ext cx="34563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قال </a:t>
            </a:r>
            <a:r>
              <a:rPr lang="ar-EG" sz="3200" b="1" dirty="0" err="1" smtClean="0"/>
              <a:t>تعالى: {</a:t>
            </a:r>
            <a:r>
              <a:rPr lang="ar-SA" sz="3200" b="1" dirty="0" smtClean="0"/>
              <a:t> </a:t>
            </a:r>
            <a:r>
              <a:rPr lang="ar-SA" sz="3200" b="1" dirty="0" smtClean="0">
                <a:solidFill>
                  <a:srgbClr val="006600"/>
                </a:solidFill>
              </a:rPr>
              <a:t>ومَا أَعْجَلَكَ عَن قَوْمِكَ يَا مُوسَى </a:t>
            </a:r>
            <a:r>
              <a:rPr lang="ar-EG" sz="3200" b="1" dirty="0" smtClean="0"/>
              <a:t>} طه 83</a:t>
            </a:r>
            <a:endParaRPr lang="ar-SA" sz="3200" dirty="0"/>
          </a:p>
        </p:txBody>
      </p:sp>
      <p:sp>
        <p:nvSpPr>
          <p:cNvPr id="10" name="مستطيل 9"/>
          <p:cNvSpPr/>
          <p:nvPr/>
        </p:nvSpPr>
        <p:spPr>
          <a:xfrm>
            <a:off x="8244408" y="3717032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2</a:t>
            </a:r>
            <a:endParaRPr lang="ar-SA" sz="3200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2699792" y="3573016"/>
            <a:ext cx="1800200" cy="206210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200" dirty="0" err="1" smtClean="0"/>
              <a:t>...................................................</a:t>
            </a:r>
            <a:endParaRPr lang="ar-SA" sz="3200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571472" y="3643314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عن قومك</a:t>
            </a:r>
            <a:endParaRPr lang="en-US" sz="32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244655" y="210344"/>
            <a:ext cx="8748464" cy="914400"/>
          </a:xfrm>
          <a:prstGeom prst="roundRect">
            <a:avLst/>
          </a:prstGeom>
          <a:solidFill>
            <a:srgbClr val="00FF00"/>
          </a:solidFill>
          <a:ln w="76200">
            <a:solidFill>
              <a:srgbClr val="FFC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79512" y="363434"/>
            <a:ext cx="863409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801688" algn="l"/>
              </a:tabLst>
            </a:pPr>
            <a:r>
              <a:rPr lang="ar-EG" sz="3200" b="1" dirty="0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3- حدّد شبه </a:t>
            </a:r>
            <a:r>
              <a:rPr lang="ar-EG" sz="3200" b="1" dirty="0" err="1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الجملة </a:t>
            </a:r>
            <a:r>
              <a:rPr lang="ar-EG" sz="3200" b="1" dirty="0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(الظرف والجار والمجرور) في الجملة التالية</a:t>
            </a:r>
            <a:endParaRPr kumimoji="0" lang="ar-EG" sz="36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29397"/>
                <a:gridCol w="3647067"/>
                <a:gridCol w="1950449"/>
                <a:gridCol w="2226015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6012160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2987824" y="2204864"/>
            <a:ext cx="10743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الظرف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323528" y="2204864"/>
            <a:ext cx="22717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الجار والمجرور</a:t>
            </a:r>
            <a:endParaRPr lang="ar-SA" sz="3200" dirty="0"/>
          </a:p>
        </p:txBody>
      </p:sp>
      <p:sp>
        <p:nvSpPr>
          <p:cNvPr id="9" name="مستطيل 8"/>
          <p:cNvSpPr/>
          <p:nvPr/>
        </p:nvSpPr>
        <p:spPr>
          <a:xfrm>
            <a:off x="4716016" y="3645024"/>
            <a:ext cx="345638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قال رسول الله صلى الله عليه </a:t>
            </a:r>
            <a:r>
              <a:rPr lang="ar-EG" sz="3200" b="1" dirty="0" err="1" smtClean="0"/>
              <a:t>وسلم: </a:t>
            </a:r>
            <a:r>
              <a:rPr lang="ar-EG" sz="3200" b="1" dirty="0" smtClean="0"/>
              <a:t>"</a:t>
            </a:r>
            <a:r>
              <a:rPr lang="ar-EG" sz="3200" b="1" dirty="0" smtClean="0">
                <a:solidFill>
                  <a:srgbClr val="9900CC"/>
                </a:solidFill>
              </a:rPr>
              <a:t>إنما الصبر عند الصدمة الأولى</a:t>
            </a:r>
            <a:r>
              <a:rPr lang="ar-EG" sz="3200" b="1" dirty="0" smtClean="0"/>
              <a:t>" متفق عليه</a:t>
            </a:r>
            <a:endParaRPr lang="ar-SA" sz="3200" dirty="0"/>
          </a:p>
        </p:txBody>
      </p:sp>
      <p:sp>
        <p:nvSpPr>
          <p:cNvPr id="10" name="مستطيل 9"/>
          <p:cNvSpPr/>
          <p:nvPr/>
        </p:nvSpPr>
        <p:spPr>
          <a:xfrm>
            <a:off x="8244408" y="3717032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3</a:t>
            </a:r>
            <a:endParaRPr lang="ar-SA" sz="3200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2714612" y="4143380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3200" dirty="0" smtClean="0"/>
              <a:t>عند</a:t>
            </a:r>
            <a:endParaRPr lang="ar-SA" sz="3200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611560" y="3573016"/>
            <a:ext cx="1800200" cy="206210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200" dirty="0" err="1" smtClean="0"/>
              <a:t>...................................................</a:t>
            </a:r>
            <a:endParaRPr lang="ar-SA" sz="32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244655" y="210344"/>
            <a:ext cx="8748464" cy="914400"/>
          </a:xfrm>
          <a:prstGeom prst="roundRect">
            <a:avLst/>
          </a:prstGeom>
          <a:solidFill>
            <a:srgbClr val="00FF00"/>
          </a:solidFill>
          <a:ln w="76200">
            <a:solidFill>
              <a:srgbClr val="FFC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79512" y="363434"/>
            <a:ext cx="863409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801688" algn="l"/>
              </a:tabLst>
            </a:pPr>
            <a:r>
              <a:rPr lang="ar-EG" sz="3200" b="1" dirty="0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3- حدّد شبه </a:t>
            </a:r>
            <a:r>
              <a:rPr lang="ar-EG" sz="3200" b="1" dirty="0" err="1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الجملة </a:t>
            </a:r>
            <a:r>
              <a:rPr lang="ar-EG" sz="3200" b="1" dirty="0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(الظرف والجار والمجرور) في الجملة التالية</a:t>
            </a:r>
            <a:endParaRPr kumimoji="0" lang="ar-EG" sz="36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29397"/>
                <a:gridCol w="3647067"/>
                <a:gridCol w="1950449"/>
                <a:gridCol w="2226015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6012160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2987824" y="2204864"/>
            <a:ext cx="10743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الظرف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323528" y="2204864"/>
            <a:ext cx="22717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الجار والمجرور</a:t>
            </a:r>
            <a:endParaRPr lang="ar-SA" sz="3200" dirty="0"/>
          </a:p>
        </p:txBody>
      </p:sp>
      <p:sp>
        <p:nvSpPr>
          <p:cNvPr id="9" name="مستطيل 8"/>
          <p:cNvSpPr/>
          <p:nvPr/>
        </p:nvSpPr>
        <p:spPr>
          <a:xfrm>
            <a:off x="4716016" y="3812847"/>
            <a:ext cx="34563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400" b="1" dirty="0" smtClean="0"/>
              <a:t>قال الشاعر:</a:t>
            </a:r>
            <a:endParaRPr lang="en-US" sz="2400" dirty="0" smtClean="0"/>
          </a:p>
          <a:p>
            <a:r>
              <a:rPr lang="ar-EG" sz="2400" b="1" dirty="0" smtClean="0"/>
              <a:t>إذا بلغ الرأي المشورة فاستعن</a:t>
            </a:r>
            <a:endParaRPr lang="en-US" sz="2400" dirty="0" smtClean="0"/>
          </a:p>
          <a:p>
            <a:r>
              <a:rPr lang="ar-EG" sz="2400" b="1" dirty="0" smtClean="0"/>
              <a:t>برأي نصيح أو نصيحة حازم</a:t>
            </a:r>
            <a:endParaRPr lang="ar-SA" sz="2400" dirty="0"/>
          </a:p>
        </p:txBody>
      </p:sp>
      <p:sp>
        <p:nvSpPr>
          <p:cNvPr id="10" name="مستطيل 9"/>
          <p:cNvSpPr/>
          <p:nvPr/>
        </p:nvSpPr>
        <p:spPr>
          <a:xfrm>
            <a:off x="8244408" y="3717032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4</a:t>
            </a:r>
            <a:endParaRPr lang="ar-SA" sz="3200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2699792" y="3573016"/>
            <a:ext cx="1800200" cy="206210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200" dirty="0" err="1" smtClean="0"/>
              <a:t>...................................................</a:t>
            </a:r>
            <a:endParaRPr lang="ar-SA" sz="3200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611560" y="4058671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برأي</a:t>
            </a:r>
            <a:endParaRPr lang="ar-SA" sz="32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244655" y="210344"/>
            <a:ext cx="8748464" cy="914400"/>
          </a:xfrm>
          <a:prstGeom prst="roundRect">
            <a:avLst/>
          </a:prstGeom>
          <a:solidFill>
            <a:srgbClr val="00FF00"/>
          </a:solidFill>
          <a:ln w="76200">
            <a:solidFill>
              <a:srgbClr val="FFC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79512" y="363434"/>
            <a:ext cx="863409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801688" algn="l"/>
              </a:tabLst>
            </a:pPr>
            <a:r>
              <a:rPr lang="ar-EG" sz="3200" b="1" dirty="0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3- حدّد شبه </a:t>
            </a:r>
            <a:r>
              <a:rPr lang="ar-EG" sz="3200" b="1" dirty="0" err="1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الجملة </a:t>
            </a:r>
            <a:r>
              <a:rPr lang="ar-EG" sz="3200" b="1" dirty="0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(الظرف والجار والمجرور) في الجملة التالية</a:t>
            </a:r>
            <a:endParaRPr kumimoji="0" lang="ar-EG" sz="36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29397"/>
                <a:gridCol w="3647067"/>
                <a:gridCol w="1950449"/>
                <a:gridCol w="2226015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6012160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2987824" y="2204864"/>
            <a:ext cx="10743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الظرف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323528" y="2204864"/>
            <a:ext cx="22717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الجار والمجرور</a:t>
            </a:r>
            <a:endParaRPr lang="ar-SA" sz="3200" dirty="0"/>
          </a:p>
        </p:txBody>
      </p:sp>
      <p:sp>
        <p:nvSpPr>
          <p:cNvPr id="9" name="مستطيل 8"/>
          <p:cNvSpPr/>
          <p:nvPr/>
        </p:nvSpPr>
        <p:spPr>
          <a:xfrm>
            <a:off x="4644008" y="3812847"/>
            <a:ext cx="35283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400" b="1" dirty="0" smtClean="0"/>
              <a:t>قال الشاعر:</a:t>
            </a:r>
            <a:endParaRPr lang="en-US" sz="2400" dirty="0" smtClean="0"/>
          </a:p>
          <a:p>
            <a:r>
              <a:rPr lang="ar-EG" sz="2400" b="1" dirty="0" smtClean="0"/>
              <a:t>تعلّم؛ فليس المرءُ يولد عالماً</a:t>
            </a:r>
            <a:endParaRPr lang="en-US" sz="2400" dirty="0" smtClean="0"/>
          </a:p>
          <a:p>
            <a:r>
              <a:rPr lang="ar-EG" sz="2400" b="1" dirty="0" smtClean="0"/>
              <a:t>وليس اخو علم كمن هو جاهل</a:t>
            </a:r>
            <a:endParaRPr lang="ar-SA" sz="2400" dirty="0"/>
          </a:p>
        </p:txBody>
      </p:sp>
      <p:sp>
        <p:nvSpPr>
          <p:cNvPr id="10" name="مستطيل 9"/>
          <p:cNvSpPr/>
          <p:nvPr/>
        </p:nvSpPr>
        <p:spPr>
          <a:xfrm>
            <a:off x="8244408" y="3717032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5</a:t>
            </a:r>
            <a:endParaRPr lang="ar-SA" sz="3200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2699792" y="3573016"/>
            <a:ext cx="1800200" cy="206210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200" dirty="0" err="1" smtClean="0"/>
              <a:t>...................................................</a:t>
            </a:r>
            <a:endParaRPr lang="ar-SA" sz="3200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571472" y="4286256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كمَنْ</a:t>
            </a:r>
            <a:endParaRPr lang="en-US" sz="32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08-400W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11960" y="332656"/>
            <a:ext cx="4536504" cy="1431032"/>
          </a:xfrm>
          <a:prstGeom prst="rect">
            <a:avLst/>
          </a:prstGeom>
          <a:solidFill>
            <a:srgbClr val="FF0000"/>
          </a:solidFill>
        </p:spPr>
      </p:pic>
      <p:sp>
        <p:nvSpPr>
          <p:cNvPr id="3" name="مستطيل 2"/>
          <p:cNvSpPr/>
          <p:nvPr/>
        </p:nvSpPr>
        <p:spPr>
          <a:xfrm>
            <a:off x="4355976" y="548680"/>
            <a:ext cx="427232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5400" b="1" dirty="0" smtClean="0">
                <a:solidFill>
                  <a:srgbClr val="FFFF00"/>
                </a:solidFill>
              </a:rPr>
              <a:t>موضوعات الوحدة</a:t>
            </a:r>
            <a:endParaRPr lang="ar-SA" sz="5400" dirty="0">
              <a:solidFill>
                <a:srgbClr val="FFFF00"/>
              </a:solidFill>
            </a:endParaRPr>
          </a:p>
        </p:txBody>
      </p:sp>
      <p:sp>
        <p:nvSpPr>
          <p:cNvPr id="4" name="شكل بيضاوي 3"/>
          <p:cNvSpPr/>
          <p:nvPr/>
        </p:nvSpPr>
        <p:spPr>
          <a:xfrm rot="10800000">
            <a:off x="2123729" y="2276872"/>
            <a:ext cx="4824536" cy="4032448"/>
          </a:xfrm>
          <a:prstGeom prst="ellipse">
            <a:avLst/>
          </a:prstGeom>
          <a:solidFill>
            <a:srgbClr val="9900CC"/>
          </a:solidFill>
          <a:ln w="38100">
            <a:solidFill>
              <a:srgbClr val="FFFF00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3787468" y="2575358"/>
            <a:ext cx="160172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EG" sz="4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الحال.</a:t>
            </a:r>
            <a:endParaRPr kumimoji="0" lang="ar-EG" sz="4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615947" y="3437713"/>
            <a:ext cx="189026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ar-EG" sz="4400" b="1" dirty="0" smtClean="0">
                <a:solidFill>
                  <a:schemeClr val="bg1"/>
                </a:solidFill>
              </a:rPr>
              <a:t> التمييز.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376299" y="4373817"/>
            <a:ext cx="229421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ar-EG" sz="4400" b="1" dirty="0" smtClean="0">
                <a:solidFill>
                  <a:schemeClr val="bg1"/>
                </a:solidFill>
              </a:rPr>
              <a:t> الاستثناء.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131840" y="5167646"/>
            <a:ext cx="270939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ar-EG" sz="4400" b="1" dirty="0" smtClean="0">
                <a:solidFill>
                  <a:schemeClr val="bg1"/>
                </a:solidFill>
              </a:rPr>
              <a:t> الاختصاص.</a:t>
            </a:r>
            <a:endParaRPr lang="en-US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or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or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26 - SCISSOR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26 - SCISSOR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26 - SCISSOR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26 - SCISSOR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26 - SCISSOR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41985" grpId="0"/>
      <p:bldP spid="8" grpId="0"/>
      <p:bldP spid="9" grpId="0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244655" y="210344"/>
            <a:ext cx="8748464" cy="914400"/>
          </a:xfrm>
          <a:prstGeom prst="roundRect">
            <a:avLst/>
          </a:prstGeom>
          <a:solidFill>
            <a:srgbClr val="00FF00"/>
          </a:solidFill>
          <a:ln w="76200">
            <a:solidFill>
              <a:srgbClr val="FFC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79512" y="363434"/>
            <a:ext cx="863409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801688" algn="l"/>
              </a:tabLst>
            </a:pPr>
            <a:r>
              <a:rPr lang="ar-EG" sz="3200" b="1" dirty="0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3- حدّد شبه </a:t>
            </a:r>
            <a:r>
              <a:rPr lang="ar-EG" sz="3200" b="1" dirty="0" err="1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الجملة </a:t>
            </a:r>
            <a:r>
              <a:rPr lang="ar-EG" sz="3200" b="1" dirty="0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(الظرف والجار والمجرور) في الجملة التالية</a:t>
            </a:r>
            <a:endParaRPr kumimoji="0" lang="ar-EG" sz="36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29397"/>
                <a:gridCol w="3647067"/>
                <a:gridCol w="1950449"/>
                <a:gridCol w="2226015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6012160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2987824" y="2204864"/>
            <a:ext cx="10743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الظرف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323528" y="2204864"/>
            <a:ext cx="22717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الجار والمجرور</a:t>
            </a:r>
            <a:endParaRPr lang="ar-SA" sz="3200" dirty="0"/>
          </a:p>
        </p:txBody>
      </p:sp>
      <p:sp>
        <p:nvSpPr>
          <p:cNvPr id="9" name="مستطيل 8"/>
          <p:cNvSpPr/>
          <p:nvPr/>
        </p:nvSpPr>
        <p:spPr>
          <a:xfrm>
            <a:off x="4644008" y="3645024"/>
            <a:ext cx="35283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من ينصرْه الله فلا غالب له.</a:t>
            </a:r>
            <a:endParaRPr lang="ar-SA" sz="3200" dirty="0"/>
          </a:p>
        </p:txBody>
      </p:sp>
      <p:sp>
        <p:nvSpPr>
          <p:cNvPr id="10" name="مستطيل 9"/>
          <p:cNvSpPr/>
          <p:nvPr/>
        </p:nvSpPr>
        <p:spPr>
          <a:xfrm>
            <a:off x="8244408" y="3717032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6</a:t>
            </a:r>
            <a:endParaRPr lang="ar-SA" sz="3200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2699792" y="3573016"/>
            <a:ext cx="1800200" cy="206210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200" dirty="0" err="1" smtClean="0"/>
              <a:t>...................................................</a:t>
            </a:r>
            <a:endParaRPr lang="ar-SA" sz="3200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642910" y="4286256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له</a:t>
            </a:r>
            <a:endParaRPr lang="ar-SA" sz="32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244655" y="210344"/>
            <a:ext cx="8748464" cy="914400"/>
          </a:xfrm>
          <a:prstGeom prst="roundRect">
            <a:avLst/>
          </a:prstGeom>
          <a:solidFill>
            <a:srgbClr val="00FF00"/>
          </a:solidFill>
          <a:ln w="76200">
            <a:solidFill>
              <a:srgbClr val="FFC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79512" y="363434"/>
            <a:ext cx="863409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801688" algn="l"/>
              </a:tabLst>
            </a:pPr>
            <a:r>
              <a:rPr lang="ar-EG" sz="3200" b="1" dirty="0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3- حدّد شبه </a:t>
            </a:r>
            <a:r>
              <a:rPr lang="ar-EG" sz="3200" b="1" dirty="0" err="1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الجملة </a:t>
            </a:r>
            <a:r>
              <a:rPr lang="ar-EG" sz="3200" b="1" dirty="0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(الظرف والجار والمجرور) في الجملة التالية</a:t>
            </a:r>
            <a:endParaRPr kumimoji="0" lang="ar-EG" sz="36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29397"/>
                <a:gridCol w="3647067"/>
                <a:gridCol w="1950449"/>
                <a:gridCol w="2226015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6012160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2987824" y="2204864"/>
            <a:ext cx="10743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الظرف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323528" y="2204864"/>
            <a:ext cx="22717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الجار والمجرور</a:t>
            </a:r>
            <a:endParaRPr lang="ar-SA" sz="3200" dirty="0"/>
          </a:p>
        </p:txBody>
      </p:sp>
      <p:sp>
        <p:nvSpPr>
          <p:cNvPr id="9" name="مستطيل 8"/>
          <p:cNvSpPr/>
          <p:nvPr/>
        </p:nvSpPr>
        <p:spPr>
          <a:xfrm>
            <a:off x="4716016" y="3645024"/>
            <a:ext cx="34563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من يُهِن نفسّه فلن يجد لها مكرمًا.</a:t>
            </a:r>
            <a:endParaRPr lang="ar-SA" sz="3200" dirty="0"/>
          </a:p>
        </p:txBody>
      </p:sp>
      <p:sp>
        <p:nvSpPr>
          <p:cNvPr id="10" name="مستطيل 9"/>
          <p:cNvSpPr/>
          <p:nvPr/>
        </p:nvSpPr>
        <p:spPr>
          <a:xfrm>
            <a:off x="8244408" y="3717032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7</a:t>
            </a:r>
            <a:endParaRPr lang="ar-SA" sz="3200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2699792" y="3573016"/>
            <a:ext cx="1800200" cy="206210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200" dirty="0" err="1" smtClean="0"/>
              <a:t>...................................................</a:t>
            </a:r>
            <a:endParaRPr lang="ar-SA" sz="3200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714348" y="4071942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3200" dirty="0" smtClean="0"/>
              <a:t>لها</a:t>
            </a:r>
            <a:endParaRPr lang="ar-SA" sz="32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2195736" y="2060848"/>
            <a:ext cx="5256584" cy="2520280"/>
            <a:chOff x="2689124" y="1196752"/>
            <a:chExt cx="4477830" cy="3386626"/>
          </a:xfrm>
        </p:grpSpPr>
        <p:sp>
          <p:nvSpPr>
            <p:cNvPr id="3" name="مستطيل 2"/>
            <p:cNvSpPr/>
            <p:nvPr/>
          </p:nvSpPr>
          <p:spPr>
            <a:xfrm>
              <a:off x="2915816" y="1772816"/>
              <a:ext cx="3744416" cy="216024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pic>
          <p:nvPicPr>
            <p:cNvPr id="4" name="صورة 3" descr="0866.gif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lum bright="-20000" contrast="40000"/>
            </a:blip>
            <a:stretch>
              <a:fillRect/>
            </a:stretch>
          </p:blipFill>
          <p:spPr>
            <a:xfrm>
              <a:off x="2689124" y="1196752"/>
              <a:ext cx="4477830" cy="3386626"/>
            </a:xfrm>
            <a:prstGeom prst="rect">
              <a:avLst/>
            </a:prstGeom>
          </p:spPr>
        </p:pic>
      </p:grp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843808" y="2780928"/>
            <a:ext cx="36102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ar-EG" sz="6000" b="1" dirty="0" smtClean="0">
                <a:solidFill>
                  <a:srgbClr val="66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نشاطات التعلّم</a:t>
            </a:r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395536" y="260648"/>
            <a:ext cx="8352928" cy="9144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450497" y="404664"/>
            <a:ext cx="82259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600" b="1" dirty="0" smtClean="0">
                <a:solidFill>
                  <a:schemeClr val="bg1"/>
                </a:solidFill>
              </a:rPr>
              <a:t>1- حدّد من كل جملة مما يلي الموصوف بما تحته خط</a:t>
            </a:r>
            <a:endParaRPr lang="en-US" sz="3600" dirty="0">
              <a:solidFill>
                <a:schemeClr val="bg1"/>
              </a:solidFill>
            </a:endParaRPr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1331640" y="2204864"/>
            <a:ext cx="11849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الوصف</a:t>
            </a:r>
            <a:endParaRPr lang="ar-SA" sz="3200" dirty="0"/>
          </a:p>
        </p:txBody>
      </p:sp>
      <p:sp>
        <p:nvSpPr>
          <p:cNvPr id="9" name="مستطيل 8"/>
          <p:cNvSpPr/>
          <p:nvPr/>
        </p:nvSpPr>
        <p:spPr>
          <a:xfrm>
            <a:off x="4211960" y="3068960"/>
            <a:ext cx="388843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قال </a:t>
            </a:r>
            <a:r>
              <a:rPr lang="ar-EG" sz="3200" b="1" dirty="0" err="1" smtClean="0"/>
              <a:t>تعالى: {</a:t>
            </a:r>
            <a:r>
              <a:rPr lang="ar-SA" sz="3200" b="1" dirty="0" smtClean="0"/>
              <a:t> </a:t>
            </a:r>
            <a:r>
              <a:rPr lang="ar-SA" sz="3200" b="1" dirty="0" smtClean="0">
                <a:solidFill>
                  <a:srgbClr val="006600"/>
                </a:solidFill>
              </a:rPr>
              <a:t>ومَنْ أَعْرَضَ عَن ذِكْرِي فَإنَّ لَهُ مَعِيشَةً ضَنكًا ونَحْشُرُهُ يَوْمَ القِيَامَةِ</a:t>
            </a:r>
            <a:r>
              <a:rPr lang="ar-SA" sz="3200" b="1" u="sng" dirty="0" smtClean="0">
                <a:solidFill>
                  <a:srgbClr val="006600"/>
                </a:solidFill>
              </a:rPr>
              <a:t> أَعْمَى</a:t>
            </a:r>
            <a:r>
              <a:rPr lang="ar-SA" sz="3200" b="1" dirty="0" smtClean="0"/>
              <a:t> </a:t>
            </a:r>
            <a:r>
              <a:rPr lang="ar-EG" sz="3200" b="1" dirty="0" smtClean="0"/>
              <a:t>} طه 145</a:t>
            </a:r>
            <a:endParaRPr lang="ar-SA" sz="3200" dirty="0"/>
          </a:p>
        </p:txBody>
      </p:sp>
      <p:sp>
        <p:nvSpPr>
          <p:cNvPr id="10" name="مستطيل 9"/>
          <p:cNvSpPr/>
          <p:nvPr/>
        </p:nvSpPr>
        <p:spPr>
          <a:xfrm>
            <a:off x="8244408" y="306896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1</a:t>
            </a:r>
            <a:endParaRPr lang="ar-SA" sz="3200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500034" y="3929066"/>
            <a:ext cx="314327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الضمير في نحشره</a:t>
            </a:r>
            <a:endParaRPr lang="en-US" sz="32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217 - throw trash in c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217 - throw trash in c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217 - throw trash in c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217 - throw trash in c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  <p:bldP spid="6" grpId="0"/>
      <p:bldP spid="8" grpId="0"/>
      <p:bldP spid="9" grpId="0"/>
      <p:bldP spid="10" grpId="0"/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395536" y="260648"/>
            <a:ext cx="8352928" cy="9144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450497" y="404664"/>
            <a:ext cx="82259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600" b="1" dirty="0" smtClean="0">
                <a:solidFill>
                  <a:schemeClr val="bg1"/>
                </a:solidFill>
              </a:rPr>
              <a:t>1- حدّد من كل جملة مما يلي الموصوف بما تحته خط</a:t>
            </a:r>
            <a:endParaRPr lang="en-US" sz="3600" dirty="0">
              <a:solidFill>
                <a:schemeClr val="bg1"/>
              </a:solidFill>
            </a:endParaRPr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1331640" y="2204864"/>
            <a:ext cx="11849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الوصف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4211960" y="3068960"/>
            <a:ext cx="38884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قال </a:t>
            </a:r>
            <a:r>
              <a:rPr lang="ar-EG" sz="3200" b="1" dirty="0" err="1" smtClean="0"/>
              <a:t>تعالى: {</a:t>
            </a:r>
            <a:r>
              <a:rPr lang="ar-SA" sz="3200" b="1" dirty="0" smtClean="0"/>
              <a:t> </a:t>
            </a:r>
            <a:r>
              <a:rPr lang="ar-SA" sz="3200" b="1" dirty="0" smtClean="0">
                <a:solidFill>
                  <a:srgbClr val="006600"/>
                </a:solidFill>
              </a:rPr>
              <a:t>إنَّ فِي هَذَا لَبَلاغًا لِّقَوْمٍ </a:t>
            </a:r>
            <a:r>
              <a:rPr lang="ar-SA" sz="3200" b="1" u="sng" dirty="0" smtClean="0">
                <a:solidFill>
                  <a:srgbClr val="006600"/>
                </a:solidFill>
              </a:rPr>
              <a:t>عَابِدِينَ</a:t>
            </a:r>
            <a:r>
              <a:rPr lang="ar-SA" sz="3200" b="1" dirty="0" smtClean="0">
                <a:solidFill>
                  <a:srgbClr val="006600"/>
                </a:solidFill>
              </a:rPr>
              <a:t> </a:t>
            </a:r>
            <a:r>
              <a:rPr lang="ar-EG" sz="3200" b="1" dirty="0" smtClean="0"/>
              <a:t>} الأنبياء 106</a:t>
            </a:r>
            <a:endParaRPr lang="ar-SA" sz="3200" dirty="0"/>
          </a:p>
        </p:txBody>
      </p:sp>
      <p:sp>
        <p:nvSpPr>
          <p:cNvPr id="9" name="مستطيل 8"/>
          <p:cNvSpPr/>
          <p:nvPr/>
        </p:nvSpPr>
        <p:spPr>
          <a:xfrm>
            <a:off x="8244408" y="306896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2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1285852" y="4000504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قوم ٍ</a:t>
            </a:r>
            <a:endParaRPr lang="en-US" sz="3200" dirty="0" smtClean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395536" y="260648"/>
            <a:ext cx="8352928" cy="9144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450497" y="404664"/>
            <a:ext cx="82259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600" b="1" dirty="0" smtClean="0">
                <a:solidFill>
                  <a:schemeClr val="bg1"/>
                </a:solidFill>
              </a:rPr>
              <a:t>1- حدّد من كل جملة مما يلي الموصوف بما تحته خط</a:t>
            </a:r>
            <a:endParaRPr lang="en-US" sz="3600" dirty="0">
              <a:solidFill>
                <a:schemeClr val="bg1"/>
              </a:solidFill>
            </a:endParaRPr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1331640" y="2204864"/>
            <a:ext cx="11849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الوصف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4211960" y="3068960"/>
            <a:ext cx="388843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قال رسول الله صلى الله عليه </a:t>
            </a:r>
            <a:r>
              <a:rPr lang="ar-EG" sz="3200" b="1" dirty="0" err="1" smtClean="0"/>
              <a:t>وسلم: </a:t>
            </a:r>
            <a:r>
              <a:rPr lang="ar-EG" sz="3200" b="1" dirty="0" smtClean="0"/>
              <a:t>"</a:t>
            </a:r>
            <a:r>
              <a:rPr lang="ar-EG" sz="3200" b="1" dirty="0" smtClean="0">
                <a:solidFill>
                  <a:srgbClr val="6600CC"/>
                </a:solidFill>
              </a:rPr>
              <a:t>ما يزال الرجل يسأل الناس حتى يأتي يوم القيامة </a:t>
            </a:r>
            <a:r>
              <a:rPr lang="ar-EG" sz="3200" b="1" u="sng" dirty="0" smtClean="0">
                <a:solidFill>
                  <a:srgbClr val="6600CC"/>
                </a:solidFill>
              </a:rPr>
              <a:t>ليس في وجهه </a:t>
            </a:r>
            <a:r>
              <a:rPr lang="ar-EG" sz="3200" b="1" u="sng" dirty="0" err="1" smtClean="0">
                <a:solidFill>
                  <a:srgbClr val="6600CC"/>
                </a:solidFill>
              </a:rPr>
              <a:t>مُزْعة</a:t>
            </a:r>
            <a:r>
              <a:rPr lang="ar-EG" sz="3200" b="1" u="sng" dirty="0" smtClean="0">
                <a:solidFill>
                  <a:srgbClr val="6600CC"/>
                </a:solidFill>
              </a:rPr>
              <a:t> لحم</a:t>
            </a:r>
            <a:r>
              <a:rPr lang="ar-EG" sz="3200" b="1" dirty="0" smtClean="0"/>
              <a:t>" متفق عليه.</a:t>
            </a:r>
            <a:endParaRPr lang="ar-SA" sz="3200" dirty="0"/>
          </a:p>
        </p:txBody>
      </p:sp>
      <p:sp>
        <p:nvSpPr>
          <p:cNvPr id="9" name="مستطيل 8"/>
          <p:cNvSpPr/>
          <p:nvPr/>
        </p:nvSpPr>
        <p:spPr>
          <a:xfrm>
            <a:off x="8244408" y="306896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3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1285852" y="4000504"/>
            <a:ext cx="180020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4000" dirty="0" smtClean="0"/>
              <a:t>الرجل</a:t>
            </a:r>
            <a:endParaRPr lang="ar-SA" sz="40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395536" y="260648"/>
            <a:ext cx="8352928" cy="9144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450497" y="404664"/>
            <a:ext cx="82259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600" b="1" dirty="0" smtClean="0">
                <a:solidFill>
                  <a:schemeClr val="bg1"/>
                </a:solidFill>
              </a:rPr>
              <a:t>1- حدّد من كل جملة مما يلي الموصوف بما تحته خط</a:t>
            </a:r>
            <a:endParaRPr lang="en-US" sz="3600" dirty="0">
              <a:solidFill>
                <a:schemeClr val="bg1"/>
              </a:solidFill>
            </a:endParaRPr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1331640" y="2204864"/>
            <a:ext cx="11849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الوصف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4211960" y="3068960"/>
            <a:ext cx="38884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قال الشاعر:</a:t>
            </a:r>
            <a:endParaRPr lang="en-US" sz="3200" dirty="0" smtClean="0"/>
          </a:p>
          <a:p>
            <a:r>
              <a:rPr lang="ar-EG" sz="3200" b="1" dirty="0" smtClean="0"/>
              <a:t>تمرّ بك الأبطال </a:t>
            </a:r>
            <a:r>
              <a:rPr lang="ar-EG" sz="3200" b="1" u="sng" dirty="0" smtClean="0"/>
              <a:t>كلمى</a:t>
            </a:r>
            <a:r>
              <a:rPr lang="ar-EG" sz="3200" b="1" dirty="0" smtClean="0"/>
              <a:t> هزيمة</a:t>
            </a:r>
            <a:endParaRPr lang="en-US" sz="3200" dirty="0" smtClean="0"/>
          </a:p>
          <a:p>
            <a:r>
              <a:rPr lang="ar-EG" sz="3200" b="1" dirty="0" smtClean="0"/>
              <a:t>ووجهك وضاح وثغرك باسم</a:t>
            </a:r>
            <a:endParaRPr lang="ar-SA" sz="3200" dirty="0"/>
          </a:p>
        </p:txBody>
      </p:sp>
      <p:sp>
        <p:nvSpPr>
          <p:cNvPr id="9" name="مستطيل 8"/>
          <p:cNvSpPr/>
          <p:nvPr/>
        </p:nvSpPr>
        <p:spPr>
          <a:xfrm>
            <a:off x="8244408" y="306896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4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1285852" y="3929066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3200" dirty="0" smtClean="0"/>
              <a:t>الأبطال</a:t>
            </a:r>
            <a:endParaRPr lang="ar-SA" sz="32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395536" y="260648"/>
            <a:ext cx="8352928" cy="9144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450497" y="404664"/>
            <a:ext cx="82259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600" b="1" dirty="0" smtClean="0">
                <a:solidFill>
                  <a:schemeClr val="bg1"/>
                </a:solidFill>
              </a:rPr>
              <a:t>1- حدّد من كل جملة مما يلي الموصوف بما تحته خط</a:t>
            </a:r>
            <a:endParaRPr lang="en-US" sz="3600" dirty="0">
              <a:solidFill>
                <a:schemeClr val="bg1"/>
              </a:solidFill>
            </a:endParaRPr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1331640" y="2204864"/>
            <a:ext cx="11849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الوصف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4211960" y="3068960"/>
            <a:ext cx="38884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قال الشاعر:</a:t>
            </a:r>
            <a:endParaRPr lang="en-US" sz="3200" dirty="0" smtClean="0"/>
          </a:p>
          <a:p>
            <a:r>
              <a:rPr lang="ar-EG" sz="3200" b="1" dirty="0" smtClean="0"/>
              <a:t>لكل داء دواء </a:t>
            </a:r>
            <a:r>
              <a:rPr lang="ar-EG" sz="3200" b="1" u="sng" dirty="0" smtClean="0"/>
              <a:t>يستطب </a:t>
            </a:r>
            <a:r>
              <a:rPr lang="ar-EG" sz="3200" b="1" u="sng" dirty="0" err="1" smtClean="0"/>
              <a:t>به</a:t>
            </a:r>
            <a:endParaRPr lang="en-US" sz="3200" dirty="0" smtClean="0"/>
          </a:p>
          <a:p>
            <a:r>
              <a:rPr lang="ar-EG" sz="3200" b="1" dirty="0" smtClean="0"/>
              <a:t>إلا الحماقة أعيت من يداويها</a:t>
            </a:r>
            <a:endParaRPr lang="ar-SA" sz="3200" dirty="0"/>
          </a:p>
        </p:txBody>
      </p:sp>
      <p:sp>
        <p:nvSpPr>
          <p:cNvPr id="9" name="مستطيل 8"/>
          <p:cNvSpPr/>
          <p:nvPr/>
        </p:nvSpPr>
        <p:spPr>
          <a:xfrm>
            <a:off x="8244408" y="306896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5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1142976" y="3857628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3200" dirty="0" smtClean="0"/>
              <a:t>دواء</a:t>
            </a:r>
            <a:endParaRPr lang="ar-SA" sz="32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395536" y="260648"/>
            <a:ext cx="8352928" cy="9144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450497" y="404664"/>
            <a:ext cx="82259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600" b="1" dirty="0" smtClean="0">
                <a:solidFill>
                  <a:schemeClr val="bg1"/>
                </a:solidFill>
              </a:rPr>
              <a:t>1- حدّد من كل جملة مما يلي الموصوف بما تحته خط</a:t>
            </a:r>
            <a:endParaRPr lang="en-US" sz="3600" dirty="0">
              <a:solidFill>
                <a:schemeClr val="bg1"/>
              </a:solidFill>
            </a:endParaRPr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1331640" y="2204864"/>
            <a:ext cx="11849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الوصف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4211960" y="3068960"/>
            <a:ext cx="38884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يحتاج الوطن شباباً </a:t>
            </a:r>
            <a:r>
              <a:rPr lang="ar-EG" sz="3200" b="1" u="sng" dirty="0" smtClean="0"/>
              <a:t>تتهاوى الصعابُ أمام طموحاتهم</a:t>
            </a:r>
            <a:r>
              <a:rPr lang="ar-EG" sz="3200" b="1" dirty="0" smtClean="0"/>
              <a:t>.</a:t>
            </a:r>
            <a:endParaRPr lang="ar-SA" sz="3200" dirty="0"/>
          </a:p>
        </p:txBody>
      </p:sp>
      <p:sp>
        <p:nvSpPr>
          <p:cNvPr id="9" name="مستطيل 8"/>
          <p:cNvSpPr/>
          <p:nvPr/>
        </p:nvSpPr>
        <p:spPr>
          <a:xfrm>
            <a:off x="8244408" y="306896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6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1214414" y="3857628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شبابا ً</a:t>
            </a:r>
            <a:endParaRPr lang="en-US" sz="32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395536" y="260648"/>
            <a:ext cx="8352928" cy="9144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450497" y="404664"/>
            <a:ext cx="82259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600" b="1" dirty="0" smtClean="0">
                <a:solidFill>
                  <a:schemeClr val="bg1"/>
                </a:solidFill>
              </a:rPr>
              <a:t>1- حدّد من كل جملة مما يلي الموصوف بما تحته خط</a:t>
            </a:r>
            <a:endParaRPr lang="en-US" sz="3600" dirty="0">
              <a:solidFill>
                <a:schemeClr val="bg1"/>
              </a:solidFill>
            </a:endParaRPr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1331640" y="2204864"/>
            <a:ext cx="11849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الوصف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4211960" y="3068960"/>
            <a:ext cx="38884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أكرم بعيون </a:t>
            </a:r>
            <a:r>
              <a:rPr lang="ar-EG" sz="3200" b="1" u="sng" dirty="0" smtClean="0"/>
              <a:t>تحرس الوطن</a:t>
            </a:r>
            <a:r>
              <a:rPr lang="ar-EG" sz="3200" b="1" dirty="0" smtClean="0"/>
              <a:t>.</a:t>
            </a:r>
            <a:endParaRPr lang="ar-SA" sz="3200" dirty="0"/>
          </a:p>
        </p:txBody>
      </p:sp>
      <p:sp>
        <p:nvSpPr>
          <p:cNvPr id="9" name="مستطيل 8"/>
          <p:cNvSpPr/>
          <p:nvPr/>
        </p:nvSpPr>
        <p:spPr>
          <a:xfrm>
            <a:off x="8244408" y="306896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7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1214414" y="3857628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عيون</a:t>
            </a:r>
            <a:endParaRPr lang="ar-SA" sz="32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06 - 200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1648594" y="2599075"/>
            <a:ext cx="5875734" cy="1622013"/>
            <a:chOff x="3400763" y="-1089563"/>
            <a:chExt cx="5188184" cy="2198092"/>
          </a:xfrm>
          <a:gradFill>
            <a:gsLst>
              <a:gs pos="0">
                <a:srgbClr val="FFFF00"/>
              </a:gs>
              <a:gs pos="50000">
                <a:schemeClr val="bg1"/>
              </a:gs>
              <a:gs pos="100000">
                <a:srgbClr val="00FFFF"/>
              </a:gs>
            </a:gsLst>
            <a:lin ang="5400000" scaled="1"/>
          </a:gradFill>
        </p:grpSpPr>
        <p:sp>
          <p:nvSpPr>
            <p:cNvPr id="5" name="Flowchart: Delay 4"/>
            <p:cNvSpPr/>
            <p:nvPr/>
          </p:nvSpPr>
          <p:spPr bwMode="auto">
            <a:xfrm rot="16200000">
              <a:off x="4895809" y="-2584609"/>
              <a:ext cx="2198092" cy="5188184"/>
            </a:xfrm>
            <a:prstGeom prst="round2DiagRect">
              <a:avLst/>
            </a:prstGeom>
            <a:grpFill/>
            <a:ln w="38100"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 sz="1400">
                <a:ln>
                  <a:solidFill>
                    <a:srgbClr val="FF0000"/>
                  </a:solidFill>
                </a:ln>
                <a:solidFill>
                  <a:srgbClr val="0000FF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438807" y="-940705"/>
              <a:ext cx="5000659" cy="1984272"/>
            </a:xfrm>
            <a:prstGeom prst="round2DiagRect">
              <a:avLst/>
            </a:prstGeom>
            <a:grpFill/>
            <a:ln>
              <a:noFill/>
            </a:ln>
          </p:spPr>
          <p:txBody>
            <a:bodyPr rtlCol="1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ar-EG" sz="8000" b="1" dirty="0" smtClean="0">
                  <a:solidFill>
                    <a:srgbClr val="FF0000"/>
                  </a:solidFill>
                </a:rPr>
                <a:t>أهداف الوحدة</a:t>
              </a:r>
              <a:endParaRPr lang="en-US" sz="8000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+mn-lt"/>
                <a:cs typeface="+mn-cs"/>
              </a:endParaRPr>
            </a:p>
          </p:txBody>
        </p:sp>
      </p:grp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645 - hollow log h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5292080" y="332656"/>
            <a:ext cx="3218656" cy="1512168"/>
            <a:chOff x="5292080" y="332656"/>
            <a:chExt cx="3218656" cy="1512168"/>
          </a:xfrm>
        </p:grpSpPr>
        <p:sp>
          <p:nvSpPr>
            <p:cNvPr id="3" name="مستطيل ذو زوايا قطرية مستديرة 2"/>
            <p:cNvSpPr/>
            <p:nvPr/>
          </p:nvSpPr>
          <p:spPr>
            <a:xfrm>
              <a:off x="5292080" y="692696"/>
              <a:ext cx="3218656" cy="914400"/>
            </a:xfrm>
            <a:prstGeom prst="round2DiagRect">
              <a:avLst/>
            </a:prstGeom>
            <a:solidFill>
              <a:srgbClr val="FF0000"/>
            </a:solidFill>
            <a:ln w="381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pic>
          <p:nvPicPr>
            <p:cNvPr id="4" name="صورة 3" descr="saa.gif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164288" y="332656"/>
              <a:ext cx="1338084" cy="1512168"/>
            </a:xfrm>
            <a:prstGeom prst="rect">
              <a:avLst/>
            </a:prstGeom>
          </p:spPr>
        </p:pic>
      </p:grpSp>
      <p:sp>
        <p:nvSpPr>
          <p:cNvPr id="5" name="مستطيل 4"/>
          <p:cNvSpPr/>
          <p:nvPr/>
        </p:nvSpPr>
        <p:spPr>
          <a:xfrm>
            <a:off x="5875066" y="692696"/>
            <a:ext cx="129875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5400" b="1" dirty="0" err="1" smtClean="0">
                <a:solidFill>
                  <a:schemeClr val="bg1">
                    <a:lumMod val="95000"/>
                  </a:schemeClr>
                </a:solidFill>
              </a:rPr>
              <a:t>إثرا</a:t>
            </a:r>
            <a:r>
              <a:rPr lang="ar-EG" sz="5400" b="1" dirty="0" smtClean="0">
                <a:solidFill>
                  <a:schemeClr val="bg1">
                    <a:lumMod val="95000"/>
                  </a:schemeClr>
                </a:solidFill>
              </a:rPr>
              <a:t>ء</a:t>
            </a:r>
            <a:endParaRPr lang="ar-SA" sz="5400" b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6" name="صورة 5" descr="469_po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520" y="3717032"/>
            <a:ext cx="8568952" cy="165618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596106" y="4167084"/>
            <a:ext cx="779231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ar-EG" sz="3600" b="1" dirty="0" smtClean="0"/>
              <a:t>الحال: وصف تبيّن هيئة صاحبها عند وقوع الفعل.</a:t>
            </a:r>
            <a:endParaRPr kumimoji="0" lang="ar-EG" sz="4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3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3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7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7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7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93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93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307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193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307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193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307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UZ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UZ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251520" y="210344"/>
            <a:ext cx="8568952" cy="1130424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 w="76200">
            <a:solidFill>
              <a:srgbClr val="FFC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23529" y="263550"/>
            <a:ext cx="829642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801688" algn="l"/>
              </a:tabLst>
            </a:pPr>
            <a:r>
              <a:rPr lang="ar-EG" sz="3200" b="1" dirty="0" smtClean="0">
                <a:solidFill>
                  <a:srgbClr val="00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بالاستفادة من الإثراء المرفق ضع في الفراغ حالاً مناسبة للكلمة التي تحتها خط فيما </a:t>
            </a:r>
            <a:r>
              <a:rPr lang="ar-EG" sz="3200" b="1" dirty="0" err="1" smtClean="0">
                <a:solidFill>
                  <a:srgbClr val="00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يلي:</a:t>
            </a:r>
            <a:endParaRPr lang="ar-EG" sz="3200" b="1" dirty="0" smtClean="0">
              <a:solidFill>
                <a:srgbClr val="00FFFF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grpSp>
        <p:nvGrpSpPr>
          <p:cNvPr id="23" name="مجموعة 22"/>
          <p:cNvGrpSpPr/>
          <p:nvPr/>
        </p:nvGrpSpPr>
        <p:grpSpPr>
          <a:xfrm>
            <a:off x="107504" y="1814225"/>
            <a:ext cx="8964488" cy="5032257"/>
            <a:chOff x="107504" y="1814225"/>
            <a:chExt cx="8964488" cy="5032257"/>
          </a:xfrm>
        </p:grpSpPr>
        <p:sp>
          <p:nvSpPr>
            <p:cNvPr id="22" name="مستطيل 21"/>
            <p:cNvSpPr/>
            <p:nvPr/>
          </p:nvSpPr>
          <p:spPr>
            <a:xfrm>
              <a:off x="107504" y="3068960"/>
              <a:ext cx="8964488" cy="2592288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66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grpSp>
          <p:nvGrpSpPr>
            <p:cNvPr id="21" name="مجموعة 20"/>
            <p:cNvGrpSpPr/>
            <p:nvPr/>
          </p:nvGrpSpPr>
          <p:grpSpPr>
            <a:xfrm>
              <a:off x="224129" y="1814225"/>
              <a:ext cx="8767750" cy="5032257"/>
              <a:chOff x="224129" y="1814225"/>
              <a:chExt cx="8767750" cy="5032257"/>
            </a:xfrm>
          </p:grpSpPr>
          <p:sp>
            <p:nvSpPr>
              <p:cNvPr id="13" name="دمعة 12"/>
              <p:cNvSpPr/>
              <p:nvPr/>
            </p:nvSpPr>
            <p:spPr>
              <a:xfrm rot="18754159">
                <a:off x="146892" y="5062426"/>
                <a:ext cx="1861290" cy="1706816"/>
              </a:xfrm>
              <a:prstGeom prst="teardrop">
                <a:avLst/>
              </a:prstGeom>
              <a:solidFill>
                <a:srgbClr val="00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14" name="دمعة 13"/>
              <p:cNvSpPr/>
              <p:nvPr/>
            </p:nvSpPr>
            <p:spPr>
              <a:xfrm rot="18754159">
                <a:off x="1159154" y="5062427"/>
                <a:ext cx="1861290" cy="1706816"/>
              </a:xfrm>
              <a:prstGeom prst="teardrop">
                <a:avLst/>
              </a:prstGeom>
              <a:solidFill>
                <a:srgbClr val="6600CC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15" name="دمعة 14"/>
              <p:cNvSpPr/>
              <p:nvPr/>
            </p:nvSpPr>
            <p:spPr>
              <a:xfrm rot="18754159">
                <a:off x="2163116" y="5062427"/>
                <a:ext cx="1861290" cy="1706816"/>
              </a:xfrm>
              <a:prstGeom prst="teardrop">
                <a:avLst/>
              </a:prstGeom>
              <a:solidFill>
                <a:srgbClr val="00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16" name="دمعة 15"/>
              <p:cNvSpPr/>
              <p:nvPr/>
            </p:nvSpPr>
            <p:spPr>
              <a:xfrm rot="18754159">
                <a:off x="3175378" y="5062428"/>
                <a:ext cx="1861290" cy="1706816"/>
              </a:xfrm>
              <a:prstGeom prst="teardrop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17" name="دمعة 16"/>
              <p:cNvSpPr/>
              <p:nvPr/>
            </p:nvSpPr>
            <p:spPr>
              <a:xfrm rot="18754159">
                <a:off x="4179340" y="5062427"/>
                <a:ext cx="1861290" cy="1706816"/>
              </a:xfrm>
              <a:prstGeom prst="teardrop">
                <a:avLst/>
              </a:prstGeom>
              <a:solidFill>
                <a:srgbClr val="6600CC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18" name="دمعة 17"/>
              <p:cNvSpPr/>
              <p:nvPr/>
            </p:nvSpPr>
            <p:spPr>
              <a:xfrm rot="18754159">
                <a:off x="5191602" y="5062428"/>
                <a:ext cx="1861290" cy="1706816"/>
              </a:xfrm>
              <a:prstGeom prst="teardrop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19" name="دمعة 18"/>
              <p:cNvSpPr/>
              <p:nvPr/>
            </p:nvSpPr>
            <p:spPr>
              <a:xfrm rot="18754159">
                <a:off x="6195564" y="5062428"/>
                <a:ext cx="1861290" cy="1706816"/>
              </a:xfrm>
              <a:prstGeom prst="teardrop">
                <a:avLst/>
              </a:prstGeom>
              <a:solidFill>
                <a:srgbClr val="00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20" name="دمعة 19"/>
              <p:cNvSpPr/>
              <p:nvPr/>
            </p:nvSpPr>
            <p:spPr>
              <a:xfrm rot="18754159">
                <a:off x="7207826" y="5062429"/>
                <a:ext cx="1861290" cy="1706816"/>
              </a:xfrm>
              <a:prstGeom prst="teardrop">
                <a:avLst/>
              </a:prstGeom>
              <a:solidFill>
                <a:srgbClr val="6600CC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5" name="دمعة 4"/>
              <p:cNvSpPr/>
              <p:nvPr/>
            </p:nvSpPr>
            <p:spPr>
              <a:xfrm rot="18754159">
                <a:off x="146892" y="1891462"/>
                <a:ext cx="1861290" cy="1706816"/>
              </a:xfrm>
              <a:prstGeom prst="teardrop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6" name="دمعة 5"/>
              <p:cNvSpPr/>
              <p:nvPr/>
            </p:nvSpPr>
            <p:spPr>
              <a:xfrm rot="18754159">
                <a:off x="1159154" y="1891463"/>
                <a:ext cx="1861290" cy="1706816"/>
              </a:xfrm>
              <a:prstGeom prst="teardrop">
                <a:avLst/>
              </a:prstGeom>
              <a:solidFill>
                <a:srgbClr val="00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7" name="دمعة 6"/>
              <p:cNvSpPr/>
              <p:nvPr/>
            </p:nvSpPr>
            <p:spPr>
              <a:xfrm rot="18754159">
                <a:off x="2163116" y="1891463"/>
                <a:ext cx="1861290" cy="1706816"/>
              </a:xfrm>
              <a:prstGeom prst="teardrop">
                <a:avLst/>
              </a:prstGeom>
              <a:solidFill>
                <a:srgbClr val="6600CC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8" name="دمعة 7"/>
              <p:cNvSpPr/>
              <p:nvPr/>
            </p:nvSpPr>
            <p:spPr>
              <a:xfrm rot="18754159">
                <a:off x="3175378" y="1891464"/>
                <a:ext cx="1861290" cy="1706816"/>
              </a:xfrm>
              <a:prstGeom prst="teardrop">
                <a:avLst/>
              </a:prstGeom>
              <a:solidFill>
                <a:srgbClr val="00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9" name="دمعة 8"/>
              <p:cNvSpPr/>
              <p:nvPr/>
            </p:nvSpPr>
            <p:spPr>
              <a:xfrm rot="18754159">
                <a:off x="4179340" y="1891463"/>
                <a:ext cx="1861290" cy="1706816"/>
              </a:xfrm>
              <a:prstGeom prst="teardrop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10" name="دمعة 9"/>
              <p:cNvSpPr/>
              <p:nvPr/>
            </p:nvSpPr>
            <p:spPr>
              <a:xfrm rot="18754159">
                <a:off x="5191602" y="1891464"/>
                <a:ext cx="1861290" cy="1706816"/>
              </a:xfrm>
              <a:prstGeom prst="teardrop">
                <a:avLst/>
              </a:prstGeom>
              <a:solidFill>
                <a:srgbClr val="6600CC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11" name="دمعة 10"/>
              <p:cNvSpPr/>
              <p:nvPr/>
            </p:nvSpPr>
            <p:spPr>
              <a:xfrm rot="18754159">
                <a:off x="6195564" y="1891464"/>
                <a:ext cx="1861290" cy="1706816"/>
              </a:xfrm>
              <a:prstGeom prst="teardrop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12" name="دمعة 11"/>
              <p:cNvSpPr/>
              <p:nvPr/>
            </p:nvSpPr>
            <p:spPr>
              <a:xfrm rot="18754159">
                <a:off x="7207826" y="1891465"/>
                <a:ext cx="1861290" cy="1706816"/>
              </a:xfrm>
              <a:prstGeom prst="teardrop">
                <a:avLst/>
              </a:prstGeom>
              <a:solidFill>
                <a:srgbClr val="00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4" name="مستطيل 3"/>
              <p:cNvSpPr/>
              <p:nvPr/>
            </p:nvSpPr>
            <p:spPr>
              <a:xfrm>
                <a:off x="323528" y="1844824"/>
                <a:ext cx="8568952" cy="482453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</p:grpSp>
      </p:grp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849087" y="2132856"/>
            <a:ext cx="787587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60375" algn="l"/>
              </a:tabLst>
            </a:pPr>
            <a:r>
              <a:rPr kumimoji="0" lang="ar-EG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أ- يُقبل الطلاب على </a:t>
            </a:r>
            <a:r>
              <a:rPr kumimoji="0" lang="ar-EG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المدرسة </a:t>
            </a:r>
            <a:r>
              <a:rPr kumimoji="0" lang="ar-EG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............................................................</a:t>
            </a:r>
            <a:endParaRPr kumimoji="0" lang="ar-EG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1"/>
          <p:cNvSpPr>
            <a:spLocks noChangeArrowheads="1"/>
          </p:cNvSpPr>
          <p:nvPr/>
        </p:nvSpPr>
        <p:spPr bwMode="auto">
          <a:xfrm>
            <a:off x="1258913" y="3574757"/>
            <a:ext cx="748955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60375" algn="l"/>
              </a:tabLst>
            </a:pPr>
            <a:r>
              <a:rPr kumimoji="0" lang="ar-EG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ب- </a:t>
            </a:r>
            <a:r>
              <a:rPr lang="ar-EG" sz="3600" b="1" dirty="0" smtClean="0"/>
              <a:t>يتقبّل </a:t>
            </a:r>
            <a:r>
              <a:rPr lang="ar-EG" sz="3600" b="1" u="sng" dirty="0" smtClean="0"/>
              <a:t>المسلمُ</a:t>
            </a:r>
            <a:r>
              <a:rPr lang="ar-EG" sz="3600" b="1" dirty="0" smtClean="0"/>
              <a:t> </a:t>
            </a:r>
            <a:r>
              <a:rPr lang="ar-EG" sz="3600" b="1" dirty="0" err="1" smtClean="0"/>
              <a:t>المصيبة </a:t>
            </a:r>
            <a:r>
              <a:rPr kumimoji="0" lang="ar-EG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............................................................</a:t>
            </a:r>
            <a:endParaRPr kumimoji="0" lang="ar-EG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467544" y="4748951"/>
            <a:ext cx="828163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460375" algn="l"/>
              </a:tabLst>
            </a:pPr>
            <a:r>
              <a:rPr kumimoji="0" lang="ar-EG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ت- </a:t>
            </a:r>
            <a:r>
              <a:rPr lang="ar-EG" sz="3600" b="1" dirty="0" smtClean="0"/>
              <a:t>يبذل </a:t>
            </a:r>
            <a:r>
              <a:rPr lang="ar-EG" sz="3600" b="1" u="sng" dirty="0" smtClean="0"/>
              <a:t>المواطنون</a:t>
            </a:r>
            <a:r>
              <a:rPr lang="ar-EG" sz="3600" b="1" dirty="0" smtClean="0"/>
              <a:t> الغالي والرخيص من أجل </a:t>
            </a:r>
            <a:r>
              <a:rPr lang="ar-EG" sz="3600" b="1" dirty="0" err="1" smtClean="0"/>
              <a:t>وطنهم </a:t>
            </a:r>
            <a:r>
              <a:rPr kumimoji="0" lang="ar-EG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............................................................</a:t>
            </a:r>
            <a:r>
              <a:rPr kumimoji="0" lang="ar-EG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ar-EG" sz="3600" b="1" dirty="0" smtClean="0"/>
              <a:t>مسؤوليتهم.</a:t>
            </a:r>
            <a:endParaRPr kumimoji="0" lang="ar-EG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مربع نص 26"/>
          <p:cNvSpPr txBox="1"/>
          <p:nvPr/>
        </p:nvSpPr>
        <p:spPr>
          <a:xfrm>
            <a:off x="2857488" y="2211165"/>
            <a:ext cx="1143262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ar-SA" sz="3600" b="1" dirty="0" smtClean="0">
                <a:solidFill>
                  <a:srgbClr val="0000CC"/>
                </a:solidFill>
              </a:rPr>
              <a:t>فرحين</a:t>
            </a:r>
            <a:endParaRPr lang="ar-SA" sz="3600" dirty="0">
              <a:solidFill>
                <a:srgbClr val="0000CC"/>
              </a:solidFill>
            </a:endParaRPr>
          </a:p>
        </p:txBody>
      </p:sp>
      <p:sp>
        <p:nvSpPr>
          <p:cNvPr id="28" name="مربع نص 27"/>
          <p:cNvSpPr txBox="1"/>
          <p:nvPr/>
        </p:nvSpPr>
        <p:spPr>
          <a:xfrm>
            <a:off x="3214678" y="3639925"/>
            <a:ext cx="1074333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ar-SA" sz="3600" b="1" dirty="0" smtClean="0">
                <a:solidFill>
                  <a:srgbClr val="0000CC"/>
                </a:solidFill>
              </a:rPr>
              <a:t>صابراً</a:t>
            </a:r>
            <a:endParaRPr lang="ar-SA" sz="3600" dirty="0">
              <a:solidFill>
                <a:srgbClr val="0000CC"/>
              </a:solidFill>
            </a:endParaRPr>
          </a:p>
        </p:txBody>
      </p:sp>
      <p:sp>
        <p:nvSpPr>
          <p:cNvPr id="29" name="مربع نص 28"/>
          <p:cNvSpPr txBox="1"/>
          <p:nvPr/>
        </p:nvSpPr>
        <p:spPr>
          <a:xfrm>
            <a:off x="6357950" y="5373216"/>
            <a:ext cx="1388522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ar-SA" sz="3600" b="1" dirty="0" smtClean="0">
                <a:solidFill>
                  <a:srgbClr val="0000CC"/>
                </a:solidFill>
              </a:rPr>
              <a:t>عارفين </a:t>
            </a:r>
            <a:endParaRPr lang="ar-SA" sz="36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062 - snow ski on hard pa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062 - snow ski on hard pa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11 - 6 beeps fade ou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11 - 6 beeps fade ou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11 - 6 beeps fade ou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11 - 6 beeps fade ou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32769" grpId="0"/>
      <p:bldP spid="25" grpId="0"/>
      <p:bldP spid="26" grpId="0"/>
      <p:bldP spid="27" grpId="0"/>
      <p:bldP spid="28" grpId="0"/>
      <p:bldP spid="2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251520" y="210344"/>
            <a:ext cx="8568952" cy="1130424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 w="76200">
            <a:solidFill>
              <a:srgbClr val="FFC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23529" y="263550"/>
            <a:ext cx="829642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801688" algn="l"/>
              </a:tabLst>
            </a:pPr>
            <a:r>
              <a:rPr lang="ar-EG" sz="3200" b="1" dirty="0" smtClean="0">
                <a:solidFill>
                  <a:srgbClr val="00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بالاستفادة من الإثراء المرفق ضع في الفراغ حالاً مناسبة للكلمة التي تحتها خط فيما </a:t>
            </a:r>
            <a:r>
              <a:rPr lang="ar-EG" sz="3200" b="1" dirty="0" err="1" smtClean="0">
                <a:solidFill>
                  <a:srgbClr val="00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يلي:</a:t>
            </a:r>
            <a:endParaRPr lang="ar-EG" sz="3200" b="1" dirty="0" smtClean="0">
              <a:solidFill>
                <a:srgbClr val="00FFFF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grpSp>
        <p:nvGrpSpPr>
          <p:cNvPr id="4" name="مجموعة 3"/>
          <p:cNvGrpSpPr/>
          <p:nvPr/>
        </p:nvGrpSpPr>
        <p:grpSpPr>
          <a:xfrm>
            <a:off x="107504" y="1814225"/>
            <a:ext cx="8964488" cy="5032257"/>
            <a:chOff x="107504" y="1814225"/>
            <a:chExt cx="8964488" cy="5032257"/>
          </a:xfrm>
        </p:grpSpPr>
        <p:sp>
          <p:nvSpPr>
            <p:cNvPr id="5" name="مستطيل 4"/>
            <p:cNvSpPr/>
            <p:nvPr/>
          </p:nvSpPr>
          <p:spPr>
            <a:xfrm>
              <a:off x="107504" y="3068960"/>
              <a:ext cx="8964488" cy="2592288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66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grpSp>
          <p:nvGrpSpPr>
            <p:cNvPr id="6" name="مجموعة 20"/>
            <p:cNvGrpSpPr/>
            <p:nvPr/>
          </p:nvGrpSpPr>
          <p:grpSpPr>
            <a:xfrm>
              <a:off x="224129" y="1814225"/>
              <a:ext cx="8767750" cy="5032257"/>
              <a:chOff x="224129" y="1814225"/>
              <a:chExt cx="8767750" cy="5032257"/>
            </a:xfrm>
          </p:grpSpPr>
          <p:sp>
            <p:nvSpPr>
              <p:cNvPr id="7" name="دمعة 6"/>
              <p:cNvSpPr/>
              <p:nvPr/>
            </p:nvSpPr>
            <p:spPr>
              <a:xfrm rot="18754159">
                <a:off x="146892" y="5062426"/>
                <a:ext cx="1861290" cy="1706816"/>
              </a:xfrm>
              <a:prstGeom prst="teardrop">
                <a:avLst/>
              </a:prstGeom>
              <a:solidFill>
                <a:srgbClr val="00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8" name="دمعة 7"/>
              <p:cNvSpPr/>
              <p:nvPr/>
            </p:nvSpPr>
            <p:spPr>
              <a:xfrm rot="18754159">
                <a:off x="1159154" y="5062427"/>
                <a:ext cx="1861290" cy="1706816"/>
              </a:xfrm>
              <a:prstGeom prst="teardrop">
                <a:avLst/>
              </a:prstGeom>
              <a:solidFill>
                <a:srgbClr val="6600CC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9" name="دمعة 8"/>
              <p:cNvSpPr/>
              <p:nvPr/>
            </p:nvSpPr>
            <p:spPr>
              <a:xfrm rot="18754159">
                <a:off x="2163116" y="5062427"/>
                <a:ext cx="1861290" cy="1706816"/>
              </a:xfrm>
              <a:prstGeom prst="teardrop">
                <a:avLst/>
              </a:prstGeom>
              <a:solidFill>
                <a:srgbClr val="00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10" name="دمعة 9"/>
              <p:cNvSpPr/>
              <p:nvPr/>
            </p:nvSpPr>
            <p:spPr>
              <a:xfrm rot="18754159">
                <a:off x="3175378" y="5062428"/>
                <a:ext cx="1861290" cy="1706816"/>
              </a:xfrm>
              <a:prstGeom prst="teardrop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11" name="دمعة 10"/>
              <p:cNvSpPr/>
              <p:nvPr/>
            </p:nvSpPr>
            <p:spPr>
              <a:xfrm rot="18754159">
                <a:off x="4179340" y="5062427"/>
                <a:ext cx="1861290" cy="1706816"/>
              </a:xfrm>
              <a:prstGeom prst="teardrop">
                <a:avLst/>
              </a:prstGeom>
              <a:solidFill>
                <a:srgbClr val="6600CC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12" name="دمعة 11"/>
              <p:cNvSpPr/>
              <p:nvPr/>
            </p:nvSpPr>
            <p:spPr>
              <a:xfrm rot="18754159">
                <a:off x="5191602" y="5062428"/>
                <a:ext cx="1861290" cy="1706816"/>
              </a:xfrm>
              <a:prstGeom prst="teardrop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13" name="دمعة 12"/>
              <p:cNvSpPr/>
              <p:nvPr/>
            </p:nvSpPr>
            <p:spPr>
              <a:xfrm rot="18754159">
                <a:off x="6195564" y="5062428"/>
                <a:ext cx="1861290" cy="1706816"/>
              </a:xfrm>
              <a:prstGeom prst="teardrop">
                <a:avLst/>
              </a:prstGeom>
              <a:solidFill>
                <a:srgbClr val="00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14" name="دمعة 13"/>
              <p:cNvSpPr/>
              <p:nvPr/>
            </p:nvSpPr>
            <p:spPr>
              <a:xfrm rot="18754159">
                <a:off x="7207826" y="5062429"/>
                <a:ext cx="1861290" cy="1706816"/>
              </a:xfrm>
              <a:prstGeom prst="teardrop">
                <a:avLst/>
              </a:prstGeom>
              <a:solidFill>
                <a:srgbClr val="6600CC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15" name="دمعة 14"/>
              <p:cNvSpPr/>
              <p:nvPr/>
            </p:nvSpPr>
            <p:spPr>
              <a:xfrm rot="18754159">
                <a:off x="146892" y="1891462"/>
                <a:ext cx="1861290" cy="1706816"/>
              </a:xfrm>
              <a:prstGeom prst="teardrop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16" name="دمعة 5"/>
              <p:cNvSpPr/>
              <p:nvPr/>
            </p:nvSpPr>
            <p:spPr>
              <a:xfrm rot="18754159">
                <a:off x="1159154" y="1891463"/>
                <a:ext cx="1861290" cy="1706816"/>
              </a:xfrm>
              <a:prstGeom prst="teardrop">
                <a:avLst/>
              </a:prstGeom>
              <a:solidFill>
                <a:srgbClr val="00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17" name="دمعة 16"/>
              <p:cNvSpPr/>
              <p:nvPr/>
            </p:nvSpPr>
            <p:spPr>
              <a:xfrm rot="18754159">
                <a:off x="2163116" y="1891463"/>
                <a:ext cx="1861290" cy="1706816"/>
              </a:xfrm>
              <a:prstGeom prst="teardrop">
                <a:avLst/>
              </a:prstGeom>
              <a:solidFill>
                <a:srgbClr val="6600CC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18" name="دمعة 17"/>
              <p:cNvSpPr/>
              <p:nvPr/>
            </p:nvSpPr>
            <p:spPr>
              <a:xfrm rot="18754159">
                <a:off x="3175378" y="1891464"/>
                <a:ext cx="1861290" cy="1706816"/>
              </a:xfrm>
              <a:prstGeom prst="teardrop">
                <a:avLst/>
              </a:prstGeom>
              <a:solidFill>
                <a:srgbClr val="00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19" name="دمعة 18"/>
              <p:cNvSpPr/>
              <p:nvPr/>
            </p:nvSpPr>
            <p:spPr>
              <a:xfrm rot="18754159">
                <a:off x="4179340" y="1891463"/>
                <a:ext cx="1861290" cy="1706816"/>
              </a:xfrm>
              <a:prstGeom prst="teardrop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20" name="دمعة 19"/>
              <p:cNvSpPr/>
              <p:nvPr/>
            </p:nvSpPr>
            <p:spPr>
              <a:xfrm rot="18754159">
                <a:off x="5191602" y="1891464"/>
                <a:ext cx="1861290" cy="1706816"/>
              </a:xfrm>
              <a:prstGeom prst="teardrop">
                <a:avLst/>
              </a:prstGeom>
              <a:solidFill>
                <a:srgbClr val="6600CC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21" name="دمعة 20"/>
              <p:cNvSpPr/>
              <p:nvPr/>
            </p:nvSpPr>
            <p:spPr>
              <a:xfrm rot="18754159">
                <a:off x="6195564" y="1891464"/>
                <a:ext cx="1861290" cy="1706816"/>
              </a:xfrm>
              <a:prstGeom prst="teardrop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22" name="دمعة 21"/>
              <p:cNvSpPr/>
              <p:nvPr/>
            </p:nvSpPr>
            <p:spPr>
              <a:xfrm rot="18754159">
                <a:off x="7207826" y="1891465"/>
                <a:ext cx="1861290" cy="1706816"/>
              </a:xfrm>
              <a:prstGeom prst="teardrop">
                <a:avLst/>
              </a:prstGeom>
              <a:solidFill>
                <a:srgbClr val="00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23" name="مستطيل 3"/>
              <p:cNvSpPr/>
              <p:nvPr/>
            </p:nvSpPr>
            <p:spPr>
              <a:xfrm>
                <a:off x="323528" y="1844824"/>
                <a:ext cx="8568952" cy="482453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</p:grpSp>
      </p:grpSp>
      <p:sp>
        <p:nvSpPr>
          <p:cNvPr id="24" name="Rectangle 1"/>
          <p:cNvSpPr>
            <a:spLocks noChangeArrowheads="1"/>
          </p:cNvSpPr>
          <p:nvPr/>
        </p:nvSpPr>
        <p:spPr bwMode="auto">
          <a:xfrm>
            <a:off x="1216174" y="2132856"/>
            <a:ext cx="75087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460375" algn="l"/>
              </a:tabLst>
            </a:pPr>
            <a:r>
              <a:rPr kumimoji="0" lang="ar-EG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ث- </a:t>
            </a:r>
            <a:r>
              <a:rPr lang="ar-EG" sz="3600" b="1" dirty="0" smtClean="0"/>
              <a:t>يسرُّني أن أرى </a:t>
            </a:r>
            <a:r>
              <a:rPr lang="ar-EG" sz="3600" b="1" u="sng" dirty="0" err="1" smtClean="0"/>
              <a:t>والديَّ</a:t>
            </a:r>
            <a:r>
              <a:rPr lang="ar-EG" sz="3600" b="1" dirty="0" err="1" smtClean="0"/>
              <a:t> </a:t>
            </a:r>
            <a:r>
              <a:rPr kumimoji="0" lang="ar-EG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.............................................</a:t>
            </a:r>
            <a:r>
              <a:rPr kumimoji="0" lang="ar-EG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ar-EG" sz="3600" b="1" dirty="0" smtClean="0"/>
              <a:t>عنّي.</a:t>
            </a:r>
            <a:endParaRPr kumimoji="0" lang="ar-EG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1"/>
          <p:cNvSpPr>
            <a:spLocks noChangeArrowheads="1"/>
          </p:cNvSpPr>
          <p:nvPr/>
        </p:nvSpPr>
        <p:spPr bwMode="auto">
          <a:xfrm>
            <a:off x="1726990" y="3574757"/>
            <a:ext cx="702147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60375" algn="l"/>
              </a:tabLst>
            </a:pPr>
            <a:r>
              <a:rPr kumimoji="0" lang="ar-EG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ج- </a:t>
            </a:r>
            <a:r>
              <a:rPr lang="ar-EG" sz="3600" b="1" dirty="0" smtClean="0"/>
              <a:t>نزل البارحة </a:t>
            </a:r>
            <a:r>
              <a:rPr lang="ar-EG" sz="3600" b="1" u="sng" dirty="0" err="1" smtClean="0"/>
              <a:t>المطر</a:t>
            </a:r>
            <a:r>
              <a:rPr lang="ar-EG" sz="3600" b="1" dirty="0" err="1" smtClean="0"/>
              <a:t> </a:t>
            </a:r>
            <a:r>
              <a:rPr kumimoji="0" lang="ar-EG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............................................................</a:t>
            </a:r>
            <a:endParaRPr kumimoji="0" lang="ar-EG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467544" y="4748951"/>
            <a:ext cx="828163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60375" algn="l"/>
              </a:tabLst>
            </a:pPr>
            <a:r>
              <a:rPr kumimoji="0" lang="ar-EG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ح- </a:t>
            </a:r>
            <a:r>
              <a:rPr lang="ar-EG" sz="3600" b="1" dirty="0" smtClean="0"/>
              <a:t>حافظت على </a:t>
            </a:r>
            <a:r>
              <a:rPr lang="ar-EG" sz="3600" b="1" u="sng" dirty="0" err="1" smtClean="0"/>
              <a:t>الكتاب</a:t>
            </a:r>
            <a:r>
              <a:rPr lang="ar-EG" sz="3600" b="1" dirty="0" err="1" smtClean="0"/>
              <a:t> </a:t>
            </a:r>
            <a:r>
              <a:rPr kumimoji="0" lang="ar-EG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............................................................</a:t>
            </a:r>
            <a:r>
              <a:rPr kumimoji="0" lang="ar-EG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ar-EG" sz="3600" b="1" dirty="0" smtClean="0"/>
              <a:t>في مكتبتي.</a:t>
            </a:r>
            <a:endParaRPr lang="en-US" sz="3600" dirty="0" smtClean="0"/>
          </a:p>
        </p:txBody>
      </p:sp>
      <p:sp>
        <p:nvSpPr>
          <p:cNvPr id="27" name="مربع نص 26"/>
          <p:cNvSpPr txBox="1"/>
          <p:nvPr/>
        </p:nvSpPr>
        <p:spPr>
          <a:xfrm>
            <a:off x="2714612" y="2272721"/>
            <a:ext cx="227894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0000CC"/>
                </a:solidFill>
              </a:rPr>
              <a:t>راضين </a:t>
            </a:r>
            <a:endParaRPr lang="ar-SA" sz="3200" dirty="0">
              <a:solidFill>
                <a:srgbClr val="0000CC"/>
              </a:solidFill>
            </a:endParaRPr>
          </a:p>
        </p:txBody>
      </p:sp>
      <p:sp>
        <p:nvSpPr>
          <p:cNvPr id="28" name="مربع نص 27"/>
          <p:cNvSpPr txBox="1"/>
          <p:nvPr/>
        </p:nvSpPr>
        <p:spPr>
          <a:xfrm>
            <a:off x="2285984" y="3573016"/>
            <a:ext cx="250045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0000CC"/>
                </a:solidFill>
              </a:rPr>
              <a:t>غزيراً</a:t>
            </a:r>
            <a:endParaRPr lang="ar-SA" sz="3200" b="1" dirty="0">
              <a:solidFill>
                <a:srgbClr val="0000CC"/>
              </a:solidFill>
            </a:endParaRPr>
          </a:p>
        </p:txBody>
      </p:sp>
      <p:sp>
        <p:nvSpPr>
          <p:cNvPr id="29" name="مربع نص 28"/>
          <p:cNvSpPr txBox="1"/>
          <p:nvPr/>
        </p:nvSpPr>
        <p:spPr>
          <a:xfrm>
            <a:off x="3000364" y="4915927"/>
            <a:ext cx="221811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0000CC"/>
                </a:solidFill>
              </a:rPr>
              <a:t>نظيفاً</a:t>
            </a:r>
            <a:r>
              <a:rPr lang="ar-SA" b="1" dirty="0" smtClean="0"/>
              <a:t> </a:t>
            </a:r>
            <a:endParaRPr lang="ar-SA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11 - 6 beeps fade ou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11 - 6 beeps fade ou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11 - 6 beeps fade ou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251520" y="210344"/>
            <a:ext cx="8568952" cy="1130424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 w="76200">
            <a:solidFill>
              <a:srgbClr val="FFC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23529" y="263550"/>
            <a:ext cx="829642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801688" algn="l"/>
              </a:tabLst>
            </a:pPr>
            <a:r>
              <a:rPr lang="ar-EG" sz="3200" b="1" dirty="0" smtClean="0">
                <a:solidFill>
                  <a:srgbClr val="00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بالاستفادة من الإثراء المرفق ضع في الفراغ حالاً مناسبة للكلمة التي تحتها خط فيما </a:t>
            </a:r>
            <a:r>
              <a:rPr lang="ar-EG" sz="3200" b="1" dirty="0" err="1" smtClean="0">
                <a:solidFill>
                  <a:srgbClr val="00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يلي:</a:t>
            </a:r>
            <a:endParaRPr lang="ar-EG" sz="3200" b="1" dirty="0" smtClean="0">
              <a:solidFill>
                <a:srgbClr val="00FFFF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grpSp>
        <p:nvGrpSpPr>
          <p:cNvPr id="4" name="مجموعة 3"/>
          <p:cNvGrpSpPr/>
          <p:nvPr/>
        </p:nvGrpSpPr>
        <p:grpSpPr>
          <a:xfrm>
            <a:off x="107504" y="1814225"/>
            <a:ext cx="8964488" cy="5032257"/>
            <a:chOff x="107504" y="1814225"/>
            <a:chExt cx="8964488" cy="5032257"/>
          </a:xfrm>
        </p:grpSpPr>
        <p:sp>
          <p:nvSpPr>
            <p:cNvPr id="5" name="مستطيل 4"/>
            <p:cNvSpPr/>
            <p:nvPr/>
          </p:nvSpPr>
          <p:spPr>
            <a:xfrm>
              <a:off x="107504" y="3068960"/>
              <a:ext cx="8964488" cy="2592288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66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grpSp>
          <p:nvGrpSpPr>
            <p:cNvPr id="6" name="مجموعة 20"/>
            <p:cNvGrpSpPr/>
            <p:nvPr/>
          </p:nvGrpSpPr>
          <p:grpSpPr>
            <a:xfrm>
              <a:off x="224129" y="1814225"/>
              <a:ext cx="8767750" cy="5032257"/>
              <a:chOff x="224129" y="1814225"/>
              <a:chExt cx="8767750" cy="5032257"/>
            </a:xfrm>
          </p:grpSpPr>
          <p:sp>
            <p:nvSpPr>
              <p:cNvPr id="7" name="دمعة 6"/>
              <p:cNvSpPr/>
              <p:nvPr/>
            </p:nvSpPr>
            <p:spPr>
              <a:xfrm rot="18754159">
                <a:off x="146892" y="5062426"/>
                <a:ext cx="1861290" cy="1706816"/>
              </a:xfrm>
              <a:prstGeom prst="teardrop">
                <a:avLst/>
              </a:prstGeom>
              <a:solidFill>
                <a:srgbClr val="00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8" name="دمعة 7"/>
              <p:cNvSpPr/>
              <p:nvPr/>
            </p:nvSpPr>
            <p:spPr>
              <a:xfrm rot="18754159">
                <a:off x="1159154" y="5062427"/>
                <a:ext cx="1861290" cy="1706816"/>
              </a:xfrm>
              <a:prstGeom prst="teardrop">
                <a:avLst/>
              </a:prstGeom>
              <a:solidFill>
                <a:srgbClr val="6600CC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9" name="دمعة 8"/>
              <p:cNvSpPr/>
              <p:nvPr/>
            </p:nvSpPr>
            <p:spPr>
              <a:xfrm rot="18754159">
                <a:off x="2163116" y="5062427"/>
                <a:ext cx="1861290" cy="1706816"/>
              </a:xfrm>
              <a:prstGeom prst="teardrop">
                <a:avLst/>
              </a:prstGeom>
              <a:solidFill>
                <a:srgbClr val="00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10" name="دمعة 9"/>
              <p:cNvSpPr/>
              <p:nvPr/>
            </p:nvSpPr>
            <p:spPr>
              <a:xfrm rot="18754159">
                <a:off x="3175378" y="5062428"/>
                <a:ext cx="1861290" cy="1706816"/>
              </a:xfrm>
              <a:prstGeom prst="teardrop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11" name="دمعة 10"/>
              <p:cNvSpPr/>
              <p:nvPr/>
            </p:nvSpPr>
            <p:spPr>
              <a:xfrm rot="18754159">
                <a:off x="4179340" y="5062427"/>
                <a:ext cx="1861290" cy="1706816"/>
              </a:xfrm>
              <a:prstGeom prst="teardrop">
                <a:avLst/>
              </a:prstGeom>
              <a:solidFill>
                <a:srgbClr val="6600CC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12" name="دمعة 11"/>
              <p:cNvSpPr/>
              <p:nvPr/>
            </p:nvSpPr>
            <p:spPr>
              <a:xfrm rot="18754159">
                <a:off x="5191602" y="5062428"/>
                <a:ext cx="1861290" cy="1706816"/>
              </a:xfrm>
              <a:prstGeom prst="teardrop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13" name="دمعة 12"/>
              <p:cNvSpPr/>
              <p:nvPr/>
            </p:nvSpPr>
            <p:spPr>
              <a:xfrm rot="18754159">
                <a:off x="6195564" y="5062428"/>
                <a:ext cx="1861290" cy="1706816"/>
              </a:xfrm>
              <a:prstGeom prst="teardrop">
                <a:avLst/>
              </a:prstGeom>
              <a:solidFill>
                <a:srgbClr val="00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14" name="دمعة 13"/>
              <p:cNvSpPr/>
              <p:nvPr/>
            </p:nvSpPr>
            <p:spPr>
              <a:xfrm rot="18754159">
                <a:off x="7207826" y="5062429"/>
                <a:ext cx="1861290" cy="1706816"/>
              </a:xfrm>
              <a:prstGeom prst="teardrop">
                <a:avLst/>
              </a:prstGeom>
              <a:solidFill>
                <a:srgbClr val="6600CC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15" name="دمعة 14"/>
              <p:cNvSpPr/>
              <p:nvPr/>
            </p:nvSpPr>
            <p:spPr>
              <a:xfrm rot="18754159">
                <a:off x="146892" y="1891462"/>
                <a:ext cx="1861290" cy="1706816"/>
              </a:xfrm>
              <a:prstGeom prst="teardrop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16" name="دمعة 5"/>
              <p:cNvSpPr/>
              <p:nvPr/>
            </p:nvSpPr>
            <p:spPr>
              <a:xfrm rot="18754159">
                <a:off x="1159154" y="1891463"/>
                <a:ext cx="1861290" cy="1706816"/>
              </a:xfrm>
              <a:prstGeom prst="teardrop">
                <a:avLst/>
              </a:prstGeom>
              <a:solidFill>
                <a:srgbClr val="00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17" name="دمعة 16"/>
              <p:cNvSpPr/>
              <p:nvPr/>
            </p:nvSpPr>
            <p:spPr>
              <a:xfrm rot="18754159">
                <a:off x="2163116" y="1891463"/>
                <a:ext cx="1861290" cy="1706816"/>
              </a:xfrm>
              <a:prstGeom prst="teardrop">
                <a:avLst/>
              </a:prstGeom>
              <a:solidFill>
                <a:srgbClr val="6600CC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18" name="دمعة 17"/>
              <p:cNvSpPr/>
              <p:nvPr/>
            </p:nvSpPr>
            <p:spPr>
              <a:xfrm rot="18754159">
                <a:off x="3175378" y="1891464"/>
                <a:ext cx="1861290" cy="1706816"/>
              </a:xfrm>
              <a:prstGeom prst="teardrop">
                <a:avLst/>
              </a:prstGeom>
              <a:solidFill>
                <a:srgbClr val="00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19" name="دمعة 18"/>
              <p:cNvSpPr/>
              <p:nvPr/>
            </p:nvSpPr>
            <p:spPr>
              <a:xfrm rot="18754159">
                <a:off x="4179340" y="1891463"/>
                <a:ext cx="1861290" cy="1706816"/>
              </a:xfrm>
              <a:prstGeom prst="teardrop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20" name="دمعة 19"/>
              <p:cNvSpPr/>
              <p:nvPr/>
            </p:nvSpPr>
            <p:spPr>
              <a:xfrm rot="18754159">
                <a:off x="5191602" y="1891464"/>
                <a:ext cx="1861290" cy="1706816"/>
              </a:xfrm>
              <a:prstGeom prst="teardrop">
                <a:avLst/>
              </a:prstGeom>
              <a:solidFill>
                <a:srgbClr val="6600CC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21" name="دمعة 20"/>
              <p:cNvSpPr/>
              <p:nvPr/>
            </p:nvSpPr>
            <p:spPr>
              <a:xfrm rot="18754159">
                <a:off x="6195564" y="1891464"/>
                <a:ext cx="1861290" cy="1706816"/>
              </a:xfrm>
              <a:prstGeom prst="teardrop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22" name="دمعة 21"/>
              <p:cNvSpPr/>
              <p:nvPr/>
            </p:nvSpPr>
            <p:spPr>
              <a:xfrm rot="18754159">
                <a:off x="7207826" y="1891465"/>
                <a:ext cx="1861290" cy="1706816"/>
              </a:xfrm>
              <a:prstGeom prst="teardrop">
                <a:avLst/>
              </a:prstGeom>
              <a:solidFill>
                <a:srgbClr val="00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23" name="مستطيل 3"/>
              <p:cNvSpPr/>
              <p:nvPr/>
            </p:nvSpPr>
            <p:spPr>
              <a:xfrm>
                <a:off x="323528" y="1844824"/>
                <a:ext cx="8568952" cy="482453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</p:grpSp>
      </p:grpSp>
      <p:sp>
        <p:nvSpPr>
          <p:cNvPr id="24" name="Rectangle 1"/>
          <p:cNvSpPr>
            <a:spLocks noChangeArrowheads="1"/>
          </p:cNvSpPr>
          <p:nvPr/>
        </p:nvSpPr>
        <p:spPr bwMode="auto">
          <a:xfrm>
            <a:off x="3074055" y="2132856"/>
            <a:ext cx="565090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460375" algn="l"/>
              </a:tabLst>
            </a:pPr>
            <a:r>
              <a:rPr kumimoji="0" lang="ar-EG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خ- </a:t>
            </a:r>
            <a:r>
              <a:rPr lang="ar-EG" sz="3600" b="1" dirty="0" smtClean="0"/>
              <a:t>حفظتُ </a:t>
            </a:r>
            <a:r>
              <a:rPr lang="ar-EG" sz="3600" b="1" u="sng" dirty="0" err="1" smtClean="0"/>
              <a:t>الأبياتَ</a:t>
            </a:r>
            <a:r>
              <a:rPr lang="ar-EG" sz="3600" b="1" dirty="0" err="1" smtClean="0"/>
              <a:t> </a:t>
            </a:r>
            <a:r>
              <a:rPr kumimoji="0" lang="ar-EG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.............................................</a:t>
            </a:r>
            <a:r>
              <a:rPr lang="ar-EG" sz="3600" b="1" dirty="0" err="1" smtClean="0"/>
              <a:t>.</a:t>
            </a:r>
            <a:endParaRPr kumimoji="0" lang="ar-EG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مربع نص 26"/>
          <p:cNvSpPr txBox="1"/>
          <p:nvPr/>
        </p:nvSpPr>
        <p:spPr>
          <a:xfrm>
            <a:off x="3786182" y="2214554"/>
            <a:ext cx="208196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>
                <a:solidFill>
                  <a:srgbClr val="0000CC"/>
                </a:solidFill>
              </a:rPr>
              <a:t>سعيداً</a:t>
            </a:r>
            <a:endParaRPr lang="ar-SA" sz="36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11 - 6 beeps fade ou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3563888" y="260648"/>
            <a:ext cx="5184576" cy="914400"/>
          </a:xfrm>
          <a:prstGeom prst="roundRect">
            <a:avLst/>
          </a:prstGeom>
          <a:solidFill>
            <a:srgbClr val="FFC00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3779912" y="404664"/>
            <a:ext cx="48965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600" b="1" dirty="0" smtClean="0"/>
              <a:t>3- عيّن الحال في الجمل التالية</a:t>
            </a:r>
            <a:endParaRPr lang="en-US" sz="3600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{F5AB1C69-6EDB-4FF4-983F-18BD219EF322}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1649035" y="2204864"/>
            <a:ext cx="8675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الحال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4211960" y="3068960"/>
            <a:ext cx="38884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قال </a:t>
            </a:r>
            <a:r>
              <a:rPr lang="ar-EG" sz="3200" b="1" dirty="0" err="1" smtClean="0"/>
              <a:t>تعالى: {</a:t>
            </a:r>
            <a:r>
              <a:rPr lang="ar-SA" sz="3200" b="1" dirty="0" smtClean="0"/>
              <a:t> </a:t>
            </a:r>
            <a:r>
              <a:rPr lang="ar-SA" sz="3200" b="1" dirty="0" smtClean="0">
                <a:solidFill>
                  <a:srgbClr val="006600"/>
                </a:solidFill>
              </a:rPr>
              <a:t>وتَنْحِتُونَ مِنَ الجِبَالِ بُيُوتًا فَارِهِينَ </a:t>
            </a:r>
            <a:r>
              <a:rPr lang="ar-EG" sz="3200" b="1" dirty="0" smtClean="0"/>
              <a:t>} الشعراء 149</a:t>
            </a:r>
            <a:endParaRPr lang="ar-SA" sz="3200" dirty="0"/>
          </a:p>
        </p:txBody>
      </p:sp>
      <p:sp>
        <p:nvSpPr>
          <p:cNvPr id="9" name="مستطيل 8"/>
          <p:cNvSpPr/>
          <p:nvPr/>
        </p:nvSpPr>
        <p:spPr>
          <a:xfrm>
            <a:off x="8244408" y="306896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1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1214414" y="4000504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6600"/>
                </a:solidFill>
              </a:rPr>
              <a:t>فَارِهِينَ</a:t>
            </a:r>
            <a:endParaRPr lang="ar-SA" sz="32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ADPLU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ADPLU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RO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RO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RO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RO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3563888" y="260648"/>
            <a:ext cx="5184576" cy="914400"/>
          </a:xfrm>
          <a:prstGeom prst="roundRect">
            <a:avLst/>
          </a:prstGeom>
          <a:solidFill>
            <a:srgbClr val="FFC00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3779912" y="404664"/>
            <a:ext cx="48965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600" b="1" dirty="0" smtClean="0"/>
              <a:t>3- عيّن الحال في الجمل التالية</a:t>
            </a:r>
            <a:endParaRPr lang="en-US" sz="3600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{F5AB1C69-6EDB-4FF4-983F-18BD219EF322}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1649035" y="2204864"/>
            <a:ext cx="8675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الحال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4211960" y="3068960"/>
            <a:ext cx="38884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200" b="1" dirty="0" smtClean="0"/>
              <a:t>قال </a:t>
            </a:r>
            <a:r>
              <a:rPr lang="ar-EG" sz="3200" b="1" dirty="0" err="1" smtClean="0"/>
              <a:t>تعالى: {</a:t>
            </a:r>
            <a:r>
              <a:rPr lang="ar-SA" sz="3200" b="1" dirty="0" smtClean="0"/>
              <a:t> </a:t>
            </a:r>
            <a:r>
              <a:rPr lang="ar-SA" sz="3200" b="1" dirty="0" smtClean="0">
                <a:solidFill>
                  <a:srgbClr val="006600"/>
                </a:solidFill>
              </a:rPr>
              <a:t>ولَمَّا رَجَعَ مُوسَى إلَى قَوْمِهِ غَضْبَانَ</a:t>
            </a:r>
            <a:r>
              <a:rPr lang="ar-EG" sz="3200" b="1" dirty="0" smtClean="0">
                <a:solidFill>
                  <a:srgbClr val="006600"/>
                </a:solidFill>
              </a:rPr>
              <a:t> </a:t>
            </a:r>
            <a:r>
              <a:rPr lang="ar-EG" sz="3200" b="1" dirty="0" smtClean="0"/>
              <a:t>} الأعراف 150</a:t>
            </a:r>
            <a:endParaRPr lang="ar-SA" sz="3200" dirty="0"/>
          </a:p>
        </p:txBody>
      </p:sp>
      <p:sp>
        <p:nvSpPr>
          <p:cNvPr id="9" name="مستطيل 8"/>
          <p:cNvSpPr/>
          <p:nvPr/>
        </p:nvSpPr>
        <p:spPr>
          <a:xfrm>
            <a:off x="8244408" y="306896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2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1214414" y="3786190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6600"/>
                </a:solidFill>
              </a:rPr>
              <a:t>غَضْبَانَ</a:t>
            </a:r>
            <a:endParaRPr lang="ar-SA" sz="32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3563888" y="260648"/>
            <a:ext cx="5184576" cy="914400"/>
          </a:xfrm>
          <a:prstGeom prst="roundRect">
            <a:avLst/>
          </a:prstGeom>
          <a:solidFill>
            <a:srgbClr val="FFC00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3779912" y="404664"/>
            <a:ext cx="48965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600" b="1" dirty="0" smtClean="0"/>
              <a:t>3- عيّن الحال في الجمل التالية</a:t>
            </a:r>
            <a:endParaRPr lang="en-US" sz="3600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{F5AB1C69-6EDB-4FF4-983F-18BD219EF322}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1649035" y="2204864"/>
            <a:ext cx="8675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الحال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4211960" y="2996952"/>
            <a:ext cx="388843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800" b="1" dirty="0" smtClean="0"/>
              <a:t>قال رسول الله صلى الله عليه </a:t>
            </a:r>
            <a:r>
              <a:rPr lang="ar-EG" sz="2800" b="1" dirty="0" err="1" smtClean="0"/>
              <a:t>وسلم: </a:t>
            </a:r>
            <a:r>
              <a:rPr lang="ar-EG" sz="2800" b="1" dirty="0" smtClean="0"/>
              <a:t>"</a:t>
            </a:r>
            <a:r>
              <a:rPr lang="ar-EG" sz="2800" b="1" dirty="0" smtClean="0">
                <a:solidFill>
                  <a:srgbClr val="6600CC"/>
                </a:solidFill>
              </a:rPr>
              <a:t>خمس من جاء </a:t>
            </a:r>
            <a:r>
              <a:rPr lang="ar-EG" sz="2800" b="1" dirty="0" err="1" smtClean="0">
                <a:solidFill>
                  <a:srgbClr val="6600CC"/>
                </a:solidFill>
              </a:rPr>
              <a:t>بهن</a:t>
            </a:r>
            <a:r>
              <a:rPr lang="ar-EG" sz="2800" b="1" dirty="0" smtClean="0">
                <a:solidFill>
                  <a:srgbClr val="6600CC"/>
                </a:solidFill>
              </a:rPr>
              <a:t> مع إيمان دخل الجنة: من حافظ على الصلوات </a:t>
            </a:r>
            <a:r>
              <a:rPr lang="ar-EG" sz="2800" b="1" dirty="0" err="1" smtClean="0">
                <a:solidFill>
                  <a:srgbClr val="6600CC"/>
                </a:solidFill>
              </a:rPr>
              <a:t>الخمس...</a:t>
            </a:r>
            <a:r>
              <a:rPr lang="ar-EG" sz="2800" b="1" dirty="0" smtClean="0">
                <a:solidFill>
                  <a:srgbClr val="6600CC"/>
                </a:solidFill>
              </a:rPr>
              <a:t> وصام رمضان وحج البيت إن استطاع إليه سبيلاً، وأعطى الزكاة طيبة </a:t>
            </a:r>
            <a:r>
              <a:rPr lang="ar-EG" sz="2800" b="1" dirty="0" err="1" smtClean="0">
                <a:solidFill>
                  <a:srgbClr val="6600CC"/>
                </a:solidFill>
              </a:rPr>
              <a:t>بها</a:t>
            </a:r>
            <a:r>
              <a:rPr lang="ar-EG" sz="2800" b="1" dirty="0" smtClean="0">
                <a:solidFill>
                  <a:srgbClr val="6600CC"/>
                </a:solidFill>
              </a:rPr>
              <a:t> نفسه</a:t>
            </a:r>
            <a:r>
              <a:rPr lang="ar-EG" sz="2800" b="1" dirty="0" smtClean="0"/>
              <a:t>" رواه أبو داوود</a:t>
            </a:r>
            <a:endParaRPr lang="ar-SA" sz="2800" dirty="0"/>
          </a:p>
        </p:txBody>
      </p:sp>
      <p:sp>
        <p:nvSpPr>
          <p:cNvPr id="9" name="مستطيل 8"/>
          <p:cNvSpPr/>
          <p:nvPr/>
        </p:nvSpPr>
        <p:spPr>
          <a:xfrm>
            <a:off x="8244408" y="306896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3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1214414" y="4286256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200" b="1" dirty="0" smtClean="0">
                <a:solidFill>
                  <a:srgbClr val="6600CC"/>
                </a:solidFill>
              </a:rPr>
              <a:t>طيبة</a:t>
            </a:r>
            <a:endParaRPr lang="ar-SA" sz="32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3563888" y="260648"/>
            <a:ext cx="5184576" cy="914400"/>
          </a:xfrm>
          <a:prstGeom prst="roundRect">
            <a:avLst/>
          </a:prstGeom>
          <a:solidFill>
            <a:srgbClr val="FFC00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3779912" y="404664"/>
            <a:ext cx="48965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600" b="1" dirty="0" smtClean="0"/>
              <a:t>3- عيّن الحال في الجمل التالية</a:t>
            </a:r>
            <a:endParaRPr lang="en-US" sz="3600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{F5AB1C69-6EDB-4FF4-983F-18BD219EF322}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1649035" y="2204864"/>
            <a:ext cx="8675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الحال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4211960" y="3124125"/>
            <a:ext cx="38884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800" b="1" dirty="0" smtClean="0"/>
              <a:t>قال الشاعر:</a:t>
            </a:r>
            <a:endParaRPr lang="en-US" sz="2800" dirty="0" smtClean="0"/>
          </a:p>
          <a:p>
            <a:r>
              <a:rPr lang="ar-EG" sz="2800" b="1" dirty="0" smtClean="0"/>
              <a:t>تناديني الشواطئ باكيات</a:t>
            </a:r>
            <a:endParaRPr lang="en-US" sz="2800" dirty="0" smtClean="0"/>
          </a:p>
          <a:p>
            <a:r>
              <a:rPr lang="ar-EG" sz="2800" b="1" dirty="0" smtClean="0"/>
              <a:t>وفي سمع الزمان صدى انتحابي</a:t>
            </a:r>
            <a:endParaRPr lang="ar-SA" sz="2800" dirty="0"/>
          </a:p>
        </p:txBody>
      </p:sp>
      <p:sp>
        <p:nvSpPr>
          <p:cNvPr id="9" name="مستطيل 8"/>
          <p:cNvSpPr/>
          <p:nvPr/>
        </p:nvSpPr>
        <p:spPr>
          <a:xfrm>
            <a:off x="8244408" y="306896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4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1285852" y="3643314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3200" b="1" dirty="0" smtClean="0"/>
              <a:t>باكيات</a:t>
            </a:r>
            <a:endParaRPr lang="ar-SA" sz="32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3563888" y="260648"/>
            <a:ext cx="5184576" cy="914400"/>
          </a:xfrm>
          <a:prstGeom prst="roundRect">
            <a:avLst/>
          </a:prstGeom>
          <a:solidFill>
            <a:srgbClr val="FFC00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3779912" y="404664"/>
            <a:ext cx="48965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600" b="1" dirty="0" smtClean="0"/>
              <a:t>3- عيّن الحال في الجمل التالية</a:t>
            </a:r>
            <a:endParaRPr lang="en-US" sz="3600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{F5AB1C69-6EDB-4FF4-983F-18BD219EF322}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1649035" y="2204864"/>
            <a:ext cx="8675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الحال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4211960" y="3124125"/>
            <a:ext cx="38884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800" b="1" dirty="0" smtClean="0"/>
              <a:t>قال الشاعر:</a:t>
            </a:r>
            <a:endParaRPr lang="en-US" sz="2800" dirty="0" smtClean="0"/>
          </a:p>
          <a:p>
            <a:r>
              <a:rPr lang="ar-EG" sz="2800" b="1" dirty="0" smtClean="0"/>
              <a:t>إن عليَّ الله أن تُبايعا</a:t>
            </a:r>
            <a:endParaRPr lang="en-US" sz="2800" dirty="0" smtClean="0"/>
          </a:p>
          <a:p>
            <a:r>
              <a:rPr lang="ar-EG" sz="2800" b="1" dirty="0" smtClean="0"/>
              <a:t>تَؤخذَ كُرهًا أو تجيء طائعا</a:t>
            </a:r>
            <a:endParaRPr lang="ar-SA" sz="2800" dirty="0"/>
          </a:p>
        </p:txBody>
      </p:sp>
      <p:sp>
        <p:nvSpPr>
          <p:cNvPr id="9" name="مستطيل 8"/>
          <p:cNvSpPr/>
          <p:nvPr/>
        </p:nvSpPr>
        <p:spPr>
          <a:xfrm>
            <a:off x="8244408" y="306896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5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1500166" y="3357562"/>
            <a:ext cx="180020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4000" b="1" dirty="0" smtClean="0"/>
              <a:t>كُرهًا</a:t>
            </a:r>
            <a:endParaRPr lang="ar-SA" sz="4000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1357290" y="4357694"/>
            <a:ext cx="180020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4000" b="1" dirty="0" smtClean="0"/>
              <a:t>طائعا</a:t>
            </a:r>
            <a:endParaRPr lang="ar-SA" sz="40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3563888" y="260648"/>
            <a:ext cx="5184576" cy="914400"/>
          </a:xfrm>
          <a:prstGeom prst="roundRect">
            <a:avLst/>
          </a:prstGeom>
          <a:solidFill>
            <a:srgbClr val="FFC00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3779912" y="404664"/>
            <a:ext cx="48965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600" b="1" dirty="0" smtClean="0"/>
              <a:t>3- عيّن الحال في الجمل التالية</a:t>
            </a:r>
            <a:endParaRPr lang="en-US" sz="3600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95535" y="2060848"/>
          <a:ext cx="8352928" cy="4000250"/>
        </p:xfrm>
        <a:graphic>
          <a:graphicData uri="http://schemas.openxmlformats.org/drawingml/2006/table">
            <a:tbl>
              <a:tblPr rtl="1" firstRow="1" bandRow="1">
                <a:tableStyleId>{F5AB1C69-6EDB-4FF4-983F-18BD219EF322}</a:tableStyleId>
              </a:tblPr>
              <a:tblGrid>
                <a:gridCol w="529397"/>
                <a:gridCol w="4290202"/>
                <a:gridCol w="3533329"/>
              </a:tblGrid>
              <a:tr h="86409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  <a:tr h="313615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8316416" y="2204864"/>
            <a:ext cx="332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م</a:t>
            </a:r>
            <a:endParaRPr lang="ar-SA" sz="3200" dirty="0"/>
          </a:p>
        </p:txBody>
      </p:sp>
      <p:sp>
        <p:nvSpPr>
          <p:cNvPr id="6" name="مستطيل 5"/>
          <p:cNvSpPr/>
          <p:nvPr/>
        </p:nvSpPr>
        <p:spPr>
          <a:xfrm>
            <a:off x="5796136" y="220486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الجملة</a:t>
            </a:r>
            <a:endParaRPr lang="ar-SA" sz="3200" dirty="0"/>
          </a:p>
        </p:txBody>
      </p:sp>
      <p:sp>
        <p:nvSpPr>
          <p:cNvPr id="7" name="مستطيل 6"/>
          <p:cNvSpPr/>
          <p:nvPr/>
        </p:nvSpPr>
        <p:spPr>
          <a:xfrm>
            <a:off x="1649035" y="2204864"/>
            <a:ext cx="8675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الحال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4211960" y="3124125"/>
            <a:ext cx="38884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800" b="1" dirty="0" smtClean="0"/>
              <a:t>لا تستقبل الشرَّ فرحًا </a:t>
            </a:r>
            <a:r>
              <a:rPr lang="ar-EG" sz="2800" b="1" dirty="0" err="1" smtClean="0"/>
              <a:t>به.</a:t>
            </a:r>
            <a:endParaRPr lang="ar-SA" sz="2800" dirty="0"/>
          </a:p>
        </p:txBody>
      </p:sp>
      <p:sp>
        <p:nvSpPr>
          <p:cNvPr id="9" name="مستطيل 8"/>
          <p:cNvSpPr/>
          <p:nvPr/>
        </p:nvSpPr>
        <p:spPr>
          <a:xfrm>
            <a:off x="8244408" y="306896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6</a:t>
            </a:r>
            <a:endParaRPr lang="ar-SA" sz="3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1357290" y="3214686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3200" b="1" dirty="0" smtClean="0"/>
              <a:t>فرحا</a:t>
            </a:r>
            <a:endParaRPr lang="ar-SA" sz="3200" dirty="0"/>
          </a:p>
        </p:txBody>
      </p:sp>
      <p:sp>
        <p:nvSpPr>
          <p:cNvPr id="11" name="مستطيل 10"/>
          <p:cNvSpPr/>
          <p:nvPr/>
        </p:nvSpPr>
        <p:spPr>
          <a:xfrm>
            <a:off x="4143372" y="4332281"/>
            <a:ext cx="38884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800" b="1" dirty="0" smtClean="0"/>
              <a:t>يؤدي المؤمن عبادته ملخصًا لربّه.</a:t>
            </a:r>
            <a:endParaRPr lang="ar-SA" sz="2800" dirty="0"/>
          </a:p>
        </p:txBody>
      </p:sp>
      <p:sp>
        <p:nvSpPr>
          <p:cNvPr id="12" name="مستطيل 11"/>
          <p:cNvSpPr/>
          <p:nvPr/>
        </p:nvSpPr>
        <p:spPr>
          <a:xfrm>
            <a:off x="8175820" y="4277116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/>
              <a:t>7</a:t>
            </a:r>
            <a:endParaRPr lang="ar-SA" sz="3200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1357290" y="4487299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3200" b="1" dirty="0" smtClean="0"/>
              <a:t>ملخصًا</a:t>
            </a:r>
            <a:endParaRPr lang="ar-SA" sz="3200" dirty="0"/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صورة 8" descr="373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28" y="188640"/>
            <a:ext cx="8496944" cy="1152128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16024" y="336138"/>
            <a:ext cx="853244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4800" b="1" i="0" u="none" strike="noStrike" cap="none" normalizeH="0" baseline="0" dirty="0" smtClean="0">
                <a:ln>
                  <a:noFill/>
                </a:ln>
                <a:solidFill>
                  <a:srgbClr val="99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يتوقع بعد دراستك لهذه الوحدة أن</a:t>
            </a:r>
            <a:endParaRPr kumimoji="0" lang="ar-EG" sz="5400" b="0" i="0" u="none" strike="noStrike" cap="none" normalizeH="0" baseline="0" dirty="0" smtClean="0">
              <a:ln>
                <a:noFill/>
              </a:ln>
              <a:solidFill>
                <a:srgbClr val="99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صورة 12" descr="93884.imgcache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7544" y="2924944"/>
            <a:ext cx="8280919" cy="3672408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939540" y="3356992"/>
            <a:ext cx="7241085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EG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تتعرف الحال.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EG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تضبط الحال بالعلامة الاعرابية المناسبة.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EG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تتعرف التمييز.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EG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تضبط التمييز بالعلامة الاعرابية المناسبة.</a:t>
            </a:r>
            <a:endParaRPr kumimoji="0" lang="ar-EG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fla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fla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fla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fla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fla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  <p:bldP spid="31746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0028.jpg"/>
          <p:cNvPicPr>
            <a:picLocks noChangeAspect="1"/>
          </p:cNvPicPr>
          <p:nvPr/>
        </p:nvPicPr>
        <p:blipFill>
          <a:blip r:embed="rId5" cstate="print">
            <a:lum bright="-10000" contrast="40000"/>
          </a:blip>
          <a:stretch>
            <a:fillRect/>
          </a:stretch>
        </p:blipFill>
        <p:spPr>
          <a:xfrm>
            <a:off x="5148064" y="260648"/>
            <a:ext cx="3672408" cy="1080120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5436096" y="355303"/>
            <a:ext cx="28200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4400" b="1" dirty="0" smtClean="0"/>
              <a:t>مهارات حياتية</a:t>
            </a:r>
            <a:endParaRPr lang="ar-SA" sz="4400" dirty="0"/>
          </a:p>
        </p:txBody>
      </p:sp>
      <p:pic>
        <p:nvPicPr>
          <p:cNvPr id="4" name="صورة 3" descr="0052.jpg"/>
          <p:cNvPicPr>
            <a:picLocks noChangeAspect="1"/>
          </p:cNvPicPr>
          <p:nvPr/>
        </p:nvPicPr>
        <p:blipFill>
          <a:blip r:embed="rId6" cstate="print">
            <a:lum contrast="40000"/>
          </a:blip>
          <a:stretch>
            <a:fillRect/>
          </a:stretch>
        </p:blipFill>
        <p:spPr>
          <a:xfrm>
            <a:off x="323528" y="3052172"/>
            <a:ext cx="8568952" cy="2177028"/>
          </a:xfrm>
          <a:prstGeom prst="rect">
            <a:avLst/>
          </a:prstGeom>
        </p:spPr>
      </p:pic>
      <p:sp>
        <p:nvSpPr>
          <p:cNvPr id="5" name="مستطيل 4"/>
          <p:cNvSpPr/>
          <p:nvPr/>
        </p:nvSpPr>
        <p:spPr>
          <a:xfrm>
            <a:off x="899592" y="3501008"/>
            <a:ext cx="73448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3600" b="1" dirty="0" smtClean="0">
                <a:solidFill>
                  <a:srgbClr val="9900CC"/>
                </a:solidFill>
              </a:rPr>
              <a:t>من يتأمل التفوّق الأخلاقي للشعوب يجد الصدق هو العنوان الأول لذلك التفوّق.</a:t>
            </a:r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 descr="93884.imgcache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2924944"/>
            <a:ext cx="8280919" cy="3672408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27583" y="3682766"/>
            <a:ext cx="7353041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ar-EG" sz="3200" b="1" dirty="0" smtClean="0"/>
              <a:t> تتعرف المثنى.</a:t>
            </a:r>
            <a:endParaRPr lang="en-US" sz="3200" dirty="0" smtClean="0"/>
          </a:p>
          <a:p>
            <a:pPr lvl="0">
              <a:buFont typeface="Arial" pitchFamily="34" charset="0"/>
              <a:buChar char="•"/>
            </a:pPr>
            <a:r>
              <a:rPr lang="ar-EG" sz="3200" b="1" dirty="0" smtClean="0"/>
              <a:t> تضبط المثنى بالعلامة الإعرابية المناسبة.</a:t>
            </a:r>
            <a:endParaRPr lang="en-US" sz="3200" dirty="0" smtClean="0"/>
          </a:p>
          <a:p>
            <a:pPr lvl="0">
              <a:buFont typeface="Arial" pitchFamily="34" charset="0"/>
              <a:buChar char="•"/>
            </a:pPr>
            <a:r>
              <a:rPr lang="ar-EG" sz="3200" b="1" dirty="0" smtClean="0"/>
              <a:t> تتعرف الاختصاص.</a:t>
            </a:r>
            <a:endParaRPr lang="en-US" sz="3200" dirty="0" smtClean="0"/>
          </a:p>
          <a:p>
            <a:pPr lvl="0">
              <a:buFont typeface="Arial" pitchFamily="34" charset="0"/>
              <a:buChar char="•"/>
            </a:pPr>
            <a:r>
              <a:rPr lang="ar-EG" sz="3200" b="1" dirty="0" smtClean="0"/>
              <a:t> تضبط الاسم المختص بالعلامة الإعرابية المناسبة.</a:t>
            </a:r>
            <a:endParaRPr lang="en-US" sz="3200" dirty="0"/>
          </a:p>
        </p:txBody>
      </p:sp>
      <p:pic>
        <p:nvPicPr>
          <p:cNvPr id="7" name="صورة 6" descr="373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28" y="188640"/>
            <a:ext cx="8496944" cy="1152128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16024" y="336138"/>
            <a:ext cx="853244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4800" b="1" i="0" u="none" strike="noStrike" cap="none" normalizeH="0" baseline="0" dirty="0" smtClean="0">
                <a:ln>
                  <a:noFill/>
                </a:ln>
                <a:solidFill>
                  <a:srgbClr val="99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يتوقع بعد دراستك لهذه الوحدة أن</a:t>
            </a:r>
            <a:endParaRPr kumimoji="0" lang="ar-EG" sz="5400" b="0" i="0" u="none" strike="noStrike" cap="none" normalizeH="0" baseline="0" dirty="0" smtClean="0">
              <a:ln>
                <a:noFill/>
              </a:ln>
              <a:solidFill>
                <a:srgbClr val="99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fla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fla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fla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fla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bldLvl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7"/>
          <p:cNvSpPr/>
          <p:nvPr/>
        </p:nvSpPr>
        <p:spPr bwMode="auto">
          <a:xfrm>
            <a:off x="2699792" y="4509120"/>
            <a:ext cx="4104456" cy="1584176"/>
          </a:xfrm>
          <a:prstGeom prst="roundRect">
            <a:avLst/>
          </a:prstGeom>
          <a:gradFill flip="none" rotWithShape="1">
            <a:gsLst>
              <a:gs pos="0">
                <a:srgbClr val="00FFFF"/>
              </a:gs>
              <a:gs pos="45000">
                <a:srgbClr val="FFC000"/>
              </a:gs>
              <a:gs pos="70000">
                <a:srgbClr val="FFFF00"/>
              </a:gs>
              <a:gs pos="100000">
                <a:srgbClr val="4D0808"/>
              </a:gs>
            </a:gsLst>
            <a:lin ang="5400000" scaled="1"/>
            <a:tileRect/>
          </a:gradFill>
          <a:ln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ar-EG" sz="1600" b="1">
              <a:ln w="18415" cmpd="sng">
                <a:solidFill>
                  <a:srgbClr val="FF00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2123728" y="782729"/>
            <a:ext cx="5943604" cy="1713942"/>
            <a:chOff x="3428992" y="5000636"/>
            <a:chExt cx="4286280" cy="1571636"/>
          </a:xfrm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</p:grpSpPr>
        <p:sp>
          <p:nvSpPr>
            <p:cNvPr id="4" name="Pentagon 4"/>
            <p:cNvSpPr/>
            <p:nvPr/>
          </p:nvSpPr>
          <p:spPr>
            <a:xfrm>
              <a:off x="3428992" y="5000636"/>
              <a:ext cx="4286280" cy="1571636"/>
            </a:xfrm>
            <a:prstGeom prst="homePlat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  <a:effectLst/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ln>
                  <a:solidFill>
                    <a:srgbClr val="FF0000"/>
                  </a:solidFill>
                </a:ln>
                <a:solidFill>
                  <a:srgbClr val="990099"/>
                </a:solidFill>
              </a:endParaRPr>
            </a:p>
          </p:txBody>
        </p:sp>
        <p:sp>
          <p:nvSpPr>
            <p:cNvPr id="5" name="Flowchart: Terminator 5"/>
            <p:cNvSpPr/>
            <p:nvPr/>
          </p:nvSpPr>
          <p:spPr>
            <a:xfrm>
              <a:off x="3428992" y="5143512"/>
              <a:ext cx="4214842" cy="1285884"/>
            </a:xfrm>
            <a:prstGeom prst="flowChartTerminator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bg2"/>
              </a:solidFill>
            </a:ln>
            <a:effectLst/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ln>
                  <a:solidFill>
                    <a:srgbClr val="FF0000"/>
                  </a:solidFill>
                </a:ln>
                <a:solidFill>
                  <a:srgbClr val="990099"/>
                </a:solidFill>
              </a:endParaRP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2137978" y="980728"/>
            <a:ext cx="5643602" cy="1200329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7200" b="1" dirty="0">
                <a:latin typeface="+mn-lt"/>
                <a:cs typeface="+mn-cs"/>
              </a:rPr>
              <a:t>الدرس الأول</a:t>
            </a:r>
          </a:p>
        </p:txBody>
      </p:sp>
      <p:sp>
        <p:nvSpPr>
          <p:cNvPr id="7" name="TextBox 18"/>
          <p:cNvSpPr txBox="1"/>
          <p:nvPr/>
        </p:nvSpPr>
        <p:spPr bwMode="auto">
          <a:xfrm>
            <a:off x="899592" y="4509120"/>
            <a:ext cx="7615518" cy="1569660"/>
          </a:xfrm>
          <a:prstGeom prst="rect">
            <a:avLst/>
          </a:prstGeom>
          <a:noFill/>
        </p:spPr>
        <p:txBody>
          <a:bodyPr rtlCol="1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ar-EG" sz="9600" b="1" dirty="0" smtClean="0">
                <a:ln w="11430"/>
                <a:solidFill>
                  <a:srgbClr val="00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الحال</a:t>
            </a:r>
            <a:endParaRPr lang="en-US" sz="9600" b="1" dirty="0">
              <a:ln w="11430"/>
              <a:solidFill>
                <a:srgbClr val="0000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996 - science fiction gu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996 - science fiction gu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45 - alar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45 - alar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مجموعة 5"/>
          <p:cNvGrpSpPr/>
          <p:nvPr/>
        </p:nvGrpSpPr>
        <p:grpSpPr>
          <a:xfrm>
            <a:off x="1763688" y="1844824"/>
            <a:ext cx="5832648" cy="2304256"/>
            <a:chOff x="2627784" y="1196752"/>
            <a:chExt cx="4968552" cy="3096344"/>
          </a:xfrm>
        </p:grpSpPr>
        <p:sp>
          <p:nvSpPr>
            <p:cNvPr id="5" name="مستطيل 4"/>
            <p:cNvSpPr/>
            <p:nvPr/>
          </p:nvSpPr>
          <p:spPr>
            <a:xfrm>
              <a:off x="2915816" y="1772816"/>
              <a:ext cx="3744416" cy="216024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pic>
          <p:nvPicPr>
            <p:cNvPr id="3" name="صورة 2" descr="0866.gif"/>
            <p:cNvPicPr>
              <a:picLocks noChangeAspect="1"/>
            </p:cNvPicPr>
            <p:nvPr/>
          </p:nvPicPr>
          <p:blipFill>
            <a:blip r:embed="rId4" cstate="print">
              <a:lum bright="30000" contrast="40000"/>
            </a:blip>
            <a:stretch>
              <a:fillRect/>
            </a:stretch>
          </p:blipFill>
          <p:spPr>
            <a:xfrm>
              <a:off x="2627784" y="1196752"/>
              <a:ext cx="4968552" cy="3096344"/>
            </a:xfrm>
            <a:prstGeom prst="rect">
              <a:avLst/>
            </a:prstGeom>
          </p:spPr>
        </p:pic>
      </p:grpSp>
      <p:sp>
        <p:nvSpPr>
          <p:cNvPr id="66561" name="Rectangle 1"/>
          <p:cNvSpPr>
            <a:spLocks noChangeArrowheads="1"/>
          </p:cNvSpPr>
          <p:nvPr/>
        </p:nvSpPr>
        <p:spPr bwMode="auto">
          <a:xfrm>
            <a:off x="2411760" y="2647365"/>
            <a:ext cx="338906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نشاطات تمهيدية</a:t>
            </a:r>
            <a:endParaRPr kumimoji="0" lang="ar-EG" sz="5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500"/>
                                        <p:tgtEl>
                                          <p:spTgt spid="665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827584" y="0"/>
            <a:ext cx="8064896" cy="15350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solidFill>
              <a:srgbClr val="00FFFF"/>
            </a:solidFill>
          </a:ln>
          <a:scene3d>
            <a:camera prst="perspectiveRelaxed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1077857" y="476672"/>
            <a:ext cx="76706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600" b="1" dirty="0" smtClean="0">
                <a:solidFill>
                  <a:srgbClr val="6600CC"/>
                </a:solidFill>
              </a:rPr>
              <a:t>1- أعرب </a:t>
            </a:r>
            <a:r>
              <a:rPr lang="ar-EG" sz="3600" b="1" dirty="0">
                <a:solidFill>
                  <a:srgbClr val="6600CC"/>
                </a:solidFill>
              </a:rPr>
              <a:t>الكلمات التي تحتها خط في الأمثلة التالية</a:t>
            </a:r>
            <a:endParaRPr lang="ar-SA" sz="3600" dirty="0">
              <a:solidFill>
                <a:srgbClr val="6600CC"/>
              </a:solidFill>
            </a:endParaRPr>
          </a:p>
        </p:txBody>
      </p:sp>
      <p:grpSp>
        <p:nvGrpSpPr>
          <p:cNvPr id="7" name="مجموعة 6"/>
          <p:cNvGrpSpPr/>
          <p:nvPr/>
        </p:nvGrpSpPr>
        <p:grpSpPr>
          <a:xfrm>
            <a:off x="107504" y="2060848"/>
            <a:ext cx="8964488" cy="4608512"/>
            <a:chOff x="107504" y="2060848"/>
            <a:chExt cx="8964488" cy="4608512"/>
          </a:xfrm>
        </p:grpSpPr>
        <p:sp>
          <p:nvSpPr>
            <p:cNvPr id="6" name="دمعة 5"/>
            <p:cNvSpPr/>
            <p:nvPr/>
          </p:nvSpPr>
          <p:spPr>
            <a:xfrm>
              <a:off x="107504" y="2060848"/>
              <a:ext cx="8964488" cy="4608512"/>
            </a:xfrm>
            <a:prstGeom prst="teardrop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5" name="مستطيل مستدير الزوايا 4"/>
            <p:cNvSpPr/>
            <p:nvPr/>
          </p:nvSpPr>
          <p:spPr>
            <a:xfrm>
              <a:off x="323528" y="2204864"/>
              <a:ext cx="8568952" cy="3938736"/>
            </a:xfrm>
            <a:prstGeom prst="roundRect">
              <a:avLst/>
            </a:prstGeom>
            <a:solidFill>
              <a:srgbClr val="6600CC"/>
            </a:solidFill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4" name="مستطيل ذو زوايا قطرية مستديرة 3"/>
            <p:cNvSpPr/>
            <p:nvPr/>
          </p:nvSpPr>
          <p:spPr>
            <a:xfrm>
              <a:off x="539552" y="2348880"/>
              <a:ext cx="8064896" cy="4104456"/>
            </a:xfrm>
            <a:prstGeom prst="round2DiagRect">
              <a:avLst/>
            </a:prstGeom>
            <a:solidFill>
              <a:schemeClr val="bg1"/>
            </a:solidFill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8" name="مستطيل 7"/>
          <p:cNvSpPr/>
          <p:nvPr/>
        </p:nvSpPr>
        <p:spPr>
          <a:xfrm>
            <a:off x="683568" y="2780928"/>
            <a:ext cx="7776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600" b="1" dirty="0" err="1"/>
              <a:t>أ.</a:t>
            </a:r>
            <a:r>
              <a:rPr lang="ar-EG" sz="3600" b="1" dirty="0"/>
              <a:t> أُصيب </a:t>
            </a:r>
            <a:r>
              <a:rPr lang="ar-EG" sz="3600" b="1" u="sng" dirty="0"/>
              <a:t>السائق</a:t>
            </a:r>
            <a:r>
              <a:rPr lang="ar-EG" sz="3600" b="1" dirty="0"/>
              <a:t> في الحادث إصابة بليغة، ولو كان يربط حزام الأمان لسلم بإذن الله.</a:t>
            </a:r>
            <a:endParaRPr lang="ar-SA" sz="3600" dirty="0"/>
          </a:p>
        </p:txBody>
      </p:sp>
      <p:sp>
        <p:nvSpPr>
          <p:cNvPr id="65537" name="Rectangle 1"/>
          <p:cNvSpPr>
            <a:spLocks noChangeArrowheads="1"/>
          </p:cNvSpPr>
          <p:nvPr/>
        </p:nvSpPr>
        <p:spPr bwMode="auto">
          <a:xfrm>
            <a:off x="1801193" y="4581128"/>
            <a:ext cx="648607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81125" algn="l"/>
              </a:tabLst>
            </a:pPr>
            <a:r>
              <a:rPr kumimoji="0" lang="ar-EG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السائق: </a:t>
            </a:r>
            <a:r>
              <a:rPr kumimoji="0" lang="ar-EG" sz="160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...................................................................................................</a:t>
            </a:r>
            <a:endParaRPr kumimoji="0" lang="ar-EG" i="0" u="none" strike="noStrike" cap="none" normalizeH="0" baseline="0" dirty="0" smtClean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394863" y="4714884"/>
            <a:ext cx="6522940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0000CC"/>
                </a:solidFill>
              </a:rPr>
              <a:t>نائب فاعل مرفوع وعلامة رفعه الضمة الظاهرة.</a:t>
            </a:r>
            <a:endParaRPr lang="ar-SA" sz="32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 dir="u"/>
    <p:sndAc>
      <p:stSnd>
        <p:snd r:embed="rId2" name="1340 - wind down sou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5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5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8" grpId="0"/>
      <p:bldP spid="65537" grpId="0"/>
      <p:bldP spid="10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</TotalTime>
  <Words>1303</Words>
  <Application>Microsoft Office PowerPoint</Application>
  <PresentationFormat>عرض على الشاشة (3:4)‏</PresentationFormat>
  <Paragraphs>306</Paragraphs>
  <Slides>50</Slides>
  <Notes>1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50</vt:i4>
      </vt:variant>
    </vt:vector>
  </HeadingPairs>
  <TitlesOfParts>
    <vt:vector size="51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  <vt:lpstr>الشريحة 38</vt:lpstr>
      <vt:lpstr>الشريحة 39</vt:lpstr>
      <vt:lpstr>الشريحة 40</vt:lpstr>
      <vt:lpstr>الشريحة 41</vt:lpstr>
      <vt:lpstr>الشريحة 42</vt:lpstr>
      <vt:lpstr>الشريحة 43</vt:lpstr>
      <vt:lpstr>الشريحة 44</vt:lpstr>
      <vt:lpstr>الشريحة 45</vt:lpstr>
      <vt:lpstr>الشريحة 46</vt:lpstr>
      <vt:lpstr>الشريحة 47</vt:lpstr>
      <vt:lpstr>الشريحة 48</vt:lpstr>
      <vt:lpstr>الشريحة 49</vt:lpstr>
      <vt:lpstr>الشريحة 50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النحو و الصرف 3 المستوى الخامس</dc:title>
  <dc:subject>الدرس الاول - الحال</dc:subject>
  <dc:creator>أ / بندر الحازمي</dc:creator>
  <cp:keywords>حقيبة إنجاز المعلم</cp:keywords>
  <cp:lastModifiedBy>secretools world</cp:lastModifiedBy>
  <cp:revision>361</cp:revision>
  <dcterms:created xsi:type="dcterms:W3CDTF">2016-08-17T18:48:29Z</dcterms:created>
  <dcterms:modified xsi:type="dcterms:W3CDTF">2016-09-27T06:26:52Z</dcterms:modified>
</cp:coreProperties>
</file>