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26" r:id="rId2"/>
    <p:sldId id="256" r:id="rId3"/>
    <p:sldId id="283" r:id="rId4"/>
    <p:sldId id="284" r:id="rId5"/>
    <p:sldId id="285" r:id="rId6"/>
    <p:sldId id="286" r:id="rId7"/>
    <p:sldId id="287" r:id="rId8"/>
    <p:sldId id="334" r:id="rId9"/>
    <p:sldId id="335" r:id="rId10"/>
    <p:sldId id="336" r:id="rId11"/>
    <p:sldId id="337" r:id="rId12"/>
    <p:sldId id="338" r:id="rId13"/>
    <p:sldId id="339" r:id="rId14"/>
    <p:sldId id="340"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FFFF"/>
    <a:srgbClr val="006600"/>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2777EDC-7881-40A5-B655-5FBDB6D3D101}"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A514A38C-F737-4690-BD61-ED9A03057D14}" type="slidenum">
              <a:rPr lang="ar-SA" smtClean="0"/>
              <a:pPr/>
              <a:t>‹#›</a:t>
            </a:fld>
            <a:endParaRPr lang="ar-SA"/>
          </a:p>
        </p:txBody>
      </p:sp>
    </p:spTree>
  </p:cSld>
  <p:clrMapOvr>
    <a:masterClrMapping/>
  </p:clrMapOvr>
  <p:transition>
    <p:wedge/>
    <p:sndAc>
      <p:stSnd>
        <p:snd r:embed="rId1" name="BONGO2.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16000" b="-1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2777EDC-7881-40A5-B655-5FBDB6D3D101}" type="datetimeFigureOut">
              <a:rPr lang="ar-SA" smtClean="0"/>
              <a:pPr/>
              <a:t>24/12/1437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514A38C-F737-4690-BD61-ED9A03057D14}"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edge/>
    <p:sndAc>
      <p:stSnd>
        <p:snd r:embed="rId13" name="BONGO2.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0.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15.wav"/></Relationships>
</file>

<file path=ppt/slides/_rels/slide16.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2.wav"/></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20.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18.wav"/></Relationships>
</file>

<file path=ppt/slides/_rels/slide21.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2.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3.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audio" Target="../media/audio9.wav"/></Relationships>
</file>

<file path=ppt/slides/_rels/slide24.xml.rels><?xml version="1.0" encoding="UTF-8" standalone="yes"?>
<Relationships xmlns="http://schemas.openxmlformats.org/package/2006/relationships"><Relationship Id="rId3" Type="http://schemas.openxmlformats.org/officeDocument/2006/relationships/audio" Target="../media/audio2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audio" Target="../media/audio22.wav"/><Relationship Id="rId4" Type="http://schemas.openxmlformats.org/officeDocument/2006/relationships/audio" Target="../media/audio21.wav"/></Relationships>
</file>

<file path=ppt/slides/_rels/slide25.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audio" Target="../media/audio23.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13.wav"/></Relationships>
</file>

<file path=ppt/slides/_rels/slide28.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audio" Target="../media/audio25.wav"/><Relationship Id="rId4" Type="http://schemas.openxmlformats.org/officeDocument/2006/relationships/audio" Target="../media/audio16.wav"/></Relationships>
</file>

<file path=ppt/slides/_rels/slide29.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25.wav"/></Relationships>
</file>

<file path=ppt/slides/_rels/slide3.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7.wav"/></Relationships>
</file>

<file path=ppt/slides/_rels/slide30.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25.wav"/></Relationships>
</file>

<file path=ppt/slides/_rels/slide31.xml.rels><?xml version="1.0" encoding="UTF-8" standalone="yes"?>
<Relationships xmlns="http://schemas.openxmlformats.org/package/2006/relationships"><Relationship Id="rId3" Type="http://schemas.openxmlformats.org/officeDocument/2006/relationships/audio" Target="../media/audio2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32.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7.wav"/></Relationships>
</file>

<file path=ppt/slides/_rels/slide34.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7.wav"/></Relationships>
</file>

<file path=ppt/slides/_rels/slide35.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7.wav"/></Relationships>
</file>

<file path=ppt/slides/_rels/slide3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audio" Target="../media/audio16.wav"/></Relationships>
</file>

<file path=ppt/slides/_rels/slide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audio" Target="../media/audio13.wav"/><Relationship Id="rId4" Type="http://schemas.openxmlformats.org/officeDocument/2006/relationships/audio" Target="../media/audio12.wav"/></Relationships>
</file>

<file path=ppt/slides/_rels/slide9.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a:grpSpLocks/>
          </p:cNvGrpSpPr>
          <p:nvPr/>
        </p:nvGrpSpPr>
        <p:grpSpPr bwMode="auto">
          <a:xfrm>
            <a:off x="1692274" y="511175"/>
            <a:ext cx="6120085" cy="2224088"/>
            <a:chOff x="5072065" y="642918"/>
            <a:chExt cx="2916661" cy="2143140"/>
          </a:xfrm>
        </p:grpSpPr>
        <p:grpSp>
          <p:nvGrpSpPr>
            <p:cNvPr id="5" name="Group 5"/>
            <p:cNvGrpSpPr/>
            <p:nvPr/>
          </p:nvGrpSpPr>
          <p:grpSpPr>
            <a:xfrm>
              <a:off x="5072065" y="642918"/>
              <a:ext cx="2916661" cy="2143140"/>
              <a:chOff x="1428726" y="517902"/>
              <a:chExt cx="6854156" cy="5893634"/>
            </a:xfrm>
            <a:scene3d>
              <a:camera prst="orthographicFront">
                <a:rot lat="0" lon="0" rev="0"/>
              </a:camera>
              <a:lightRig rig="glow" dir="t">
                <a:rot lat="0" lon="0" rev="14100000"/>
              </a:lightRig>
            </a:scene3d>
          </p:grpSpPr>
          <p:sp>
            <p:nvSpPr>
              <p:cNvPr id="7" name="Rounded Rectangle 8"/>
              <p:cNvSpPr/>
              <p:nvPr/>
            </p:nvSpPr>
            <p:spPr>
              <a:xfrm>
                <a:off x="1428726" y="785792"/>
                <a:ext cx="6854155" cy="5625744"/>
              </a:xfrm>
              <a:prstGeom prst="roundRect">
                <a:avLst>
                  <a:gd name="adj" fmla="val 9548"/>
                </a:avLst>
              </a:prstGeom>
              <a:solidFill>
                <a:srgbClr val="0000CC"/>
              </a:solidFill>
              <a:ln w="57150">
                <a:solidFill>
                  <a:srgbClr val="FFC000"/>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sp>
            <p:nvSpPr>
              <p:cNvPr id="8" name="Rounded Rectangle 9"/>
              <p:cNvSpPr/>
              <p:nvPr/>
            </p:nvSpPr>
            <p:spPr>
              <a:xfrm>
                <a:off x="1428727" y="517902"/>
                <a:ext cx="6854155" cy="4786345"/>
              </a:xfrm>
              <a:prstGeom prst="roundRect">
                <a:avLst>
                  <a:gd name="adj" fmla="val 7456"/>
                </a:avLst>
              </a:prstGeom>
              <a:solidFill>
                <a:srgbClr val="FFFF00"/>
              </a:solidFill>
              <a:ln w="57150">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sp>
            <p:nvSpPr>
              <p:cNvPr id="9" name="Rectangle 2"/>
              <p:cNvSpPr/>
              <p:nvPr/>
            </p:nvSpPr>
            <p:spPr>
              <a:xfrm>
                <a:off x="1669996" y="1000109"/>
                <a:ext cx="6473906" cy="5072098"/>
              </a:xfrm>
              <a:prstGeom prst="rect">
                <a:avLst/>
              </a:prstGeom>
              <a:solidFill>
                <a:srgbClr val="FF0000"/>
              </a:solidFill>
              <a:ln w="57150">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grpSp>
        <p:sp>
          <p:nvSpPr>
            <p:cNvPr id="6" name="Rectangle 1"/>
            <p:cNvSpPr>
              <a:spLocks noChangeArrowheads="1"/>
            </p:cNvSpPr>
            <p:nvPr/>
          </p:nvSpPr>
          <p:spPr bwMode="auto">
            <a:xfrm>
              <a:off x="5390304" y="1086139"/>
              <a:ext cx="2352796" cy="1275271"/>
            </a:xfrm>
            <a:prstGeom prst="rect">
              <a:avLst/>
            </a:prstGeom>
            <a:noFill/>
            <a:ln w="9525">
              <a:noFill/>
              <a:miter lim="800000"/>
              <a:headEnd/>
              <a:tailEnd/>
            </a:ln>
            <a:effectLst/>
          </p:spPr>
          <p:txBody>
            <a:bodyPr anchor="ctr">
              <a:spAutoFit/>
            </a:bodyPr>
            <a:lstStyle/>
            <a:p>
              <a:pPr algn="ctr" rtl="1" fontAlgn="auto">
                <a:spcBef>
                  <a:spcPts val="0"/>
                </a:spcBef>
                <a:spcAft>
                  <a:spcPts val="0"/>
                </a:spcAft>
                <a:defRPr/>
              </a:pPr>
              <a:r>
                <a:rPr lang="ar-EG"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rPr>
                <a:t>الوحدة </a:t>
              </a:r>
              <a:r>
                <a:rPr lang="ar-EG" sz="8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rPr>
                <a:t>الثانية</a:t>
              </a:r>
              <a:endParaRPr lang="en-US"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endParaRPr>
            </a:p>
          </p:txBody>
        </p:sp>
      </p:grpSp>
      <p:grpSp>
        <p:nvGrpSpPr>
          <p:cNvPr id="10" name="Group 11"/>
          <p:cNvGrpSpPr>
            <a:grpSpLocks/>
          </p:cNvGrpSpPr>
          <p:nvPr/>
        </p:nvGrpSpPr>
        <p:grpSpPr bwMode="auto">
          <a:xfrm>
            <a:off x="1763688" y="3645024"/>
            <a:ext cx="5832648" cy="2663701"/>
            <a:chOff x="1285852" y="-49407"/>
            <a:chExt cx="6429421" cy="2121085"/>
          </a:xfrm>
        </p:grpSpPr>
        <p:sp>
          <p:nvSpPr>
            <p:cNvPr id="11" name="Oval 12"/>
            <p:cNvSpPr/>
            <p:nvPr/>
          </p:nvSpPr>
          <p:spPr>
            <a:xfrm>
              <a:off x="1285852" y="-49407"/>
              <a:ext cx="6429421" cy="2121085"/>
            </a:xfrm>
            <a:prstGeom prst="pentagon">
              <a:avLst/>
            </a:prstGeom>
            <a:solidFill>
              <a:srgbClr val="00FFFF"/>
            </a:solidFill>
            <a:ln w="57150">
              <a:solidFill>
                <a:schemeClr val="bg1"/>
              </a:solid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b="1">
                <a:ln w="18415" cmpd="sng">
                  <a:solidFill>
                    <a:srgbClr val="FF0000"/>
                  </a:solidFill>
                  <a:prstDash val="solid"/>
                </a:ln>
                <a:solidFill>
                  <a:srgbClr val="0033CC"/>
                </a:solidFill>
                <a:effectLst>
                  <a:outerShdw blurRad="63500" dir="3600000" algn="tl" rotWithShape="0">
                    <a:srgbClr val="000000">
                      <a:alpha val="70000"/>
                    </a:srgbClr>
                  </a:outerShdw>
                </a:effectLst>
              </a:endParaRPr>
            </a:p>
          </p:txBody>
        </p:sp>
        <p:grpSp>
          <p:nvGrpSpPr>
            <p:cNvPr id="12" name="Group 13"/>
            <p:cNvGrpSpPr>
              <a:grpSpLocks/>
            </p:cNvGrpSpPr>
            <p:nvPr/>
          </p:nvGrpSpPr>
          <p:grpSpPr bwMode="auto">
            <a:xfrm>
              <a:off x="1500166" y="285728"/>
              <a:ext cx="6000792" cy="1714512"/>
              <a:chOff x="1500166" y="285728"/>
              <a:chExt cx="6000792" cy="1714512"/>
            </a:xfrm>
          </p:grpSpPr>
          <p:sp>
            <p:nvSpPr>
              <p:cNvPr id="13" name="Wave 14"/>
              <p:cNvSpPr/>
              <p:nvPr/>
            </p:nvSpPr>
            <p:spPr>
              <a:xfrm>
                <a:off x="1500166" y="285728"/>
                <a:ext cx="6000792" cy="1714512"/>
              </a:xfrm>
              <a:prstGeom prst="round2DiagRect">
                <a:avLst/>
              </a:prstGeom>
              <a:solidFill>
                <a:srgbClr val="FFFF00"/>
              </a:solidFill>
              <a:ln>
                <a:solidFill>
                  <a:schemeClr val="tx1">
                    <a:lumMod val="50000"/>
                    <a:lumOff val="50000"/>
                  </a:schemeClr>
                </a:solid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b="1">
                  <a:ln w="18415" cmpd="sng">
                    <a:solidFill>
                      <a:srgbClr val="FF0000"/>
                    </a:solidFill>
                    <a:prstDash val="solid"/>
                  </a:ln>
                  <a:solidFill>
                    <a:srgbClr val="0033CC"/>
                  </a:solidFill>
                  <a:effectLst>
                    <a:outerShdw blurRad="63500" dir="3600000" algn="tl" rotWithShape="0">
                      <a:srgbClr val="000000">
                        <a:alpha val="70000"/>
                      </a:srgbClr>
                    </a:outerShdw>
                  </a:effectLst>
                </a:endParaRPr>
              </a:p>
            </p:txBody>
          </p:sp>
          <p:sp>
            <p:nvSpPr>
              <p:cNvPr id="14" name="Rectangle 1"/>
              <p:cNvSpPr>
                <a:spLocks noChangeArrowheads="1"/>
              </p:cNvSpPr>
              <p:nvPr/>
            </p:nvSpPr>
            <p:spPr bwMode="auto">
              <a:xfrm>
                <a:off x="2079607" y="535546"/>
                <a:ext cx="5000661" cy="1249909"/>
              </a:xfrm>
              <a:prstGeom prst="rect">
                <a:avLst/>
              </a:prstGeom>
              <a:noFill/>
              <a:ln w="9525">
                <a:noFill/>
                <a:miter lim="800000"/>
                <a:headEnd/>
                <a:tailEnd/>
              </a:ln>
              <a:effectLst/>
            </p:spPr>
            <p:txBody>
              <a:bodyPr wrap="square" anchor="ctr">
                <a:spAutoFit/>
              </a:bodyPr>
              <a:lstStyle/>
              <a:p>
                <a:pPr algn="ctr">
                  <a:defRPr/>
                </a:pPr>
                <a:r>
                  <a:rPr lang="ar-EG" sz="4800" b="1" dirty="0" smtClean="0">
                    <a:ln w="1905"/>
                    <a:effectLst>
                      <a:innerShdw blurRad="69850" dist="43180" dir="5400000">
                        <a:srgbClr val="000000">
                          <a:alpha val="65000"/>
                        </a:srgbClr>
                      </a:innerShdw>
                    </a:effectLst>
                  </a:rPr>
                  <a:t>المتممات </a:t>
                </a:r>
                <a:r>
                  <a:rPr lang="ar-EG" sz="4800" b="1" dirty="0" err="1" smtClean="0">
                    <a:ln w="1905"/>
                    <a:effectLst>
                      <a:innerShdw blurRad="69850" dist="43180" dir="5400000">
                        <a:srgbClr val="000000">
                          <a:alpha val="65000"/>
                        </a:srgbClr>
                      </a:innerShdw>
                    </a:effectLst>
                  </a:rPr>
                  <a:t>المنصوبة </a:t>
                </a:r>
                <a:r>
                  <a:rPr lang="ar-EG" sz="4800" b="1" dirty="0">
                    <a:ln w="1905"/>
                    <a:effectLst>
                      <a:innerShdw blurRad="69850" dist="43180" dir="5400000">
                        <a:srgbClr val="000000">
                          <a:alpha val="65000"/>
                        </a:srgbClr>
                      </a:innerShdw>
                    </a:effectLst>
                  </a:rPr>
                  <a:t>(2</a:t>
                </a:r>
                <a:r>
                  <a:rPr lang="ar-EG" sz="4800" b="1" dirty="0" err="1">
                    <a:ln w="1905"/>
                    <a:effectLst>
                      <a:innerShdw blurRad="69850" dist="43180" dir="5400000">
                        <a:srgbClr val="000000">
                          <a:alpha val="65000"/>
                        </a:srgbClr>
                      </a:innerShdw>
                    </a:effectLst>
                  </a:rPr>
                  <a:t>)</a:t>
                </a:r>
                <a:endParaRPr lang="en-US" sz="4800" b="1" dirty="0">
                  <a:ln w="1905"/>
                  <a:effectLst>
                    <a:innerShdw blurRad="69850" dist="43180" dir="5400000">
                      <a:srgbClr val="000000">
                        <a:alpha val="65000"/>
                      </a:srgbClr>
                    </a:innerShdw>
                  </a:effectLst>
                  <a:latin typeface="+mn-lt"/>
                  <a:cs typeface="+mn-cs"/>
                </a:endParaRPr>
              </a:p>
            </p:txBody>
          </p:sp>
        </p:grpSp>
      </p:gr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3">
                                          <p:stCondLst>
                                            <p:cond delay="0"/>
                                          </p:stCondLst>
                                        </p:cTn>
                                        <p:tgtEl>
                                          <p:spTgt spid="4"/>
                                        </p:tgtEl>
                                      </p:cBhvr>
                                    </p:animEffect>
                                    <p:anim calcmode="lin" valueType="num">
                                      <p:cBhvr>
                                        <p:cTn id="8" dur="448"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3"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3" tmFilter="0, 0; 0.125,0.2665; 0.25,0.4; 0.375,0.465; 0.5,0.5;  0.625,0.535; 0.75,0.6; 0.875,0.7335; 1,1">
                                          <p:stCondLst>
                                            <p:cond delay="163"/>
                                          </p:stCondLst>
                                        </p:cTn>
                                        <p:tgtEl>
                                          <p:spTgt spid="4"/>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325"/>
                                          </p:stCondLst>
                                        </p:cTn>
                                        <p:tgtEl>
                                          <p:spTgt spid="4"/>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499"/>
                                          </p:stCondLst>
                                        </p:cTn>
                                        <p:tgtEl>
                                          <p:spTgt spid="4"/>
                                        </p:tgtEl>
                                        <p:attrNameLst>
                                          <p:attrName>ppt_y</p:attrName>
                                        </p:attrNameLst>
                                      </p:cBhvr>
                                      <p:tavLst>
                                        <p:tav tm="0" fmla="#ppt_y-sin(pi*$)/81">
                                          <p:val>
                                            <p:fltVal val="0"/>
                                          </p:val>
                                        </p:tav>
                                        <p:tav tm="100000">
                                          <p:val>
                                            <p:fltVal val="1"/>
                                          </p:val>
                                        </p:tav>
                                      </p:tavLst>
                                    </p:anim>
                                    <p:animScale>
                                      <p:cBhvr>
                                        <p:cTn id="13" dur="1">
                                          <p:stCondLst>
                                            <p:cond delay="160"/>
                                          </p:stCondLst>
                                        </p:cTn>
                                        <p:tgtEl>
                                          <p:spTgt spid="4"/>
                                        </p:tgtEl>
                                      </p:cBhvr>
                                      <p:to x="100000" y="60000"/>
                                    </p:animScale>
                                    <p:animScale>
                                      <p:cBhvr>
                                        <p:cTn id="14" dur="1" decel="50000">
                                          <p:stCondLst>
                                            <p:cond delay="166"/>
                                          </p:stCondLst>
                                        </p:cTn>
                                        <p:tgtEl>
                                          <p:spTgt spid="4"/>
                                        </p:tgtEl>
                                      </p:cBhvr>
                                      <p:to x="100000" y="100000"/>
                                    </p:animScale>
                                    <p:animScale>
                                      <p:cBhvr>
                                        <p:cTn id="15" dur="1">
                                          <p:stCondLst>
                                            <p:cond delay="323"/>
                                          </p:stCondLst>
                                        </p:cTn>
                                        <p:tgtEl>
                                          <p:spTgt spid="4"/>
                                        </p:tgtEl>
                                      </p:cBhvr>
                                      <p:to x="100000" y="80000"/>
                                    </p:animScale>
                                    <p:animScale>
                                      <p:cBhvr>
                                        <p:cTn id="16" dur="1" decel="50000">
                                          <p:stCondLst>
                                            <p:cond delay="329"/>
                                          </p:stCondLst>
                                        </p:cTn>
                                        <p:tgtEl>
                                          <p:spTgt spid="4"/>
                                        </p:tgtEl>
                                      </p:cBhvr>
                                      <p:to x="100000" y="100000"/>
                                    </p:animScale>
                                    <p:animScale>
                                      <p:cBhvr>
                                        <p:cTn id="17" dur="1">
                                          <p:stCondLst>
                                            <p:cond delay="499"/>
                                          </p:stCondLst>
                                        </p:cTn>
                                        <p:tgtEl>
                                          <p:spTgt spid="4"/>
                                        </p:tgtEl>
                                      </p:cBhvr>
                                      <p:to x="100000" y="90000"/>
                                    </p:animScale>
                                    <p:animScale>
                                      <p:cBhvr>
                                        <p:cTn id="18" dur="1" decel="50000">
                                          <p:stCondLst>
                                            <p:cond delay="499"/>
                                          </p:stCondLst>
                                        </p:cTn>
                                        <p:tgtEl>
                                          <p:spTgt spid="4"/>
                                        </p:tgtEl>
                                      </p:cBhvr>
                                      <p:to x="100000" y="100000"/>
                                    </p:animScale>
                                    <p:animScale>
                                      <p:cBhvr>
                                        <p:cTn id="19" dur="1">
                                          <p:stCondLst>
                                            <p:cond delay="499"/>
                                          </p:stCondLst>
                                        </p:cTn>
                                        <p:tgtEl>
                                          <p:spTgt spid="4"/>
                                        </p:tgtEl>
                                      </p:cBhvr>
                                      <p:to x="100000" y="95000"/>
                                    </p:animScale>
                                    <p:animScale>
                                      <p:cBhvr>
                                        <p:cTn id="20" dur="1" decel="50000">
                                          <p:stCondLst>
                                            <p:cond delay="499"/>
                                          </p:stCondLst>
                                        </p:cTn>
                                        <p:tgtEl>
                                          <p:spTgt spid="4"/>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plus(in)">
                                      <p:cBhvr>
                                        <p:cTn id="25" dur="500"/>
                                        <p:tgtEl>
                                          <p:spTgt spid="10"/>
                                        </p:tgtEl>
                                      </p:cBhvr>
                                    </p:animEffect>
                                  </p:childTnLst>
                                  <p:subTnLst>
                                    <p:audio>
                                      <p:cMediaNode>
                                        <p:cTn display="0" masterRel="sameClick">
                                          <p:stCondLst>
                                            <p:cond evt="begin" delay="0">
                                              <p:tn val="23"/>
                                            </p:cond>
                                          </p:stCondLst>
                                          <p:endCondLst>
                                            <p:cond evt="onStopAudio" delay="0">
                                              <p:tgtEl>
                                                <p:sldTgt/>
                                              </p:tgtEl>
                                            </p:cond>
                                          </p:endCondLst>
                                        </p:cTn>
                                        <p:tgtEl>
                                          <p:sndTgt r:embed="rId4" name="int_label_simpl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4211960" y="3068960"/>
            <a:ext cx="3888432" cy="1569660"/>
          </a:xfrm>
          <a:prstGeom prst="rect">
            <a:avLst/>
          </a:prstGeom>
        </p:spPr>
        <p:txBody>
          <a:bodyPr wrap="square">
            <a:spAutoFit/>
          </a:bodyPr>
          <a:lstStyle/>
          <a:p>
            <a:r>
              <a:rPr lang="ar-EG" sz="3200" b="1" dirty="0" smtClean="0"/>
              <a:t>نحن المسافرين على هذه الرحلة مواصلون في رحلة أخرى.</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3</a:t>
            </a:r>
            <a:endParaRPr lang="ar-SA" sz="3200" dirty="0"/>
          </a:p>
        </p:txBody>
      </p:sp>
      <p:sp>
        <p:nvSpPr>
          <p:cNvPr id="10" name="مربع نص 9"/>
          <p:cNvSpPr txBox="1"/>
          <p:nvPr/>
        </p:nvSpPr>
        <p:spPr>
          <a:xfrm>
            <a:off x="1115616" y="3212976"/>
            <a:ext cx="1800200" cy="584775"/>
          </a:xfrm>
          <a:prstGeom prst="rect">
            <a:avLst/>
          </a:prstGeom>
          <a:noFill/>
        </p:spPr>
        <p:txBody>
          <a:bodyPr wrap="square" rtlCol="1">
            <a:spAutoFit/>
          </a:bodyPr>
          <a:lstStyle/>
          <a:p>
            <a:r>
              <a:rPr lang="ar-EG" sz="3200" dirty="0" smtClean="0"/>
              <a:t>المسافرين</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4067944" y="3068960"/>
            <a:ext cx="4032448" cy="1569660"/>
          </a:xfrm>
          <a:prstGeom prst="rect">
            <a:avLst/>
          </a:prstGeom>
        </p:spPr>
        <p:txBody>
          <a:bodyPr wrap="square">
            <a:spAutoFit/>
          </a:bodyPr>
          <a:lstStyle/>
          <a:p>
            <a:r>
              <a:rPr lang="ar-EG" sz="3200" b="1" dirty="0" smtClean="0"/>
              <a:t>نحن أبناء المملكة العربية السعوديون محسودون على ما ننعم </a:t>
            </a:r>
            <a:r>
              <a:rPr lang="ar-EG" sz="3200" b="1" dirty="0" err="1" smtClean="0"/>
              <a:t>به</a:t>
            </a:r>
            <a:r>
              <a:rPr lang="ar-EG" sz="3200" b="1" dirty="0" smtClean="0"/>
              <a:t> من خيرات.</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4</a:t>
            </a:r>
            <a:endParaRPr lang="ar-SA" sz="3200" dirty="0"/>
          </a:p>
        </p:txBody>
      </p:sp>
      <p:sp>
        <p:nvSpPr>
          <p:cNvPr id="10" name="مربع نص 9"/>
          <p:cNvSpPr txBox="1"/>
          <p:nvPr/>
        </p:nvSpPr>
        <p:spPr>
          <a:xfrm>
            <a:off x="1115616" y="3212976"/>
            <a:ext cx="2456252" cy="584775"/>
          </a:xfrm>
          <a:prstGeom prst="rect">
            <a:avLst/>
          </a:prstGeom>
          <a:noFill/>
        </p:spPr>
        <p:txBody>
          <a:bodyPr wrap="square" rtlCol="1">
            <a:spAutoFit/>
          </a:bodyPr>
          <a:lstStyle/>
          <a:p>
            <a:r>
              <a:rPr lang="ar-EG" sz="3200" b="1" dirty="0" smtClean="0"/>
              <a:t>أبناء المملكة</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3995936" y="3068960"/>
            <a:ext cx="4104456" cy="1569660"/>
          </a:xfrm>
          <a:prstGeom prst="rect">
            <a:avLst/>
          </a:prstGeom>
        </p:spPr>
        <p:txBody>
          <a:bodyPr wrap="square">
            <a:spAutoFit/>
          </a:bodyPr>
          <a:lstStyle/>
          <a:p>
            <a:r>
              <a:rPr lang="ar-EG" sz="3200" b="1" dirty="0" smtClean="0"/>
              <a:t>أنتم معاشر العلماء تقع عليكم مسؤولية حماية الناشئة من دعاة الغلوّ والتطرف.</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5</a:t>
            </a:r>
            <a:endParaRPr lang="ar-SA" sz="3200" dirty="0"/>
          </a:p>
        </p:txBody>
      </p:sp>
      <p:sp>
        <p:nvSpPr>
          <p:cNvPr id="10" name="مربع نص 9"/>
          <p:cNvSpPr txBox="1"/>
          <p:nvPr/>
        </p:nvSpPr>
        <p:spPr>
          <a:xfrm>
            <a:off x="1115616" y="3212976"/>
            <a:ext cx="2670566" cy="584775"/>
          </a:xfrm>
          <a:prstGeom prst="rect">
            <a:avLst/>
          </a:prstGeom>
          <a:noFill/>
        </p:spPr>
        <p:txBody>
          <a:bodyPr wrap="square" rtlCol="1">
            <a:spAutoFit/>
          </a:bodyPr>
          <a:lstStyle/>
          <a:p>
            <a:r>
              <a:rPr lang="ar-EG" sz="3200" dirty="0" smtClean="0"/>
              <a:t>معاشر العلماء</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3923928" y="3068960"/>
            <a:ext cx="4176464" cy="1077218"/>
          </a:xfrm>
          <a:prstGeom prst="rect">
            <a:avLst/>
          </a:prstGeom>
        </p:spPr>
        <p:txBody>
          <a:bodyPr wrap="square">
            <a:spAutoFit/>
          </a:bodyPr>
          <a:lstStyle/>
          <a:p>
            <a:r>
              <a:rPr lang="ar-EG" sz="3200" b="1" dirty="0" smtClean="0"/>
              <a:t>نحن الرياضيين يجب أن نكون قدوة صالحة لشباب وطننا.</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6</a:t>
            </a:r>
            <a:endParaRPr lang="ar-SA" sz="3200" dirty="0"/>
          </a:p>
        </p:txBody>
      </p:sp>
      <p:sp>
        <p:nvSpPr>
          <p:cNvPr id="10" name="مربع نص 9"/>
          <p:cNvSpPr txBox="1"/>
          <p:nvPr/>
        </p:nvSpPr>
        <p:spPr>
          <a:xfrm>
            <a:off x="1115616" y="3212976"/>
            <a:ext cx="1800200" cy="584775"/>
          </a:xfrm>
          <a:prstGeom prst="rect">
            <a:avLst/>
          </a:prstGeom>
          <a:noFill/>
        </p:spPr>
        <p:txBody>
          <a:bodyPr wrap="square" rtlCol="1">
            <a:spAutoFit/>
          </a:bodyPr>
          <a:lstStyle/>
          <a:p>
            <a:r>
              <a:rPr lang="ar-EG" sz="3200" b="1" dirty="0" smtClean="0"/>
              <a:t>الرياضيين</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3995936" y="3068960"/>
            <a:ext cx="4104456" cy="1077218"/>
          </a:xfrm>
          <a:prstGeom prst="rect">
            <a:avLst/>
          </a:prstGeom>
        </p:spPr>
        <p:txBody>
          <a:bodyPr wrap="square">
            <a:spAutoFit/>
          </a:bodyPr>
          <a:lstStyle/>
          <a:p>
            <a:r>
              <a:rPr lang="ar-EG" sz="3200" b="1" dirty="0" smtClean="0"/>
              <a:t>أنا قائد الطائرة عليَّ أن أتأكد من </a:t>
            </a:r>
            <a:r>
              <a:rPr lang="ar-EG" sz="3200" b="1" dirty="0" err="1" smtClean="0"/>
              <a:t>ملاءمة</a:t>
            </a:r>
            <a:r>
              <a:rPr lang="ar-EG" sz="3200" b="1" dirty="0" smtClean="0"/>
              <a:t> الظروف للهبوط.</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7</a:t>
            </a:r>
            <a:endParaRPr lang="ar-SA" sz="3200" dirty="0"/>
          </a:p>
        </p:txBody>
      </p:sp>
      <p:sp>
        <p:nvSpPr>
          <p:cNvPr id="10" name="مربع نص 9"/>
          <p:cNvSpPr txBox="1"/>
          <p:nvPr/>
        </p:nvSpPr>
        <p:spPr>
          <a:xfrm>
            <a:off x="1115616" y="3212976"/>
            <a:ext cx="1800200" cy="584775"/>
          </a:xfrm>
          <a:prstGeom prst="rect">
            <a:avLst/>
          </a:prstGeom>
          <a:noFill/>
        </p:spPr>
        <p:txBody>
          <a:bodyPr wrap="square" rtlCol="1">
            <a:spAutoFit/>
          </a:bodyPr>
          <a:lstStyle/>
          <a:p>
            <a:r>
              <a:rPr lang="ar-EG" sz="3200" b="1" dirty="0" smtClean="0"/>
              <a:t>قائد الطائرة</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ذو زاويتين مستديرتين في نفس الجانب 1"/>
          <p:cNvSpPr/>
          <p:nvPr/>
        </p:nvSpPr>
        <p:spPr>
          <a:xfrm>
            <a:off x="0" y="116632"/>
            <a:ext cx="9181008" cy="1274440"/>
          </a:xfrm>
          <a:prstGeom prst="round2SameRect">
            <a:avLst/>
          </a:prstGeom>
          <a:ln w="57150">
            <a:solidFill>
              <a:srgbClr val="00FFFF"/>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a:p>
        </p:txBody>
      </p:sp>
      <p:sp>
        <p:nvSpPr>
          <p:cNvPr id="46081" name="Rectangle 1"/>
          <p:cNvSpPr>
            <a:spLocks noChangeArrowheads="1"/>
          </p:cNvSpPr>
          <p:nvPr/>
        </p:nvSpPr>
        <p:spPr bwMode="auto">
          <a:xfrm>
            <a:off x="251520" y="188640"/>
            <a:ext cx="860444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 استخدم الكلمات التالية في جمل مفيدة بحيث تكون منصوبة على الاختصاص مع مراعاة العلامة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الإعرابية:</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مستطيل ذو زاويتين مستديرتين في نفس الجانب 3"/>
          <p:cNvSpPr/>
          <p:nvPr/>
        </p:nvSpPr>
        <p:spPr>
          <a:xfrm rot="10800000">
            <a:off x="35496" y="1772816"/>
            <a:ext cx="9108504" cy="4752528"/>
          </a:xfrm>
          <a:prstGeom prst="round2SameRect">
            <a:avLst/>
          </a:prstGeom>
          <a:ln w="57150">
            <a:solidFill>
              <a:srgbClr val="00FFFF"/>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a:p>
        </p:txBody>
      </p:sp>
      <p:sp>
        <p:nvSpPr>
          <p:cNvPr id="46082" name="Rectangle 2"/>
          <p:cNvSpPr>
            <a:spLocks noChangeArrowheads="1"/>
          </p:cNvSpPr>
          <p:nvPr/>
        </p:nvSpPr>
        <p:spPr bwMode="auto">
          <a:xfrm>
            <a:off x="726468" y="2060848"/>
            <a:ext cx="8020144"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المعاقون: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46083" name="Rectangle 3"/>
          <p:cNvSpPr>
            <a:spLocks noChangeArrowheads="1"/>
          </p:cNvSpPr>
          <p:nvPr/>
        </p:nvSpPr>
        <p:spPr bwMode="auto">
          <a:xfrm>
            <a:off x="739242" y="3093543"/>
            <a:ext cx="8031366"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الشعراء: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46084" name="Rectangle 4"/>
          <p:cNvSpPr>
            <a:spLocks noChangeArrowheads="1"/>
          </p:cNvSpPr>
          <p:nvPr/>
        </p:nvSpPr>
        <p:spPr bwMode="auto">
          <a:xfrm>
            <a:off x="710643" y="4126238"/>
            <a:ext cx="8113118"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الإعلاميّون: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46085" name="Rectangle 5"/>
          <p:cNvSpPr>
            <a:spLocks noChangeArrowheads="1"/>
          </p:cNvSpPr>
          <p:nvPr/>
        </p:nvSpPr>
        <p:spPr bwMode="auto">
          <a:xfrm>
            <a:off x="724434" y="5158933"/>
            <a:ext cx="799770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الشباب: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0" y="1988840"/>
            <a:ext cx="7072330" cy="584775"/>
          </a:xfrm>
          <a:prstGeom prst="rect">
            <a:avLst/>
          </a:prstGeom>
          <a:noFill/>
        </p:spPr>
        <p:txBody>
          <a:bodyPr wrap="square" rtlCol="1">
            <a:spAutoFit/>
          </a:bodyPr>
          <a:lstStyle/>
          <a:p>
            <a:pPr algn="ctr"/>
            <a:r>
              <a:rPr lang="ar-SA" sz="3200" b="1" dirty="0" smtClean="0">
                <a:solidFill>
                  <a:srgbClr val="0000FF"/>
                </a:solidFill>
              </a:rPr>
              <a:t>نحن المعاقين نتحدى الصعوبات</a:t>
            </a:r>
            <a:endParaRPr lang="ar-SA" sz="3200" dirty="0">
              <a:solidFill>
                <a:srgbClr val="0000FF"/>
              </a:solidFill>
            </a:endParaRPr>
          </a:p>
        </p:txBody>
      </p:sp>
      <p:sp>
        <p:nvSpPr>
          <p:cNvPr id="10" name="مربع نص 9"/>
          <p:cNvSpPr txBox="1"/>
          <p:nvPr/>
        </p:nvSpPr>
        <p:spPr>
          <a:xfrm>
            <a:off x="0" y="2996952"/>
            <a:ext cx="7072330" cy="584775"/>
          </a:xfrm>
          <a:prstGeom prst="rect">
            <a:avLst/>
          </a:prstGeom>
          <a:noFill/>
        </p:spPr>
        <p:txBody>
          <a:bodyPr wrap="square" rtlCol="1">
            <a:spAutoFit/>
          </a:bodyPr>
          <a:lstStyle/>
          <a:p>
            <a:pPr algn="ctr"/>
            <a:r>
              <a:rPr lang="ar-SA" sz="3200" b="1" dirty="0" smtClean="0">
                <a:solidFill>
                  <a:srgbClr val="0000FF"/>
                </a:solidFill>
              </a:rPr>
              <a:t>أنتم الشعراءَ مؤتمنون على الكلمة</a:t>
            </a:r>
            <a:endParaRPr lang="ar-SA" sz="3200" dirty="0">
              <a:solidFill>
                <a:srgbClr val="0000FF"/>
              </a:solidFill>
            </a:endParaRPr>
          </a:p>
        </p:txBody>
      </p:sp>
      <p:sp>
        <p:nvSpPr>
          <p:cNvPr id="11" name="مربع نص 10"/>
          <p:cNvSpPr txBox="1"/>
          <p:nvPr/>
        </p:nvSpPr>
        <p:spPr>
          <a:xfrm>
            <a:off x="0" y="4048788"/>
            <a:ext cx="7072330" cy="523220"/>
          </a:xfrm>
          <a:prstGeom prst="rect">
            <a:avLst/>
          </a:prstGeom>
          <a:noFill/>
        </p:spPr>
        <p:txBody>
          <a:bodyPr wrap="square" rtlCol="1">
            <a:spAutoFit/>
          </a:bodyPr>
          <a:lstStyle/>
          <a:p>
            <a:pPr algn="ctr"/>
            <a:r>
              <a:rPr lang="ar-SA" sz="2800" b="1" dirty="0" smtClean="0">
                <a:solidFill>
                  <a:srgbClr val="0000FF"/>
                </a:solidFill>
              </a:rPr>
              <a:t>عليكم الإعلاميين تقع عليكم مسئولية أجيال المستقبل. </a:t>
            </a:r>
            <a:endParaRPr lang="en-US" sz="2800" dirty="0" smtClean="0">
              <a:solidFill>
                <a:srgbClr val="0000FF"/>
              </a:solidFill>
            </a:endParaRPr>
          </a:p>
        </p:txBody>
      </p:sp>
      <p:sp>
        <p:nvSpPr>
          <p:cNvPr id="12" name="مربع نص 11"/>
          <p:cNvSpPr txBox="1"/>
          <p:nvPr/>
        </p:nvSpPr>
        <p:spPr>
          <a:xfrm>
            <a:off x="0" y="5013176"/>
            <a:ext cx="7072330" cy="584775"/>
          </a:xfrm>
          <a:prstGeom prst="rect">
            <a:avLst/>
          </a:prstGeom>
          <a:noFill/>
        </p:spPr>
        <p:txBody>
          <a:bodyPr wrap="square" rtlCol="1">
            <a:spAutoFit/>
          </a:bodyPr>
          <a:lstStyle/>
          <a:p>
            <a:pPr algn="ctr"/>
            <a:r>
              <a:rPr lang="ar-SA" sz="3200" b="1" dirty="0" smtClean="0">
                <a:solidFill>
                  <a:srgbClr val="0000FF"/>
                </a:solidFill>
              </a:rPr>
              <a:t>نحن الشبابَ أمل الأمة. </a:t>
            </a:r>
            <a:endParaRPr lang="en-US" sz="32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3.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46081"/>
                                        </p:tgtEl>
                                        <p:attrNameLst>
                                          <p:attrName>style.visibility</p:attrName>
                                        </p:attrNameLst>
                                      </p:cBhvr>
                                      <p:to>
                                        <p:strVal val="visible"/>
                                      </p:to>
                                    </p:set>
                                    <p:anim calcmode="lin" valueType="num">
                                      <p:cBhvr>
                                        <p:cTn id="14" dur="500" fill="hold"/>
                                        <p:tgtEl>
                                          <p:spTgt spid="46081"/>
                                        </p:tgtEl>
                                        <p:attrNameLst>
                                          <p:attrName>ppt_w</p:attrName>
                                        </p:attrNameLst>
                                      </p:cBhvr>
                                      <p:tavLst>
                                        <p:tav tm="0">
                                          <p:val>
                                            <p:strVal val="#ppt_w*2.5"/>
                                          </p:val>
                                        </p:tav>
                                        <p:tav tm="100000">
                                          <p:val>
                                            <p:strVal val="#ppt_w"/>
                                          </p:val>
                                        </p:tav>
                                      </p:tavLst>
                                    </p:anim>
                                    <p:anim calcmode="lin" valueType="num">
                                      <p:cBhvr>
                                        <p:cTn id="15" dur="500" fill="hold"/>
                                        <p:tgtEl>
                                          <p:spTgt spid="46081"/>
                                        </p:tgtEl>
                                        <p:attrNameLst>
                                          <p:attrName>ppt_h</p:attrName>
                                        </p:attrNameLst>
                                      </p:cBhvr>
                                      <p:tavLst>
                                        <p:tav tm="0">
                                          <p:val>
                                            <p:strVal val="#ppt_h*0.01"/>
                                          </p:val>
                                        </p:tav>
                                        <p:tav tm="100000">
                                          <p:val>
                                            <p:strVal val="#ppt_h"/>
                                          </p:val>
                                        </p:tav>
                                      </p:tavLst>
                                    </p:anim>
                                    <p:anim calcmode="lin" valueType="num">
                                      <p:cBhvr>
                                        <p:cTn id="16" dur="500" fill="hold"/>
                                        <p:tgtEl>
                                          <p:spTgt spid="46081"/>
                                        </p:tgtEl>
                                        <p:attrNameLst>
                                          <p:attrName>ppt_x</p:attrName>
                                        </p:attrNameLst>
                                      </p:cBhvr>
                                      <p:tavLst>
                                        <p:tav tm="0">
                                          <p:val>
                                            <p:strVal val="#ppt_x"/>
                                          </p:val>
                                        </p:tav>
                                        <p:tav tm="100000">
                                          <p:val>
                                            <p:strVal val="#ppt_x"/>
                                          </p:val>
                                        </p:tav>
                                      </p:tavLst>
                                    </p:anim>
                                    <p:anim calcmode="lin" valueType="num">
                                      <p:cBhvr>
                                        <p:cTn id="17" dur="500" fill="hold"/>
                                        <p:tgtEl>
                                          <p:spTgt spid="46081"/>
                                        </p:tgtEl>
                                        <p:attrNameLst>
                                          <p:attrName>ppt_y</p:attrName>
                                        </p:attrNameLst>
                                      </p:cBhvr>
                                      <p:tavLst>
                                        <p:tav tm="0">
                                          <p:val>
                                            <p:strVal val="#ppt_h+1"/>
                                          </p:val>
                                        </p:tav>
                                        <p:tav tm="100000">
                                          <p:val>
                                            <p:strVal val="#ppt_y"/>
                                          </p:val>
                                        </p:tav>
                                      </p:tavLst>
                                    </p:anim>
                                    <p:animEffect transition="in" filter="fade">
                                      <p:cBhvr>
                                        <p:cTn id="18" dur="500"/>
                                        <p:tgtEl>
                                          <p:spTgt spid="46081"/>
                                        </p:tgtEl>
                                      </p:cBhvr>
                                    </p:animEffect>
                                  </p:childTnLst>
                                  <p:subTnLst>
                                    <p:audio>
                                      <p:cMediaNode>
                                        <p:cTn display="0" masterRel="sameClick">
                                          <p:stCondLst>
                                            <p:cond evt="begin" delay="0">
                                              <p:tn val="12"/>
                                            </p:cond>
                                          </p:stCondLst>
                                          <p:endCondLst>
                                            <p:cond evt="onStopAudio" delay="0">
                                              <p:tgtEl>
                                                <p:sldTgt/>
                                              </p:tgtEl>
                                            </p:cond>
                                          </p:endCondLst>
                                        </p:cTn>
                                        <p:tgtEl>
                                          <p:sndTgt r:embed="rId3" name="BONGO3.WAV"/>
                                        </p:tgtEl>
                                      </p:cMediaNode>
                                    </p:audio>
                                  </p:sub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from="(-#ppt_w/2)" to="(#ppt_x)" calcmode="lin" valueType="num">
                                      <p:cBhvr>
                                        <p:cTn id="23" dur="300" fill="hold">
                                          <p:stCondLst>
                                            <p:cond delay="0"/>
                                          </p:stCondLst>
                                        </p:cTn>
                                        <p:tgtEl>
                                          <p:spTgt spid="4"/>
                                        </p:tgtEl>
                                        <p:attrNameLst>
                                          <p:attrName>ppt_x</p:attrName>
                                        </p:attrNameLst>
                                      </p:cBhvr>
                                    </p:anim>
                                    <p:anim from="0" to="-1.0" calcmode="lin" valueType="num">
                                      <p:cBhvr>
                                        <p:cTn id="24" dur="100" decel="50000" autoRev="1" fill="hold">
                                          <p:stCondLst>
                                            <p:cond delay="300"/>
                                          </p:stCondLst>
                                        </p:cTn>
                                        <p:tgtEl>
                                          <p:spTgt spid="4"/>
                                        </p:tgtEl>
                                        <p:attrNameLst>
                                          <p:attrName>xshear</p:attrName>
                                        </p:attrNameLst>
                                      </p:cBhvr>
                                    </p:anim>
                                    <p:animScale>
                                      <p:cBhvr>
                                        <p:cTn id="25" dur="100" decel="100000" autoRev="1" fill="hold">
                                          <p:stCondLst>
                                            <p:cond delay="300"/>
                                          </p:stCondLst>
                                        </p:cTn>
                                        <p:tgtEl>
                                          <p:spTgt spid="4"/>
                                        </p:tgtEl>
                                      </p:cBhvr>
                                      <p:from x="100000" y="100000"/>
                                      <p:to x="80000" y="100000"/>
                                    </p:animScale>
                                    <p:anim by="(#ppt_h/3+#ppt_w*0.1)" calcmode="lin" valueType="num">
                                      <p:cBhvr additive="sum">
                                        <p:cTn id="26" dur="100" decel="100000" autoRev="1" fill="hold">
                                          <p:stCondLst>
                                            <p:cond delay="300"/>
                                          </p:stCondLst>
                                        </p:cTn>
                                        <p:tgtEl>
                                          <p:spTgt spid="4"/>
                                        </p:tgtEl>
                                        <p:attrNameLst>
                                          <p:attrName>ppt_x</p:attrName>
                                        </p:attrNameLst>
                                      </p:cBhvr>
                                    </p:anim>
                                  </p:childTnLst>
                                  <p:subTnLst>
                                    <p:audio>
                                      <p:cMediaNode>
                                        <p:cTn display="0" masterRel="sameClick">
                                          <p:stCondLst>
                                            <p:cond evt="begin" delay="0">
                                              <p:tn val="21"/>
                                            </p:cond>
                                          </p:stCondLst>
                                          <p:endCondLst>
                                            <p:cond evt="onStopAudio" delay="0">
                                              <p:tgtEl>
                                                <p:sldTgt/>
                                              </p:tgtEl>
                                            </p:cond>
                                          </p:endCondLst>
                                        </p:cTn>
                                        <p:tgtEl>
                                          <p:sndTgt r:embed="rId4" name="CARROT.WAV"/>
                                        </p:tgtEl>
                                      </p:cMediaNode>
                                    </p:audio>
                                  </p:subTnLst>
                                </p:cTn>
                              </p:par>
                              <p:par>
                                <p:cTn id="27" presetID="34" presetClass="entr" presetSubtype="0" fill="hold" grpId="0" nodeType="withEffect">
                                  <p:stCondLst>
                                    <p:cond delay="0"/>
                                  </p:stCondLst>
                                  <p:childTnLst>
                                    <p:set>
                                      <p:cBhvr>
                                        <p:cTn id="28" dur="1" fill="hold">
                                          <p:stCondLst>
                                            <p:cond delay="0"/>
                                          </p:stCondLst>
                                        </p:cTn>
                                        <p:tgtEl>
                                          <p:spTgt spid="46082"/>
                                        </p:tgtEl>
                                        <p:attrNameLst>
                                          <p:attrName>style.visibility</p:attrName>
                                        </p:attrNameLst>
                                      </p:cBhvr>
                                      <p:to>
                                        <p:strVal val="visible"/>
                                      </p:to>
                                    </p:set>
                                    <p:anim from="(-#ppt_w/2)" to="(#ppt_x)" calcmode="lin" valueType="num">
                                      <p:cBhvr>
                                        <p:cTn id="29" dur="300" fill="hold">
                                          <p:stCondLst>
                                            <p:cond delay="0"/>
                                          </p:stCondLst>
                                        </p:cTn>
                                        <p:tgtEl>
                                          <p:spTgt spid="46082"/>
                                        </p:tgtEl>
                                        <p:attrNameLst>
                                          <p:attrName>ppt_x</p:attrName>
                                        </p:attrNameLst>
                                      </p:cBhvr>
                                    </p:anim>
                                    <p:anim from="0" to="-1.0" calcmode="lin" valueType="num">
                                      <p:cBhvr>
                                        <p:cTn id="30" dur="100" decel="50000" autoRev="1" fill="hold">
                                          <p:stCondLst>
                                            <p:cond delay="300"/>
                                          </p:stCondLst>
                                        </p:cTn>
                                        <p:tgtEl>
                                          <p:spTgt spid="46082"/>
                                        </p:tgtEl>
                                        <p:attrNameLst>
                                          <p:attrName>xshear</p:attrName>
                                        </p:attrNameLst>
                                      </p:cBhvr>
                                    </p:anim>
                                    <p:animScale>
                                      <p:cBhvr>
                                        <p:cTn id="31" dur="100" decel="100000" autoRev="1" fill="hold">
                                          <p:stCondLst>
                                            <p:cond delay="300"/>
                                          </p:stCondLst>
                                        </p:cTn>
                                        <p:tgtEl>
                                          <p:spTgt spid="46082"/>
                                        </p:tgtEl>
                                      </p:cBhvr>
                                      <p:from x="100000" y="100000"/>
                                      <p:to x="80000" y="100000"/>
                                    </p:animScale>
                                    <p:anim by="(#ppt_h/3+#ppt_w*0.1)" calcmode="lin" valueType="num">
                                      <p:cBhvr additive="sum">
                                        <p:cTn id="32" dur="100" decel="100000" autoRev="1" fill="hold">
                                          <p:stCondLst>
                                            <p:cond delay="300"/>
                                          </p:stCondLst>
                                        </p:cTn>
                                        <p:tgtEl>
                                          <p:spTgt spid="46082"/>
                                        </p:tgtEl>
                                        <p:attrNameLst>
                                          <p:attrName>ppt_x</p:attrName>
                                        </p:attrNameLst>
                                      </p:cBhvr>
                                    </p:anim>
                                  </p:childTnLst>
                                  <p:subTnLst>
                                    <p:audio>
                                      <p:cMediaNode>
                                        <p:cTn display="0" masterRel="sameClick">
                                          <p:stCondLst>
                                            <p:cond evt="begin" delay="0">
                                              <p:tn val="27"/>
                                            </p:cond>
                                          </p:stCondLst>
                                          <p:endCondLst>
                                            <p:cond evt="onStopAudio" delay="0">
                                              <p:tgtEl>
                                                <p:sldTgt/>
                                              </p:tgtEl>
                                            </p:cond>
                                          </p:endCondLst>
                                        </p:cTn>
                                        <p:tgtEl>
                                          <p:sndTgt r:embed="rId4" name="CARROT.WAV"/>
                                        </p:tgtEl>
                                      </p:cMediaNode>
                                    </p:audio>
                                  </p:sub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46083"/>
                                        </p:tgtEl>
                                        <p:attrNameLst>
                                          <p:attrName>style.visibility</p:attrName>
                                        </p:attrNameLst>
                                      </p:cBhvr>
                                      <p:to>
                                        <p:strVal val="visible"/>
                                      </p:to>
                                    </p:set>
                                    <p:anim from="(-#ppt_w/2)" to="(#ppt_x)" calcmode="lin" valueType="num">
                                      <p:cBhvr>
                                        <p:cTn id="37" dur="300" fill="hold">
                                          <p:stCondLst>
                                            <p:cond delay="0"/>
                                          </p:stCondLst>
                                        </p:cTn>
                                        <p:tgtEl>
                                          <p:spTgt spid="46083"/>
                                        </p:tgtEl>
                                        <p:attrNameLst>
                                          <p:attrName>ppt_x</p:attrName>
                                        </p:attrNameLst>
                                      </p:cBhvr>
                                    </p:anim>
                                    <p:anim from="0" to="-1.0" calcmode="lin" valueType="num">
                                      <p:cBhvr>
                                        <p:cTn id="38" dur="100" decel="50000" autoRev="1" fill="hold">
                                          <p:stCondLst>
                                            <p:cond delay="300"/>
                                          </p:stCondLst>
                                        </p:cTn>
                                        <p:tgtEl>
                                          <p:spTgt spid="46083"/>
                                        </p:tgtEl>
                                        <p:attrNameLst>
                                          <p:attrName>xshear</p:attrName>
                                        </p:attrNameLst>
                                      </p:cBhvr>
                                    </p:anim>
                                    <p:animScale>
                                      <p:cBhvr>
                                        <p:cTn id="39" dur="100" decel="100000" autoRev="1" fill="hold">
                                          <p:stCondLst>
                                            <p:cond delay="300"/>
                                          </p:stCondLst>
                                        </p:cTn>
                                        <p:tgtEl>
                                          <p:spTgt spid="46083"/>
                                        </p:tgtEl>
                                      </p:cBhvr>
                                      <p:from x="100000" y="100000"/>
                                      <p:to x="80000" y="100000"/>
                                    </p:animScale>
                                    <p:anim by="(#ppt_h/3+#ppt_w*0.1)" calcmode="lin" valueType="num">
                                      <p:cBhvr additive="sum">
                                        <p:cTn id="40" dur="100" decel="100000" autoRev="1" fill="hold">
                                          <p:stCondLst>
                                            <p:cond delay="300"/>
                                          </p:stCondLst>
                                        </p:cTn>
                                        <p:tgtEl>
                                          <p:spTgt spid="46083"/>
                                        </p:tgtEl>
                                        <p:attrNameLst>
                                          <p:attrName>ppt_x</p:attrName>
                                        </p:attrNameLst>
                                      </p:cBhvr>
                                    </p:anim>
                                  </p:childTnLst>
                                  <p:subTnLst>
                                    <p:audio>
                                      <p:cMediaNode>
                                        <p:cTn display="0" masterRel="sameClick">
                                          <p:stCondLst>
                                            <p:cond evt="begin" delay="0">
                                              <p:tn val="35"/>
                                            </p:cond>
                                          </p:stCondLst>
                                          <p:endCondLst>
                                            <p:cond evt="onStopAudio" delay="0">
                                              <p:tgtEl>
                                                <p:sldTgt/>
                                              </p:tgtEl>
                                            </p:cond>
                                          </p:endCondLst>
                                        </p:cTn>
                                        <p:tgtEl>
                                          <p:sndTgt r:embed="rId4" name="CARROT.WAV"/>
                                        </p:tgtEl>
                                      </p:cMediaNode>
                                    </p:audio>
                                  </p:subTnLst>
                                </p:cTn>
                              </p:par>
                            </p:childTnLst>
                          </p:cTn>
                        </p:par>
                      </p:childTnLst>
                    </p:cTn>
                  </p:par>
                  <p:par>
                    <p:cTn id="41" fill="hold">
                      <p:stCondLst>
                        <p:cond delay="indefinite"/>
                      </p:stCondLst>
                      <p:childTnLst>
                        <p:par>
                          <p:cTn id="42" fill="hold">
                            <p:stCondLst>
                              <p:cond delay="0"/>
                            </p:stCondLst>
                            <p:childTnLst>
                              <p:par>
                                <p:cTn id="43" presetID="34" presetClass="entr" presetSubtype="0" fill="hold" grpId="0" nodeType="clickEffect">
                                  <p:stCondLst>
                                    <p:cond delay="0"/>
                                  </p:stCondLst>
                                  <p:childTnLst>
                                    <p:set>
                                      <p:cBhvr>
                                        <p:cTn id="44" dur="1" fill="hold">
                                          <p:stCondLst>
                                            <p:cond delay="0"/>
                                          </p:stCondLst>
                                        </p:cTn>
                                        <p:tgtEl>
                                          <p:spTgt spid="46084"/>
                                        </p:tgtEl>
                                        <p:attrNameLst>
                                          <p:attrName>style.visibility</p:attrName>
                                        </p:attrNameLst>
                                      </p:cBhvr>
                                      <p:to>
                                        <p:strVal val="visible"/>
                                      </p:to>
                                    </p:set>
                                    <p:anim from="(-#ppt_w/2)" to="(#ppt_x)" calcmode="lin" valueType="num">
                                      <p:cBhvr>
                                        <p:cTn id="45" dur="300" fill="hold">
                                          <p:stCondLst>
                                            <p:cond delay="0"/>
                                          </p:stCondLst>
                                        </p:cTn>
                                        <p:tgtEl>
                                          <p:spTgt spid="46084"/>
                                        </p:tgtEl>
                                        <p:attrNameLst>
                                          <p:attrName>ppt_x</p:attrName>
                                        </p:attrNameLst>
                                      </p:cBhvr>
                                    </p:anim>
                                    <p:anim from="0" to="-1.0" calcmode="lin" valueType="num">
                                      <p:cBhvr>
                                        <p:cTn id="46" dur="100" decel="50000" autoRev="1" fill="hold">
                                          <p:stCondLst>
                                            <p:cond delay="300"/>
                                          </p:stCondLst>
                                        </p:cTn>
                                        <p:tgtEl>
                                          <p:spTgt spid="46084"/>
                                        </p:tgtEl>
                                        <p:attrNameLst>
                                          <p:attrName>xshear</p:attrName>
                                        </p:attrNameLst>
                                      </p:cBhvr>
                                    </p:anim>
                                    <p:animScale>
                                      <p:cBhvr>
                                        <p:cTn id="47" dur="100" decel="100000" autoRev="1" fill="hold">
                                          <p:stCondLst>
                                            <p:cond delay="300"/>
                                          </p:stCondLst>
                                        </p:cTn>
                                        <p:tgtEl>
                                          <p:spTgt spid="46084"/>
                                        </p:tgtEl>
                                      </p:cBhvr>
                                      <p:from x="100000" y="100000"/>
                                      <p:to x="80000" y="100000"/>
                                    </p:animScale>
                                    <p:anim by="(#ppt_h/3+#ppt_w*0.1)" calcmode="lin" valueType="num">
                                      <p:cBhvr additive="sum">
                                        <p:cTn id="48" dur="100" decel="100000" autoRev="1" fill="hold">
                                          <p:stCondLst>
                                            <p:cond delay="300"/>
                                          </p:stCondLst>
                                        </p:cTn>
                                        <p:tgtEl>
                                          <p:spTgt spid="46084"/>
                                        </p:tgtEl>
                                        <p:attrNameLst>
                                          <p:attrName>ppt_x</p:attrName>
                                        </p:attrNameLst>
                                      </p:cBhvr>
                                    </p:anim>
                                  </p:childTnLst>
                                  <p:subTnLst>
                                    <p:audio>
                                      <p:cMediaNode>
                                        <p:cTn display="0" masterRel="sameClick">
                                          <p:stCondLst>
                                            <p:cond evt="begin" delay="0">
                                              <p:tn val="43"/>
                                            </p:cond>
                                          </p:stCondLst>
                                          <p:endCondLst>
                                            <p:cond evt="onStopAudio" delay="0">
                                              <p:tgtEl>
                                                <p:sldTgt/>
                                              </p:tgtEl>
                                            </p:cond>
                                          </p:endCondLst>
                                        </p:cTn>
                                        <p:tgtEl>
                                          <p:sndTgt r:embed="rId4" name="CARROT.WAV"/>
                                        </p:tgtEl>
                                      </p:cMediaNode>
                                    </p:audio>
                                  </p:subTnLst>
                                </p:cTn>
                              </p:par>
                            </p:childTnLst>
                          </p:cTn>
                        </p:par>
                      </p:childTnLst>
                    </p:cTn>
                  </p:par>
                  <p:par>
                    <p:cTn id="49" fill="hold">
                      <p:stCondLst>
                        <p:cond delay="indefinite"/>
                      </p:stCondLst>
                      <p:childTnLst>
                        <p:par>
                          <p:cTn id="50" fill="hold">
                            <p:stCondLst>
                              <p:cond delay="0"/>
                            </p:stCondLst>
                            <p:childTnLst>
                              <p:par>
                                <p:cTn id="51" presetID="34" presetClass="entr" presetSubtype="0" fill="hold" grpId="0" nodeType="clickEffect">
                                  <p:stCondLst>
                                    <p:cond delay="0"/>
                                  </p:stCondLst>
                                  <p:childTnLst>
                                    <p:set>
                                      <p:cBhvr>
                                        <p:cTn id="52" dur="1" fill="hold">
                                          <p:stCondLst>
                                            <p:cond delay="0"/>
                                          </p:stCondLst>
                                        </p:cTn>
                                        <p:tgtEl>
                                          <p:spTgt spid="46085"/>
                                        </p:tgtEl>
                                        <p:attrNameLst>
                                          <p:attrName>style.visibility</p:attrName>
                                        </p:attrNameLst>
                                      </p:cBhvr>
                                      <p:to>
                                        <p:strVal val="visible"/>
                                      </p:to>
                                    </p:set>
                                    <p:anim from="(-#ppt_w/2)" to="(#ppt_x)" calcmode="lin" valueType="num">
                                      <p:cBhvr>
                                        <p:cTn id="53" dur="300" fill="hold">
                                          <p:stCondLst>
                                            <p:cond delay="0"/>
                                          </p:stCondLst>
                                        </p:cTn>
                                        <p:tgtEl>
                                          <p:spTgt spid="46085"/>
                                        </p:tgtEl>
                                        <p:attrNameLst>
                                          <p:attrName>ppt_x</p:attrName>
                                        </p:attrNameLst>
                                      </p:cBhvr>
                                    </p:anim>
                                    <p:anim from="0" to="-1.0" calcmode="lin" valueType="num">
                                      <p:cBhvr>
                                        <p:cTn id="54" dur="100" decel="50000" autoRev="1" fill="hold">
                                          <p:stCondLst>
                                            <p:cond delay="300"/>
                                          </p:stCondLst>
                                        </p:cTn>
                                        <p:tgtEl>
                                          <p:spTgt spid="46085"/>
                                        </p:tgtEl>
                                        <p:attrNameLst>
                                          <p:attrName>xshear</p:attrName>
                                        </p:attrNameLst>
                                      </p:cBhvr>
                                    </p:anim>
                                    <p:animScale>
                                      <p:cBhvr>
                                        <p:cTn id="55" dur="100" decel="100000" autoRev="1" fill="hold">
                                          <p:stCondLst>
                                            <p:cond delay="300"/>
                                          </p:stCondLst>
                                        </p:cTn>
                                        <p:tgtEl>
                                          <p:spTgt spid="46085"/>
                                        </p:tgtEl>
                                      </p:cBhvr>
                                      <p:from x="100000" y="100000"/>
                                      <p:to x="80000" y="100000"/>
                                    </p:animScale>
                                    <p:anim by="(#ppt_h/3+#ppt_w*0.1)" calcmode="lin" valueType="num">
                                      <p:cBhvr additive="sum">
                                        <p:cTn id="56" dur="100" decel="100000" autoRev="1" fill="hold">
                                          <p:stCondLst>
                                            <p:cond delay="300"/>
                                          </p:stCondLst>
                                        </p:cTn>
                                        <p:tgtEl>
                                          <p:spTgt spid="46085"/>
                                        </p:tgtEl>
                                        <p:attrNameLst>
                                          <p:attrName>ppt_x</p:attrName>
                                        </p:attrNameLst>
                                      </p:cBhvr>
                                    </p:anim>
                                  </p:childTnLst>
                                  <p:subTnLst>
                                    <p:audio>
                                      <p:cMediaNode>
                                        <p:cTn display="0" masterRel="sameClick">
                                          <p:stCondLst>
                                            <p:cond evt="begin" delay="0">
                                              <p:tn val="51"/>
                                            </p:cond>
                                          </p:stCondLst>
                                          <p:endCondLst>
                                            <p:cond evt="onStopAudio" delay="0">
                                              <p:tgtEl>
                                                <p:sldTgt/>
                                              </p:tgtEl>
                                            </p:cond>
                                          </p:endCondLst>
                                        </p:cTn>
                                        <p:tgtEl>
                                          <p:sndTgt r:embed="rId4" name="CARROT.WAV"/>
                                        </p:tgtEl>
                                      </p:cMediaNode>
                                    </p:audio>
                                  </p:sub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00"/>
                                        <p:tgtEl>
                                          <p:spTgt spid="9"/>
                                        </p:tgtEl>
                                      </p:cBhvr>
                                    </p:animEffect>
                                  </p:childTnLst>
                                  <p:subTnLst>
                                    <p:audio>
                                      <p:cMediaNode>
                                        <p:cTn display="0" masterRel="sameClick">
                                          <p:stCondLst>
                                            <p:cond evt="begin" delay="0">
                                              <p:tn val="59"/>
                                            </p:cond>
                                          </p:stCondLst>
                                          <p:endCondLst>
                                            <p:cond evt="onStopAudio" delay="0">
                                              <p:tgtEl>
                                                <p:sldTgt/>
                                              </p:tgtEl>
                                            </p:cond>
                                          </p:endCondLst>
                                        </p:cTn>
                                        <p:tgtEl>
                                          <p:sndTgt r:embed="rId5" name="coin.wav"/>
                                        </p:tgtEl>
                                      </p:cMediaNode>
                                    </p:audio>
                                  </p:sub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down)">
                                      <p:cBhvr>
                                        <p:cTn id="66" dur="500"/>
                                        <p:tgtEl>
                                          <p:spTgt spid="10"/>
                                        </p:tgtEl>
                                      </p:cBhvr>
                                    </p:animEffect>
                                  </p:childTnLst>
                                  <p:subTnLst>
                                    <p:audio>
                                      <p:cMediaNode>
                                        <p:cTn display="0" masterRel="sameClick">
                                          <p:stCondLst>
                                            <p:cond evt="begin" delay="0">
                                              <p:tn val="64"/>
                                            </p:cond>
                                          </p:stCondLst>
                                          <p:endCondLst>
                                            <p:cond evt="onStopAudio" delay="0">
                                              <p:tgtEl>
                                                <p:sldTgt/>
                                              </p:tgtEl>
                                            </p:cond>
                                          </p:endCondLst>
                                        </p:cTn>
                                        <p:tgtEl>
                                          <p:sndTgt r:embed="rId5" name="coin.wav"/>
                                        </p:tgtEl>
                                      </p:cMediaNode>
                                    </p:audio>
                                  </p:sub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down)">
                                      <p:cBhvr>
                                        <p:cTn id="71" dur="500"/>
                                        <p:tgtEl>
                                          <p:spTgt spid="11"/>
                                        </p:tgtEl>
                                      </p:cBhvr>
                                    </p:animEffect>
                                  </p:childTnLst>
                                  <p:subTnLst>
                                    <p:audio>
                                      <p:cMediaNode>
                                        <p:cTn display="0" masterRel="sameClick">
                                          <p:stCondLst>
                                            <p:cond evt="begin" delay="0">
                                              <p:tn val="69"/>
                                            </p:cond>
                                          </p:stCondLst>
                                          <p:endCondLst>
                                            <p:cond evt="onStopAudio" delay="0">
                                              <p:tgtEl>
                                                <p:sldTgt/>
                                              </p:tgtEl>
                                            </p:cond>
                                          </p:endCondLst>
                                        </p:cTn>
                                        <p:tgtEl>
                                          <p:sndTgt r:embed="rId5" name="coin.wav"/>
                                        </p:tgtEl>
                                      </p:cMediaNode>
                                    </p:audio>
                                  </p:sub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down)">
                                      <p:cBhvr>
                                        <p:cTn id="76" dur="500"/>
                                        <p:tgtEl>
                                          <p:spTgt spid="12"/>
                                        </p:tgtEl>
                                      </p:cBhvr>
                                    </p:animEffect>
                                  </p:childTnLst>
                                  <p:subTnLst>
                                    <p:audio>
                                      <p:cMediaNode>
                                        <p:cTn display="0" masterRel="sameClick">
                                          <p:stCondLst>
                                            <p:cond evt="begin" delay="0">
                                              <p:tn val="7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6081" grpId="0"/>
      <p:bldP spid="4" grpId="0" animBg="1"/>
      <p:bldP spid="46082" grpId="0"/>
      <p:bldP spid="46083" grpId="0"/>
      <p:bldP spid="46084" grpId="0"/>
      <p:bldP spid="46085"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ذو زاويتين مستديرتين في نفس الجانب 1"/>
          <p:cNvSpPr/>
          <p:nvPr/>
        </p:nvSpPr>
        <p:spPr>
          <a:xfrm>
            <a:off x="0" y="116632"/>
            <a:ext cx="9181008" cy="1274440"/>
          </a:xfrm>
          <a:prstGeom prst="round2SameRect">
            <a:avLst/>
          </a:prstGeom>
          <a:ln w="57150">
            <a:solidFill>
              <a:srgbClr val="00FFFF"/>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a:p>
        </p:txBody>
      </p:sp>
      <p:sp>
        <p:nvSpPr>
          <p:cNvPr id="3" name="Rectangle 1"/>
          <p:cNvSpPr>
            <a:spLocks noChangeArrowheads="1"/>
          </p:cNvSpPr>
          <p:nvPr/>
        </p:nvSpPr>
        <p:spPr bwMode="auto">
          <a:xfrm>
            <a:off x="251520" y="188640"/>
            <a:ext cx="860444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 استخدم الكلمات التالية في جمل مفيدة بحيث تكون منصوبة على الاختصاص مع مراعاة العلامة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الإعرابية:</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مستطيل ذو زاويتين مستديرتين في نفس الجانب 3"/>
          <p:cNvSpPr/>
          <p:nvPr/>
        </p:nvSpPr>
        <p:spPr>
          <a:xfrm rot="10800000">
            <a:off x="35496" y="1772816"/>
            <a:ext cx="9108504" cy="4752528"/>
          </a:xfrm>
          <a:prstGeom prst="round2SameRect">
            <a:avLst/>
          </a:prstGeom>
          <a:ln w="57150">
            <a:solidFill>
              <a:srgbClr val="00FFFF"/>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a:p>
        </p:txBody>
      </p:sp>
      <p:sp>
        <p:nvSpPr>
          <p:cNvPr id="5" name="Rectangle 2"/>
          <p:cNvSpPr>
            <a:spLocks noChangeArrowheads="1"/>
          </p:cNvSpPr>
          <p:nvPr/>
        </p:nvSpPr>
        <p:spPr bwMode="auto">
          <a:xfrm>
            <a:off x="386631" y="2060848"/>
            <a:ext cx="835998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err="1" smtClean="0"/>
              <a:t>المشاركون</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3"/>
          <p:cNvSpPr>
            <a:spLocks noChangeArrowheads="1"/>
          </p:cNvSpPr>
          <p:nvPr/>
        </p:nvSpPr>
        <p:spPr bwMode="auto">
          <a:xfrm>
            <a:off x="295211" y="3093543"/>
            <a:ext cx="8475397"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err="1" smtClean="0"/>
              <a:t>الممرضات</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4"/>
          <p:cNvSpPr>
            <a:spLocks noChangeArrowheads="1"/>
          </p:cNvSpPr>
          <p:nvPr/>
        </p:nvSpPr>
        <p:spPr bwMode="auto">
          <a:xfrm>
            <a:off x="1319784" y="4126238"/>
            <a:ext cx="7503977"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err="1" smtClean="0"/>
              <a:t>العقلاء</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357158" y="1988840"/>
            <a:ext cx="6072230" cy="523220"/>
          </a:xfrm>
          <a:prstGeom prst="rect">
            <a:avLst/>
          </a:prstGeom>
          <a:noFill/>
        </p:spPr>
        <p:txBody>
          <a:bodyPr wrap="square" rtlCol="1">
            <a:spAutoFit/>
          </a:bodyPr>
          <a:lstStyle/>
          <a:p>
            <a:r>
              <a:rPr lang="ar-SA" sz="2800" b="1" dirty="0" smtClean="0">
                <a:solidFill>
                  <a:srgbClr val="0000FF"/>
                </a:solidFill>
              </a:rPr>
              <a:t>نحن المشاركين في التصفيات مواصلون للقمة. </a:t>
            </a:r>
            <a:endParaRPr lang="en-US" sz="2800" dirty="0" smtClean="0">
              <a:solidFill>
                <a:srgbClr val="0000FF"/>
              </a:solidFill>
            </a:endParaRPr>
          </a:p>
        </p:txBody>
      </p:sp>
      <p:sp>
        <p:nvSpPr>
          <p:cNvPr id="10" name="مربع نص 9"/>
          <p:cNvSpPr txBox="1"/>
          <p:nvPr/>
        </p:nvSpPr>
        <p:spPr>
          <a:xfrm>
            <a:off x="357158" y="2996952"/>
            <a:ext cx="6072230" cy="584775"/>
          </a:xfrm>
          <a:prstGeom prst="rect">
            <a:avLst/>
          </a:prstGeom>
          <a:noFill/>
        </p:spPr>
        <p:txBody>
          <a:bodyPr wrap="square" rtlCol="1">
            <a:spAutoFit/>
          </a:bodyPr>
          <a:lstStyle/>
          <a:p>
            <a:r>
              <a:rPr lang="ar-SA" sz="3200" b="1" dirty="0" smtClean="0">
                <a:solidFill>
                  <a:srgbClr val="0000FF"/>
                </a:solidFill>
              </a:rPr>
              <a:t>أنتم الممرضات ملائكةُ الرحمة.</a:t>
            </a:r>
            <a:endParaRPr lang="ar-SA" sz="3200" dirty="0">
              <a:solidFill>
                <a:srgbClr val="0000FF"/>
              </a:solidFill>
            </a:endParaRPr>
          </a:p>
        </p:txBody>
      </p:sp>
      <p:sp>
        <p:nvSpPr>
          <p:cNvPr id="11" name="مربع نص 10"/>
          <p:cNvSpPr txBox="1"/>
          <p:nvPr/>
        </p:nvSpPr>
        <p:spPr>
          <a:xfrm>
            <a:off x="357158" y="4005064"/>
            <a:ext cx="6072230" cy="584775"/>
          </a:xfrm>
          <a:prstGeom prst="rect">
            <a:avLst/>
          </a:prstGeom>
          <a:noFill/>
        </p:spPr>
        <p:txBody>
          <a:bodyPr wrap="square" rtlCol="1">
            <a:spAutoFit/>
          </a:bodyPr>
          <a:lstStyle/>
          <a:p>
            <a:r>
              <a:rPr lang="ar-SA" sz="3200" b="1" dirty="0" smtClean="0">
                <a:solidFill>
                  <a:srgbClr val="0000FF"/>
                </a:solidFill>
              </a:rPr>
              <a:t>أنتم العقلاءَ مطالبون ببذل المزيد من الجهد. </a:t>
            </a:r>
            <a:endParaRPr lang="en-US" sz="32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300" fill="hold">
                                          <p:stCondLst>
                                            <p:cond delay="0"/>
                                          </p:stCondLst>
                                        </p:cTn>
                                        <p:tgtEl>
                                          <p:spTgt spid="5"/>
                                        </p:tgtEl>
                                        <p:attrNameLst>
                                          <p:attrName>ppt_x</p:attrName>
                                        </p:attrNameLst>
                                      </p:cBhvr>
                                    </p:anim>
                                    <p:anim from="0" to="-1.0" calcmode="lin" valueType="num">
                                      <p:cBhvr>
                                        <p:cTn id="8" dur="100" decel="50000" autoRev="1" fill="hold">
                                          <p:stCondLst>
                                            <p:cond delay="300"/>
                                          </p:stCondLst>
                                        </p:cTn>
                                        <p:tgtEl>
                                          <p:spTgt spid="5"/>
                                        </p:tgtEl>
                                        <p:attrNameLst>
                                          <p:attrName>xshear</p:attrName>
                                        </p:attrNameLst>
                                      </p:cBhvr>
                                    </p:anim>
                                    <p:animScale>
                                      <p:cBhvr>
                                        <p:cTn id="9" dur="100" decel="100000" autoRev="1" fill="hold">
                                          <p:stCondLst>
                                            <p:cond delay="300"/>
                                          </p:stCondLst>
                                        </p:cTn>
                                        <p:tgtEl>
                                          <p:spTgt spid="5"/>
                                        </p:tgtEl>
                                      </p:cBhvr>
                                      <p:from x="100000" y="100000"/>
                                      <p:to x="80000" y="100000"/>
                                    </p:animScale>
                                    <p:anim by="(#ppt_h/3+#ppt_w*0.1)" calcmode="lin" valueType="num">
                                      <p:cBhvr additive="sum">
                                        <p:cTn id="10" dur="100" decel="100000" autoRev="1" fill="hold">
                                          <p:stCondLst>
                                            <p:cond delay="300"/>
                                          </p:stCondLst>
                                        </p:cTn>
                                        <p:tgtEl>
                                          <p:spTgt spid="5"/>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RROT.WAV"/>
                                        </p:tgtEl>
                                      </p:cMediaNode>
                                    </p:audio>
                                  </p:sub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from="(-#ppt_w/2)" to="(#ppt_x)" calcmode="lin" valueType="num">
                                      <p:cBhvr>
                                        <p:cTn id="15" dur="300" fill="hold">
                                          <p:stCondLst>
                                            <p:cond delay="0"/>
                                          </p:stCondLst>
                                        </p:cTn>
                                        <p:tgtEl>
                                          <p:spTgt spid="6"/>
                                        </p:tgtEl>
                                        <p:attrNameLst>
                                          <p:attrName>ppt_x</p:attrName>
                                        </p:attrNameLst>
                                      </p:cBhvr>
                                    </p:anim>
                                    <p:anim from="0" to="-1.0" calcmode="lin" valueType="num">
                                      <p:cBhvr>
                                        <p:cTn id="16" dur="100" decel="50000" autoRev="1" fill="hold">
                                          <p:stCondLst>
                                            <p:cond delay="300"/>
                                          </p:stCondLst>
                                        </p:cTn>
                                        <p:tgtEl>
                                          <p:spTgt spid="6"/>
                                        </p:tgtEl>
                                        <p:attrNameLst>
                                          <p:attrName>xshear</p:attrName>
                                        </p:attrNameLst>
                                      </p:cBhvr>
                                    </p:anim>
                                    <p:animScale>
                                      <p:cBhvr>
                                        <p:cTn id="17" dur="100" decel="100000" autoRev="1" fill="hold">
                                          <p:stCondLst>
                                            <p:cond delay="300"/>
                                          </p:stCondLst>
                                        </p:cTn>
                                        <p:tgtEl>
                                          <p:spTgt spid="6"/>
                                        </p:tgtEl>
                                      </p:cBhvr>
                                      <p:from x="100000" y="100000"/>
                                      <p:to x="80000" y="100000"/>
                                    </p:animScale>
                                    <p:anim by="(#ppt_h/3+#ppt_w*0.1)" calcmode="lin" valueType="num">
                                      <p:cBhvr additive="sum">
                                        <p:cTn id="18" dur="100" decel="100000" autoRev="1" fill="hold">
                                          <p:stCondLst>
                                            <p:cond delay="300"/>
                                          </p:stCondLst>
                                        </p:cTn>
                                        <p:tgtEl>
                                          <p:spTgt spid="6"/>
                                        </p:tgtEl>
                                        <p:attrNameLst>
                                          <p:attrName>ppt_x</p:attrName>
                                        </p:attrNameLst>
                                      </p:cBhvr>
                                    </p:anim>
                                  </p:childTnLst>
                                  <p:subTnLst>
                                    <p:audio>
                                      <p:cMediaNode>
                                        <p:cTn display="0" masterRel="sameClick">
                                          <p:stCondLst>
                                            <p:cond evt="begin" delay="0">
                                              <p:tn val="13"/>
                                            </p:cond>
                                          </p:stCondLst>
                                          <p:endCondLst>
                                            <p:cond evt="onStopAudio" delay="0">
                                              <p:tgtEl>
                                                <p:sldTgt/>
                                              </p:tgtEl>
                                            </p:cond>
                                          </p:endCondLst>
                                        </p:cTn>
                                        <p:tgtEl>
                                          <p:sndTgt r:embed="rId3" name="CARROT.WAV"/>
                                        </p:tgtEl>
                                      </p:cMediaNode>
                                    </p:audio>
                                  </p:sub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from="(-#ppt_w/2)" to="(#ppt_x)" calcmode="lin" valueType="num">
                                      <p:cBhvr>
                                        <p:cTn id="23" dur="300" fill="hold">
                                          <p:stCondLst>
                                            <p:cond delay="0"/>
                                          </p:stCondLst>
                                        </p:cTn>
                                        <p:tgtEl>
                                          <p:spTgt spid="7"/>
                                        </p:tgtEl>
                                        <p:attrNameLst>
                                          <p:attrName>ppt_x</p:attrName>
                                        </p:attrNameLst>
                                      </p:cBhvr>
                                    </p:anim>
                                    <p:anim from="0" to="-1.0" calcmode="lin" valueType="num">
                                      <p:cBhvr>
                                        <p:cTn id="24" dur="100" decel="50000" autoRev="1" fill="hold">
                                          <p:stCondLst>
                                            <p:cond delay="300"/>
                                          </p:stCondLst>
                                        </p:cTn>
                                        <p:tgtEl>
                                          <p:spTgt spid="7"/>
                                        </p:tgtEl>
                                        <p:attrNameLst>
                                          <p:attrName>xshear</p:attrName>
                                        </p:attrNameLst>
                                      </p:cBhvr>
                                    </p:anim>
                                    <p:animScale>
                                      <p:cBhvr>
                                        <p:cTn id="25" dur="100" decel="100000" autoRev="1" fill="hold">
                                          <p:stCondLst>
                                            <p:cond delay="300"/>
                                          </p:stCondLst>
                                        </p:cTn>
                                        <p:tgtEl>
                                          <p:spTgt spid="7"/>
                                        </p:tgtEl>
                                      </p:cBhvr>
                                      <p:from x="100000" y="100000"/>
                                      <p:to x="80000" y="100000"/>
                                    </p:animScale>
                                    <p:anim by="(#ppt_h/3+#ppt_w*0.1)" calcmode="lin" valueType="num">
                                      <p:cBhvr additive="sum">
                                        <p:cTn id="26" dur="100" decel="100000" autoRev="1" fill="hold">
                                          <p:stCondLst>
                                            <p:cond delay="300"/>
                                          </p:stCondLst>
                                        </p:cTn>
                                        <p:tgtEl>
                                          <p:spTgt spid="7"/>
                                        </p:tgtEl>
                                        <p:attrNameLst>
                                          <p:attrName>ppt_x</p:attrName>
                                        </p:attrNameLst>
                                      </p:cBhvr>
                                    </p:anim>
                                  </p:childTnLst>
                                  <p:subTnLst>
                                    <p:audio>
                                      <p:cMediaNode>
                                        <p:cTn display="0" masterRel="sameClick">
                                          <p:stCondLst>
                                            <p:cond evt="begin" delay="0">
                                              <p:tn val="21"/>
                                            </p:cond>
                                          </p:stCondLst>
                                          <p:endCondLst>
                                            <p:cond evt="onStopAudio" delay="0">
                                              <p:tgtEl>
                                                <p:sldTgt/>
                                              </p:tgtEl>
                                            </p:cond>
                                          </p:endCondLst>
                                        </p:cTn>
                                        <p:tgtEl>
                                          <p:sndTgt r:embed="rId3" name="CARROT.WAV"/>
                                        </p:tgtEl>
                                      </p:cMediaNode>
                                    </p:audio>
                                  </p:sub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subTnLst>
                                    <p:audio>
                                      <p:cMediaNode>
                                        <p:cTn display="0" masterRel="sameClick">
                                          <p:stCondLst>
                                            <p:cond evt="begin" delay="0">
                                              <p:tn val="29"/>
                                            </p:cond>
                                          </p:stCondLst>
                                          <p:endCondLst>
                                            <p:cond evt="onStopAudio" delay="0">
                                              <p:tgtEl>
                                                <p:sldTgt/>
                                              </p:tgtEl>
                                            </p:cond>
                                          </p:endCondLst>
                                        </p:cTn>
                                        <p:tgtEl>
                                          <p:sndTgt r:embed="rId4" name="coin.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subTnLst>
                                    <p:audio>
                                      <p:cMediaNode>
                                        <p:cTn display="0" masterRel="sameClick">
                                          <p:stCondLst>
                                            <p:cond evt="begin" delay="0">
                                              <p:tn val="34"/>
                                            </p:cond>
                                          </p:stCondLst>
                                          <p:endCondLst>
                                            <p:cond evt="onStopAudio" delay="0">
                                              <p:tgtEl>
                                                <p:sldTgt/>
                                              </p:tgtEl>
                                            </p:cond>
                                          </p:endCondLst>
                                        </p:cTn>
                                        <p:tgtEl>
                                          <p:sndTgt r:embed="rId4" name="coin.wav"/>
                                        </p:tgtEl>
                                      </p:cMediaNode>
                                    </p:audio>
                                  </p:sub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subTnLst>
                                    <p:audio>
                                      <p:cMediaNode>
                                        <p:cTn display="0" masterRel="sameClick">
                                          <p:stCondLst>
                                            <p:cond evt="begin" delay="0">
                                              <p:tn val="39"/>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مجموعة 4"/>
          <p:cNvGrpSpPr/>
          <p:nvPr/>
        </p:nvGrpSpPr>
        <p:grpSpPr>
          <a:xfrm>
            <a:off x="0" y="93712"/>
            <a:ext cx="9144000" cy="1441376"/>
            <a:chOff x="0" y="93712"/>
            <a:chExt cx="9144000" cy="1441376"/>
          </a:xfrm>
        </p:grpSpPr>
        <p:sp>
          <p:nvSpPr>
            <p:cNvPr id="2" name="مستطيل مستدير الزوايا 1"/>
            <p:cNvSpPr/>
            <p:nvPr/>
          </p:nvSpPr>
          <p:spPr>
            <a:xfrm>
              <a:off x="0" y="93712"/>
              <a:ext cx="9144000" cy="131906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ذو زاوية واحدة مخدوشة 2"/>
            <p:cNvSpPr/>
            <p:nvPr/>
          </p:nvSpPr>
          <p:spPr>
            <a:xfrm>
              <a:off x="107504" y="260648"/>
              <a:ext cx="8964488" cy="1274440"/>
            </a:xfrm>
            <a:prstGeom prst="snip1Rect">
              <a:avLst/>
            </a:prstGeom>
            <a:solidFill>
              <a:schemeClr val="bg1">
                <a:lumMod val="95000"/>
              </a:schemeClr>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44033" name="Rectangle 1"/>
          <p:cNvSpPr>
            <a:spLocks noChangeArrowheads="1"/>
          </p:cNvSpPr>
          <p:nvPr/>
        </p:nvSpPr>
        <p:spPr bwMode="auto">
          <a:xfrm>
            <a:off x="323528" y="332656"/>
            <a:ext cx="853244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اجعل كل تركيب مما يأتي خبراً لمبتدأ بعده اسم منصوب على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الاختصاص:</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8" name="مجموعة 7"/>
          <p:cNvGrpSpPr/>
          <p:nvPr/>
        </p:nvGrpSpPr>
        <p:grpSpPr>
          <a:xfrm>
            <a:off x="0" y="1700808"/>
            <a:ext cx="9144000" cy="5157192"/>
            <a:chOff x="0" y="1700808"/>
            <a:chExt cx="9144000" cy="5157192"/>
          </a:xfrm>
        </p:grpSpPr>
        <p:sp>
          <p:nvSpPr>
            <p:cNvPr id="6" name="مستطيل مستدير الزوايا 5"/>
            <p:cNvSpPr/>
            <p:nvPr/>
          </p:nvSpPr>
          <p:spPr>
            <a:xfrm>
              <a:off x="0" y="1700808"/>
              <a:ext cx="9144000" cy="489654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مستطيل ذو زاوية واحدة مخدوشة 6"/>
            <p:cNvSpPr/>
            <p:nvPr/>
          </p:nvSpPr>
          <p:spPr>
            <a:xfrm>
              <a:off x="323528" y="1844824"/>
              <a:ext cx="8424936" cy="5013176"/>
            </a:xfrm>
            <a:prstGeom prst="snip1Rect">
              <a:avLst>
                <a:gd name="adj" fmla="val 9574"/>
              </a:avLst>
            </a:prstGeom>
            <a:solidFill>
              <a:schemeClr val="bg1"/>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44034" name="Rectangle 2"/>
          <p:cNvSpPr>
            <a:spLocks noChangeArrowheads="1"/>
          </p:cNvSpPr>
          <p:nvPr/>
        </p:nvSpPr>
        <p:spPr bwMode="auto">
          <a:xfrm>
            <a:off x="4640410" y="2020199"/>
            <a:ext cx="367600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أ.</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نشكو من ازدحام الطرق.</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2"/>
          <p:cNvSpPr>
            <a:spLocks noChangeArrowheads="1"/>
          </p:cNvSpPr>
          <p:nvPr/>
        </p:nvSpPr>
        <p:spPr bwMode="auto">
          <a:xfrm>
            <a:off x="4355795" y="3503910"/>
            <a:ext cx="3951723"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ب.</a:t>
            </a:r>
            <a:r>
              <a:rPr lang="ar-EG" sz="3200" b="1" dirty="0" smtClean="0"/>
              <a:t> أعرف واجباتي وحقوقي.</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4538537" y="5157192"/>
            <a:ext cx="3768980"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ت.</a:t>
            </a:r>
            <a:r>
              <a:rPr lang="ar-EG" sz="3200" b="1" dirty="0" smtClean="0"/>
              <a:t> نتألم لما يصيب إخواننا.</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مربع نص 11"/>
          <p:cNvSpPr txBox="1"/>
          <p:nvPr/>
        </p:nvSpPr>
        <p:spPr>
          <a:xfrm>
            <a:off x="785786" y="2714620"/>
            <a:ext cx="7658116" cy="523220"/>
          </a:xfrm>
          <a:prstGeom prst="rect">
            <a:avLst/>
          </a:prstGeom>
          <a:noFill/>
        </p:spPr>
        <p:txBody>
          <a:bodyPr wrap="square" rtlCol="1">
            <a:spAutoFit/>
          </a:bodyPr>
          <a:lstStyle/>
          <a:p>
            <a:r>
              <a:rPr lang="ar-SA" sz="2800" b="1" dirty="0" smtClean="0">
                <a:solidFill>
                  <a:srgbClr val="0000FF"/>
                </a:solidFill>
              </a:rPr>
              <a:t>نحن المواطنين نشكو من ازدحام الطرق. </a:t>
            </a:r>
            <a:endParaRPr lang="en-US" sz="2800" dirty="0" smtClean="0">
              <a:solidFill>
                <a:srgbClr val="0000FF"/>
              </a:solidFill>
            </a:endParaRPr>
          </a:p>
        </p:txBody>
      </p:sp>
      <p:sp>
        <p:nvSpPr>
          <p:cNvPr id="13" name="مربع نص 12"/>
          <p:cNvSpPr txBox="1"/>
          <p:nvPr/>
        </p:nvSpPr>
        <p:spPr>
          <a:xfrm>
            <a:off x="785786" y="4154780"/>
            <a:ext cx="7658116" cy="523220"/>
          </a:xfrm>
          <a:prstGeom prst="rect">
            <a:avLst/>
          </a:prstGeom>
          <a:noFill/>
        </p:spPr>
        <p:txBody>
          <a:bodyPr wrap="square" rtlCol="1">
            <a:spAutoFit/>
          </a:bodyPr>
          <a:lstStyle/>
          <a:p>
            <a:r>
              <a:rPr lang="ar-SA" sz="2800" b="1" dirty="0" smtClean="0">
                <a:solidFill>
                  <a:srgbClr val="0000FF"/>
                </a:solidFill>
              </a:rPr>
              <a:t>أنا حافظ القرآن أعرف واجباتي وحقوقي.</a:t>
            </a:r>
            <a:endParaRPr lang="en-US" sz="2800" dirty="0">
              <a:solidFill>
                <a:srgbClr val="0000FF"/>
              </a:solidFill>
            </a:endParaRPr>
          </a:p>
        </p:txBody>
      </p:sp>
      <p:sp>
        <p:nvSpPr>
          <p:cNvPr id="14" name="مربع نص 13"/>
          <p:cNvSpPr txBox="1"/>
          <p:nvPr/>
        </p:nvSpPr>
        <p:spPr>
          <a:xfrm>
            <a:off x="785786" y="5882972"/>
            <a:ext cx="7658116" cy="523220"/>
          </a:xfrm>
          <a:prstGeom prst="rect">
            <a:avLst/>
          </a:prstGeom>
          <a:noFill/>
        </p:spPr>
        <p:txBody>
          <a:bodyPr wrap="square" rtlCol="1">
            <a:spAutoFit/>
          </a:bodyPr>
          <a:lstStyle/>
          <a:p>
            <a:r>
              <a:rPr lang="ar-SA" sz="2800" b="1" dirty="0" smtClean="0">
                <a:solidFill>
                  <a:srgbClr val="0000FF"/>
                </a:solidFill>
              </a:rPr>
              <a:t>نحن المسلمين نتألم لما يصيب إخواننا.   </a:t>
            </a:r>
            <a:endParaRPr lang="en-US" sz="2800"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par>
                                <p:cTn id="10" presetID="47" presetClass="entr" presetSubtype="0" fill="hold" grpId="0" nodeType="withEffect">
                                  <p:stCondLst>
                                    <p:cond delay="0"/>
                                  </p:stCondLst>
                                  <p:childTnLst>
                                    <p:set>
                                      <p:cBhvr>
                                        <p:cTn id="11" dur="1" fill="hold">
                                          <p:stCondLst>
                                            <p:cond delay="0"/>
                                          </p:stCondLst>
                                        </p:cTn>
                                        <p:tgtEl>
                                          <p:spTgt spid="44033"/>
                                        </p:tgtEl>
                                        <p:attrNameLst>
                                          <p:attrName>style.visibility</p:attrName>
                                        </p:attrNameLst>
                                      </p:cBhvr>
                                      <p:to>
                                        <p:strVal val="visible"/>
                                      </p:to>
                                    </p:set>
                                    <p:animEffect transition="in" filter="fade">
                                      <p:cBhvr>
                                        <p:cTn id="12" dur="1000"/>
                                        <p:tgtEl>
                                          <p:spTgt spid="44033"/>
                                        </p:tgtEl>
                                      </p:cBhvr>
                                    </p:animEffect>
                                    <p:anim calcmode="lin" valueType="num">
                                      <p:cBhvr>
                                        <p:cTn id="13" dur="1000" fill="hold"/>
                                        <p:tgtEl>
                                          <p:spTgt spid="44033"/>
                                        </p:tgtEl>
                                        <p:attrNameLst>
                                          <p:attrName>ppt_x</p:attrName>
                                        </p:attrNameLst>
                                      </p:cBhvr>
                                      <p:tavLst>
                                        <p:tav tm="0">
                                          <p:val>
                                            <p:strVal val="#ppt_x"/>
                                          </p:val>
                                        </p:tav>
                                        <p:tav tm="100000">
                                          <p:val>
                                            <p:strVal val="#ppt_x"/>
                                          </p:val>
                                        </p:tav>
                                      </p:tavLst>
                                    </p:anim>
                                    <p:anim calcmode="lin" valueType="num">
                                      <p:cBhvr>
                                        <p:cTn id="14" dur="1000" fill="hold"/>
                                        <p:tgtEl>
                                          <p:spTgt spid="4403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suction.wav"/>
                                        </p:tgtEl>
                                      </p:cMediaNode>
                                    </p:audio>
                                  </p:subTnLst>
                                </p:cTn>
                              </p:par>
                            </p:childTnLst>
                          </p:cTn>
                        </p:par>
                      </p:childTnLst>
                    </p:cTn>
                  </p:par>
                  <p:par>
                    <p:cTn id="15" fill="hold">
                      <p:stCondLst>
                        <p:cond delay="indefinite"/>
                      </p:stCondLst>
                      <p:childTnLst>
                        <p:par>
                          <p:cTn id="16" fill="hold">
                            <p:stCondLst>
                              <p:cond delay="0"/>
                            </p:stCondLst>
                            <p:childTnLst>
                              <p:par>
                                <p:cTn id="17" presetID="54" presetClass="entr" presetSubtype="0" accel="10000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ppt_w*0.05"/>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anim calcmode="lin" valueType="num">
                                      <p:cBhvr>
                                        <p:cTn id="21" dur="500" fill="hold"/>
                                        <p:tgtEl>
                                          <p:spTgt spid="8"/>
                                        </p:tgtEl>
                                        <p:attrNameLst>
                                          <p:attrName>ppt_x</p:attrName>
                                        </p:attrNameLst>
                                      </p:cBhvr>
                                      <p:tavLst>
                                        <p:tav tm="0">
                                          <p:val>
                                            <p:strVal val="#ppt_x-.2"/>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Effect transition="in" filter="fade">
                                      <p:cBhvr>
                                        <p:cTn id="23" dur="500"/>
                                        <p:tgtEl>
                                          <p:spTgt spid="8"/>
                                        </p:tgtEl>
                                      </p:cBhvr>
                                    </p:animEffect>
                                  </p:childTnLst>
                                  <p:subTnLst>
                                    <p:audio>
                                      <p:cMediaNode>
                                        <p:cTn display="0" masterRel="sameClick">
                                          <p:stCondLst>
                                            <p:cond evt="begin" delay="0">
                                              <p:tn val="17"/>
                                            </p:cond>
                                          </p:stCondLst>
                                          <p:endCondLst>
                                            <p:cond evt="onStopAudio" delay="0">
                                              <p:tgtEl>
                                                <p:sldTgt/>
                                              </p:tgtEl>
                                            </p:cond>
                                          </p:endCondLst>
                                        </p:cTn>
                                        <p:tgtEl>
                                          <p:sndTgt r:embed="rId4" name="wind.wav"/>
                                        </p:tgtEl>
                                      </p:cMediaNode>
                                    </p:audio>
                                  </p:subTnLst>
                                </p:cTn>
                              </p:par>
                              <p:par>
                                <p:cTn id="24" presetID="54" presetClass="entr" presetSubtype="0" accel="100000" fill="hold" grpId="0" nodeType="withEffect">
                                  <p:stCondLst>
                                    <p:cond delay="0"/>
                                  </p:stCondLst>
                                  <p:childTnLst>
                                    <p:set>
                                      <p:cBhvr>
                                        <p:cTn id="25" dur="1" fill="hold">
                                          <p:stCondLst>
                                            <p:cond delay="0"/>
                                          </p:stCondLst>
                                        </p:cTn>
                                        <p:tgtEl>
                                          <p:spTgt spid="44034"/>
                                        </p:tgtEl>
                                        <p:attrNameLst>
                                          <p:attrName>style.visibility</p:attrName>
                                        </p:attrNameLst>
                                      </p:cBhvr>
                                      <p:to>
                                        <p:strVal val="visible"/>
                                      </p:to>
                                    </p:set>
                                    <p:anim calcmode="lin" valueType="num">
                                      <p:cBhvr>
                                        <p:cTn id="26" dur="500" fill="hold"/>
                                        <p:tgtEl>
                                          <p:spTgt spid="44034"/>
                                        </p:tgtEl>
                                        <p:attrNameLst>
                                          <p:attrName>ppt_w</p:attrName>
                                        </p:attrNameLst>
                                      </p:cBhvr>
                                      <p:tavLst>
                                        <p:tav tm="0">
                                          <p:val>
                                            <p:strVal val="#ppt_w*0.05"/>
                                          </p:val>
                                        </p:tav>
                                        <p:tav tm="100000">
                                          <p:val>
                                            <p:strVal val="#ppt_w"/>
                                          </p:val>
                                        </p:tav>
                                      </p:tavLst>
                                    </p:anim>
                                    <p:anim calcmode="lin" valueType="num">
                                      <p:cBhvr>
                                        <p:cTn id="27" dur="500" fill="hold"/>
                                        <p:tgtEl>
                                          <p:spTgt spid="44034"/>
                                        </p:tgtEl>
                                        <p:attrNameLst>
                                          <p:attrName>ppt_h</p:attrName>
                                        </p:attrNameLst>
                                      </p:cBhvr>
                                      <p:tavLst>
                                        <p:tav tm="0">
                                          <p:val>
                                            <p:strVal val="#ppt_h"/>
                                          </p:val>
                                        </p:tav>
                                        <p:tav tm="100000">
                                          <p:val>
                                            <p:strVal val="#ppt_h"/>
                                          </p:val>
                                        </p:tav>
                                      </p:tavLst>
                                    </p:anim>
                                    <p:anim calcmode="lin" valueType="num">
                                      <p:cBhvr>
                                        <p:cTn id="28" dur="500" fill="hold"/>
                                        <p:tgtEl>
                                          <p:spTgt spid="44034"/>
                                        </p:tgtEl>
                                        <p:attrNameLst>
                                          <p:attrName>ppt_x</p:attrName>
                                        </p:attrNameLst>
                                      </p:cBhvr>
                                      <p:tavLst>
                                        <p:tav tm="0">
                                          <p:val>
                                            <p:strVal val="#ppt_x-.2"/>
                                          </p:val>
                                        </p:tav>
                                        <p:tav tm="100000">
                                          <p:val>
                                            <p:strVal val="#ppt_x"/>
                                          </p:val>
                                        </p:tav>
                                      </p:tavLst>
                                    </p:anim>
                                    <p:anim calcmode="lin" valueType="num">
                                      <p:cBhvr>
                                        <p:cTn id="29" dur="500" fill="hold"/>
                                        <p:tgtEl>
                                          <p:spTgt spid="44034"/>
                                        </p:tgtEl>
                                        <p:attrNameLst>
                                          <p:attrName>ppt_y</p:attrName>
                                        </p:attrNameLst>
                                      </p:cBhvr>
                                      <p:tavLst>
                                        <p:tav tm="0">
                                          <p:val>
                                            <p:strVal val="#ppt_y"/>
                                          </p:val>
                                        </p:tav>
                                        <p:tav tm="100000">
                                          <p:val>
                                            <p:strVal val="#ppt_y"/>
                                          </p:val>
                                        </p:tav>
                                      </p:tavLst>
                                    </p:anim>
                                    <p:animEffect transition="in" filter="fade">
                                      <p:cBhvr>
                                        <p:cTn id="30" dur="500"/>
                                        <p:tgtEl>
                                          <p:spTgt spid="44034"/>
                                        </p:tgtEl>
                                      </p:cBhvr>
                                    </p:animEffect>
                                  </p:childTnLst>
                                  <p:subTnLst>
                                    <p:audio>
                                      <p:cMediaNode>
                                        <p:cTn display="0" masterRel="sameClick">
                                          <p:stCondLst>
                                            <p:cond evt="begin" delay="0">
                                              <p:tn val="24"/>
                                            </p:cond>
                                          </p:stCondLst>
                                          <p:endCondLst>
                                            <p:cond evt="onStopAudio" delay="0">
                                              <p:tgtEl>
                                                <p:sldTgt/>
                                              </p:tgtEl>
                                            </p:cond>
                                          </p:endCondLst>
                                        </p:cTn>
                                        <p:tgtEl>
                                          <p:sndTgt r:embed="rId4" name="wind.wav"/>
                                        </p:tgtEl>
                                      </p:cMediaNode>
                                    </p:audio>
                                  </p:subTnLst>
                                </p:cTn>
                              </p:par>
                            </p:childTnLst>
                          </p:cTn>
                        </p:par>
                      </p:childTnLst>
                    </p:cTn>
                  </p:par>
                  <p:par>
                    <p:cTn id="31" fill="hold">
                      <p:stCondLst>
                        <p:cond delay="indefinite"/>
                      </p:stCondLst>
                      <p:childTnLst>
                        <p:par>
                          <p:cTn id="32" fill="hold">
                            <p:stCondLst>
                              <p:cond delay="0"/>
                            </p:stCondLst>
                            <p:childTnLst>
                              <p:par>
                                <p:cTn id="33" presetID="54" presetClass="entr" presetSubtype="0" accel="10000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strVal val="#ppt_w*0.05"/>
                                          </p:val>
                                        </p:tav>
                                        <p:tav tm="100000">
                                          <p:val>
                                            <p:strVal val="#ppt_w"/>
                                          </p:val>
                                        </p:tav>
                                      </p:tavLst>
                                    </p:anim>
                                    <p:anim calcmode="lin" valueType="num">
                                      <p:cBhvr>
                                        <p:cTn id="36" dur="500" fill="hold"/>
                                        <p:tgtEl>
                                          <p:spTgt spid="10"/>
                                        </p:tgtEl>
                                        <p:attrNameLst>
                                          <p:attrName>ppt_h</p:attrName>
                                        </p:attrNameLst>
                                      </p:cBhvr>
                                      <p:tavLst>
                                        <p:tav tm="0">
                                          <p:val>
                                            <p:strVal val="#ppt_h"/>
                                          </p:val>
                                        </p:tav>
                                        <p:tav tm="100000">
                                          <p:val>
                                            <p:strVal val="#ppt_h"/>
                                          </p:val>
                                        </p:tav>
                                      </p:tavLst>
                                    </p:anim>
                                    <p:anim calcmode="lin" valueType="num">
                                      <p:cBhvr>
                                        <p:cTn id="37" dur="500" fill="hold"/>
                                        <p:tgtEl>
                                          <p:spTgt spid="10"/>
                                        </p:tgtEl>
                                        <p:attrNameLst>
                                          <p:attrName>ppt_x</p:attrName>
                                        </p:attrNameLst>
                                      </p:cBhvr>
                                      <p:tavLst>
                                        <p:tav tm="0">
                                          <p:val>
                                            <p:strVal val="#ppt_x-.2"/>
                                          </p:val>
                                        </p:tav>
                                        <p:tav tm="100000">
                                          <p:val>
                                            <p:strVal val="#ppt_x"/>
                                          </p:val>
                                        </p:tav>
                                      </p:tavLst>
                                    </p:anim>
                                    <p:anim calcmode="lin" valueType="num">
                                      <p:cBhvr>
                                        <p:cTn id="38" dur="500" fill="hold"/>
                                        <p:tgtEl>
                                          <p:spTgt spid="10"/>
                                        </p:tgtEl>
                                        <p:attrNameLst>
                                          <p:attrName>ppt_y</p:attrName>
                                        </p:attrNameLst>
                                      </p:cBhvr>
                                      <p:tavLst>
                                        <p:tav tm="0">
                                          <p:val>
                                            <p:strVal val="#ppt_y"/>
                                          </p:val>
                                        </p:tav>
                                        <p:tav tm="100000">
                                          <p:val>
                                            <p:strVal val="#ppt_y"/>
                                          </p:val>
                                        </p:tav>
                                      </p:tavLst>
                                    </p:anim>
                                    <p:animEffect transition="in" filter="fade">
                                      <p:cBhvr>
                                        <p:cTn id="39" dur="500"/>
                                        <p:tgtEl>
                                          <p:spTgt spid="10"/>
                                        </p:tgtEl>
                                      </p:cBhvr>
                                    </p:animEffect>
                                  </p:childTnLst>
                                  <p:subTnLst>
                                    <p:audio>
                                      <p:cMediaNode>
                                        <p:cTn display="0" masterRel="sameClick">
                                          <p:stCondLst>
                                            <p:cond evt="begin" delay="0">
                                              <p:tn val="33"/>
                                            </p:cond>
                                          </p:stCondLst>
                                          <p:endCondLst>
                                            <p:cond evt="onStopAudio" delay="0">
                                              <p:tgtEl>
                                                <p:sldTgt/>
                                              </p:tgtEl>
                                            </p:cond>
                                          </p:endCondLst>
                                        </p:cTn>
                                        <p:tgtEl>
                                          <p:sndTgt r:embed="rId4" name="wind.wav"/>
                                        </p:tgtEl>
                                      </p:cMediaNode>
                                    </p:audio>
                                  </p:subTnLst>
                                </p:cTn>
                              </p:par>
                            </p:childTnLst>
                          </p:cTn>
                        </p:par>
                      </p:childTnLst>
                    </p:cTn>
                  </p:par>
                  <p:par>
                    <p:cTn id="40" fill="hold">
                      <p:stCondLst>
                        <p:cond delay="indefinite"/>
                      </p:stCondLst>
                      <p:childTnLst>
                        <p:par>
                          <p:cTn id="41" fill="hold">
                            <p:stCondLst>
                              <p:cond delay="0"/>
                            </p:stCondLst>
                            <p:childTnLst>
                              <p:par>
                                <p:cTn id="42" presetID="54" presetClass="entr" presetSubtype="0" accel="10000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strVal val="#ppt_w*0.05"/>
                                          </p:val>
                                        </p:tav>
                                        <p:tav tm="100000">
                                          <p:val>
                                            <p:strVal val="#ppt_w"/>
                                          </p:val>
                                        </p:tav>
                                      </p:tavLst>
                                    </p:anim>
                                    <p:anim calcmode="lin" valueType="num">
                                      <p:cBhvr>
                                        <p:cTn id="45" dur="500" fill="hold"/>
                                        <p:tgtEl>
                                          <p:spTgt spid="11"/>
                                        </p:tgtEl>
                                        <p:attrNameLst>
                                          <p:attrName>ppt_h</p:attrName>
                                        </p:attrNameLst>
                                      </p:cBhvr>
                                      <p:tavLst>
                                        <p:tav tm="0">
                                          <p:val>
                                            <p:strVal val="#ppt_h"/>
                                          </p:val>
                                        </p:tav>
                                        <p:tav tm="100000">
                                          <p:val>
                                            <p:strVal val="#ppt_h"/>
                                          </p:val>
                                        </p:tav>
                                      </p:tavLst>
                                    </p:anim>
                                    <p:anim calcmode="lin" valueType="num">
                                      <p:cBhvr>
                                        <p:cTn id="46" dur="500" fill="hold"/>
                                        <p:tgtEl>
                                          <p:spTgt spid="11"/>
                                        </p:tgtEl>
                                        <p:attrNameLst>
                                          <p:attrName>ppt_x</p:attrName>
                                        </p:attrNameLst>
                                      </p:cBhvr>
                                      <p:tavLst>
                                        <p:tav tm="0">
                                          <p:val>
                                            <p:strVal val="#ppt_x-.2"/>
                                          </p:val>
                                        </p:tav>
                                        <p:tav tm="100000">
                                          <p:val>
                                            <p:strVal val="#ppt_x"/>
                                          </p:val>
                                        </p:tav>
                                      </p:tavLst>
                                    </p:anim>
                                    <p:anim calcmode="lin" valueType="num">
                                      <p:cBhvr>
                                        <p:cTn id="47" dur="500" fill="hold"/>
                                        <p:tgtEl>
                                          <p:spTgt spid="11"/>
                                        </p:tgtEl>
                                        <p:attrNameLst>
                                          <p:attrName>ppt_y</p:attrName>
                                        </p:attrNameLst>
                                      </p:cBhvr>
                                      <p:tavLst>
                                        <p:tav tm="0">
                                          <p:val>
                                            <p:strVal val="#ppt_y"/>
                                          </p:val>
                                        </p:tav>
                                        <p:tav tm="100000">
                                          <p:val>
                                            <p:strVal val="#ppt_y"/>
                                          </p:val>
                                        </p:tav>
                                      </p:tavLst>
                                    </p:anim>
                                    <p:animEffect transition="in" filter="fade">
                                      <p:cBhvr>
                                        <p:cTn id="48" dur="500"/>
                                        <p:tgtEl>
                                          <p:spTgt spid="11"/>
                                        </p:tgtEl>
                                      </p:cBhvr>
                                    </p:animEffect>
                                  </p:childTnLst>
                                  <p:subTnLst>
                                    <p:audio>
                                      <p:cMediaNode>
                                        <p:cTn display="0" masterRel="sameClick">
                                          <p:stCondLst>
                                            <p:cond evt="begin" delay="0">
                                              <p:tn val="42"/>
                                            </p:cond>
                                          </p:stCondLst>
                                          <p:endCondLst>
                                            <p:cond evt="onStopAudio" delay="0">
                                              <p:tgtEl>
                                                <p:sldTgt/>
                                              </p:tgtEl>
                                            </p:cond>
                                          </p:endCondLst>
                                        </p:cTn>
                                        <p:tgtEl>
                                          <p:sndTgt r:embed="rId4" name="wind.wav"/>
                                        </p:tgtEl>
                                      </p:cMediaNode>
                                    </p:audio>
                                  </p:sub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subTnLst>
                                    <p:audio>
                                      <p:cMediaNode>
                                        <p:cTn display="0" masterRel="sameClick">
                                          <p:stCondLst>
                                            <p:cond evt="begin" delay="0">
                                              <p:tn val="51"/>
                                            </p:cond>
                                          </p:stCondLst>
                                          <p:endCondLst>
                                            <p:cond evt="onStopAudio" delay="0">
                                              <p:tgtEl>
                                                <p:sldTgt/>
                                              </p:tgtEl>
                                            </p:cond>
                                          </p:endCondLst>
                                        </p:cTn>
                                        <p:tgtEl>
                                          <p:sndTgt r:embed="rId5" name="coin.wav"/>
                                        </p:tgtEl>
                                      </p:cMediaNode>
                                    </p:audio>
                                  </p:sub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00"/>
                                        <p:tgtEl>
                                          <p:spTgt spid="13"/>
                                        </p:tgtEl>
                                      </p:cBhvr>
                                    </p:animEffect>
                                  </p:childTnLst>
                                  <p:subTnLst>
                                    <p:audio>
                                      <p:cMediaNode>
                                        <p:cTn display="0" masterRel="sameClick">
                                          <p:stCondLst>
                                            <p:cond evt="begin" delay="0">
                                              <p:tn val="56"/>
                                            </p:cond>
                                          </p:stCondLst>
                                          <p:endCondLst>
                                            <p:cond evt="onStopAudio" delay="0">
                                              <p:tgtEl>
                                                <p:sldTgt/>
                                              </p:tgtEl>
                                            </p:cond>
                                          </p:endCondLst>
                                        </p:cTn>
                                        <p:tgtEl>
                                          <p:sndTgt r:embed="rId5" name="coin.wav"/>
                                        </p:tgtEl>
                                      </p:cMediaNode>
                                    </p:audio>
                                  </p:sub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subTnLst>
                                    <p:audio>
                                      <p:cMediaNode>
                                        <p:cTn display="0" masterRel="sameClick">
                                          <p:stCondLst>
                                            <p:cond evt="begin" delay="0">
                                              <p:tn val="61"/>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p:bldP spid="44034"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93712"/>
            <a:ext cx="9144000" cy="1441376"/>
            <a:chOff x="0" y="93712"/>
            <a:chExt cx="9144000" cy="1441376"/>
          </a:xfrm>
        </p:grpSpPr>
        <p:sp>
          <p:nvSpPr>
            <p:cNvPr id="3" name="مستطيل مستدير الزوايا 2"/>
            <p:cNvSpPr/>
            <p:nvPr/>
          </p:nvSpPr>
          <p:spPr>
            <a:xfrm>
              <a:off x="0" y="93712"/>
              <a:ext cx="9144000" cy="131906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ذو زاوية واحدة مخدوشة 3"/>
            <p:cNvSpPr/>
            <p:nvPr/>
          </p:nvSpPr>
          <p:spPr>
            <a:xfrm>
              <a:off x="107504" y="260648"/>
              <a:ext cx="8964488" cy="1274440"/>
            </a:xfrm>
            <a:prstGeom prst="snip1Rect">
              <a:avLst/>
            </a:prstGeom>
            <a:solidFill>
              <a:schemeClr val="bg1">
                <a:lumMod val="95000"/>
              </a:schemeClr>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Rectangle 1"/>
          <p:cNvSpPr>
            <a:spLocks noChangeArrowheads="1"/>
          </p:cNvSpPr>
          <p:nvPr/>
        </p:nvSpPr>
        <p:spPr bwMode="auto">
          <a:xfrm>
            <a:off x="323528" y="332656"/>
            <a:ext cx="853244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اجعل كل تركيب مما يأتي خبراً لمبتدأ بعده اسم منصوب على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الاختصاص:</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6" name="مجموعة 5"/>
          <p:cNvGrpSpPr/>
          <p:nvPr/>
        </p:nvGrpSpPr>
        <p:grpSpPr>
          <a:xfrm>
            <a:off x="0" y="1700808"/>
            <a:ext cx="9144000" cy="5157192"/>
            <a:chOff x="0" y="1700808"/>
            <a:chExt cx="9144000" cy="5157192"/>
          </a:xfrm>
        </p:grpSpPr>
        <p:sp>
          <p:nvSpPr>
            <p:cNvPr id="7" name="مستطيل مستدير الزوايا 6"/>
            <p:cNvSpPr/>
            <p:nvPr/>
          </p:nvSpPr>
          <p:spPr>
            <a:xfrm>
              <a:off x="0" y="1700808"/>
              <a:ext cx="9144000" cy="489654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ذو زاوية واحدة مخدوشة 7"/>
            <p:cNvSpPr/>
            <p:nvPr/>
          </p:nvSpPr>
          <p:spPr>
            <a:xfrm>
              <a:off x="323528" y="1844824"/>
              <a:ext cx="8424936" cy="5013176"/>
            </a:xfrm>
            <a:prstGeom prst="snip1Rect">
              <a:avLst>
                <a:gd name="adj" fmla="val 9574"/>
              </a:avLst>
            </a:prstGeom>
            <a:solidFill>
              <a:schemeClr val="bg1"/>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9" name="Rectangle 2"/>
          <p:cNvSpPr>
            <a:spLocks noChangeArrowheads="1"/>
          </p:cNvSpPr>
          <p:nvPr/>
        </p:nvSpPr>
        <p:spPr bwMode="auto">
          <a:xfrm>
            <a:off x="3678608" y="2266420"/>
            <a:ext cx="463780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200" b="1" dirty="0" err="1" smtClean="0"/>
              <a:t>ث.</a:t>
            </a:r>
            <a:r>
              <a:rPr lang="ar-EG" sz="3200" b="1" dirty="0" smtClean="0"/>
              <a:t> تحرصون على جودة المنتجات</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2"/>
          <p:cNvSpPr>
            <a:spLocks noChangeArrowheads="1"/>
          </p:cNvSpPr>
          <p:nvPr/>
        </p:nvSpPr>
        <p:spPr bwMode="auto">
          <a:xfrm>
            <a:off x="3411626" y="3503910"/>
            <a:ext cx="4895891"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ج.</a:t>
            </a:r>
            <a:r>
              <a:rPr lang="ar-EG" sz="3200" b="1" dirty="0" smtClean="0"/>
              <a:t> تغامرون بأرواحكم أداء لواجبكم.</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4373428" y="5157192"/>
            <a:ext cx="393408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ح.</a:t>
            </a:r>
            <a:r>
              <a:rPr lang="ar-EG" sz="3200" b="1" dirty="0" smtClean="0"/>
              <a:t> خيرٌ من كثير ممن حولنا.</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مربع نص 11"/>
          <p:cNvSpPr txBox="1"/>
          <p:nvPr/>
        </p:nvSpPr>
        <p:spPr>
          <a:xfrm>
            <a:off x="1142976" y="2844225"/>
            <a:ext cx="7229488" cy="584775"/>
          </a:xfrm>
          <a:prstGeom prst="rect">
            <a:avLst/>
          </a:prstGeom>
          <a:noFill/>
        </p:spPr>
        <p:txBody>
          <a:bodyPr wrap="square" rtlCol="1">
            <a:spAutoFit/>
          </a:bodyPr>
          <a:lstStyle/>
          <a:p>
            <a:r>
              <a:rPr lang="ar-SA" sz="3200" b="1" dirty="0" smtClean="0">
                <a:solidFill>
                  <a:srgbClr val="0000FF"/>
                </a:solidFill>
              </a:rPr>
              <a:t>أنتم المنتجين تحرصون على جودة المنتجات.</a:t>
            </a:r>
            <a:endParaRPr lang="en-US" sz="3200" dirty="0">
              <a:solidFill>
                <a:srgbClr val="0000FF"/>
              </a:solidFill>
            </a:endParaRPr>
          </a:p>
        </p:txBody>
      </p:sp>
      <p:sp>
        <p:nvSpPr>
          <p:cNvPr id="13" name="مربع نص 12"/>
          <p:cNvSpPr txBox="1"/>
          <p:nvPr/>
        </p:nvSpPr>
        <p:spPr>
          <a:xfrm>
            <a:off x="1142976" y="4272985"/>
            <a:ext cx="7229488" cy="584775"/>
          </a:xfrm>
          <a:prstGeom prst="rect">
            <a:avLst/>
          </a:prstGeom>
          <a:noFill/>
        </p:spPr>
        <p:txBody>
          <a:bodyPr wrap="square" rtlCol="1">
            <a:spAutoFit/>
          </a:bodyPr>
          <a:lstStyle/>
          <a:p>
            <a:r>
              <a:rPr lang="ar-SA" sz="3200" b="1" dirty="0" smtClean="0">
                <a:solidFill>
                  <a:srgbClr val="0000FF"/>
                </a:solidFill>
              </a:rPr>
              <a:t>أنتم نسور الوطن تغامرون بأرواحكم أداء لواجبكم.</a:t>
            </a:r>
            <a:endParaRPr lang="en-US" sz="3200" dirty="0" smtClean="0">
              <a:solidFill>
                <a:srgbClr val="0000FF"/>
              </a:solidFill>
            </a:endParaRPr>
          </a:p>
        </p:txBody>
      </p:sp>
      <p:sp>
        <p:nvSpPr>
          <p:cNvPr id="14" name="مربع نص 13"/>
          <p:cNvSpPr txBox="1"/>
          <p:nvPr/>
        </p:nvSpPr>
        <p:spPr>
          <a:xfrm>
            <a:off x="1142976" y="5954410"/>
            <a:ext cx="7229488" cy="584775"/>
          </a:xfrm>
          <a:prstGeom prst="rect">
            <a:avLst/>
          </a:prstGeom>
          <a:noFill/>
        </p:spPr>
        <p:txBody>
          <a:bodyPr wrap="square" rtlCol="1">
            <a:spAutoFit/>
          </a:bodyPr>
          <a:lstStyle/>
          <a:p>
            <a:r>
              <a:rPr lang="ar-SA" sz="3200" b="1" dirty="0" smtClean="0">
                <a:solidFill>
                  <a:srgbClr val="0000FF"/>
                </a:solidFill>
              </a:rPr>
              <a:t>أنتم طلاب العلم خير من كثير ممن حولنا. </a:t>
            </a:r>
            <a:endParaRPr lang="en-US" sz="3200"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05"/>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 calcmode="lin" valueType="num">
                                      <p:cBhvr>
                                        <p:cTn id="9" dur="500" fill="hold"/>
                                        <p:tgtEl>
                                          <p:spTgt spid="9"/>
                                        </p:tgtEl>
                                        <p:attrNameLst>
                                          <p:attrName>ppt_x</p:attrName>
                                        </p:attrNameLst>
                                      </p:cBhvr>
                                      <p:tavLst>
                                        <p:tav tm="0">
                                          <p:val>
                                            <p:strVal val="#ppt_x-.2"/>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animEffect transition="in" filter="fade">
                                      <p:cBhvr>
                                        <p:cTn id="11"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strVal val="#ppt_w*0.05"/>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anim calcmode="lin" valueType="num">
                                      <p:cBhvr>
                                        <p:cTn id="18" dur="500" fill="hold"/>
                                        <p:tgtEl>
                                          <p:spTgt spid="10"/>
                                        </p:tgtEl>
                                        <p:attrNameLst>
                                          <p:attrName>ppt_x</p:attrName>
                                        </p:attrNameLst>
                                      </p:cBhvr>
                                      <p:tavLst>
                                        <p:tav tm="0">
                                          <p:val>
                                            <p:strVal val="#ppt_x-.2"/>
                                          </p:val>
                                        </p:tav>
                                        <p:tav tm="100000">
                                          <p:val>
                                            <p:strVal val="#ppt_x"/>
                                          </p:val>
                                        </p:tav>
                                      </p:tavLst>
                                    </p:anim>
                                    <p:anim calcmode="lin" valueType="num">
                                      <p:cBhvr>
                                        <p:cTn id="19" dur="500" fill="hold"/>
                                        <p:tgtEl>
                                          <p:spTgt spid="10"/>
                                        </p:tgtEl>
                                        <p:attrNameLst>
                                          <p:attrName>ppt_y</p:attrName>
                                        </p:attrNameLst>
                                      </p:cBhvr>
                                      <p:tavLst>
                                        <p:tav tm="0">
                                          <p:val>
                                            <p:strVal val="#ppt_y"/>
                                          </p:val>
                                        </p:tav>
                                        <p:tav tm="100000">
                                          <p:val>
                                            <p:strVal val="#ppt_y"/>
                                          </p:val>
                                        </p:tav>
                                      </p:tavLst>
                                    </p:anim>
                                    <p:animEffect transition="in" filter="fade">
                                      <p:cBhvr>
                                        <p:cTn id="20" dur="500"/>
                                        <p:tgtEl>
                                          <p:spTgt spid="10"/>
                                        </p:tgtEl>
                                      </p:cBhvr>
                                    </p:animEffect>
                                  </p:childTnLst>
                                  <p:subTnLst>
                                    <p:audio>
                                      <p:cMediaNode>
                                        <p:cTn display="0" masterRel="sameClick">
                                          <p:stCondLst>
                                            <p:cond evt="begin" delay="0">
                                              <p:tn val="14"/>
                                            </p:cond>
                                          </p:stCondLst>
                                          <p:endCondLst>
                                            <p:cond evt="onStopAudio" delay="0">
                                              <p:tgtEl>
                                                <p:sldTgt/>
                                              </p:tgtEl>
                                            </p:cond>
                                          </p:endCondLst>
                                        </p:cTn>
                                        <p:tgtEl>
                                          <p:sndTgt r:embed="rId3" name="wind.wav"/>
                                        </p:tgtEl>
                                      </p:cMediaNode>
                                    </p:audio>
                                  </p:sub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strVal val="#ppt_w*0.05"/>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anim calcmode="lin" valueType="num">
                                      <p:cBhvr>
                                        <p:cTn id="27" dur="500" fill="hold"/>
                                        <p:tgtEl>
                                          <p:spTgt spid="11"/>
                                        </p:tgtEl>
                                        <p:attrNameLst>
                                          <p:attrName>ppt_x</p:attrName>
                                        </p:attrNameLst>
                                      </p:cBhvr>
                                      <p:tavLst>
                                        <p:tav tm="0">
                                          <p:val>
                                            <p:strVal val="#ppt_x-.2"/>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Effect transition="in" filter="fade">
                                      <p:cBhvr>
                                        <p:cTn id="29" dur="500"/>
                                        <p:tgtEl>
                                          <p:spTgt spid="11"/>
                                        </p:tgtEl>
                                      </p:cBhvr>
                                    </p:animEffect>
                                  </p:childTnLst>
                                  <p:subTnLst>
                                    <p:audio>
                                      <p:cMediaNode>
                                        <p:cTn display="0" masterRel="sameClick">
                                          <p:stCondLst>
                                            <p:cond evt="begin" delay="0">
                                              <p:tn val="23"/>
                                            </p:cond>
                                          </p:stCondLst>
                                          <p:endCondLst>
                                            <p:cond evt="onStopAudio" delay="0">
                                              <p:tgtEl>
                                                <p:sldTgt/>
                                              </p:tgtEl>
                                            </p:cond>
                                          </p:endCondLst>
                                        </p:cTn>
                                        <p:tgtEl>
                                          <p:sndTgt r:embed="rId3" name="wind.wav"/>
                                        </p:tgtEl>
                                      </p:cMediaNode>
                                    </p:audio>
                                  </p:sub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subTnLst>
                                    <p:audio>
                                      <p:cMediaNode>
                                        <p:cTn display="0" masterRel="sameClick">
                                          <p:stCondLst>
                                            <p:cond evt="begin" delay="0">
                                              <p:tn val="32"/>
                                            </p:cond>
                                          </p:stCondLst>
                                          <p:endCondLst>
                                            <p:cond evt="onStopAudio" delay="0">
                                              <p:tgtEl>
                                                <p:sldTgt/>
                                              </p:tgtEl>
                                            </p:cond>
                                          </p:endCondLst>
                                        </p:cTn>
                                        <p:tgtEl>
                                          <p:sndTgt r:embed="rId4" name="coin.wav"/>
                                        </p:tgtEl>
                                      </p:cMediaNode>
                                    </p:audio>
                                  </p:sub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subTnLst>
                                    <p:audio>
                                      <p:cMediaNode>
                                        <p:cTn display="0" masterRel="sameClick">
                                          <p:stCondLst>
                                            <p:cond evt="begin" delay="0">
                                              <p:tn val="37"/>
                                            </p:cond>
                                          </p:stCondLst>
                                          <p:endCondLst>
                                            <p:cond evt="onStopAudio" delay="0">
                                              <p:tgtEl>
                                                <p:sldTgt/>
                                              </p:tgtEl>
                                            </p:cond>
                                          </p:endCondLst>
                                        </p:cTn>
                                        <p:tgtEl>
                                          <p:sndTgt r:embed="rId4" name="coin.wav"/>
                                        </p:tgtEl>
                                      </p:cMediaNode>
                                    </p:audio>
                                  </p:sub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subTnLst>
                                    <p:audio>
                                      <p:cMediaNode>
                                        <p:cTn display="0" masterRel="sameClick">
                                          <p:stCondLst>
                                            <p:cond evt="begin" delay="0">
                                              <p:tn val="42"/>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93712"/>
            <a:ext cx="9144000" cy="1441376"/>
            <a:chOff x="0" y="93712"/>
            <a:chExt cx="9144000" cy="1441376"/>
          </a:xfrm>
        </p:grpSpPr>
        <p:sp>
          <p:nvSpPr>
            <p:cNvPr id="3" name="مستطيل مستدير الزوايا 2"/>
            <p:cNvSpPr/>
            <p:nvPr/>
          </p:nvSpPr>
          <p:spPr>
            <a:xfrm>
              <a:off x="0" y="93712"/>
              <a:ext cx="9144000" cy="131906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ذو زاوية واحدة مخدوشة 3"/>
            <p:cNvSpPr/>
            <p:nvPr/>
          </p:nvSpPr>
          <p:spPr>
            <a:xfrm>
              <a:off x="107504" y="260648"/>
              <a:ext cx="8964488" cy="1274440"/>
            </a:xfrm>
            <a:prstGeom prst="snip1Rect">
              <a:avLst/>
            </a:prstGeom>
            <a:solidFill>
              <a:schemeClr val="bg1">
                <a:lumMod val="95000"/>
              </a:schemeClr>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Rectangle 1"/>
          <p:cNvSpPr>
            <a:spLocks noChangeArrowheads="1"/>
          </p:cNvSpPr>
          <p:nvPr/>
        </p:nvSpPr>
        <p:spPr bwMode="auto">
          <a:xfrm>
            <a:off x="323528" y="332656"/>
            <a:ext cx="853244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اجعل كل تركيب مما يأتي خبراً لمبتدأ بعده اسم منصوب على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الاختصاص:</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6" name="مجموعة 5"/>
          <p:cNvGrpSpPr/>
          <p:nvPr/>
        </p:nvGrpSpPr>
        <p:grpSpPr>
          <a:xfrm>
            <a:off x="0" y="1700808"/>
            <a:ext cx="9144000" cy="5157192"/>
            <a:chOff x="0" y="1700808"/>
            <a:chExt cx="9144000" cy="5157192"/>
          </a:xfrm>
        </p:grpSpPr>
        <p:sp>
          <p:nvSpPr>
            <p:cNvPr id="7" name="مستطيل مستدير الزوايا 6"/>
            <p:cNvSpPr/>
            <p:nvPr/>
          </p:nvSpPr>
          <p:spPr>
            <a:xfrm>
              <a:off x="0" y="1700808"/>
              <a:ext cx="9144000" cy="489654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ذو زاوية واحدة مخدوشة 7"/>
            <p:cNvSpPr/>
            <p:nvPr/>
          </p:nvSpPr>
          <p:spPr>
            <a:xfrm>
              <a:off x="323528" y="1844824"/>
              <a:ext cx="8424936" cy="5013176"/>
            </a:xfrm>
            <a:prstGeom prst="snip1Rect">
              <a:avLst>
                <a:gd name="adj" fmla="val 9574"/>
              </a:avLst>
            </a:prstGeom>
            <a:solidFill>
              <a:schemeClr val="bg1"/>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9" name="Rectangle 2"/>
          <p:cNvSpPr>
            <a:spLocks noChangeArrowheads="1"/>
          </p:cNvSpPr>
          <p:nvPr/>
        </p:nvSpPr>
        <p:spPr bwMode="auto">
          <a:xfrm>
            <a:off x="4693310" y="2020199"/>
            <a:ext cx="3623107"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خ.</a:t>
            </a:r>
            <a:r>
              <a:rPr lang="ar-EG" sz="3200" b="1" dirty="0" smtClean="0"/>
              <a:t> ترشدوننا إلى الفضائل.</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مربع نص 11"/>
          <p:cNvSpPr txBox="1"/>
          <p:nvPr/>
        </p:nvSpPr>
        <p:spPr>
          <a:xfrm>
            <a:off x="857224" y="2714620"/>
            <a:ext cx="7372364" cy="584775"/>
          </a:xfrm>
          <a:prstGeom prst="rect">
            <a:avLst/>
          </a:prstGeom>
          <a:noFill/>
        </p:spPr>
        <p:txBody>
          <a:bodyPr wrap="square" rtlCol="1">
            <a:spAutoFit/>
          </a:bodyPr>
          <a:lstStyle/>
          <a:p>
            <a:r>
              <a:rPr lang="ar-SA" sz="3200" b="1" dirty="0" smtClean="0">
                <a:solidFill>
                  <a:srgbClr val="0000FF"/>
                </a:solidFill>
              </a:rPr>
              <a:t>أنتم العقلاءَ ترشدوننا إلى الفضائل.</a:t>
            </a:r>
            <a:endParaRPr lang="en-US" sz="32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05"/>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 calcmode="lin" valueType="num">
                                      <p:cBhvr>
                                        <p:cTn id="9" dur="500" fill="hold"/>
                                        <p:tgtEl>
                                          <p:spTgt spid="9"/>
                                        </p:tgtEl>
                                        <p:attrNameLst>
                                          <p:attrName>ppt_x</p:attrName>
                                        </p:attrNameLst>
                                      </p:cBhvr>
                                      <p:tavLst>
                                        <p:tav tm="0">
                                          <p:val>
                                            <p:strVal val="#ppt_x-.2"/>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animEffect transition="in" filter="fade">
                                      <p:cBhvr>
                                        <p:cTn id="11"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subTnLst>
                                    <p:audio>
                                      <p:cMediaNode>
                                        <p:cTn display="0" masterRel="sameClick">
                                          <p:stCondLst>
                                            <p:cond evt="begin" delay="0">
                                              <p:tn val="14"/>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7"/>
          <p:cNvSpPr/>
          <p:nvPr/>
        </p:nvSpPr>
        <p:spPr bwMode="auto">
          <a:xfrm>
            <a:off x="1547664" y="4293096"/>
            <a:ext cx="7128792" cy="1800200"/>
          </a:xfrm>
          <a:prstGeom prst="roundRect">
            <a:avLst/>
          </a:prstGeom>
          <a:gradFill flip="none" rotWithShape="1">
            <a:gsLst>
              <a:gs pos="0">
                <a:srgbClr val="00FFFF"/>
              </a:gs>
              <a:gs pos="45000">
                <a:srgbClr val="FFC000"/>
              </a:gs>
              <a:gs pos="70000">
                <a:srgbClr val="FFFF00"/>
              </a:gs>
              <a:gs pos="100000">
                <a:srgbClr val="4D0808"/>
              </a:gs>
            </a:gsLst>
            <a:lin ang="5400000" scaled="1"/>
            <a:tileRect/>
          </a:gradFill>
          <a:ln>
            <a:solidFill>
              <a:srgbClr val="00FFFF"/>
            </a:solidFill>
          </a:ln>
        </p:spPr>
        <p:style>
          <a:lnRef idx="2">
            <a:schemeClr val="accent1">
              <a:shade val="50000"/>
            </a:schemeClr>
          </a:lnRef>
          <a:fillRef idx="1003">
            <a:schemeClr val="dk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600" b="1">
              <a:ln w="18415" cmpd="sng">
                <a:solidFill>
                  <a:srgbClr val="FF0000"/>
                </a:solidFill>
                <a:prstDash val="solid"/>
              </a:ln>
              <a:solidFill>
                <a:srgbClr val="FFFFFF"/>
              </a:solidFill>
              <a:effectLst>
                <a:outerShdw blurRad="63500" dir="3600000" algn="tl" rotWithShape="0">
                  <a:srgbClr val="000000">
                    <a:alpha val="70000"/>
                  </a:srgbClr>
                </a:outerShdw>
              </a:effectLst>
            </a:endParaRPr>
          </a:p>
        </p:txBody>
      </p:sp>
      <p:grpSp>
        <p:nvGrpSpPr>
          <p:cNvPr id="3" name="Group 3"/>
          <p:cNvGrpSpPr/>
          <p:nvPr/>
        </p:nvGrpSpPr>
        <p:grpSpPr>
          <a:xfrm>
            <a:off x="2123728" y="782729"/>
            <a:ext cx="5943604" cy="1713942"/>
            <a:chOff x="3428992" y="5000636"/>
            <a:chExt cx="4286280" cy="1571636"/>
          </a:xfrm>
          <a:scene3d>
            <a:camera prst="orthographicFront">
              <a:rot lat="0" lon="0" rev="0"/>
            </a:camera>
            <a:lightRig rig="glow" dir="t">
              <a:rot lat="0" lon="0" rev="14100000"/>
            </a:lightRig>
          </a:scene3d>
        </p:grpSpPr>
        <p:sp>
          <p:nvSpPr>
            <p:cNvPr id="4" name="Pentagon 4"/>
            <p:cNvSpPr/>
            <p:nvPr/>
          </p:nvSpPr>
          <p:spPr>
            <a:xfrm>
              <a:off x="3428992" y="5000636"/>
              <a:ext cx="4286280" cy="1571636"/>
            </a:xfrm>
            <a:prstGeom prst="homePlate">
              <a:avLst/>
            </a:prstGeom>
            <a:solidFill>
              <a:schemeClr val="accent2">
                <a:lumMod val="40000"/>
                <a:lumOff val="60000"/>
              </a:schemeClr>
            </a:solidFill>
            <a:ln>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ln>
                  <a:solidFill>
                    <a:srgbClr val="FF0000"/>
                  </a:solidFill>
                </a:ln>
                <a:solidFill>
                  <a:srgbClr val="990099"/>
                </a:solidFill>
              </a:endParaRPr>
            </a:p>
          </p:txBody>
        </p:sp>
        <p:sp>
          <p:nvSpPr>
            <p:cNvPr id="5" name="Flowchart: Terminator 5"/>
            <p:cNvSpPr/>
            <p:nvPr/>
          </p:nvSpPr>
          <p:spPr>
            <a:xfrm>
              <a:off x="3428992" y="5143512"/>
              <a:ext cx="4214842" cy="1285884"/>
            </a:xfrm>
            <a:prstGeom prst="flowChartTerminator">
              <a:avLst/>
            </a:prstGeom>
            <a:solidFill>
              <a:schemeClr val="accent6">
                <a:lumMod val="75000"/>
              </a:schemeClr>
            </a:solidFill>
            <a:ln>
              <a:solidFill>
                <a:schemeClr val="bg2"/>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ln>
                  <a:solidFill>
                    <a:srgbClr val="FF0000"/>
                  </a:solidFill>
                </a:ln>
                <a:solidFill>
                  <a:srgbClr val="990099"/>
                </a:solidFill>
              </a:endParaRPr>
            </a:p>
          </p:txBody>
        </p:sp>
      </p:grpSp>
      <p:sp>
        <p:nvSpPr>
          <p:cNvPr id="6" name="TextBox 6"/>
          <p:cNvSpPr txBox="1"/>
          <p:nvPr/>
        </p:nvSpPr>
        <p:spPr>
          <a:xfrm>
            <a:off x="2137978" y="980728"/>
            <a:ext cx="5643602" cy="1200329"/>
          </a:xfrm>
          <a:prstGeom prst="rect">
            <a:avLst/>
          </a:prstGeom>
          <a:noFill/>
        </p:spPr>
        <p:txBody>
          <a:bodyPr rtlCol="1">
            <a:spAutoFit/>
          </a:bodyPr>
          <a:lstStyle/>
          <a:p>
            <a:pPr algn="ctr" rtl="1" fontAlgn="auto">
              <a:spcBef>
                <a:spcPts val="0"/>
              </a:spcBef>
              <a:spcAft>
                <a:spcPts val="0"/>
              </a:spcAft>
              <a:defRPr/>
            </a:pPr>
            <a:r>
              <a:rPr lang="ar-EG" sz="7200" b="1" dirty="0">
                <a:latin typeface="+mn-lt"/>
                <a:cs typeface="+mn-cs"/>
              </a:rPr>
              <a:t>الدرس </a:t>
            </a:r>
            <a:r>
              <a:rPr lang="ar-EG" sz="7200" b="1" dirty="0" smtClean="0">
                <a:latin typeface="+mn-lt"/>
                <a:cs typeface="+mn-cs"/>
              </a:rPr>
              <a:t>الرابع</a:t>
            </a:r>
            <a:endParaRPr lang="ar-EG" sz="7200" b="1" dirty="0">
              <a:latin typeface="+mn-lt"/>
              <a:cs typeface="+mn-cs"/>
            </a:endParaRPr>
          </a:p>
        </p:txBody>
      </p:sp>
      <p:sp>
        <p:nvSpPr>
          <p:cNvPr id="7" name="TextBox 18"/>
          <p:cNvSpPr txBox="1"/>
          <p:nvPr/>
        </p:nvSpPr>
        <p:spPr bwMode="auto">
          <a:xfrm>
            <a:off x="899592" y="4509120"/>
            <a:ext cx="7615518" cy="1446550"/>
          </a:xfrm>
          <a:prstGeom prst="rect">
            <a:avLst/>
          </a:prstGeom>
          <a:noFill/>
        </p:spPr>
        <p:txBody>
          <a:bodyPr rtlCol="1">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ar-SA" sz="8800" b="1" dirty="0" smtClean="0">
                <a:ln w="11430"/>
                <a:solidFill>
                  <a:srgbClr val="000099"/>
                </a:solidFill>
                <a:effectLst>
                  <a:outerShdw blurRad="50800" dist="39000" dir="5460000" algn="tl">
                    <a:srgbClr val="000000">
                      <a:alpha val="38000"/>
                    </a:srgbClr>
                  </a:outerShdw>
                </a:effectLst>
              </a:rPr>
              <a:t>تابع </a:t>
            </a:r>
            <a:r>
              <a:rPr lang="ar-EG" sz="8800" b="1" dirty="0" smtClean="0">
                <a:ln w="11430"/>
                <a:solidFill>
                  <a:srgbClr val="000099"/>
                </a:solidFill>
                <a:effectLst>
                  <a:outerShdw blurRad="50800" dist="39000" dir="5460000" algn="tl">
                    <a:srgbClr val="000000">
                      <a:alpha val="38000"/>
                    </a:srgbClr>
                  </a:outerShdw>
                </a:effectLst>
              </a:rPr>
              <a:t>الاختصاص</a:t>
            </a:r>
            <a:endParaRPr lang="en-US" sz="8800" b="1" dirty="0">
              <a:ln w="11430"/>
              <a:solidFill>
                <a:srgbClr val="000099"/>
              </a:solidFill>
              <a:effectLst>
                <a:outerShdw blurRad="50800" dist="39000" dir="5460000" algn="tl">
                  <a:srgbClr val="000000">
                    <a:alpha val="38000"/>
                  </a:srgbClr>
                </a:outerShdw>
              </a:effectLst>
              <a:latin typeface="+mn-lt"/>
              <a:cs typeface="+mn-cs"/>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3">
                                          <p:stCondLst>
                                            <p:cond delay="0"/>
                                          </p:stCondLst>
                                        </p:cTn>
                                        <p:tgtEl>
                                          <p:spTgt spid="3"/>
                                        </p:tgtEl>
                                      </p:cBhvr>
                                    </p:animEffect>
                                    <p:anim calcmode="lin" valueType="num">
                                      <p:cBhvr>
                                        <p:cTn id="8" dur="448"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3"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163" tmFilter="0, 0; 0.125,0.2665; 0.25,0.4; 0.375,0.465; 0.5,0.5;  0.625,0.535; 0.75,0.6; 0.875,0.7335; 1,1">
                                          <p:stCondLst>
                                            <p:cond delay="163"/>
                                          </p:stCondLst>
                                        </p:cTn>
                                        <p:tgtEl>
                                          <p:spTgt spid="3"/>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325"/>
                                          </p:stCondLst>
                                        </p:cTn>
                                        <p:tgtEl>
                                          <p:spTgt spid="3"/>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499"/>
                                          </p:stCondLst>
                                        </p:cTn>
                                        <p:tgtEl>
                                          <p:spTgt spid="3"/>
                                        </p:tgtEl>
                                        <p:attrNameLst>
                                          <p:attrName>ppt_y</p:attrName>
                                        </p:attrNameLst>
                                      </p:cBhvr>
                                      <p:tavLst>
                                        <p:tav tm="0" fmla="#ppt_y-sin(pi*$)/81">
                                          <p:val>
                                            <p:fltVal val="0"/>
                                          </p:val>
                                        </p:tav>
                                        <p:tav tm="100000">
                                          <p:val>
                                            <p:fltVal val="1"/>
                                          </p:val>
                                        </p:tav>
                                      </p:tavLst>
                                    </p:anim>
                                    <p:animScale>
                                      <p:cBhvr>
                                        <p:cTn id="13" dur="1">
                                          <p:stCondLst>
                                            <p:cond delay="160"/>
                                          </p:stCondLst>
                                        </p:cTn>
                                        <p:tgtEl>
                                          <p:spTgt spid="3"/>
                                        </p:tgtEl>
                                      </p:cBhvr>
                                      <p:to x="100000" y="60000"/>
                                    </p:animScale>
                                    <p:animScale>
                                      <p:cBhvr>
                                        <p:cTn id="14" dur="1" decel="50000">
                                          <p:stCondLst>
                                            <p:cond delay="166"/>
                                          </p:stCondLst>
                                        </p:cTn>
                                        <p:tgtEl>
                                          <p:spTgt spid="3"/>
                                        </p:tgtEl>
                                      </p:cBhvr>
                                      <p:to x="100000" y="100000"/>
                                    </p:animScale>
                                    <p:animScale>
                                      <p:cBhvr>
                                        <p:cTn id="15" dur="1">
                                          <p:stCondLst>
                                            <p:cond delay="323"/>
                                          </p:stCondLst>
                                        </p:cTn>
                                        <p:tgtEl>
                                          <p:spTgt spid="3"/>
                                        </p:tgtEl>
                                      </p:cBhvr>
                                      <p:to x="100000" y="80000"/>
                                    </p:animScale>
                                    <p:animScale>
                                      <p:cBhvr>
                                        <p:cTn id="16" dur="1" decel="50000">
                                          <p:stCondLst>
                                            <p:cond delay="329"/>
                                          </p:stCondLst>
                                        </p:cTn>
                                        <p:tgtEl>
                                          <p:spTgt spid="3"/>
                                        </p:tgtEl>
                                      </p:cBhvr>
                                      <p:to x="100000" y="100000"/>
                                    </p:animScale>
                                    <p:animScale>
                                      <p:cBhvr>
                                        <p:cTn id="17" dur="1">
                                          <p:stCondLst>
                                            <p:cond delay="499"/>
                                          </p:stCondLst>
                                        </p:cTn>
                                        <p:tgtEl>
                                          <p:spTgt spid="3"/>
                                        </p:tgtEl>
                                      </p:cBhvr>
                                      <p:to x="100000" y="90000"/>
                                    </p:animScale>
                                    <p:animScale>
                                      <p:cBhvr>
                                        <p:cTn id="18" dur="1" decel="50000">
                                          <p:stCondLst>
                                            <p:cond delay="499"/>
                                          </p:stCondLst>
                                        </p:cTn>
                                        <p:tgtEl>
                                          <p:spTgt spid="3"/>
                                        </p:tgtEl>
                                      </p:cBhvr>
                                      <p:to x="100000" y="100000"/>
                                    </p:animScale>
                                    <p:animScale>
                                      <p:cBhvr>
                                        <p:cTn id="19" dur="1">
                                          <p:stCondLst>
                                            <p:cond delay="499"/>
                                          </p:stCondLst>
                                        </p:cTn>
                                        <p:tgtEl>
                                          <p:spTgt spid="3"/>
                                        </p:tgtEl>
                                      </p:cBhvr>
                                      <p:to x="100000" y="95000"/>
                                    </p:animScale>
                                    <p:animScale>
                                      <p:cBhvr>
                                        <p:cTn id="20" dur="1" decel="50000">
                                          <p:stCondLst>
                                            <p:cond delay="499"/>
                                          </p:stCondLst>
                                        </p:cTn>
                                        <p:tgtEl>
                                          <p:spTgt spid="3"/>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0996 - science fiction gun.wav"/>
                                        </p:tgtEl>
                                      </p:cMediaNode>
                                    </p:audio>
                                  </p:sub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143">
                                          <p:stCondLst>
                                            <p:cond delay="0"/>
                                          </p:stCondLst>
                                        </p:cTn>
                                        <p:tgtEl>
                                          <p:spTgt spid="6"/>
                                        </p:tgtEl>
                                      </p:cBhvr>
                                    </p:animEffect>
                                    <p:anim calcmode="lin" valueType="num">
                                      <p:cBhvr>
                                        <p:cTn id="24" dur="448"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163"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163" tmFilter="0, 0; 0.125,0.2665; 0.25,0.4; 0.375,0.465; 0.5,0.5;  0.625,0.535; 0.75,0.6; 0.875,0.7335; 1,1">
                                          <p:stCondLst>
                                            <p:cond delay="163"/>
                                          </p:stCondLst>
                                        </p:cTn>
                                        <p:tgtEl>
                                          <p:spTgt spid="6"/>
                                        </p:tgtEl>
                                        <p:attrNameLst>
                                          <p:attrName>ppt_y</p:attrName>
                                        </p:attrNameLst>
                                      </p:cBhvr>
                                      <p:tavLst>
                                        <p:tav tm="0" fmla="#ppt_y-sin(pi*$)/9">
                                          <p:val>
                                            <p:fltVal val="0"/>
                                          </p:val>
                                        </p:tav>
                                        <p:tav tm="100000">
                                          <p:val>
                                            <p:fltVal val="1"/>
                                          </p:val>
                                        </p:tav>
                                      </p:tavLst>
                                    </p:anim>
                                    <p:anim calcmode="lin" valueType="num">
                                      <p:cBhvr>
                                        <p:cTn id="27" dur="2" tmFilter="0, 0; 0.125,0.2665; 0.25,0.4; 0.375,0.465; 0.5,0.5;  0.625,0.535; 0.75,0.6; 0.875,0.7335; 1,1">
                                          <p:stCondLst>
                                            <p:cond delay="325"/>
                                          </p:stCondLst>
                                        </p:cTn>
                                        <p:tgtEl>
                                          <p:spTgt spid="6"/>
                                        </p:tgtEl>
                                        <p:attrNameLst>
                                          <p:attrName>ppt_y</p:attrName>
                                        </p:attrNameLst>
                                      </p:cBhvr>
                                      <p:tavLst>
                                        <p:tav tm="0" fmla="#ppt_y-sin(pi*$)/27">
                                          <p:val>
                                            <p:fltVal val="0"/>
                                          </p:val>
                                        </p:tav>
                                        <p:tav tm="100000">
                                          <p:val>
                                            <p:fltVal val="1"/>
                                          </p:val>
                                        </p:tav>
                                      </p:tavLst>
                                    </p:anim>
                                    <p:anim calcmode="lin" valueType="num">
                                      <p:cBhvr>
                                        <p:cTn id="28" dur="1" tmFilter="0, 0; 0.125,0.2665; 0.25,0.4; 0.375,0.465; 0.5,0.5;  0.625,0.535; 0.75,0.6; 0.875,0.7335; 1,1">
                                          <p:stCondLst>
                                            <p:cond delay="499"/>
                                          </p:stCondLst>
                                        </p:cTn>
                                        <p:tgtEl>
                                          <p:spTgt spid="6"/>
                                        </p:tgtEl>
                                        <p:attrNameLst>
                                          <p:attrName>ppt_y</p:attrName>
                                        </p:attrNameLst>
                                      </p:cBhvr>
                                      <p:tavLst>
                                        <p:tav tm="0" fmla="#ppt_y-sin(pi*$)/81">
                                          <p:val>
                                            <p:fltVal val="0"/>
                                          </p:val>
                                        </p:tav>
                                        <p:tav tm="100000">
                                          <p:val>
                                            <p:fltVal val="1"/>
                                          </p:val>
                                        </p:tav>
                                      </p:tavLst>
                                    </p:anim>
                                    <p:animScale>
                                      <p:cBhvr>
                                        <p:cTn id="29" dur="1">
                                          <p:stCondLst>
                                            <p:cond delay="160"/>
                                          </p:stCondLst>
                                        </p:cTn>
                                        <p:tgtEl>
                                          <p:spTgt spid="6"/>
                                        </p:tgtEl>
                                      </p:cBhvr>
                                      <p:to x="100000" y="60000"/>
                                    </p:animScale>
                                    <p:animScale>
                                      <p:cBhvr>
                                        <p:cTn id="30" dur="1" decel="50000">
                                          <p:stCondLst>
                                            <p:cond delay="166"/>
                                          </p:stCondLst>
                                        </p:cTn>
                                        <p:tgtEl>
                                          <p:spTgt spid="6"/>
                                        </p:tgtEl>
                                      </p:cBhvr>
                                      <p:to x="100000" y="100000"/>
                                    </p:animScale>
                                    <p:animScale>
                                      <p:cBhvr>
                                        <p:cTn id="31" dur="1">
                                          <p:stCondLst>
                                            <p:cond delay="323"/>
                                          </p:stCondLst>
                                        </p:cTn>
                                        <p:tgtEl>
                                          <p:spTgt spid="6"/>
                                        </p:tgtEl>
                                      </p:cBhvr>
                                      <p:to x="100000" y="80000"/>
                                    </p:animScale>
                                    <p:animScale>
                                      <p:cBhvr>
                                        <p:cTn id="32" dur="1" decel="50000">
                                          <p:stCondLst>
                                            <p:cond delay="329"/>
                                          </p:stCondLst>
                                        </p:cTn>
                                        <p:tgtEl>
                                          <p:spTgt spid="6"/>
                                        </p:tgtEl>
                                      </p:cBhvr>
                                      <p:to x="100000" y="100000"/>
                                    </p:animScale>
                                    <p:animScale>
                                      <p:cBhvr>
                                        <p:cTn id="33" dur="1">
                                          <p:stCondLst>
                                            <p:cond delay="499"/>
                                          </p:stCondLst>
                                        </p:cTn>
                                        <p:tgtEl>
                                          <p:spTgt spid="6"/>
                                        </p:tgtEl>
                                      </p:cBhvr>
                                      <p:to x="100000" y="90000"/>
                                    </p:animScale>
                                    <p:animScale>
                                      <p:cBhvr>
                                        <p:cTn id="34" dur="1" decel="50000">
                                          <p:stCondLst>
                                            <p:cond delay="499"/>
                                          </p:stCondLst>
                                        </p:cTn>
                                        <p:tgtEl>
                                          <p:spTgt spid="6"/>
                                        </p:tgtEl>
                                      </p:cBhvr>
                                      <p:to x="100000" y="100000"/>
                                    </p:animScale>
                                    <p:animScale>
                                      <p:cBhvr>
                                        <p:cTn id="35" dur="1">
                                          <p:stCondLst>
                                            <p:cond delay="499"/>
                                          </p:stCondLst>
                                        </p:cTn>
                                        <p:tgtEl>
                                          <p:spTgt spid="6"/>
                                        </p:tgtEl>
                                      </p:cBhvr>
                                      <p:to x="100000" y="95000"/>
                                    </p:animScale>
                                    <p:animScale>
                                      <p:cBhvr>
                                        <p:cTn id="36" dur="1" decel="50000">
                                          <p:stCondLst>
                                            <p:cond delay="499"/>
                                          </p:stCondLst>
                                        </p:cTn>
                                        <p:tgtEl>
                                          <p:spTgt spid="6"/>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0996 - science fiction gun.wav"/>
                                        </p:tgtEl>
                                      </p:cMediaNode>
                                    </p:audio>
                                  </p:subTnLst>
                                </p:cTn>
                              </p:par>
                            </p:childTnLst>
                          </p:cTn>
                        </p:par>
                      </p:childTnLst>
                    </p:cTn>
                  </p:par>
                  <p:par>
                    <p:cTn id="37" fill="hold">
                      <p:stCondLst>
                        <p:cond delay="indefinite"/>
                      </p:stCondLst>
                      <p:childTnLst>
                        <p:par>
                          <p:cTn id="38" fill="hold">
                            <p:stCondLst>
                              <p:cond delay="0"/>
                            </p:stCondLst>
                            <p:childTnLst>
                              <p:par>
                                <p:cTn id="39" presetID="7" presetClass="entr" presetSubtype="2"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4" name="0045 - alarm.wav"/>
                                        </p:tgtEl>
                                      </p:cMediaNode>
                                    </p:audio>
                                  </p:subTnLst>
                                </p:cTn>
                              </p:par>
                              <p:par>
                                <p:cTn id="43" presetID="7"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4" name="0045 - alar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مجموعة 5"/>
          <p:cNvGrpSpPr/>
          <p:nvPr/>
        </p:nvGrpSpPr>
        <p:grpSpPr>
          <a:xfrm>
            <a:off x="0" y="1412776"/>
            <a:ext cx="9144000" cy="5373216"/>
            <a:chOff x="0" y="1412776"/>
            <a:chExt cx="9144000" cy="5373216"/>
          </a:xfrm>
          <a:scene3d>
            <a:camera prst="orthographicFront">
              <a:rot lat="0" lon="0" rev="0"/>
            </a:camera>
            <a:lightRig rig="balanced" dir="t">
              <a:rot lat="0" lon="0" rev="8700000"/>
            </a:lightRig>
          </a:scene3d>
        </p:grpSpPr>
        <p:sp>
          <p:nvSpPr>
            <p:cNvPr id="5" name="دمعة 4"/>
            <p:cNvSpPr/>
            <p:nvPr/>
          </p:nvSpPr>
          <p:spPr>
            <a:xfrm rot="10800000">
              <a:off x="72008" y="1412776"/>
              <a:ext cx="8532440" cy="5373216"/>
            </a:xfrm>
            <a:prstGeom prst="teardrop">
              <a:avLst/>
            </a:prstGeom>
            <a:solidFill>
              <a:srgbClr val="FFFF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سحابة 1"/>
            <p:cNvSpPr/>
            <p:nvPr/>
          </p:nvSpPr>
          <p:spPr>
            <a:xfrm>
              <a:off x="0" y="1484784"/>
              <a:ext cx="9144000" cy="5301208"/>
            </a:xfrm>
            <a:prstGeom prst="cloud">
              <a:avLst/>
            </a:prstGeom>
            <a:solidFill>
              <a:srgbClr val="FF00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ذو زوايا قطرية مستديرة 2"/>
            <p:cNvSpPr/>
            <p:nvPr/>
          </p:nvSpPr>
          <p:spPr>
            <a:xfrm>
              <a:off x="323528" y="1844824"/>
              <a:ext cx="8496944" cy="4680520"/>
            </a:xfrm>
            <a:prstGeom prst="round2DiagRect">
              <a:avLst/>
            </a:prstGeom>
            <a:solidFill>
              <a:schemeClr val="bg1">
                <a:lumMod val="95000"/>
              </a:schemeClr>
            </a:solidFill>
            <a:ln w="57150">
              <a:solidFill>
                <a:srgbClr val="0000FF"/>
              </a:solid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دمعة 6"/>
          <p:cNvSpPr/>
          <p:nvPr/>
        </p:nvSpPr>
        <p:spPr>
          <a:xfrm>
            <a:off x="2195736" y="116768"/>
            <a:ext cx="6696744" cy="1007976"/>
          </a:xfrm>
          <a:prstGeom prst="teardrop">
            <a:avLst/>
          </a:prstGeom>
          <a:solidFill>
            <a:schemeClr val="bg1">
              <a:lumMod val="95000"/>
            </a:schemeClr>
          </a:solid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0961" name="Rectangle 1"/>
          <p:cNvSpPr>
            <a:spLocks noChangeArrowheads="1"/>
          </p:cNvSpPr>
          <p:nvPr/>
        </p:nvSpPr>
        <p:spPr bwMode="auto">
          <a:xfrm>
            <a:off x="3707191" y="219417"/>
            <a:ext cx="471475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مثل لما يلي في جمل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مفيدة:</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2"/>
          <p:cNvSpPr>
            <a:spLocks noChangeArrowheads="1"/>
          </p:cNvSpPr>
          <p:nvPr/>
        </p:nvSpPr>
        <p:spPr bwMode="auto">
          <a:xfrm>
            <a:off x="1730896" y="2135758"/>
            <a:ext cx="6585521"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أ.</a:t>
            </a:r>
            <a:r>
              <a:rPr lang="ar-EG" sz="3200" b="1" dirty="0" smtClean="0"/>
              <a:t> منصوب على الاختصاص علامة نصبه الفتحة:</a:t>
            </a:r>
            <a:endParaRPr lang="en-US" sz="3200" dirty="0" smtClean="0"/>
          </a:p>
          <a:p>
            <a:pPr lvl="0" fontAlgn="base">
              <a:spcBef>
                <a:spcPct val="0"/>
              </a:spcBef>
              <a:spcAft>
                <a:spcPct val="0"/>
              </a:spcAft>
              <a:tabLst>
                <a:tab pos="952500" algn="l"/>
                <a:tab pos="3914775"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مربع نص 9"/>
          <p:cNvSpPr txBox="1"/>
          <p:nvPr/>
        </p:nvSpPr>
        <p:spPr>
          <a:xfrm>
            <a:off x="928662" y="2977218"/>
            <a:ext cx="7158050" cy="523220"/>
          </a:xfrm>
          <a:prstGeom prst="rect">
            <a:avLst/>
          </a:prstGeom>
          <a:noFill/>
        </p:spPr>
        <p:txBody>
          <a:bodyPr wrap="square" rtlCol="1">
            <a:spAutoFit/>
          </a:bodyPr>
          <a:lstStyle/>
          <a:p>
            <a:r>
              <a:rPr lang="ar-SA" sz="2800" b="1" dirty="0" smtClean="0">
                <a:solidFill>
                  <a:srgbClr val="0000FF"/>
                </a:solidFill>
              </a:rPr>
              <a:t>عليكم معشرَ المحامين تقع مسئولية الدفاع عن المظلوم. </a:t>
            </a:r>
            <a:endParaRPr lang="en-US" sz="2800" dirty="0" smtClean="0">
              <a:solidFill>
                <a:srgbClr val="0000FF"/>
              </a:solidFill>
            </a:endParaRPr>
          </a:p>
        </p:txBody>
      </p:sp>
      <p:sp>
        <p:nvSpPr>
          <p:cNvPr id="11" name="Rectangle 2"/>
          <p:cNvSpPr>
            <a:spLocks noChangeArrowheads="1"/>
          </p:cNvSpPr>
          <p:nvPr/>
        </p:nvSpPr>
        <p:spPr bwMode="auto">
          <a:xfrm>
            <a:off x="1451280" y="3647926"/>
            <a:ext cx="684834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ب.</a:t>
            </a:r>
            <a:r>
              <a:rPr lang="ar-EG" sz="3200" b="1" dirty="0" smtClean="0"/>
              <a:t> منصوب على الاختصاص علامة نصبه الكسرة:</a:t>
            </a:r>
            <a:endParaRPr lang="en-US" sz="3200" dirty="0" smtClean="0"/>
          </a:p>
        </p:txBody>
      </p:sp>
      <p:sp>
        <p:nvSpPr>
          <p:cNvPr id="12" name="مربع نص 11"/>
          <p:cNvSpPr txBox="1"/>
          <p:nvPr/>
        </p:nvSpPr>
        <p:spPr>
          <a:xfrm>
            <a:off x="911874" y="4226788"/>
            <a:ext cx="7158050" cy="584775"/>
          </a:xfrm>
          <a:prstGeom prst="rect">
            <a:avLst/>
          </a:prstGeom>
          <a:noFill/>
        </p:spPr>
        <p:txBody>
          <a:bodyPr wrap="square" rtlCol="1">
            <a:spAutoFit/>
          </a:bodyPr>
          <a:lstStyle/>
          <a:p>
            <a:r>
              <a:rPr lang="ar-SA" sz="3200" b="1" dirty="0" smtClean="0">
                <a:solidFill>
                  <a:srgbClr val="0000FF"/>
                </a:solidFill>
              </a:rPr>
              <a:t>أنتم الممرضات ملائكة الرحمة. </a:t>
            </a:r>
            <a:endParaRPr lang="en-US" sz="3200" dirty="0">
              <a:solidFill>
                <a:srgbClr val="0000FF"/>
              </a:solidFill>
            </a:endParaRPr>
          </a:p>
        </p:txBody>
      </p:sp>
      <p:sp>
        <p:nvSpPr>
          <p:cNvPr id="13" name="Rectangle 2"/>
          <p:cNvSpPr>
            <a:spLocks noChangeArrowheads="1"/>
          </p:cNvSpPr>
          <p:nvPr/>
        </p:nvSpPr>
        <p:spPr bwMode="auto">
          <a:xfrm>
            <a:off x="1767071" y="5160094"/>
            <a:ext cx="653255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ت.</a:t>
            </a:r>
            <a:r>
              <a:rPr lang="ar-EG" sz="3200" b="1" dirty="0" smtClean="0"/>
              <a:t> منصوب على الاختصاص علامة نصبه الياء:</a:t>
            </a:r>
            <a:endParaRPr lang="en-US" sz="3200" dirty="0" smtClean="0"/>
          </a:p>
        </p:txBody>
      </p:sp>
      <p:sp>
        <p:nvSpPr>
          <p:cNvPr id="14" name="مربع نص 13"/>
          <p:cNvSpPr txBox="1"/>
          <p:nvPr/>
        </p:nvSpPr>
        <p:spPr>
          <a:xfrm>
            <a:off x="911874" y="5738956"/>
            <a:ext cx="7158050" cy="584775"/>
          </a:xfrm>
          <a:prstGeom prst="rect">
            <a:avLst/>
          </a:prstGeom>
          <a:noFill/>
        </p:spPr>
        <p:txBody>
          <a:bodyPr wrap="square" rtlCol="1">
            <a:spAutoFit/>
          </a:bodyPr>
          <a:lstStyle/>
          <a:p>
            <a:r>
              <a:rPr lang="ar-SA" sz="3200" b="1" dirty="0" smtClean="0">
                <a:solidFill>
                  <a:srgbClr val="0000FF"/>
                </a:solidFill>
              </a:rPr>
              <a:t>أنا أخاك أحب لك الخير. </a:t>
            </a:r>
            <a:endParaRPr lang="en-US" sz="32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40961"/>
                                        </p:tgtEl>
                                        <p:attrNameLst>
                                          <p:attrName>style.visibility</p:attrName>
                                        </p:attrNameLst>
                                      </p:cBhvr>
                                      <p:to>
                                        <p:strVal val="visible"/>
                                      </p:to>
                                    </p:set>
                                    <p:anim calcmode="lin" valueType="num">
                                      <p:cBhvr>
                                        <p:cTn id="12" dur="500" fill="hold"/>
                                        <p:tgtEl>
                                          <p:spTgt spid="40961"/>
                                        </p:tgtEl>
                                        <p:attrNameLst>
                                          <p:attrName>ppt_w</p:attrName>
                                        </p:attrNameLst>
                                      </p:cBhvr>
                                      <p:tavLst>
                                        <p:tav tm="0">
                                          <p:val>
                                            <p:strVal val="#ppt_w*0.70"/>
                                          </p:val>
                                        </p:tav>
                                        <p:tav tm="100000">
                                          <p:val>
                                            <p:strVal val="#ppt_w"/>
                                          </p:val>
                                        </p:tav>
                                      </p:tavLst>
                                    </p:anim>
                                    <p:anim calcmode="lin" valueType="num">
                                      <p:cBhvr>
                                        <p:cTn id="13" dur="500" fill="hold"/>
                                        <p:tgtEl>
                                          <p:spTgt spid="40961"/>
                                        </p:tgtEl>
                                        <p:attrNameLst>
                                          <p:attrName>ppt_h</p:attrName>
                                        </p:attrNameLst>
                                      </p:cBhvr>
                                      <p:tavLst>
                                        <p:tav tm="0">
                                          <p:val>
                                            <p:strVal val="#ppt_h"/>
                                          </p:val>
                                        </p:tav>
                                        <p:tav tm="100000">
                                          <p:val>
                                            <p:strVal val="#ppt_h"/>
                                          </p:val>
                                        </p:tav>
                                      </p:tavLst>
                                    </p:anim>
                                    <p:animEffect transition="in" filter="fade">
                                      <p:cBhvr>
                                        <p:cTn id="14" dur="500"/>
                                        <p:tgtEl>
                                          <p:spTgt spid="40961"/>
                                        </p:tgtEl>
                                      </p:cBhvr>
                                    </p:animEffect>
                                  </p:childTnLst>
                                  <p:subTnLst>
                                    <p:audio>
                                      <p:cMediaNode>
                                        <p:cTn display="0" masterRel="sameClick">
                                          <p:stCondLst>
                                            <p:cond evt="begin" delay="0">
                                              <p:tn val="10"/>
                                            </p:cond>
                                          </p:stCondLst>
                                          <p:endCondLst>
                                            <p:cond evt="onStopAudio" delay="0">
                                              <p:tgtEl>
                                                <p:sldTgt/>
                                              </p:tgtEl>
                                            </p:cond>
                                          </p:endCondLst>
                                        </p:cTn>
                                        <p:tgtEl>
                                          <p:sndTgt r:embed="rId3" name="cashreg.wav"/>
                                        </p:tgtEl>
                                      </p:cMediaNode>
                                    </p:audio>
                                  </p:sub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whoosh.wav"/>
                                        </p:tgtEl>
                                      </p:cMediaNode>
                                    </p:audio>
                                  </p:subTnLst>
                                </p:cTn>
                              </p:par>
                              <p:par>
                                <p:cTn id="23" presetID="39" presetClass="entr" presetSubtype="0" accel="10000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whoosh.wav"/>
                                        </p:tgtEl>
                                      </p:cMediaNode>
                                    </p:audio>
                                  </p:sub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subTnLst>
                                    <p:audio>
                                      <p:cMediaNode>
                                        <p:cTn display="0" masterRel="sameClick">
                                          <p:stCondLst>
                                            <p:cond evt="begin" delay="0">
                                              <p:tn val="31"/>
                                            </p:cond>
                                          </p:stCondLst>
                                          <p:endCondLst>
                                            <p:cond evt="onStopAudio" delay="0">
                                              <p:tgtEl>
                                                <p:sldTgt/>
                                              </p:tgtEl>
                                            </p:cond>
                                          </p:endCondLst>
                                        </p:cTn>
                                        <p:tgtEl>
                                          <p:sndTgt r:embed="rId5" name="coin.wav"/>
                                        </p:tgtEl>
                                      </p:cMediaNode>
                                    </p:audio>
                                  </p:subTnLst>
                                </p:cTn>
                              </p:par>
                            </p:childTnLst>
                          </p:cTn>
                        </p:par>
                      </p:childTnLst>
                    </p:cTn>
                  </p:par>
                  <p:par>
                    <p:cTn id="34" fill="hold">
                      <p:stCondLst>
                        <p:cond delay="indefinite"/>
                      </p:stCondLst>
                      <p:childTnLst>
                        <p:par>
                          <p:cTn id="35" fill="hold">
                            <p:stCondLst>
                              <p:cond delay="0"/>
                            </p:stCondLst>
                            <p:childTnLst>
                              <p:par>
                                <p:cTn id="36" presetID="39" presetClass="entr" presetSubtype="0" accel="10000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whoosh.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500"/>
                                        <p:tgtEl>
                                          <p:spTgt spid="12"/>
                                        </p:tgtEl>
                                      </p:cBhvr>
                                    </p:animEffect>
                                  </p:childTnLst>
                                  <p:subTnLst>
                                    <p:audio>
                                      <p:cMediaNode>
                                        <p:cTn display="0" masterRel="sameClick">
                                          <p:stCondLst>
                                            <p:cond evt="begin" delay="0">
                                              <p:tn val="44"/>
                                            </p:cond>
                                          </p:stCondLst>
                                          <p:endCondLst>
                                            <p:cond evt="onStopAudio" delay="0">
                                              <p:tgtEl>
                                                <p:sldTgt/>
                                              </p:tgtEl>
                                            </p:cond>
                                          </p:endCondLst>
                                        </p:cTn>
                                        <p:tgtEl>
                                          <p:sndTgt r:embed="rId5" name="coin.wav"/>
                                        </p:tgtEl>
                                      </p:cMediaNode>
                                    </p:audio>
                                  </p:subTnLst>
                                </p:cTn>
                              </p:par>
                            </p:childTnLst>
                          </p:cTn>
                        </p:par>
                      </p:childTnLst>
                    </p:cTn>
                  </p:par>
                  <p:par>
                    <p:cTn id="47" fill="hold">
                      <p:stCondLst>
                        <p:cond delay="indefinite"/>
                      </p:stCondLst>
                      <p:childTnLst>
                        <p:par>
                          <p:cTn id="48" fill="hold">
                            <p:stCondLst>
                              <p:cond delay="0"/>
                            </p:stCondLst>
                            <p:childTnLst>
                              <p:par>
                                <p:cTn id="49" presetID="39" presetClass="entr" presetSubtype="0" accel="10000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52"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53"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4" name="whoosh.wav"/>
                                        </p:tgtEl>
                                      </p:cMediaNode>
                                    </p:audio>
                                  </p:sub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subTnLst>
                                    <p:audio>
                                      <p:cMediaNode>
                                        <p:cTn display="0" masterRel="sameClick">
                                          <p:stCondLst>
                                            <p:cond evt="begin" delay="0">
                                              <p:tn val="57"/>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961" grpId="0"/>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1412776"/>
            <a:ext cx="9144000" cy="5373216"/>
            <a:chOff x="0" y="1412776"/>
            <a:chExt cx="9144000" cy="5373216"/>
          </a:xfrm>
          <a:scene3d>
            <a:camera prst="orthographicFront">
              <a:rot lat="0" lon="0" rev="0"/>
            </a:camera>
            <a:lightRig rig="balanced" dir="t">
              <a:rot lat="0" lon="0" rev="8700000"/>
            </a:lightRig>
          </a:scene3d>
        </p:grpSpPr>
        <p:sp>
          <p:nvSpPr>
            <p:cNvPr id="3" name="دمعة 2"/>
            <p:cNvSpPr/>
            <p:nvPr/>
          </p:nvSpPr>
          <p:spPr>
            <a:xfrm rot="10800000">
              <a:off x="72008" y="1412776"/>
              <a:ext cx="8532440" cy="5373216"/>
            </a:xfrm>
            <a:prstGeom prst="teardrop">
              <a:avLst/>
            </a:prstGeom>
            <a:solidFill>
              <a:srgbClr val="FFFF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سحابة 3"/>
            <p:cNvSpPr/>
            <p:nvPr/>
          </p:nvSpPr>
          <p:spPr>
            <a:xfrm>
              <a:off x="0" y="1484784"/>
              <a:ext cx="9144000" cy="5301208"/>
            </a:xfrm>
            <a:prstGeom prst="cloud">
              <a:avLst/>
            </a:prstGeom>
            <a:solidFill>
              <a:srgbClr val="FF00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ذو زوايا قطرية مستديرة 4"/>
            <p:cNvSpPr/>
            <p:nvPr/>
          </p:nvSpPr>
          <p:spPr>
            <a:xfrm>
              <a:off x="323528" y="1844824"/>
              <a:ext cx="8496944" cy="4680520"/>
            </a:xfrm>
            <a:prstGeom prst="round2DiagRect">
              <a:avLst/>
            </a:prstGeom>
            <a:solidFill>
              <a:schemeClr val="bg1">
                <a:lumMod val="95000"/>
              </a:schemeClr>
            </a:solidFill>
            <a:ln w="57150">
              <a:solidFill>
                <a:srgbClr val="0000FF"/>
              </a:solid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6" name="دمعة 5"/>
          <p:cNvSpPr/>
          <p:nvPr/>
        </p:nvSpPr>
        <p:spPr>
          <a:xfrm>
            <a:off x="2195736" y="116768"/>
            <a:ext cx="6696744" cy="1007976"/>
          </a:xfrm>
          <a:prstGeom prst="teardrop">
            <a:avLst/>
          </a:prstGeom>
          <a:solidFill>
            <a:schemeClr val="bg1">
              <a:lumMod val="95000"/>
            </a:schemeClr>
          </a:solid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Rectangle 1"/>
          <p:cNvSpPr>
            <a:spLocks noChangeArrowheads="1"/>
          </p:cNvSpPr>
          <p:nvPr/>
        </p:nvSpPr>
        <p:spPr bwMode="auto">
          <a:xfrm>
            <a:off x="3707191" y="219417"/>
            <a:ext cx="471475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مثل لما يلي في جمل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مفيدة:</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2"/>
          <p:cNvSpPr>
            <a:spLocks noChangeArrowheads="1"/>
          </p:cNvSpPr>
          <p:nvPr/>
        </p:nvSpPr>
        <p:spPr bwMode="auto">
          <a:xfrm>
            <a:off x="1673188" y="2135758"/>
            <a:ext cx="6643229"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ث.</a:t>
            </a:r>
            <a:r>
              <a:rPr lang="ar-EG" sz="3200" b="1" dirty="0" smtClean="0"/>
              <a:t> منصوب على الاختصاص علامة نصبه الألف:</a:t>
            </a:r>
            <a:endParaRPr lang="en-US" sz="3200" dirty="0" smtClean="0"/>
          </a:p>
          <a:p>
            <a:pPr lvl="0" fontAlgn="base">
              <a:spcBef>
                <a:spcPct val="0"/>
              </a:spcBef>
              <a:spcAft>
                <a:spcPct val="0"/>
              </a:spcAft>
              <a:tabLst>
                <a:tab pos="952500" algn="l"/>
                <a:tab pos="3914775"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1571604" y="2748847"/>
            <a:ext cx="6657984" cy="584775"/>
          </a:xfrm>
          <a:prstGeom prst="rect">
            <a:avLst/>
          </a:prstGeom>
          <a:noFill/>
        </p:spPr>
        <p:txBody>
          <a:bodyPr wrap="square" rtlCol="1">
            <a:spAutoFit/>
          </a:bodyPr>
          <a:lstStyle/>
          <a:p>
            <a:r>
              <a:rPr lang="ar-SA" sz="3200" b="1" dirty="0" smtClean="0">
                <a:solidFill>
                  <a:srgbClr val="0000FF"/>
                </a:solidFill>
              </a:rPr>
              <a:t>أنتم أيها الشباب مطالبون ببذل الجهد.</a:t>
            </a:r>
            <a:endParaRPr lang="en-US" sz="3200" dirty="0" smtClean="0">
              <a:solidFill>
                <a:srgbClr val="0000FF"/>
              </a:solidFill>
            </a:endParaRPr>
          </a:p>
        </p:txBody>
      </p:sp>
      <p:sp>
        <p:nvSpPr>
          <p:cNvPr id="10" name="Rectangle 2"/>
          <p:cNvSpPr>
            <a:spLocks noChangeArrowheads="1"/>
          </p:cNvSpPr>
          <p:nvPr/>
        </p:nvSpPr>
        <p:spPr bwMode="auto">
          <a:xfrm>
            <a:off x="2675910" y="3647926"/>
            <a:ext cx="5623719"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ج.</a:t>
            </a:r>
            <a:r>
              <a:rPr lang="ar-EG" sz="3200" b="1" dirty="0" smtClean="0"/>
              <a:t> (أيّ) في محل نصب على الاختصاص:</a:t>
            </a:r>
            <a:endParaRPr lang="en-US" sz="3200" dirty="0" smtClean="0"/>
          </a:p>
          <a:p>
            <a:pPr lvl="0" fontAlgn="base">
              <a:spcBef>
                <a:spcPct val="0"/>
              </a:spcBef>
              <a:spcAft>
                <a:spcPct val="0"/>
              </a:spcAft>
              <a:tabLst>
                <a:tab pos="952500" algn="l"/>
                <a:tab pos="3914775"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مربع نص 10"/>
          <p:cNvSpPr txBox="1"/>
          <p:nvPr/>
        </p:nvSpPr>
        <p:spPr>
          <a:xfrm>
            <a:off x="1554816" y="4261015"/>
            <a:ext cx="6657984" cy="584775"/>
          </a:xfrm>
          <a:prstGeom prst="rect">
            <a:avLst/>
          </a:prstGeom>
          <a:noFill/>
        </p:spPr>
        <p:txBody>
          <a:bodyPr wrap="square" rtlCol="1">
            <a:spAutoFit/>
          </a:bodyPr>
          <a:lstStyle/>
          <a:p>
            <a:r>
              <a:rPr lang="ar-SA" sz="3200" b="1" dirty="0" smtClean="0">
                <a:solidFill>
                  <a:srgbClr val="0000FF"/>
                </a:solidFill>
              </a:rPr>
              <a:t>نحن أيها الشباب أمل الأمة.</a:t>
            </a:r>
            <a:endParaRPr lang="en-US" sz="3200" dirty="0" smtClean="0">
              <a:solidFill>
                <a:srgbClr val="0000FF"/>
              </a:solidFill>
            </a:endParaRPr>
          </a:p>
        </p:txBody>
      </p:sp>
      <p:sp>
        <p:nvSpPr>
          <p:cNvPr id="12" name="Rectangle 2"/>
          <p:cNvSpPr>
            <a:spLocks noChangeArrowheads="1"/>
          </p:cNvSpPr>
          <p:nvPr/>
        </p:nvSpPr>
        <p:spPr bwMode="auto">
          <a:xfrm>
            <a:off x="2658276" y="5160094"/>
            <a:ext cx="5641353"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ح.</a:t>
            </a:r>
            <a:r>
              <a:rPr lang="ar-EG" sz="3200" b="1" dirty="0" smtClean="0"/>
              <a:t> (أية) في محل نصب على الاختصاص:</a:t>
            </a:r>
            <a:endParaRPr lang="en-US" sz="3200" dirty="0" smtClean="0"/>
          </a:p>
          <a:p>
            <a:pPr lvl="0" fontAlgn="base">
              <a:spcBef>
                <a:spcPct val="0"/>
              </a:spcBef>
              <a:spcAft>
                <a:spcPct val="0"/>
              </a:spcAft>
              <a:tabLst>
                <a:tab pos="952500" algn="l"/>
                <a:tab pos="3914775"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مربع نص 12"/>
          <p:cNvSpPr txBox="1"/>
          <p:nvPr/>
        </p:nvSpPr>
        <p:spPr>
          <a:xfrm>
            <a:off x="1554816" y="5773183"/>
            <a:ext cx="6657984" cy="584775"/>
          </a:xfrm>
          <a:prstGeom prst="rect">
            <a:avLst/>
          </a:prstGeom>
          <a:noFill/>
        </p:spPr>
        <p:txBody>
          <a:bodyPr wrap="square" rtlCol="1">
            <a:spAutoFit/>
          </a:bodyPr>
          <a:lstStyle/>
          <a:p>
            <a:r>
              <a:rPr lang="ar-SA" sz="3200" b="1" dirty="0" smtClean="0">
                <a:solidFill>
                  <a:srgbClr val="0000FF"/>
                </a:solidFill>
              </a:rPr>
              <a:t>أنتم الشعراء مؤتمنون على الكلمة. </a:t>
            </a:r>
            <a:endParaRPr lang="en-US" sz="32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3" name="whoosh.wav"/>
                                        </p:tgtEl>
                                      </p:cMediaNode>
                                    </p:audio>
                                  </p:sub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subTnLst>
                                    <p:audio>
                                      <p:cMediaNode>
                                        <p:cTn display="0" masterRel="sameClick">
                                          <p:stCondLst>
                                            <p:cond evt="begin" delay="0">
                                              <p:tn val="26"/>
                                            </p:cond>
                                          </p:stCondLst>
                                          <p:endCondLst>
                                            <p:cond evt="onStopAudio" delay="0">
                                              <p:tgtEl>
                                                <p:sldTgt/>
                                              </p:tgtEl>
                                            </p:cond>
                                          </p:endCondLst>
                                        </p:cTn>
                                        <p:tgtEl>
                                          <p:sndTgt r:embed="rId4" name="coin.wav"/>
                                        </p:tgtEl>
                                      </p:cMediaNode>
                                    </p:audio>
                                  </p:sub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whoosh.wav"/>
                                        </p:tgtEl>
                                      </p:cMediaNode>
                                    </p:audio>
                                  </p:sub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00"/>
                                        <p:tgtEl>
                                          <p:spTgt spid="13"/>
                                        </p:tgtEl>
                                      </p:cBhvr>
                                    </p:animEffect>
                                  </p:childTnLst>
                                  <p:subTnLst>
                                    <p:audio>
                                      <p:cMediaNode>
                                        <p:cTn display="0" masterRel="sameClick">
                                          <p:stCondLst>
                                            <p:cond evt="begin" delay="0">
                                              <p:tn val="39"/>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1412776"/>
            <a:ext cx="9144000" cy="5373216"/>
            <a:chOff x="0" y="1412776"/>
            <a:chExt cx="9144000" cy="5373216"/>
          </a:xfrm>
          <a:scene3d>
            <a:camera prst="orthographicFront">
              <a:rot lat="0" lon="0" rev="0"/>
            </a:camera>
            <a:lightRig rig="balanced" dir="t">
              <a:rot lat="0" lon="0" rev="8700000"/>
            </a:lightRig>
          </a:scene3d>
        </p:grpSpPr>
        <p:sp>
          <p:nvSpPr>
            <p:cNvPr id="3" name="دمعة 2"/>
            <p:cNvSpPr/>
            <p:nvPr/>
          </p:nvSpPr>
          <p:spPr>
            <a:xfrm rot="10800000">
              <a:off x="72008" y="1412776"/>
              <a:ext cx="8532440" cy="5373216"/>
            </a:xfrm>
            <a:prstGeom prst="teardrop">
              <a:avLst/>
            </a:prstGeom>
            <a:solidFill>
              <a:srgbClr val="FFFF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سحابة 3"/>
            <p:cNvSpPr/>
            <p:nvPr/>
          </p:nvSpPr>
          <p:spPr>
            <a:xfrm>
              <a:off x="0" y="1484784"/>
              <a:ext cx="9144000" cy="5301208"/>
            </a:xfrm>
            <a:prstGeom prst="cloud">
              <a:avLst/>
            </a:prstGeom>
            <a:solidFill>
              <a:srgbClr val="FF0000"/>
            </a:solidFill>
            <a:ln w="57150">
              <a:solidFill>
                <a:srgbClr val="0000FF"/>
              </a:solid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ذو زوايا قطرية مستديرة 4"/>
            <p:cNvSpPr/>
            <p:nvPr/>
          </p:nvSpPr>
          <p:spPr>
            <a:xfrm>
              <a:off x="323528" y="1844824"/>
              <a:ext cx="8496944" cy="4680520"/>
            </a:xfrm>
            <a:prstGeom prst="round2DiagRect">
              <a:avLst/>
            </a:prstGeom>
            <a:solidFill>
              <a:schemeClr val="bg1">
                <a:lumMod val="95000"/>
              </a:schemeClr>
            </a:solidFill>
            <a:ln w="57150">
              <a:solidFill>
                <a:srgbClr val="0000FF"/>
              </a:solid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6" name="دمعة 5"/>
          <p:cNvSpPr/>
          <p:nvPr/>
        </p:nvSpPr>
        <p:spPr>
          <a:xfrm>
            <a:off x="2195736" y="116768"/>
            <a:ext cx="6696744" cy="1007976"/>
          </a:xfrm>
          <a:prstGeom prst="teardrop">
            <a:avLst/>
          </a:prstGeom>
          <a:solidFill>
            <a:schemeClr val="bg1">
              <a:lumMod val="95000"/>
            </a:schemeClr>
          </a:solid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Rectangle 1"/>
          <p:cNvSpPr>
            <a:spLocks noChangeArrowheads="1"/>
          </p:cNvSpPr>
          <p:nvPr/>
        </p:nvSpPr>
        <p:spPr bwMode="auto">
          <a:xfrm>
            <a:off x="3707191" y="219417"/>
            <a:ext cx="471475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مثل لما يلي في جمل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مفيدة:</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2"/>
          <p:cNvSpPr>
            <a:spLocks noChangeArrowheads="1"/>
          </p:cNvSpPr>
          <p:nvPr/>
        </p:nvSpPr>
        <p:spPr bwMode="auto">
          <a:xfrm>
            <a:off x="772364" y="2135758"/>
            <a:ext cx="7544052"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خ.</a:t>
            </a:r>
            <a:r>
              <a:rPr lang="ar-EG" sz="3200" b="1" dirty="0" smtClean="0"/>
              <a:t> منصوب على الاختصاص جاء ضمير مخاطب:</a:t>
            </a:r>
            <a:endParaRPr lang="en-US" sz="3200" dirty="0" smtClean="0"/>
          </a:p>
          <a:p>
            <a:pPr lvl="0" fontAlgn="base">
              <a:spcBef>
                <a:spcPct val="0"/>
              </a:spcBef>
              <a:spcAft>
                <a:spcPct val="0"/>
              </a:spcAft>
              <a:tabLst>
                <a:tab pos="952500" algn="l"/>
                <a:tab pos="3914775" algn="l"/>
              </a:tabLst>
            </a:pPr>
            <a:r>
              <a:rPr kumimoji="0" lang="ar-EG"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3200" b="0" i="0" u="none" strike="noStrike" cap="none" normalizeH="0" baseline="0" dirty="0" smtClean="0">
                <a:ln>
                  <a:noFill/>
                </a:ln>
                <a:solidFill>
                  <a:schemeClr val="tx1"/>
                </a:solidFill>
                <a:effectLst/>
                <a:latin typeface="Arial" pitchFamily="34" charset="0"/>
                <a:cs typeface="Arial" pitchFamily="34" charset="0"/>
              </a:rPr>
              <a:t> </a:t>
            </a:r>
          </a:p>
        </p:txBody>
      </p:sp>
      <p:sp>
        <p:nvSpPr>
          <p:cNvPr id="9" name="مربع نص 8"/>
          <p:cNvSpPr txBox="1"/>
          <p:nvPr/>
        </p:nvSpPr>
        <p:spPr>
          <a:xfrm>
            <a:off x="1727684" y="2320423"/>
            <a:ext cx="1800200" cy="584775"/>
          </a:xfrm>
          <a:prstGeom prst="rect">
            <a:avLst/>
          </a:prstGeom>
          <a:noFill/>
        </p:spPr>
        <p:txBody>
          <a:bodyPr wrap="square" rtlCol="1">
            <a:spAutoFit/>
          </a:bodyPr>
          <a:lstStyle/>
          <a:p>
            <a:r>
              <a:rPr lang="ar-EG" sz="3200" dirty="0" err="1" smtClean="0">
                <a:solidFill>
                  <a:srgbClr val="0000CC"/>
                </a:solidFill>
              </a:rPr>
              <a:t>..............</a:t>
            </a:r>
            <a:endParaRPr lang="ar-SA" sz="3200" dirty="0">
              <a:solidFill>
                <a:srgbClr val="0000CC"/>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2-mobile-app-report-red.png"/>
          <p:cNvPicPr>
            <a:picLocks noChangeAspect="1"/>
          </p:cNvPicPr>
          <p:nvPr/>
        </p:nvPicPr>
        <p:blipFill>
          <a:blip r:embed="rId5" cstate="print">
            <a:lum contrast="40000"/>
          </a:blip>
          <a:stretch>
            <a:fillRect/>
          </a:stretch>
        </p:blipFill>
        <p:spPr>
          <a:xfrm>
            <a:off x="-2844824" y="260648"/>
            <a:ext cx="11772800" cy="1296144"/>
          </a:xfrm>
          <a:prstGeom prst="rect">
            <a:avLst/>
          </a:prstGeom>
        </p:spPr>
      </p:pic>
      <p:sp>
        <p:nvSpPr>
          <p:cNvPr id="37889" name="Rectangle 1"/>
          <p:cNvSpPr>
            <a:spLocks noChangeArrowheads="1"/>
          </p:cNvSpPr>
          <p:nvPr/>
        </p:nvSpPr>
        <p:spPr bwMode="auto">
          <a:xfrm>
            <a:off x="467544" y="602685"/>
            <a:ext cx="8441607"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9- اكتب فقرة </a:t>
            </a:r>
            <a:r>
              <a:rPr kumimoji="0" lang="ar-EG" sz="2800"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بعنوان </a:t>
            </a:r>
            <a:r>
              <a:rPr kumimoji="0" lang="ar-EG"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(نحن في وطننا) على أن تضمنها عدداً من الأسماء المنصوبة على </a:t>
            </a:r>
            <a:r>
              <a:rPr kumimoji="0" lang="ar-EG" sz="2800"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الاختصاص:</a:t>
            </a:r>
            <a:endParaRPr kumimoji="0" lang="ar-EG" sz="3200" b="0" i="0" u="none" strike="noStrike" cap="none" normalizeH="0" baseline="0" dirty="0" smtClean="0">
              <a:ln>
                <a:noFill/>
              </a:ln>
              <a:solidFill>
                <a:srgbClr val="FFFF00"/>
              </a:solidFill>
              <a:effectLst/>
              <a:latin typeface="Arial" pitchFamily="34" charset="0"/>
              <a:cs typeface="Arial" pitchFamily="34" charset="0"/>
            </a:endParaRPr>
          </a:p>
        </p:txBody>
      </p:sp>
      <p:grpSp>
        <p:nvGrpSpPr>
          <p:cNvPr id="6" name="مجموعة 5"/>
          <p:cNvGrpSpPr/>
          <p:nvPr/>
        </p:nvGrpSpPr>
        <p:grpSpPr>
          <a:xfrm>
            <a:off x="72008" y="1700808"/>
            <a:ext cx="8964488" cy="5085184"/>
            <a:chOff x="72008" y="1700808"/>
            <a:chExt cx="8964488" cy="5085184"/>
          </a:xfrm>
        </p:grpSpPr>
        <p:sp>
          <p:nvSpPr>
            <p:cNvPr id="4" name="مستطيل 3"/>
            <p:cNvSpPr/>
            <p:nvPr/>
          </p:nvSpPr>
          <p:spPr>
            <a:xfrm>
              <a:off x="72008" y="1700808"/>
              <a:ext cx="8964488" cy="5085184"/>
            </a:xfrm>
            <a:prstGeom prst="rect">
              <a:avLst/>
            </a:prstGeom>
            <a:solidFill>
              <a:schemeClr val="bg1"/>
            </a:solidFill>
            <a:ln>
              <a:solidFill>
                <a:srgbClr val="FF00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4"/>
            <p:cNvSpPr/>
            <p:nvPr/>
          </p:nvSpPr>
          <p:spPr>
            <a:xfrm>
              <a:off x="179512" y="1844824"/>
              <a:ext cx="8712968" cy="4824536"/>
            </a:xfrm>
            <a:prstGeom prst="rect">
              <a:avLst/>
            </a:prstGeom>
            <a:solidFill>
              <a:schemeClr val="bg1"/>
            </a:solidFill>
            <a:ln>
              <a:solidFill>
                <a:srgbClr val="FF00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مستطيل 6"/>
          <p:cNvSpPr/>
          <p:nvPr/>
        </p:nvSpPr>
        <p:spPr>
          <a:xfrm>
            <a:off x="395536" y="1928802"/>
            <a:ext cx="8280920" cy="4524315"/>
          </a:xfrm>
          <a:prstGeom prst="rect">
            <a:avLst/>
          </a:prstGeom>
        </p:spPr>
        <p:txBody>
          <a:bodyPr wrap="square">
            <a:spAutoFit/>
          </a:bodyPr>
          <a:lstStyle/>
          <a:p>
            <a:pPr algn="justLow"/>
            <a:r>
              <a:rPr lang="ar-SA" sz="3200" b="1" dirty="0" smtClean="0">
                <a:solidFill>
                  <a:srgbClr val="0000FF"/>
                </a:solidFill>
              </a:rPr>
              <a:t>نحن في وطننا </a:t>
            </a:r>
            <a:endParaRPr lang="en-US" sz="3200" dirty="0" smtClean="0">
              <a:solidFill>
                <a:srgbClr val="0000FF"/>
              </a:solidFill>
            </a:endParaRPr>
          </a:p>
          <a:p>
            <a:pPr algn="justLow"/>
            <a:r>
              <a:rPr lang="ar-SA" sz="3200" b="1" dirty="0" smtClean="0">
                <a:solidFill>
                  <a:srgbClr val="0000FF"/>
                </a:solidFill>
              </a:rPr>
              <a:t>وطني لو شغلت بالخلد عنه نازعتني إليه في الخلد نفسي نحن المواطنين نعي حجم المؤامرة التي تكاد لوطننا وبلادنا كما ندرك حجم الأمانة الملقاة على عواتقنا. </a:t>
            </a:r>
            <a:endParaRPr lang="en-US" sz="3200" dirty="0" smtClean="0">
              <a:solidFill>
                <a:srgbClr val="0000FF"/>
              </a:solidFill>
            </a:endParaRPr>
          </a:p>
          <a:p>
            <a:pPr algn="justLow"/>
            <a:r>
              <a:rPr lang="ar-SA" sz="3200" b="1" dirty="0" smtClean="0">
                <a:solidFill>
                  <a:srgbClr val="0000FF"/>
                </a:solidFill>
              </a:rPr>
              <a:t>أنا الطالب أذاكر بجد ليتبوأ وطني مكانته بين الأمم. نحن العمال نتحد مجدين لرفعة وطننا. أنتم المهندسين أمل المواقع الجديدة. أنتم الإعلاميين والشعراء مطالبون بتشييد مجد أمتنا. عليكم ولاة الأمر أن تقوموا بين الناس بالقسط فيكون الأمن والأمان ويزيد الإنتاج ويزدهر الرخاء نحن في وطننا. </a:t>
            </a:r>
            <a:endParaRPr lang="en-US" sz="3200"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2"/>
                                        </p:tgtEl>
                                        <p:attrNameLst>
                                          <p:attrName>ppt_x</p:attrName>
                                          <p:attrName>ppt_y</p:attrName>
                                        </p:attrNameLst>
                                      </p:cBhvr>
                                    </p:animMotion>
                                    <p:animEffect transition="in" filter="fade">
                                      <p:cBhvr>
                                        <p:cTn id="9"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par>
                                <p:cTn id="10" presetID="52" presetClass="entr" presetSubtype="0" fill="hold" grpId="0" nodeType="withEffect">
                                  <p:stCondLst>
                                    <p:cond delay="0"/>
                                  </p:stCondLst>
                                  <p:childTnLst>
                                    <p:set>
                                      <p:cBhvr>
                                        <p:cTn id="11" dur="1" fill="hold">
                                          <p:stCondLst>
                                            <p:cond delay="0"/>
                                          </p:stCondLst>
                                        </p:cTn>
                                        <p:tgtEl>
                                          <p:spTgt spid="37889"/>
                                        </p:tgtEl>
                                        <p:attrNameLst>
                                          <p:attrName>style.visibility</p:attrName>
                                        </p:attrNameLst>
                                      </p:cBhvr>
                                      <p:to>
                                        <p:strVal val="visible"/>
                                      </p:to>
                                    </p:set>
                                    <p:animScale>
                                      <p:cBhvr>
                                        <p:cTn id="12" dur="500" decel="50000" fill="hold">
                                          <p:stCondLst>
                                            <p:cond delay="0"/>
                                          </p:stCondLst>
                                        </p:cTn>
                                        <p:tgtEl>
                                          <p:spTgt spid="378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500" decel="50000" fill="hold">
                                          <p:stCondLst>
                                            <p:cond delay="0"/>
                                          </p:stCondLst>
                                        </p:cTn>
                                        <p:tgtEl>
                                          <p:spTgt spid="37889"/>
                                        </p:tgtEl>
                                        <p:attrNameLst>
                                          <p:attrName>ppt_x</p:attrName>
                                          <p:attrName>ppt_y</p:attrName>
                                        </p:attrNameLst>
                                      </p:cBhvr>
                                    </p:animMotion>
                                    <p:animEffect transition="in" filter="fade">
                                      <p:cBhvr>
                                        <p:cTn id="14" dur="500"/>
                                        <p:tgtEl>
                                          <p:spTgt spid="37889"/>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subTnLst>
                                    <p:audio>
                                      <p:cMediaNode>
                                        <p:cTn display="0" masterRel="sameClick">
                                          <p:stCondLst>
                                            <p:cond evt="begin" delay="0">
                                              <p:tn val="17"/>
                                            </p:cond>
                                          </p:stCondLst>
                                          <p:endCondLst>
                                            <p:cond evt="onStopAudio" delay="0">
                                              <p:tgtEl>
                                                <p:sldTgt/>
                                              </p:tgtEl>
                                            </p:cond>
                                          </p:endCondLst>
                                        </p:cTn>
                                        <p:tgtEl>
                                          <p:sndTgt r:embed="rId4" name="camera.wav"/>
                                        </p:tgtEl>
                                      </p:cMediaNode>
                                    </p:audio>
                                  </p:sub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subTnLst>
                                    <p:audio>
                                      <p:cMediaNode>
                                        <p:cTn display="0" masterRel="sameClick">
                                          <p:stCondLst>
                                            <p:cond evt="begin" delay="0">
                                              <p:tn val="2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203P13009-0.jpg"/>
          <p:cNvPicPr>
            <a:picLocks noChangeAspect="1"/>
          </p:cNvPicPr>
          <p:nvPr/>
        </p:nvPicPr>
        <p:blipFill>
          <a:blip r:embed="rId6" cstate="print">
            <a:duotone>
              <a:schemeClr val="accent6">
                <a:shade val="45000"/>
                <a:satMod val="135000"/>
              </a:schemeClr>
              <a:prstClr val="white"/>
            </a:duotone>
            <a:lum bright="-20000" contrast="40000"/>
          </a:blip>
          <a:stretch>
            <a:fillRect/>
          </a:stretch>
        </p:blipFill>
        <p:spPr>
          <a:xfrm>
            <a:off x="0" y="72008"/>
            <a:ext cx="9144000" cy="1340768"/>
          </a:xfrm>
          <a:prstGeom prst="rect">
            <a:avLst/>
          </a:prstGeom>
        </p:spPr>
      </p:pic>
      <p:sp>
        <p:nvSpPr>
          <p:cNvPr id="36865" name="Rectangle 1"/>
          <p:cNvSpPr>
            <a:spLocks noChangeArrowheads="1"/>
          </p:cNvSpPr>
          <p:nvPr/>
        </p:nvSpPr>
        <p:spPr bwMode="auto">
          <a:xfrm>
            <a:off x="179512" y="191542"/>
            <a:ext cx="860444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10- استخرج من النص التالي الاسم المختص، وبيّن إعرابه، ثم تحقّق من صحة إجابتك بمطابقتها بالحل في نهاية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الكتاب:</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72008" y="1700808"/>
            <a:ext cx="8964488" cy="5085184"/>
            <a:chOff x="72008" y="1700808"/>
            <a:chExt cx="8964488" cy="5085184"/>
          </a:xfrm>
        </p:grpSpPr>
        <p:sp>
          <p:nvSpPr>
            <p:cNvPr id="5" name="مستطيل 4"/>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مستطيل 5"/>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مستطيل 6"/>
          <p:cNvSpPr/>
          <p:nvPr/>
        </p:nvSpPr>
        <p:spPr>
          <a:xfrm>
            <a:off x="6732240" y="1916832"/>
            <a:ext cx="1960793" cy="584775"/>
          </a:xfrm>
          <a:prstGeom prst="rect">
            <a:avLst/>
          </a:prstGeom>
        </p:spPr>
        <p:txBody>
          <a:bodyPr wrap="none">
            <a:spAutoFit/>
          </a:bodyPr>
          <a:lstStyle/>
          <a:p>
            <a:r>
              <a:rPr lang="ar-EG" sz="3200" b="1" dirty="0" smtClean="0">
                <a:solidFill>
                  <a:srgbClr val="FF0000"/>
                </a:solidFill>
              </a:rPr>
              <a:t>تدريب محلول</a:t>
            </a:r>
            <a:endParaRPr lang="ar-SA" sz="3200" dirty="0">
              <a:solidFill>
                <a:srgbClr val="FF0000"/>
              </a:solidFill>
            </a:endParaRPr>
          </a:p>
        </p:txBody>
      </p:sp>
      <p:sp>
        <p:nvSpPr>
          <p:cNvPr id="36867" name="Rectangle 3"/>
          <p:cNvSpPr>
            <a:spLocks noChangeArrowheads="1"/>
          </p:cNvSpPr>
          <p:nvPr/>
        </p:nvSpPr>
        <p:spPr bwMode="auto">
          <a:xfrm>
            <a:off x="251520" y="2975466"/>
            <a:ext cx="824440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نحن أبناء المملكة العربية السعودية حابنا الله نعماً عظيمة، ولعل أجلَّها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وأعظمها.</a:t>
            </a: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بعد نعمة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الإسلام.</a:t>
            </a: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أن جعل بلادنا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مهوى</a:t>
            </a: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أفئدة المسلمين في كل أقطار العالم؛ فشرّفها باحتضان بيته العتيق، ومسجد رسوله الكريم صلى الله عليه وسلم.</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36865"/>
                                        </p:tgtEl>
                                        <p:attrNameLst>
                                          <p:attrName>style.visibility</p:attrName>
                                        </p:attrNameLst>
                                      </p:cBhvr>
                                      <p:to>
                                        <p:strVal val="visible"/>
                                      </p:to>
                                    </p:set>
                                    <p:animEffect transition="in" filter="blinds(horizontal)">
                                      <p:cBhvr>
                                        <p:cTn id="10" dur="500"/>
                                        <p:tgtEl>
                                          <p:spTgt spid="36865"/>
                                        </p:tgtEl>
                                      </p:cBhvr>
                                    </p:animEffect>
                                  </p:childTnLst>
                                  <p:subTnLst>
                                    <p:audio>
                                      <p:cMediaNode>
                                        <p:cTn display="0" masterRel="sameClick">
                                          <p:stCondLst>
                                            <p:cond evt="begin" delay="0">
                                              <p:tn val="8"/>
                                            </p:cond>
                                          </p:stCondLst>
                                          <p:endCondLst>
                                            <p:cond evt="onStopAudio" delay="0">
                                              <p:tgtEl>
                                                <p:sldTgt/>
                                              </p:tgtEl>
                                            </p:cond>
                                          </p:endCondLst>
                                        </p:cTn>
                                        <p:tgtEl>
                                          <p:sndTgt r:embed="rId3" name="breeze.wav"/>
                                        </p:tgtEl>
                                      </p:cMediaNode>
                                    </p:audio>
                                  </p:sub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from="(-#ppt_w/2)" to="(#ppt_x)" calcmode="lin" valueType="num">
                                      <p:cBhvr>
                                        <p:cTn id="15" dur="600" fill="hold">
                                          <p:stCondLst>
                                            <p:cond delay="0"/>
                                          </p:stCondLst>
                                        </p:cTn>
                                        <p:tgtEl>
                                          <p:spTgt spid="4"/>
                                        </p:tgtEl>
                                        <p:attrNameLst>
                                          <p:attrName>ppt_x</p:attrName>
                                        </p:attrNameLst>
                                      </p:cBhvr>
                                    </p:anim>
                                    <p:anim from="0" to="-1.0" calcmode="lin" valueType="num">
                                      <p:cBhvr>
                                        <p:cTn id="16" dur="200" decel="50000" autoRev="1" fill="hold">
                                          <p:stCondLst>
                                            <p:cond delay="600"/>
                                          </p:stCondLst>
                                        </p:cTn>
                                        <p:tgtEl>
                                          <p:spTgt spid="4"/>
                                        </p:tgtEl>
                                        <p:attrNameLst>
                                          <p:attrName>xshear</p:attrName>
                                        </p:attrNameLst>
                                      </p:cBhvr>
                                    </p:anim>
                                    <p:animScale>
                                      <p:cBhvr>
                                        <p:cTn id="17" dur="200" decel="100000" autoRev="1" fill="hold">
                                          <p:stCondLst>
                                            <p:cond delay="600"/>
                                          </p:stCondLst>
                                        </p:cTn>
                                        <p:tgtEl>
                                          <p:spTgt spid="4"/>
                                        </p:tgtEl>
                                      </p:cBhvr>
                                      <p:from x="100000" y="100000"/>
                                      <p:to x="80000" y="100000"/>
                                    </p:animScale>
                                    <p:anim by="(#ppt_h/3+#ppt_w*0.1)" calcmode="lin" valueType="num">
                                      <p:cBhvr additive="sum">
                                        <p:cTn id="18" dur="200" decel="100000" autoRev="1" fill="hold">
                                          <p:stCondLst>
                                            <p:cond delay="600"/>
                                          </p:stCondLst>
                                        </p:cTn>
                                        <p:tgtEl>
                                          <p:spTgt spid="4"/>
                                        </p:tgtEl>
                                        <p:attrNameLst>
                                          <p:attrName>ppt_x</p:attrName>
                                        </p:attrNameLst>
                                      </p:cBhvr>
                                    </p:anim>
                                  </p:childTnLst>
                                  <p:subTnLst>
                                    <p:audio>
                                      <p:cMediaNode>
                                        <p:cTn display="0" masterRel="sameClick">
                                          <p:stCondLst>
                                            <p:cond evt="begin" delay="0">
                                              <p:tn val="13"/>
                                            </p:cond>
                                          </p:stCondLst>
                                          <p:endCondLst>
                                            <p:cond evt="onStopAudio" delay="0">
                                              <p:tgtEl>
                                                <p:sldTgt/>
                                              </p:tgtEl>
                                            </p:cond>
                                          </p:endCondLst>
                                        </p:cTn>
                                        <p:tgtEl>
                                          <p:sndTgt r:embed="rId4" name="TOMLO.WAV"/>
                                        </p:tgtEl>
                                      </p:cMediaNode>
                                    </p:audio>
                                  </p:subTnLst>
                                </p:cTn>
                              </p:par>
                              <p:par>
                                <p:cTn id="19" presetID="34"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from="(-#ppt_w/2)" to="(#ppt_x)" calcmode="lin" valueType="num">
                                      <p:cBhvr>
                                        <p:cTn id="21" dur="600" fill="hold">
                                          <p:stCondLst>
                                            <p:cond delay="0"/>
                                          </p:stCondLst>
                                        </p:cTn>
                                        <p:tgtEl>
                                          <p:spTgt spid="7"/>
                                        </p:tgtEl>
                                        <p:attrNameLst>
                                          <p:attrName>ppt_x</p:attrName>
                                        </p:attrNameLst>
                                      </p:cBhvr>
                                    </p:anim>
                                    <p:anim from="0" to="-1.0" calcmode="lin" valueType="num">
                                      <p:cBhvr>
                                        <p:cTn id="22" dur="200" decel="50000" autoRev="1" fill="hold">
                                          <p:stCondLst>
                                            <p:cond delay="600"/>
                                          </p:stCondLst>
                                        </p:cTn>
                                        <p:tgtEl>
                                          <p:spTgt spid="7"/>
                                        </p:tgtEl>
                                        <p:attrNameLst>
                                          <p:attrName>xshear</p:attrName>
                                        </p:attrNameLst>
                                      </p:cBhvr>
                                    </p:anim>
                                    <p:animScale>
                                      <p:cBhvr>
                                        <p:cTn id="23" dur="200" decel="100000" autoRev="1" fill="hold">
                                          <p:stCondLst>
                                            <p:cond delay="600"/>
                                          </p:stCondLst>
                                        </p:cTn>
                                        <p:tgtEl>
                                          <p:spTgt spid="7"/>
                                        </p:tgtEl>
                                      </p:cBhvr>
                                      <p:from x="100000" y="100000"/>
                                      <p:to x="80000" y="100000"/>
                                    </p:animScale>
                                    <p:anim by="(#ppt_h/3+#ppt_w*0.1)" calcmode="lin" valueType="num">
                                      <p:cBhvr additive="sum">
                                        <p:cTn id="24" dur="200" decel="100000" autoRev="1" fill="hold">
                                          <p:stCondLst>
                                            <p:cond delay="600"/>
                                          </p:stCondLst>
                                        </p:cTn>
                                        <p:tgtEl>
                                          <p:spTgt spid="7"/>
                                        </p:tgtEl>
                                        <p:attrNameLst>
                                          <p:attrName>ppt_x</p:attrName>
                                        </p:attrNameLst>
                                      </p:cBhvr>
                                    </p:anim>
                                  </p:childTnLst>
                                  <p:subTnLst>
                                    <p:audio>
                                      <p:cMediaNode>
                                        <p:cTn display="0" masterRel="sameClick">
                                          <p:stCondLst>
                                            <p:cond evt="begin" delay="0">
                                              <p:tn val="19"/>
                                            </p:cond>
                                          </p:stCondLst>
                                          <p:endCondLst>
                                            <p:cond evt="onStopAudio" delay="0">
                                              <p:tgtEl>
                                                <p:sldTgt/>
                                              </p:tgtEl>
                                            </p:cond>
                                          </p:endCondLst>
                                        </p:cTn>
                                        <p:tgtEl>
                                          <p:sndTgt r:embed="rId4" name="TOMLO.WAV"/>
                                        </p:tgtEl>
                                      </p:cMediaNode>
                                    </p:audio>
                                  </p:sub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36867"/>
                                        </p:tgtEl>
                                        <p:attrNameLst>
                                          <p:attrName>style.visibility</p:attrName>
                                        </p:attrNameLst>
                                      </p:cBhvr>
                                      <p:to>
                                        <p:strVal val="visible"/>
                                      </p:to>
                                    </p:set>
                                    <p:anim calcmode="lin" valueType="num">
                                      <p:cBhvr>
                                        <p:cTn id="29" dur="500" fill="hold"/>
                                        <p:tgtEl>
                                          <p:spTgt spid="36867"/>
                                        </p:tgtEl>
                                        <p:attrNameLst>
                                          <p:attrName>ppt_w</p:attrName>
                                        </p:attrNameLst>
                                      </p:cBhvr>
                                      <p:tavLst>
                                        <p:tav tm="0">
                                          <p:val>
                                            <p:fltVal val="0"/>
                                          </p:val>
                                        </p:tav>
                                        <p:tav tm="100000">
                                          <p:val>
                                            <p:strVal val="#ppt_w"/>
                                          </p:val>
                                        </p:tav>
                                      </p:tavLst>
                                    </p:anim>
                                    <p:anim calcmode="lin" valueType="num">
                                      <p:cBhvr>
                                        <p:cTn id="30" dur="500" fill="hold"/>
                                        <p:tgtEl>
                                          <p:spTgt spid="36867"/>
                                        </p:tgtEl>
                                        <p:attrNameLst>
                                          <p:attrName>ppt_h</p:attrName>
                                        </p:attrNameLst>
                                      </p:cBhvr>
                                      <p:tavLst>
                                        <p:tav tm="0">
                                          <p:val>
                                            <p:fltVal val="0"/>
                                          </p:val>
                                        </p:tav>
                                        <p:tav tm="100000">
                                          <p:val>
                                            <p:strVal val="#ppt_h"/>
                                          </p:val>
                                        </p:tav>
                                      </p:tavLst>
                                    </p:anim>
                                    <p:anim calcmode="lin" valueType="num">
                                      <p:cBhvr>
                                        <p:cTn id="31" dur="500" fill="hold"/>
                                        <p:tgtEl>
                                          <p:spTgt spid="36867"/>
                                        </p:tgtEl>
                                        <p:attrNameLst>
                                          <p:attrName>style.rotation</p:attrName>
                                        </p:attrNameLst>
                                      </p:cBhvr>
                                      <p:tavLst>
                                        <p:tav tm="0">
                                          <p:val>
                                            <p:fltVal val="360"/>
                                          </p:val>
                                        </p:tav>
                                        <p:tav tm="100000">
                                          <p:val>
                                            <p:fltVal val="0"/>
                                          </p:val>
                                        </p:tav>
                                      </p:tavLst>
                                    </p:anim>
                                    <p:animEffect transition="in" filter="fade">
                                      <p:cBhvr>
                                        <p:cTn id="32" dur="500"/>
                                        <p:tgtEl>
                                          <p:spTgt spid="36867"/>
                                        </p:tgtEl>
                                      </p:cBhvr>
                                    </p:animEffect>
                                  </p:childTnLst>
                                  <p:subTnLst>
                                    <p:audio>
                                      <p:cMediaNode>
                                        <p:cTn display="0" masterRel="sameClick">
                                          <p:stCondLst>
                                            <p:cond evt="begin" delay="0">
                                              <p:tn val="27"/>
                                            </p:cond>
                                          </p:stCondLst>
                                          <p:endCondLst>
                                            <p:cond evt="onStopAudio" delay="0">
                                              <p:tgtEl>
                                                <p:sldTgt/>
                                              </p:tgtEl>
                                            </p:cond>
                                          </p:endCondLst>
                                        </p:cTn>
                                        <p:tgtEl>
                                          <p:sndTgt r:embed="rId5"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p:bldP spid="7" grpId="0"/>
      <p:bldP spid="368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203P13009-0.jpg"/>
          <p:cNvPicPr>
            <a:picLocks noChangeAspect="1"/>
          </p:cNvPicPr>
          <p:nvPr/>
        </p:nvPicPr>
        <p:blipFill>
          <a:blip r:embed="rId4" cstate="print">
            <a:duotone>
              <a:schemeClr val="accent6">
                <a:shade val="45000"/>
                <a:satMod val="135000"/>
              </a:schemeClr>
              <a:prstClr val="white"/>
            </a:duotone>
            <a:lum bright="-20000" contrast="40000"/>
          </a:blip>
          <a:stretch>
            <a:fillRect/>
          </a:stretch>
        </p:blipFill>
        <p:spPr>
          <a:xfrm>
            <a:off x="0" y="72008"/>
            <a:ext cx="9144000" cy="1340768"/>
          </a:xfrm>
          <a:prstGeom prst="rect">
            <a:avLst/>
          </a:prstGeom>
        </p:spPr>
      </p:pic>
      <p:sp>
        <p:nvSpPr>
          <p:cNvPr id="3" name="Rectangle 1"/>
          <p:cNvSpPr>
            <a:spLocks noChangeArrowheads="1"/>
          </p:cNvSpPr>
          <p:nvPr/>
        </p:nvSpPr>
        <p:spPr bwMode="auto">
          <a:xfrm>
            <a:off x="179512" y="191542"/>
            <a:ext cx="860444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10- استخرج من النص التالي الاسم المختص، وبيّن إعرابه، ثم تحقّق من صحة إجابتك بمطابقتها بالحل في نهاية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الكتاب:</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72008" y="1700808"/>
            <a:ext cx="8964488" cy="5085184"/>
            <a:chOff x="72008" y="1700808"/>
            <a:chExt cx="8964488" cy="5085184"/>
          </a:xfrm>
        </p:grpSpPr>
        <p:sp>
          <p:nvSpPr>
            <p:cNvPr id="5" name="مستطيل 4"/>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مستطيل 5"/>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مستطيل 6"/>
          <p:cNvSpPr/>
          <p:nvPr/>
        </p:nvSpPr>
        <p:spPr>
          <a:xfrm>
            <a:off x="6732240" y="1916832"/>
            <a:ext cx="1960793" cy="584775"/>
          </a:xfrm>
          <a:prstGeom prst="rect">
            <a:avLst/>
          </a:prstGeom>
        </p:spPr>
        <p:txBody>
          <a:bodyPr wrap="none">
            <a:spAutoFit/>
          </a:bodyPr>
          <a:lstStyle/>
          <a:p>
            <a:r>
              <a:rPr lang="ar-EG" sz="3200" b="1" dirty="0" smtClean="0">
                <a:solidFill>
                  <a:srgbClr val="FF0000"/>
                </a:solidFill>
              </a:rPr>
              <a:t>تدريب محلول</a:t>
            </a:r>
            <a:endParaRPr lang="ar-SA" sz="3200" dirty="0">
              <a:solidFill>
                <a:srgbClr val="FF0000"/>
              </a:solidFill>
            </a:endParaRPr>
          </a:p>
        </p:txBody>
      </p:sp>
      <p:sp>
        <p:nvSpPr>
          <p:cNvPr id="8" name="Rectangle 3"/>
          <p:cNvSpPr>
            <a:spLocks noChangeArrowheads="1"/>
          </p:cNvSpPr>
          <p:nvPr/>
        </p:nvSpPr>
        <p:spPr bwMode="auto">
          <a:xfrm>
            <a:off x="251520" y="2821578"/>
            <a:ext cx="824440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952500" algn="l"/>
                <a:tab pos="3914775" algn="l"/>
              </a:tabLst>
            </a:pPr>
            <a:r>
              <a:rPr lang="ar-EG" sz="4000" b="1" dirty="0" smtClean="0"/>
              <a:t>ومن هذا المنطلق فإن علينا أيها السعوديون مسؤوليةً عظيمةً، ونحن شباب هذا البلد خاصةً تختلف النظرة إلينا عن شباب البلدان الأخرى، فالمسلمون يتوقّعون أن نكون ممثّلين للإسلام خير تمثيل</a:t>
            </a:r>
            <a:endParaRPr kumimoji="0" lang="ar-EG"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203P13009-0.jpg"/>
          <p:cNvPicPr>
            <a:picLocks noChangeAspect="1"/>
          </p:cNvPicPr>
          <p:nvPr/>
        </p:nvPicPr>
        <p:blipFill>
          <a:blip r:embed="rId4" cstate="print">
            <a:duotone>
              <a:schemeClr val="accent6">
                <a:shade val="45000"/>
                <a:satMod val="135000"/>
              </a:schemeClr>
              <a:prstClr val="white"/>
            </a:duotone>
            <a:lum bright="-20000" contrast="40000"/>
          </a:blip>
          <a:stretch>
            <a:fillRect/>
          </a:stretch>
        </p:blipFill>
        <p:spPr>
          <a:xfrm>
            <a:off x="0" y="72008"/>
            <a:ext cx="9144000" cy="1340768"/>
          </a:xfrm>
          <a:prstGeom prst="rect">
            <a:avLst/>
          </a:prstGeom>
        </p:spPr>
      </p:pic>
      <p:sp>
        <p:nvSpPr>
          <p:cNvPr id="3" name="Rectangle 1"/>
          <p:cNvSpPr>
            <a:spLocks noChangeArrowheads="1"/>
          </p:cNvSpPr>
          <p:nvPr/>
        </p:nvSpPr>
        <p:spPr bwMode="auto">
          <a:xfrm>
            <a:off x="179512" y="191542"/>
            <a:ext cx="860444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10- استخرج من النص التالي الاسم المختص، وبيّن إعرابه، ثم تحقّق من صحة إجابتك بمطابقتها بالحل في نهاية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الكتاب:</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72008" y="1700808"/>
            <a:ext cx="8964488" cy="5085184"/>
            <a:chOff x="72008" y="1700808"/>
            <a:chExt cx="8964488" cy="5085184"/>
          </a:xfrm>
        </p:grpSpPr>
        <p:sp>
          <p:nvSpPr>
            <p:cNvPr id="5" name="مستطيل 4"/>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مستطيل 5"/>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مستطيل 6"/>
          <p:cNvSpPr/>
          <p:nvPr/>
        </p:nvSpPr>
        <p:spPr>
          <a:xfrm>
            <a:off x="6732240" y="1916832"/>
            <a:ext cx="1960793" cy="584775"/>
          </a:xfrm>
          <a:prstGeom prst="rect">
            <a:avLst/>
          </a:prstGeom>
        </p:spPr>
        <p:txBody>
          <a:bodyPr wrap="none">
            <a:spAutoFit/>
          </a:bodyPr>
          <a:lstStyle/>
          <a:p>
            <a:r>
              <a:rPr lang="ar-EG" sz="3200" b="1" dirty="0" smtClean="0">
                <a:solidFill>
                  <a:srgbClr val="FF0000"/>
                </a:solidFill>
              </a:rPr>
              <a:t>تدريب محلول</a:t>
            </a:r>
            <a:endParaRPr lang="ar-SA" sz="3200" dirty="0">
              <a:solidFill>
                <a:srgbClr val="FF0000"/>
              </a:solidFill>
            </a:endParaRPr>
          </a:p>
        </p:txBody>
      </p:sp>
      <p:sp>
        <p:nvSpPr>
          <p:cNvPr id="8" name="Rectangle 3"/>
          <p:cNvSpPr>
            <a:spLocks noChangeArrowheads="1"/>
          </p:cNvSpPr>
          <p:nvPr/>
        </p:nvSpPr>
        <p:spPr bwMode="auto">
          <a:xfrm>
            <a:off x="251520" y="2821578"/>
            <a:ext cx="824440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952500" algn="l"/>
                <a:tab pos="3914775" algn="l"/>
              </a:tabLst>
            </a:pPr>
            <a:r>
              <a:rPr lang="ar-EG" sz="4000" b="1" dirty="0" smtClean="0"/>
              <a:t>وملتزمين بتعاليمه خير التزام؛ لذا علينا أن نضبط سلوكنا، ونرتقي بتعاملنا؛ امتثالاً لتعاليم ديننا أولاً، ولنكون عند حسن ظنّ من أحسن بنا الظن، فنحن أهل هذه البلاد جديرٌ بنا أن نكون رسلاً للإسلام، وعنواناً للسلام.</a:t>
            </a: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260648"/>
          <a:ext cx="9144000" cy="4526215"/>
        </p:xfrm>
        <a:graphic>
          <a:graphicData uri="http://schemas.openxmlformats.org/drawingml/2006/table">
            <a:tbl>
              <a:tblPr rtl="1" firstRow="1" bandRow="1">
                <a:tableStyleId>{21E4AEA4-8DFA-4A89-87EB-49C32662AFE0}</a:tableStyleId>
              </a:tblPr>
              <a:tblGrid>
                <a:gridCol w="539906"/>
                <a:gridCol w="2851696"/>
                <a:gridCol w="5752398"/>
              </a:tblGrid>
              <a:tr h="905243">
                <a:tc>
                  <a:txBody>
                    <a:bodyPr/>
                    <a:lstStyle/>
                    <a:p>
                      <a:pPr rtl="1"/>
                      <a:endParaRPr lang="ar-SA" dirty="0"/>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r>
              <a:tr h="905243">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r>
              <a:tr h="905243">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dirty="0"/>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r>
              <a:tr h="905243">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r>
              <a:tr h="905243">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rtl="1"/>
                      <a:endParaRPr lang="ar-SA" dirty="0"/>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r>
            </a:tbl>
          </a:graphicData>
        </a:graphic>
      </p:graphicFrame>
      <p:sp>
        <p:nvSpPr>
          <p:cNvPr id="3" name="مستطيل 2"/>
          <p:cNvSpPr/>
          <p:nvPr/>
        </p:nvSpPr>
        <p:spPr>
          <a:xfrm>
            <a:off x="8748464" y="33265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84168" y="332656"/>
            <a:ext cx="2105063" cy="584775"/>
          </a:xfrm>
          <a:prstGeom prst="rect">
            <a:avLst/>
          </a:prstGeom>
        </p:spPr>
        <p:txBody>
          <a:bodyPr wrap="none">
            <a:spAutoFit/>
          </a:bodyPr>
          <a:lstStyle/>
          <a:p>
            <a:r>
              <a:rPr lang="ar-EG" sz="3200" b="1" dirty="0" smtClean="0"/>
              <a:t>الاسم المختص</a:t>
            </a:r>
            <a:endParaRPr lang="ar-SA" sz="3200" dirty="0"/>
          </a:p>
        </p:txBody>
      </p:sp>
      <p:sp>
        <p:nvSpPr>
          <p:cNvPr id="5" name="مستطيل 4"/>
          <p:cNvSpPr/>
          <p:nvPr/>
        </p:nvSpPr>
        <p:spPr>
          <a:xfrm>
            <a:off x="2195736" y="332656"/>
            <a:ext cx="1047082" cy="584775"/>
          </a:xfrm>
          <a:prstGeom prst="rect">
            <a:avLst/>
          </a:prstGeom>
        </p:spPr>
        <p:txBody>
          <a:bodyPr wrap="none">
            <a:spAutoFit/>
          </a:bodyPr>
          <a:lstStyle/>
          <a:p>
            <a:r>
              <a:rPr lang="ar-EG" sz="3200" b="1" dirty="0" smtClean="0"/>
              <a:t>إعرابه</a:t>
            </a:r>
            <a:endParaRPr lang="ar-SA" sz="3200" dirty="0"/>
          </a:p>
        </p:txBody>
      </p:sp>
      <p:sp>
        <p:nvSpPr>
          <p:cNvPr id="6" name="مستطيل 5"/>
          <p:cNvSpPr/>
          <p:nvPr/>
        </p:nvSpPr>
        <p:spPr>
          <a:xfrm>
            <a:off x="6012160" y="1260049"/>
            <a:ext cx="2448272" cy="584775"/>
          </a:xfrm>
          <a:prstGeom prst="rect">
            <a:avLst/>
          </a:prstGeom>
        </p:spPr>
        <p:txBody>
          <a:bodyPr wrap="square">
            <a:spAutoFit/>
          </a:bodyPr>
          <a:lstStyle/>
          <a:p>
            <a:r>
              <a:rPr lang="ar-SA" sz="3200" b="1" dirty="0" smtClean="0"/>
              <a:t>أبناء</a:t>
            </a:r>
            <a:endParaRPr lang="ar-SA" sz="3200" dirty="0"/>
          </a:p>
        </p:txBody>
      </p:sp>
      <p:sp>
        <p:nvSpPr>
          <p:cNvPr id="7" name="مستطيل 6"/>
          <p:cNvSpPr/>
          <p:nvPr/>
        </p:nvSpPr>
        <p:spPr>
          <a:xfrm>
            <a:off x="8676456" y="1260049"/>
            <a:ext cx="415498" cy="584775"/>
          </a:xfrm>
          <a:prstGeom prst="rect">
            <a:avLst/>
          </a:prstGeom>
        </p:spPr>
        <p:txBody>
          <a:bodyPr wrap="none">
            <a:spAutoFit/>
          </a:bodyPr>
          <a:lstStyle/>
          <a:p>
            <a:r>
              <a:rPr lang="ar-EG" sz="3200" b="1" dirty="0" smtClean="0"/>
              <a:t>1</a:t>
            </a:r>
            <a:endParaRPr lang="ar-SA" sz="3200" dirty="0"/>
          </a:p>
        </p:txBody>
      </p:sp>
      <p:sp>
        <p:nvSpPr>
          <p:cNvPr id="8" name="مربع نص 7"/>
          <p:cNvSpPr txBox="1"/>
          <p:nvPr/>
        </p:nvSpPr>
        <p:spPr>
          <a:xfrm>
            <a:off x="0" y="1260049"/>
            <a:ext cx="5652120" cy="830997"/>
          </a:xfrm>
          <a:prstGeom prst="rect">
            <a:avLst/>
          </a:prstGeom>
          <a:noFill/>
        </p:spPr>
        <p:txBody>
          <a:bodyPr wrap="square" rtlCol="1">
            <a:spAutoFit/>
          </a:bodyPr>
          <a:lstStyle/>
          <a:p>
            <a:r>
              <a:rPr lang="ar-SA" sz="2400" b="1" dirty="0" smtClean="0"/>
              <a:t>مفعول به منصوب على الاختصاص وعلامة نصبه الفتحة على آخره</a:t>
            </a:r>
            <a:endParaRPr lang="en-US" sz="2400" dirty="0"/>
          </a:p>
        </p:txBody>
      </p:sp>
      <p:sp>
        <p:nvSpPr>
          <p:cNvPr id="9" name="مستطيل 8"/>
          <p:cNvSpPr/>
          <p:nvPr/>
        </p:nvSpPr>
        <p:spPr>
          <a:xfrm>
            <a:off x="6028710" y="2124145"/>
            <a:ext cx="2448272" cy="584775"/>
          </a:xfrm>
          <a:prstGeom prst="rect">
            <a:avLst/>
          </a:prstGeom>
        </p:spPr>
        <p:txBody>
          <a:bodyPr wrap="square">
            <a:spAutoFit/>
          </a:bodyPr>
          <a:lstStyle/>
          <a:p>
            <a:r>
              <a:rPr lang="ar-SA" sz="3200" b="1" dirty="0" smtClean="0"/>
              <a:t>أيها</a:t>
            </a:r>
            <a:endParaRPr lang="ar-SA" sz="3200" dirty="0"/>
          </a:p>
        </p:txBody>
      </p:sp>
      <p:sp>
        <p:nvSpPr>
          <p:cNvPr id="10" name="مستطيل 9"/>
          <p:cNvSpPr/>
          <p:nvPr/>
        </p:nvSpPr>
        <p:spPr>
          <a:xfrm>
            <a:off x="8693006" y="2124145"/>
            <a:ext cx="415498" cy="584775"/>
          </a:xfrm>
          <a:prstGeom prst="rect">
            <a:avLst/>
          </a:prstGeom>
        </p:spPr>
        <p:txBody>
          <a:bodyPr wrap="none">
            <a:spAutoFit/>
          </a:bodyPr>
          <a:lstStyle/>
          <a:p>
            <a:r>
              <a:rPr lang="ar-EG" sz="3200" b="1" dirty="0" smtClean="0"/>
              <a:t>2</a:t>
            </a:r>
            <a:endParaRPr lang="ar-SA" sz="3200" dirty="0"/>
          </a:p>
        </p:txBody>
      </p:sp>
      <p:sp>
        <p:nvSpPr>
          <p:cNvPr id="11" name="مربع نص 10"/>
          <p:cNvSpPr txBox="1"/>
          <p:nvPr/>
        </p:nvSpPr>
        <p:spPr>
          <a:xfrm>
            <a:off x="16550" y="2124145"/>
            <a:ext cx="5652120" cy="461665"/>
          </a:xfrm>
          <a:prstGeom prst="rect">
            <a:avLst/>
          </a:prstGeom>
          <a:noFill/>
        </p:spPr>
        <p:txBody>
          <a:bodyPr wrap="square" rtlCol="1">
            <a:spAutoFit/>
          </a:bodyPr>
          <a:lstStyle/>
          <a:p>
            <a:r>
              <a:rPr lang="ar-SA" sz="2400" b="1" dirty="0" smtClean="0"/>
              <a:t>اسم مبني على الضم في نصب على الاختصاص</a:t>
            </a:r>
            <a:endParaRPr lang="en-US" sz="2400" dirty="0"/>
          </a:p>
        </p:txBody>
      </p:sp>
      <p:sp>
        <p:nvSpPr>
          <p:cNvPr id="12" name="مستطيل 11"/>
          <p:cNvSpPr/>
          <p:nvPr/>
        </p:nvSpPr>
        <p:spPr>
          <a:xfrm>
            <a:off x="6028710" y="3068960"/>
            <a:ext cx="2448272" cy="584775"/>
          </a:xfrm>
          <a:prstGeom prst="rect">
            <a:avLst/>
          </a:prstGeom>
        </p:spPr>
        <p:txBody>
          <a:bodyPr wrap="square">
            <a:spAutoFit/>
          </a:bodyPr>
          <a:lstStyle/>
          <a:p>
            <a:r>
              <a:rPr lang="ar-SA" sz="3200" b="1" dirty="0" smtClean="0"/>
              <a:t>شباب</a:t>
            </a:r>
            <a:endParaRPr lang="ar-SA" sz="3200" dirty="0"/>
          </a:p>
        </p:txBody>
      </p:sp>
      <p:sp>
        <p:nvSpPr>
          <p:cNvPr id="13" name="مستطيل 12"/>
          <p:cNvSpPr/>
          <p:nvPr/>
        </p:nvSpPr>
        <p:spPr>
          <a:xfrm>
            <a:off x="8693006" y="3068960"/>
            <a:ext cx="415498" cy="584775"/>
          </a:xfrm>
          <a:prstGeom prst="rect">
            <a:avLst/>
          </a:prstGeom>
        </p:spPr>
        <p:txBody>
          <a:bodyPr wrap="none">
            <a:spAutoFit/>
          </a:bodyPr>
          <a:lstStyle/>
          <a:p>
            <a:r>
              <a:rPr lang="ar-EG" sz="3200" b="1" dirty="0" smtClean="0"/>
              <a:t>3</a:t>
            </a:r>
            <a:endParaRPr lang="ar-SA" sz="3200" dirty="0"/>
          </a:p>
        </p:txBody>
      </p:sp>
      <p:sp>
        <p:nvSpPr>
          <p:cNvPr id="14" name="مربع نص 13"/>
          <p:cNvSpPr txBox="1"/>
          <p:nvPr/>
        </p:nvSpPr>
        <p:spPr>
          <a:xfrm>
            <a:off x="16550" y="3000372"/>
            <a:ext cx="5652120" cy="830997"/>
          </a:xfrm>
          <a:prstGeom prst="rect">
            <a:avLst/>
          </a:prstGeom>
          <a:noFill/>
        </p:spPr>
        <p:txBody>
          <a:bodyPr wrap="square" rtlCol="1">
            <a:spAutoFit/>
          </a:bodyPr>
          <a:lstStyle/>
          <a:p>
            <a:r>
              <a:rPr lang="ar-SA" sz="2400" b="1" dirty="0" smtClean="0"/>
              <a:t>مفعول به منصوب على الاختصاص وعلامة نصبه الفتحة الظاهرة على آخره</a:t>
            </a:r>
            <a:endParaRPr lang="en-US" sz="2400" dirty="0" smtClean="0"/>
          </a:p>
        </p:txBody>
      </p:sp>
      <p:sp>
        <p:nvSpPr>
          <p:cNvPr id="15" name="مستطيل 14"/>
          <p:cNvSpPr/>
          <p:nvPr/>
        </p:nvSpPr>
        <p:spPr>
          <a:xfrm>
            <a:off x="6012160" y="3987642"/>
            <a:ext cx="2448272" cy="584775"/>
          </a:xfrm>
          <a:prstGeom prst="rect">
            <a:avLst/>
          </a:prstGeom>
        </p:spPr>
        <p:txBody>
          <a:bodyPr wrap="square">
            <a:spAutoFit/>
          </a:bodyPr>
          <a:lstStyle/>
          <a:p>
            <a:r>
              <a:rPr lang="ar-SA" sz="3200" b="1" dirty="0" smtClean="0"/>
              <a:t>أهل</a:t>
            </a:r>
            <a:endParaRPr lang="ar-SA" sz="3200" dirty="0"/>
          </a:p>
        </p:txBody>
      </p:sp>
      <p:sp>
        <p:nvSpPr>
          <p:cNvPr id="16" name="مربع نص 15"/>
          <p:cNvSpPr txBox="1"/>
          <p:nvPr/>
        </p:nvSpPr>
        <p:spPr>
          <a:xfrm>
            <a:off x="0" y="3987642"/>
            <a:ext cx="5652120" cy="830997"/>
          </a:xfrm>
          <a:prstGeom prst="rect">
            <a:avLst/>
          </a:prstGeom>
          <a:noFill/>
        </p:spPr>
        <p:txBody>
          <a:bodyPr wrap="square" rtlCol="1">
            <a:spAutoFit/>
          </a:bodyPr>
          <a:lstStyle/>
          <a:p>
            <a:r>
              <a:rPr lang="ar-SA" sz="2400" b="1" dirty="0" smtClean="0"/>
              <a:t>مفعول به منصوب وعلامة نصبه الفتحة الظاهرة على آخره</a:t>
            </a:r>
            <a:endParaRPr lang="en-US" sz="2400" dirty="0"/>
          </a:p>
        </p:txBody>
      </p:sp>
      <p:sp>
        <p:nvSpPr>
          <p:cNvPr id="22" name="مستطيل 21"/>
          <p:cNvSpPr/>
          <p:nvPr/>
        </p:nvSpPr>
        <p:spPr>
          <a:xfrm>
            <a:off x="8676456" y="4005064"/>
            <a:ext cx="415498" cy="584775"/>
          </a:xfrm>
          <a:prstGeom prst="rect">
            <a:avLst/>
          </a:prstGeom>
        </p:spPr>
        <p:txBody>
          <a:bodyPr wrap="none">
            <a:spAutoFit/>
          </a:bodyPr>
          <a:lstStyle/>
          <a:p>
            <a:r>
              <a:rPr lang="ar-EG" sz="3200" b="1" dirty="0" smtClean="0"/>
              <a:t>4</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ADPLUMB.WAV"/>
                                        </p:tgtEl>
                                      </p:cMediaNode>
                                    </p:audio>
                                  </p:sub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BADPLUMB.WAV"/>
                                        </p:tgtEl>
                                      </p:cMediaNode>
                                    </p:audio>
                                  </p:sub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3" name="BADPLUMB.WAV"/>
                                        </p:tgtEl>
                                      </p:cMediaNode>
                                    </p:audio>
                                  </p:sub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subTnLst>
                                    <p:audio>
                                      <p:cMediaNode>
                                        <p:cTn display="0" masterRel="sameClick">
                                          <p:stCondLst>
                                            <p:cond evt="begin" delay="0">
                                              <p:tn val="14"/>
                                            </p:cond>
                                          </p:stCondLst>
                                          <p:endCondLst>
                                            <p:cond evt="onStopAudio" delay="0">
                                              <p:tgtEl>
                                                <p:sldTgt/>
                                              </p:tgtEl>
                                            </p:cond>
                                          </p:endCondLst>
                                        </p:cTn>
                                        <p:tgtEl>
                                          <p:sndTgt r:embed="rId3" name="BADPLUMB.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subTnLst>
                                    <p:audio>
                                      <p:cMediaNode>
                                        <p:cTn display="0" masterRel="sameClick">
                                          <p:stCondLst>
                                            <p:cond evt="begin" delay="0">
                                              <p:tn val="19"/>
                                            </p:cond>
                                          </p:stCondLst>
                                          <p:endCondLst>
                                            <p:cond evt="onStopAudio" delay="0">
                                              <p:tgtEl>
                                                <p:sldTgt/>
                                              </p:tgtEl>
                                            </p:cond>
                                          </p:endCondLst>
                                        </p:cTn>
                                        <p:tgtEl>
                                          <p:sndTgt r:embed="rId4" name="TOMHI.WAV"/>
                                        </p:tgtEl>
                                      </p:cMediaNode>
                                    </p:audio>
                                  </p:subTnLst>
                                </p:cTn>
                              </p:par>
                              <p:par>
                                <p:cTn id="22" presetID="22" presetClass="entr" presetSubtype="2"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subTnLst>
                                    <p:audio>
                                      <p:cMediaNode>
                                        <p:cTn display="0" masterRel="sameClick">
                                          <p:stCondLst>
                                            <p:cond evt="begin" delay="0">
                                              <p:tn val="22"/>
                                            </p:cond>
                                          </p:stCondLst>
                                          <p:endCondLst>
                                            <p:cond evt="onStopAudio" delay="0">
                                              <p:tgtEl>
                                                <p:sldTgt/>
                                              </p:tgtEl>
                                            </p:cond>
                                          </p:endCondLst>
                                        </p:cTn>
                                        <p:tgtEl>
                                          <p:sndTgt r:embed="rId4" name="TOMHI.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subTnLst>
                                    <p:audio>
                                      <p:cMediaNode>
                                        <p:cTn display="0" masterRel="sameClick">
                                          <p:stCondLst>
                                            <p:cond evt="begin" delay="0">
                                              <p:tn val="27"/>
                                            </p:cond>
                                          </p:stCondLst>
                                          <p:endCondLst>
                                            <p:cond evt="onStopAudio" delay="0">
                                              <p:tgtEl>
                                                <p:sldTgt/>
                                              </p:tgtEl>
                                            </p:cond>
                                          </p:endCondLst>
                                        </p:cTn>
                                        <p:tgtEl>
                                          <p:sndTgt r:embed="rId5" name="coin.wav"/>
                                        </p:tgtEl>
                                      </p:cMediaNode>
                                    </p:audio>
                                  </p:sub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subTnLst>
                                    <p:audio>
                                      <p:cMediaNode>
                                        <p:cTn display="0" masterRel="sameClick">
                                          <p:stCondLst>
                                            <p:cond evt="begin" delay="0">
                                              <p:tn val="32"/>
                                            </p:cond>
                                          </p:stCondLst>
                                          <p:endCondLst>
                                            <p:cond evt="onStopAudio" delay="0">
                                              <p:tgtEl>
                                                <p:sldTgt/>
                                              </p:tgtEl>
                                            </p:cond>
                                          </p:endCondLst>
                                        </p:cTn>
                                        <p:tgtEl>
                                          <p:sndTgt r:embed="rId4" name="TOMHI.WAV"/>
                                        </p:tgtEl>
                                      </p:cMediaNode>
                                    </p:audio>
                                  </p:subTnLst>
                                </p:cTn>
                              </p:par>
                              <p:par>
                                <p:cTn id="35" presetID="2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subTnLst>
                                    <p:audio>
                                      <p:cMediaNode>
                                        <p:cTn display="0" masterRel="sameClick">
                                          <p:stCondLst>
                                            <p:cond evt="begin" delay="0">
                                              <p:tn val="35"/>
                                            </p:cond>
                                          </p:stCondLst>
                                          <p:endCondLst>
                                            <p:cond evt="onStopAudio" delay="0">
                                              <p:tgtEl>
                                                <p:sldTgt/>
                                              </p:tgtEl>
                                            </p:cond>
                                          </p:endCondLst>
                                        </p:cTn>
                                        <p:tgtEl>
                                          <p:sndTgt r:embed="rId4" name="TOMHI.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subTnLst>
                                    <p:audio>
                                      <p:cMediaNode>
                                        <p:cTn display="0" masterRel="sameClick">
                                          <p:stCondLst>
                                            <p:cond evt="begin" delay="0">
                                              <p:tn val="40"/>
                                            </p:cond>
                                          </p:stCondLst>
                                          <p:endCondLst>
                                            <p:cond evt="onStopAudio" delay="0">
                                              <p:tgtEl>
                                                <p:sldTgt/>
                                              </p:tgtEl>
                                            </p:cond>
                                          </p:endCondLst>
                                        </p:cTn>
                                        <p:tgtEl>
                                          <p:sndTgt r:embed="rId5" name="coin.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subTnLst>
                                    <p:audio>
                                      <p:cMediaNode>
                                        <p:cTn display="0" masterRel="sameClick">
                                          <p:stCondLst>
                                            <p:cond evt="begin" delay="0">
                                              <p:tn val="45"/>
                                            </p:cond>
                                          </p:stCondLst>
                                          <p:endCondLst>
                                            <p:cond evt="onStopAudio" delay="0">
                                              <p:tgtEl>
                                                <p:sldTgt/>
                                              </p:tgtEl>
                                            </p:cond>
                                          </p:endCondLst>
                                        </p:cTn>
                                        <p:tgtEl>
                                          <p:sndTgt r:embed="rId4" name="TOMHI.WAV"/>
                                        </p:tgtEl>
                                      </p:cMediaNode>
                                    </p:audio>
                                  </p:subTnLst>
                                </p:cTn>
                              </p:par>
                              <p:par>
                                <p:cTn id="48" presetID="22" presetClass="entr" presetSubtype="2"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subTnLst>
                                    <p:audio>
                                      <p:cMediaNode>
                                        <p:cTn display="0" masterRel="sameClick">
                                          <p:stCondLst>
                                            <p:cond evt="begin" delay="0">
                                              <p:tn val="48"/>
                                            </p:cond>
                                          </p:stCondLst>
                                          <p:endCondLst>
                                            <p:cond evt="onStopAudio" delay="0">
                                              <p:tgtEl>
                                                <p:sldTgt/>
                                              </p:tgtEl>
                                            </p:cond>
                                          </p:endCondLst>
                                        </p:cTn>
                                        <p:tgtEl>
                                          <p:sndTgt r:embed="rId4" name="TOMHI.WAV"/>
                                        </p:tgtEl>
                                      </p:cMediaNode>
                                    </p:audio>
                                  </p:sub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subTnLst>
                                    <p:audio>
                                      <p:cMediaNode>
                                        <p:cTn display="0" masterRel="sameClick">
                                          <p:stCondLst>
                                            <p:cond evt="begin" delay="0">
                                              <p:tn val="53"/>
                                            </p:cond>
                                          </p:stCondLst>
                                          <p:endCondLst>
                                            <p:cond evt="onStopAudio" delay="0">
                                              <p:tgtEl>
                                                <p:sldTgt/>
                                              </p:tgtEl>
                                            </p:cond>
                                          </p:endCondLst>
                                        </p:cTn>
                                        <p:tgtEl>
                                          <p:sndTgt r:embed="rId5" name="coin.wav"/>
                                        </p:tgtEl>
                                      </p:cMediaNode>
                                    </p:audio>
                                  </p:sub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right)">
                                      <p:cBhvr>
                                        <p:cTn id="60" dur="500"/>
                                        <p:tgtEl>
                                          <p:spTgt spid="22"/>
                                        </p:tgtEl>
                                      </p:cBhvr>
                                    </p:animEffect>
                                  </p:childTnLst>
                                  <p:subTnLst>
                                    <p:audio>
                                      <p:cMediaNode>
                                        <p:cTn display="0" masterRel="sameClick">
                                          <p:stCondLst>
                                            <p:cond evt="begin" delay="0">
                                              <p:tn val="58"/>
                                            </p:cond>
                                          </p:stCondLst>
                                          <p:endCondLst>
                                            <p:cond evt="onStopAudio" delay="0">
                                              <p:tgtEl>
                                                <p:sldTgt/>
                                              </p:tgtEl>
                                            </p:cond>
                                          </p:endCondLst>
                                        </p:cTn>
                                        <p:tgtEl>
                                          <p:sndTgt r:embed="rId4" name="TOMHI.WAV"/>
                                        </p:tgtEl>
                                      </p:cMediaNode>
                                    </p:audio>
                                  </p:subTnLst>
                                </p:cTn>
                              </p:par>
                              <p:par>
                                <p:cTn id="61" presetID="2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subTnLst>
                                    <p:audio>
                                      <p:cMediaNode>
                                        <p:cTn display="0" masterRel="sameClick">
                                          <p:stCondLst>
                                            <p:cond evt="begin" delay="0">
                                              <p:tn val="61"/>
                                            </p:cond>
                                          </p:stCondLst>
                                          <p:endCondLst>
                                            <p:cond evt="onStopAudio" delay="0">
                                              <p:tgtEl>
                                                <p:sldTgt/>
                                              </p:tgtEl>
                                            </p:cond>
                                          </p:endCondLst>
                                        </p:cTn>
                                        <p:tgtEl>
                                          <p:sndTgt r:embed="rId4" name="TOMHI.WAV"/>
                                        </p:tgtEl>
                                      </p:cMediaNode>
                                    </p:audio>
                                  </p:sub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down)">
                                      <p:cBhvr>
                                        <p:cTn id="68" dur="500"/>
                                        <p:tgtEl>
                                          <p:spTgt spid="16"/>
                                        </p:tgtEl>
                                      </p:cBhvr>
                                    </p:animEffect>
                                  </p:childTnLst>
                                  <p:subTnLst>
                                    <p:audio>
                                      <p:cMediaNode>
                                        <p:cTn display="0" masterRel="sameClick">
                                          <p:stCondLst>
                                            <p:cond evt="begin" delay="0">
                                              <p:tn val="66"/>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539552" y="116632"/>
            <a:ext cx="8244408" cy="972688"/>
          </a:xfrm>
          <a:prstGeom prst="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32769" name="Rectangle 1"/>
          <p:cNvSpPr>
            <a:spLocks noChangeArrowheads="1"/>
          </p:cNvSpPr>
          <p:nvPr/>
        </p:nvSpPr>
        <p:spPr bwMode="auto">
          <a:xfrm>
            <a:off x="827584" y="262389"/>
            <a:ext cx="75969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 أكمل إعراب الكلمات التي تحتها خط فيما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يلي:</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7" name="مجموعة 6"/>
          <p:cNvGrpSpPr/>
          <p:nvPr/>
        </p:nvGrpSpPr>
        <p:grpSpPr>
          <a:xfrm>
            <a:off x="107504" y="1340768"/>
            <a:ext cx="8856000" cy="5400032"/>
            <a:chOff x="107504" y="1340768"/>
            <a:chExt cx="8856000" cy="5400032"/>
          </a:xfrm>
        </p:grpSpPr>
        <p:sp>
          <p:nvSpPr>
            <p:cNvPr id="5" name="مستطيل ذو زوايا قطرية مستديرة 4"/>
            <p:cNvSpPr/>
            <p:nvPr/>
          </p:nvSpPr>
          <p:spPr>
            <a:xfrm>
              <a:off x="107504" y="1412776"/>
              <a:ext cx="8856000" cy="5328024"/>
            </a:xfrm>
            <a:prstGeom prst="round2Diag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6" name="مستطيل 5"/>
            <p:cNvSpPr/>
            <p:nvPr/>
          </p:nvSpPr>
          <p:spPr>
            <a:xfrm>
              <a:off x="323528" y="1340768"/>
              <a:ext cx="8496944" cy="5328592"/>
            </a:xfrm>
            <a:prstGeom prst="rect">
              <a:avLst/>
            </a:prstGeom>
            <a:solidFill>
              <a:schemeClr val="bg1"/>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32770" name="Rectangle 2"/>
          <p:cNvSpPr>
            <a:spLocks noChangeArrowheads="1"/>
          </p:cNvSpPr>
          <p:nvPr/>
        </p:nvSpPr>
        <p:spPr bwMode="auto">
          <a:xfrm>
            <a:off x="3723348" y="1443554"/>
            <a:ext cx="4987263"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أ.</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بنا </a:t>
            </a:r>
            <a:r>
              <a:rPr kumimoji="0" lang="ar-EG" sz="32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طلاب</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المدارس </a:t>
            </a:r>
            <a:r>
              <a:rPr kumimoji="0" lang="ar-EG" sz="32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يُرسم المستقبل</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ar-EG"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2771" name="Rectangle 3"/>
          <p:cNvSpPr>
            <a:spLocks noChangeArrowheads="1"/>
          </p:cNvSpPr>
          <p:nvPr/>
        </p:nvSpPr>
        <p:spPr bwMode="auto">
          <a:xfrm>
            <a:off x="467544" y="2180178"/>
            <a:ext cx="8208912" cy="4201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طلاب:</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مفعول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به</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منصوب على الاختصاص بفعل محذوف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تقديره </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(أخص) وعلامة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نصبه </a:t>
            </a:r>
            <a:r>
              <a:rPr kumimoji="0" lang="ar-EG"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على آخره.</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50000"/>
              </a:lnSpc>
              <a:spcBef>
                <a:spcPct val="0"/>
              </a:spcBef>
              <a:spcAft>
                <a:spcPct val="0"/>
              </a:spcAft>
              <a:buClrTx/>
              <a:buSzTx/>
              <a:buFontTx/>
              <a:buNone/>
              <a:tabLst>
                <a:tab pos="952500" algn="l"/>
                <a:tab pos="3914775" algn="l"/>
              </a:tabLst>
            </a:pPr>
            <a:r>
              <a:rPr kumimoji="0" lang="ar-EG" sz="3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يرسم: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فعل </a:t>
            </a:r>
            <a:r>
              <a:rPr kumimoji="0" lang="ar-EG"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وعلامة </a:t>
            </a:r>
            <a:r>
              <a:rPr kumimoji="0" lang="ar-EG"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وهو مبنيُّ للمجهول.</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50000"/>
              </a:lnSpc>
              <a:spcBef>
                <a:spcPct val="0"/>
              </a:spcBef>
              <a:spcAft>
                <a:spcPct val="0"/>
              </a:spcAft>
              <a:buClrTx/>
              <a:buSzTx/>
              <a:buFontTx/>
              <a:buNone/>
              <a:tabLst>
                <a:tab pos="952500" algn="l"/>
                <a:tab pos="3914775" algn="l"/>
              </a:tabLst>
            </a:pPr>
            <a:r>
              <a:rPr kumimoji="0" lang="ar-EG" sz="32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المستقبل:</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 </a:t>
            </a:r>
            <a:r>
              <a:rPr kumimoji="0" lang="ar-EG"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ar-EG"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مرفوع، وعلامة </a:t>
            </a:r>
            <a:r>
              <a:rPr kumimoji="0" lang="ar-EG" sz="3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رفعه </a:t>
            </a:r>
            <a:r>
              <a:rPr kumimoji="0" lang="ar-EG"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مربع نص 9"/>
          <p:cNvSpPr txBox="1"/>
          <p:nvPr/>
        </p:nvSpPr>
        <p:spPr>
          <a:xfrm>
            <a:off x="2339752" y="2996952"/>
            <a:ext cx="2232248" cy="584775"/>
          </a:xfrm>
          <a:prstGeom prst="rect">
            <a:avLst/>
          </a:prstGeom>
          <a:noFill/>
        </p:spPr>
        <p:txBody>
          <a:bodyPr wrap="square" rtlCol="1">
            <a:spAutoFit/>
          </a:bodyPr>
          <a:lstStyle/>
          <a:p>
            <a:r>
              <a:rPr lang="ar-EG" sz="3200" b="1" dirty="0" smtClean="0">
                <a:solidFill>
                  <a:srgbClr val="0000FF"/>
                </a:solidFill>
              </a:rPr>
              <a:t>الفتحة الظاهرة</a:t>
            </a:r>
            <a:endParaRPr lang="ar-SA" sz="3200" b="1" dirty="0">
              <a:solidFill>
                <a:srgbClr val="0000FF"/>
              </a:solidFill>
            </a:endParaRPr>
          </a:p>
        </p:txBody>
      </p:sp>
      <p:sp>
        <p:nvSpPr>
          <p:cNvPr id="11" name="مربع نص 10"/>
          <p:cNvSpPr txBox="1"/>
          <p:nvPr/>
        </p:nvSpPr>
        <p:spPr>
          <a:xfrm>
            <a:off x="4716016" y="3717032"/>
            <a:ext cx="2232248" cy="584775"/>
          </a:xfrm>
          <a:prstGeom prst="rect">
            <a:avLst/>
          </a:prstGeom>
          <a:noFill/>
        </p:spPr>
        <p:txBody>
          <a:bodyPr wrap="square" rtlCol="1">
            <a:spAutoFit/>
          </a:bodyPr>
          <a:lstStyle/>
          <a:p>
            <a:r>
              <a:rPr lang="ar-EG" sz="3200" b="1" dirty="0" smtClean="0">
                <a:solidFill>
                  <a:srgbClr val="0000FF"/>
                </a:solidFill>
              </a:rPr>
              <a:t>مضارع مرفوع</a:t>
            </a:r>
            <a:endParaRPr lang="ar-SA" sz="3200" b="1" dirty="0">
              <a:solidFill>
                <a:srgbClr val="0000FF"/>
              </a:solidFill>
            </a:endParaRPr>
          </a:p>
        </p:txBody>
      </p:sp>
      <p:sp>
        <p:nvSpPr>
          <p:cNvPr id="12" name="مربع نص 11"/>
          <p:cNvSpPr txBox="1"/>
          <p:nvPr/>
        </p:nvSpPr>
        <p:spPr>
          <a:xfrm>
            <a:off x="971600" y="3645024"/>
            <a:ext cx="2232248" cy="584775"/>
          </a:xfrm>
          <a:prstGeom prst="rect">
            <a:avLst/>
          </a:prstGeom>
          <a:noFill/>
        </p:spPr>
        <p:txBody>
          <a:bodyPr wrap="square" rtlCol="1">
            <a:spAutoFit/>
          </a:bodyPr>
          <a:lstStyle/>
          <a:p>
            <a:r>
              <a:rPr lang="ar-EG" sz="3200" b="1" dirty="0" smtClean="0">
                <a:solidFill>
                  <a:srgbClr val="0000FF"/>
                </a:solidFill>
              </a:rPr>
              <a:t>الضمة الظاهرة</a:t>
            </a:r>
            <a:endParaRPr lang="ar-SA" sz="3200" b="1" dirty="0">
              <a:solidFill>
                <a:srgbClr val="0000FF"/>
              </a:solidFill>
            </a:endParaRPr>
          </a:p>
        </p:txBody>
      </p:sp>
      <p:sp>
        <p:nvSpPr>
          <p:cNvPr id="13" name="مربع نص 12"/>
          <p:cNvSpPr txBox="1"/>
          <p:nvPr/>
        </p:nvSpPr>
        <p:spPr>
          <a:xfrm>
            <a:off x="4572000" y="5085184"/>
            <a:ext cx="2232248" cy="584775"/>
          </a:xfrm>
          <a:prstGeom prst="rect">
            <a:avLst/>
          </a:prstGeom>
          <a:noFill/>
        </p:spPr>
        <p:txBody>
          <a:bodyPr wrap="square" rtlCol="1">
            <a:spAutoFit/>
          </a:bodyPr>
          <a:lstStyle/>
          <a:p>
            <a:r>
              <a:rPr lang="ar-EG" sz="3200" b="1" dirty="0" smtClean="0">
                <a:solidFill>
                  <a:srgbClr val="0000FF"/>
                </a:solidFill>
              </a:rPr>
              <a:t>نائب فاعل</a:t>
            </a:r>
            <a:endParaRPr lang="ar-SA" sz="3200" b="1" dirty="0">
              <a:solidFill>
                <a:srgbClr val="0000FF"/>
              </a:solidFill>
            </a:endParaRPr>
          </a:p>
        </p:txBody>
      </p:sp>
      <p:sp>
        <p:nvSpPr>
          <p:cNvPr id="14" name="مربع نص 13"/>
          <p:cNvSpPr txBox="1"/>
          <p:nvPr/>
        </p:nvSpPr>
        <p:spPr>
          <a:xfrm>
            <a:off x="5076056" y="5661248"/>
            <a:ext cx="2232248" cy="1077218"/>
          </a:xfrm>
          <a:prstGeom prst="rect">
            <a:avLst/>
          </a:prstGeom>
          <a:noFill/>
        </p:spPr>
        <p:txBody>
          <a:bodyPr wrap="square" rtlCol="1">
            <a:spAutoFit/>
          </a:bodyPr>
          <a:lstStyle/>
          <a:p>
            <a:r>
              <a:rPr lang="ar-EG" sz="3200" b="1" dirty="0" smtClean="0">
                <a:solidFill>
                  <a:srgbClr val="0000FF"/>
                </a:solidFill>
              </a:rPr>
              <a:t>الظهرة على اخره</a:t>
            </a:r>
            <a:endParaRPr lang="ar-SA" sz="3200" b="1"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OODBLCK.WAV"/>
                                        </p:tgtEl>
                                      </p:cMediaNode>
                                    </p:audio>
                                  </p:subTnLst>
                                </p:cTn>
                              </p:par>
                              <p:par>
                                <p:cTn id="9" presetID="7" presetClass="entr" presetSubtype="4" fill="hold" grpId="0" nodeType="withEffect">
                                  <p:stCondLst>
                                    <p:cond delay="0"/>
                                  </p:stCondLst>
                                  <p:childTnLst>
                                    <p:set>
                                      <p:cBhvr>
                                        <p:cTn id="10" dur="1" fill="hold">
                                          <p:stCondLst>
                                            <p:cond delay="0"/>
                                          </p:stCondLst>
                                        </p:cTn>
                                        <p:tgtEl>
                                          <p:spTgt spid="32769"/>
                                        </p:tgtEl>
                                        <p:attrNameLst>
                                          <p:attrName>style.visibility</p:attrName>
                                        </p:attrNameLst>
                                      </p:cBhvr>
                                      <p:to>
                                        <p:strVal val="visible"/>
                                      </p:to>
                                    </p:set>
                                    <p:anim calcmode="lin" valueType="num">
                                      <p:cBhvr additive="base">
                                        <p:cTn id="11" dur="500" fill="hold"/>
                                        <p:tgtEl>
                                          <p:spTgt spid="32769"/>
                                        </p:tgtEl>
                                        <p:attrNameLst>
                                          <p:attrName>ppt_x</p:attrName>
                                        </p:attrNameLst>
                                      </p:cBhvr>
                                      <p:tavLst>
                                        <p:tav tm="0">
                                          <p:val>
                                            <p:strVal val="#ppt_x"/>
                                          </p:val>
                                        </p:tav>
                                        <p:tav tm="100000">
                                          <p:val>
                                            <p:strVal val="#ppt_x"/>
                                          </p:val>
                                        </p:tav>
                                      </p:tavLst>
                                    </p:anim>
                                    <p:anim calcmode="lin" valueType="num">
                                      <p:cBhvr additive="base">
                                        <p:cTn id="12" dur="500" fill="hold"/>
                                        <p:tgtEl>
                                          <p:spTgt spid="3276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WOODBLCK.WAV"/>
                                        </p:tgtEl>
                                      </p:cMediaNode>
                                    </p:audio>
                                  </p:subTnLst>
                                </p:cTn>
                              </p:par>
                            </p:childTnLst>
                          </p:cTn>
                        </p:par>
                      </p:childTnLst>
                    </p:cTn>
                  </p:par>
                  <p:par>
                    <p:cTn id="13" fill="hold">
                      <p:stCondLst>
                        <p:cond delay="indefinite"/>
                      </p:stCondLst>
                      <p:childTnLst>
                        <p:par>
                          <p:cTn id="14" fill="hold">
                            <p:stCondLst>
                              <p:cond delay="0"/>
                            </p:stCondLst>
                            <p:childTnLst>
                              <p:par>
                                <p:cTn id="15" presetID="58" presetClass="entr" presetSubtype="0" accel="10000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ppt_w*2.5"/>
                                          </p:val>
                                        </p:tav>
                                        <p:tav tm="100000">
                                          <p:val>
                                            <p:strVal val="#ppt_w"/>
                                          </p:val>
                                        </p:tav>
                                      </p:tavLst>
                                    </p:anim>
                                    <p:anim calcmode="lin" valueType="num">
                                      <p:cBhvr>
                                        <p:cTn id="18" dur="500" fill="hold"/>
                                        <p:tgtEl>
                                          <p:spTgt spid="7"/>
                                        </p:tgtEl>
                                        <p:attrNameLst>
                                          <p:attrName>ppt_h</p:attrName>
                                        </p:attrNameLst>
                                      </p:cBhvr>
                                      <p:tavLst>
                                        <p:tav tm="0">
                                          <p:val>
                                            <p:strVal val="#ppt_h*0.01"/>
                                          </p:val>
                                        </p:tav>
                                        <p:tav tm="100000">
                                          <p:val>
                                            <p:strVal val="#ppt_h"/>
                                          </p:val>
                                        </p:tav>
                                      </p:tavLst>
                                    </p:anim>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h+1"/>
                                          </p:val>
                                        </p:tav>
                                        <p:tav tm="100000">
                                          <p:val>
                                            <p:strVal val="#ppt_y"/>
                                          </p:val>
                                        </p:tav>
                                      </p:tavLst>
                                    </p:anim>
                                    <p:animEffect transition="in" filter="fade">
                                      <p:cBhvr>
                                        <p:cTn id="21"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4" name="suction.wav"/>
                                        </p:tgtEl>
                                      </p:cMediaNode>
                                    </p:audio>
                                  </p:subTnLst>
                                </p:cTn>
                              </p:par>
                              <p:par>
                                <p:cTn id="22" presetID="58" presetClass="entr" presetSubtype="0" accel="100000" fill="hold" grpId="0" nodeType="withEffect">
                                  <p:stCondLst>
                                    <p:cond delay="0"/>
                                  </p:stCondLst>
                                  <p:childTnLst>
                                    <p:set>
                                      <p:cBhvr>
                                        <p:cTn id="23" dur="1" fill="hold">
                                          <p:stCondLst>
                                            <p:cond delay="0"/>
                                          </p:stCondLst>
                                        </p:cTn>
                                        <p:tgtEl>
                                          <p:spTgt spid="32770"/>
                                        </p:tgtEl>
                                        <p:attrNameLst>
                                          <p:attrName>style.visibility</p:attrName>
                                        </p:attrNameLst>
                                      </p:cBhvr>
                                      <p:to>
                                        <p:strVal val="visible"/>
                                      </p:to>
                                    </p:set>
                                    <p:anim calcmode="lin" valueType="num">
                                      <p:cBhvr>
                                        <p:cTn id="24" dur="500" fill="hold"/>
                                        <p:tgtEl>
                                          <p:spTgt spid="32770"/>
                                        </p:tgtEl>
                                        <p:attrNameLst>
                                          <p:attrName>ppt_w</p:attrName>
                                        </p:attrNameLst>
                                      </p:cBhvr>
                                      <p:tavLst>
                                        <p:tav tm="0">
                                          <p:val>
                                            <p:strVal val="#ppt_w*2.5"/>
                                          </p:val>
                                        </p:tav>
                                        <p:tav tm="100000">
                                          <p:val>
                                            <p:strVal val="#ppt_w"/>
                                          </p:val>
                                        </p:tav>
                                      </p:tavLst>
                                    </p:anim>
                                    <p:anim calcmode="lin" valueType="num">
                                      <p:cBhvr>
                                        <p:cTn id="25" dur="500" fill="hold"/>
                                        <p:tgtEl>
                                          <p:spTgt spid="32770"/>
                                        </p:tgtEl>
                                        <p:attrNameLst>
                                          <p:attrName>ppt_h</p:attrName>
                                        </p:attrNameLst>
                                      </p:cBhvr>
                                      <p:tavLst>
                                        <p:tav tm="0">
                                          <p:val>
                                            <p:strVal val="#ppt_h*0.01"/>
                                          </p:val>
                                        </p:tav>
                                        <p:tav tm="100000">
                                          <p:val>
                                            <p:strVal val="#ppt_h"/>
                                          </p:val>
                                        </p:tav>
                                      </p:tavLst>
                                    </p:anim>
                                    <p:anim calcmode="lin" valueType="num">
                                      <p:cBhvr>
                                        <p:cTn id="26" dur="500" fill="hold"/>
                                        <p:tgtEl>
                                          <p:spTgt spid="32770"/>
                                        </p:tgtEl>
                                        <p:attrNameLst>
                                          <p:attrName>ppt_x</p:attrName>
                                        </p:attrNameLst>
                                      </p:cBhvr>
                                      <p:tavLst>
                                        <p:tav tm="0">
                                          <p:val>
                                            <p:strVal val="#ppt_x"/>
                                          </p:val>
                                        </p:tav>
                                        <p:tav tm="100000">
                                          <p:val>
                                            <p:strVal val="#ppt_x"/>
                                          </p:val>
                                        </p:tav>
                                      </p:tavLst>
                                    </p:anim>
                                    <p:anim calcmode="lin" valueType="num">
                                      <p:cBhvr>
                                        <p:cTn id="27" dur="500" fill="hold"/>
                                        <p:tgtEl>
                                          <p:spTgt spid="32770"/>
                                        </p:tgtEl>
                                        <p:attrNameLst>
                                          <p:attrName>ppt_y</p:attrName>
                                        </p:attrNameLst>
                                      </p:cBhvr>
                                      <p:tavLst>
                                        <p:tav tm="0">
                                          <p:val>
                                            <p:strVal val="#ppt_h+1"/>
                                          </p:val>
                                        </p:tav>
                                        <p:tav tm="100000">
                                          <p:val>
                                            <p:strVal val="#ppt_y"/>
                                          </p:val>
                                        </p:tav>
                                      </p:tavLst>
                                    </p:anim>
                                    <p:animEffect transition="in" filter="fade">
                                      <p:cBhvr>
                                        <p:cTn id="28" dur="500"/>
                                        <p:tgtEl>
                                          <p:spTgt spid="32770"/>
                                        </p:tgtEl>
                                      </p:cBhvr>
                                    </p:animEffect>
                                  </p:childTnLst>
                                  <p:subTnLst>
                                    <p:audio>
                                      <p:cMediaNode>
                                        <p:cTn display="0" masterRel="sameClick">
                                          <p:stCondLst>
                                            <p:cond evt="begin" delay="0">
                                              <p:tn val="22"/>
                                            </p:cond>
                                          </p:stCondLst>
                                          <p:endCondLst>
                                            <p:cond evt="onStopAudio" delay="0">
                                              <p:tgtEl>
                                                <p:sldTgt/>
                                              </p:tgtEl>
                                            </p:cond>
                                          </p:endCondLst>
                                        </p:cTn>
                                        <p:tgtEl>
                                          <p:sndTgt r:embed="rId4" name="suction.wav"/>
                                        </p:tgtEl>
                                      </p:cMediaNode>
                                    </p:audio>
                                  </p:sub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32771"/>
                                        </p:tgtEl>
                                        <p:attrNameLst>
                                          <p:attrName>style.visibility</p:attrName>
                                        </p:attrNameLst>
                                      </p:cBhvr>
                                      <p:to>
                                        <p:strVal val="visible"/>
                                      </p:to>
                                    </p:set>
                                    <p:anim calcmode="lin" valueType="num">
                                      <p:cBhvr>
                                        <p:cTn id="33" dur="1000" fill="hold"/>
                                        <p:tgtEl>
                                          <p:spTgt spid="32771"/>
                                        </p:tgtEl>
                                        <p:attrNameLst>
                                          <p:attrName>ppt_w</p:attrName>
                                        </p:attrNameLst>
                                      </p:cBhvr>
                                      <p:tavLst>
                                        <p:tav tm="0">
                                          <p:val>
                                            <p:fltVal val="0"/>
                                          </p:val>
                                        </p:tav>
                                        <p:tav tm="100000">
                                          <p:val>
                                            <p:strVal val="#ppt_w"/>
                                          </p:val>
                                        </p:tav>
                                      </p:tavLst>
                                    </p:anim>
                                    <p:anim calcmode="lin" valueType="num">
                                      <p:cBhvr>
                                        <p:cTn id="34" dur="1000" fill="hold"/>
                                        <p:tgtEl>
                                          <p:spTgt spid="32771"/>
                                        </p:tgtEl>
                                        <p:attrNameLst>
                                          <p:attrName>ppt_h</p:attrName>
                                        </p:attrNameLst>
                                      </p:cBhvr>
                                      <p:tavLst>
                                        <p:tav tm="0">
                                          <p:val>
                                            <p:fltVal val="0"/>
                                          </p:val>
                                        </p:tav>
                                        <p:tav tm="100000">
                                          <p:val>
                                            <p:strVal val="#ppt_h"/>
                                          </p:val>
                                        </p:tav>
                                      </p:tavLst>
                                    </p:anim>
                                    <p:anim calcmode="lin" valueType="num">
                                      <p:cBhvr>
                                        <p:cTn id="35"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277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1"/>
                                            </p:cond>
                                          </p:stCondLst>
                                          <p:endCondLst>
                                            <p:cond evt="onStopAudio" delay="0">
                                              <p:tgtEl>
                                                <p:sldTgt/>
                                              </p:tgtEl>
                                            </p:cond>
                                          </p:endCondLst>
                                        </p:cTn>
                                        <p:tgtEl>
                                          <p:sndTgt r:embed="rId5" name="GUIRO1.WAV"/>
                                        </p:tgtEl>
                                      </p:cMediaNode>
                                    </p:audio>
                                  </p:sub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subTnLst>
                                    <p:audio>
                                      <p:cMediaNode>
                                        <p:cTn display="0" masterRel="sameClick">
                                          <p:stCondLst>
                                            <p:cond evt="begin" delay="0">
                                              <p:tn val="39"/>
                                            </p:cond>
                                          </p:stCondLst>
                                          <p:endCondLst>
                                            <p:cond evt="onStopAudio" delay="0">
                                              <p:tgtEl>
                                                <p:sldTgt/>
                                              </p:tgtEl>
                                            </p:cond>
                                          </p:endCondLst>
                                        </p:cTn>
                                        <p:tgtEl>
                                          <p:sndTgt r:embed="rId6" name="coin.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subTnLst>
                                    <p:audio>
                                      <p:cMediaNode>
                                        <p:cTn display="0" masterRel="sameClick">
                                          <p:stCondLst>
                                            <p:cond evt="begin" delay="0">
                                              <p:tn val="44"/>
                                            </p:cond>
                                          </p:stCondLst>
                                          <p:endCondLst>
                                            <p:cond evt="onStopAudio" delay="0">
                                              <p:tgtEl>
                                                <p:sldTgt/>
                                              </p:tgtEl>
                                            </p:cond>
                                          </p:endCondLst>
                                        </p:cTn>
                                        <p:tgtEl>
                                          <p:sndTgt r:embed="rId6" name="coin.wav"/>
                                        </p:tgtEl>
                                      </p:cMediaNode>
                                    </p:audio>
                                  </p:sub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subTnLst>
                                    <p:audio>
                                      <p:cMediaNode>
                                        <p:cTn display="0" masterRel="sameClick">
                                          <p:stCondLst>
                                            <p:cond evt="begin" delay="0">
                                              <p:tn val="49"/>
                                            </p:cond>
                                          </p:stCondLst>
                                          <p:endCondLst>
                                            <p:cond evt="onStopAudio" delay="0">
                                              <p:tgtEl>
                                                <p:sldTgt/>
                                              </p:tgtEl>
                                            </p:cond>
                                          </p:endCondLst>
                                        </p:cTn>
                                        <p:tgtEl>
                                          <p:sndTgt r:embed="rId6" name="coin.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500"/>
                                        <p:tgtEl>
                                          <p:spTgt spid="13"/>
                                        </p:tgtEl>
                                      </p:cBhvr>
                                    </p:animEffect>
                                  </p:childTnLst>
                                  <p:subTnLst>
                                    <p:audio>
                                      <p:cMediaNode>
                                        <p:cTn display="0" masterRel="sameClick">
                                          <p:stCondLst>
                                            <p:cond evt="begin" delay="0">
                                              <p:tn val="54"/>
                                            </p:cond>
                                          </p:stCondLst>
                                          <p:endCondLst>
                                            <p:cond evt="onStopAudio" delay="0">
                                              <p:tgtEl>
                                                <p:sldTgt/>
                                              </p:tgtEl>
                                            </p:cond>
                                          </p:endCondLst>
                                        </p:cTn>
                                        <p:tgtEl>
                                          <p:sndTgt r:embed="rId6" name="coin.wav"/>
                                        </p:tgtEl>
                                      </p:cMediaNode>
                                    </p:audio>
                                  </p:sub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subTnLst>
                                    <p:audio>
                                      <p:cMediaNode>
                                        <p:cTn display="0" masterRel="sameClick">
                                          <p:stCondLst>
                                            <p:cond evt="begin" delay="0">
                                              <p:tn val="59"/>
                                            </p:cond>
                                          </p:stCondLst>
                                          <p:endCondLst>
                                            <p:cond evt="onStopAudio" delay="0">
                                              <p:tgtEl>
                                                <p:sldTgt/>
                                              </p:tgtEl>
                                            </p:cond>
                                          </p:endCondLst>
                                        </p:cTn>
                                        <p:tgtEl>
                                          <p:sndTgt r:embed="rId6"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2769" grpId="0"/>
      <p:bldP spid="32770" grpId="0"/>
      <p:bldP spid="32771" grpId="0"/>
      <p:bldP spid="10" grpId="0"/>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116632"/>
            <a:ext cx="8244408" cy="972688"/>
          </a:xfrm>
          <a:prstGeom prst="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827584" y="262389"/>
            <a:ext cx="75969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 أكمل إعراب الكلمات التي تحتها خط فيما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يلي:</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107504" y="1340768"/>
            <a:ext cx="8856000" cy="5400032"/>
            <a:chOff x="107504" y="1340768"/>
            <a:chExt cx="8856000" cy="5400032"/>
          </a:xfrm>
        </p:grpSpPr>
        <p:sp>
          <p:nvSpPr>
            <p:cNvPr id="5" name="مستطيل ذو زوايا قطرية مستديرة 4"/>
            <p:cNvSpPr/>
            <p:nvPr/>
          </p:nvSpPr>
          <p:spPr>
            <a:xfrm>
              <a:off x="107504" y="1412776"/>
              <a:ext cx="8856000" cy="5328024"/>
            </a:xfrm>
            <a:prstGeom prst="round2Diag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6" name="مستطيل 5"/>
            <p:cNvSpPr/>
            <p:nvPr/>
          </p:nvSpPr>
          <p:spPr>
            <a:xfrm>
              <a:off x="323528" y="1340768"/>
              <a:ext cx="8496944" cy="5328592"/>
            </a:xfrm>
            <a:prstGeom prst="rect">
              <a:avLst/>
            </a:prstGeom>
            <a:solidFill>
              <a:schemeClr val="bg1"/>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7" name="Rectangle 2"/>
          <p:cNvSpPr>
            <a:spLocks noChangeArrowheads="1"/>
          </p:cNvSpPr>
          <p:nvPr/>
        </p:nvSpPr>
        <p:spPr bwMode="auto">
          <a:xfrm>
            <a:off x="2873757" y="1443554"/>
            <a:ext cx="5836854"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ب.</a:t>
            </a:r>
            <a:r>
              <a:rPr lang="ar-EG" sz="3200" b="1" dirty="0" smtClean="0"/>
              <a:t> من تحت يديك </a:t>
            </a:r>
            <a:r>
              <a:rPr lang="ar-EG" sz="3200" b="1" u="sng" dirty="0" smtClean="0"/>
              <a:t>أيتها</a:t>
            </a:r>
            <a:r>
              <a:rPr lang="ar-EG" sz="3200" b="1" dirty="0" smtClean="0"/>
              <a:t> الأمّ </a:t>
            </a:r>
            <a:r>
              <a:rPr lang="ar-EG" sz="3200" b="1" u="sng" dirty="0" smtClean="0"/>
              <a:t>يتخرج الأجيال.</a:t>
            </a:r>
            <a:endParaRPr lang="en-US" sz="3200" dirty="0"/>
          </a:p>
        </p:txBody>
      </p:sp>
      <p:sp>
        <p:nvSpPr>
          <p:cNvPr id="8" name="Rectangle 3"/>
          <p:cNvSpPr>
            <a:spLocks noChangeArrowheads="1"/>
          </p:cNvSpPr>
          <p:nvPr/>
        </p:nvSpPr>
        <p:spPr bwMode="auto">
          <a:xfrm>
            <a:off x="467544" y="2918842"/>
            <a:ext cx="8208912" cy="27238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ar-EG" sz="3200" b="1" dirty="0" smtClean="0">
                <a:solidFill>
                  <a:srgbClr val="FF0000"/>
                </a:solidFill>
              </a:rPr>
              <a:t>أية:</a:t>
            </a:r>
            <a:r>
              <a:rPr lang="ar-EG" sz="3200" b="1" dirty="0" smtClean="0"/>
              <a:t> اسم مبني على الضم في محل نصب </a:t>
            </a:r>
            <a:r>
              <a:rPr lang="ar-EG" sz="3200" b="1" dirty="0" err="1" smtClean="0"/>
              <a:t>على </a:t>
            </a:r>
            <a:r>
              <a:rPr lang="ar-EG" dirty="0" err="1" smtClean="0"/>
              <a:t>......................................</a:t>
            </a:r>
            <a:endParaRPr lang="en-US" dirty="0" smtClean="0"/>
          </a:p>
          <a:p>
            <a:pPr>
              <a:lnSpc>
                <a:spcPct val="150000"/>
              </a:lnSpc>
            </a:pPr>
            <a:r>
              <a:rPr lang="ar-EG" sz="3200" b="1" dirty="0" err="1" smtClean="0">
                <a:solidFill>
                  <a:srgbClr val="FF0000"/>
                </a:solidFill>
              </a:rPr>
              <a:t>يتخرج: </a:t>
            </a:r>
            <a:r>
              <a:rPr lang="ar-EG" dirty="0" smtClean="0"/>
              <a:t>.....................................................................................</a:t>
            </a:r>
            <a:endParaRPr lang="en-US" dirty="0" smtClean="0"/>
          </a:p>
          <a:p>
            <a:pPr>
              <a:lnSpc>
                <a:spcPct val="150000"/>
              </a:lnSpc>
            </a:pPr>
            <a:r>
              <a:rPr lang="ar-EG" sz="3200" b="1" dirty="0" err="1" smtClean="0">
                <a:solidFill>
                  <a:srgbClr val="FF0000"/>
                </a:solidFill>
              </a:rPr>
              <a:t>الأجيال: </a:t>
            </a:r>
            <a:r>
              <a:rPr lang="ar-EG" dirty="0" smtClean="0"/>
              <a:t>.....................................................................................</a:t>
            </a:r>
            <a:endParaRPr kumimoji="0" lang="en-US"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6300192" y="3573016"/>
            <a:ext cx="2232248" cy="584775"/>
          </a:xfrm>
          <a:prstGeom prst="rect">
            <a:avLst/>
          </a:prstGeom>
          <a:noFill/>
        </p:spPr>
        <p:txBody>
          <a:bodyPr wrap="square" rtlCol="1">
            <a:spAutoFit/>
          </a:bodyPr>
          <a:lstStyle/>
          <a:p>
            <a:r>
              <a:rPr lang="ar-EG" sz="3200" b="1" dirty="0" smtClean="0">
                <a:solidFill>
                  <a:srgbClr val="0000FF"/>
                </a:solidFill>
              </a:rPr>
              <a:t>الاختصاص</a:t>
            </a:r>
            <a:endParaRPr lang="ar-SA" sz="3200" b="1" dirty="0">
              <a:solidFill>
                <a:srgbClr val="0000FF"/>
              </a:solidFill>
            </a:endParaRPr>
          </a:p>
        </p:txBody>
      </p:sp>
      <p:sp>
        <p:nvSpPr>
          <p:cNvPr id="10" name="مربع نص 9"/>
          <p:cNvSpPr txBox="1"/>
          <p:nvPr/>
        </p:nvSpPr>
        <p:spPr>
          <a:xfrm>
            <a:off x="714348" y="4077072"/>
            <a:ext cx="6643734" cy="461665"/>
          </a:xfrm>
          <a:prstGeom prst="rect">
            <a:avLst/>
          </a:prstGeom>
          <a:noFill/>
        </p:spPr>
        <p:txBody>
          <a:bodyPr wrap="square" rtlCol="1">
            <a:spAutoFit/>
          </a:bodyPr>
          <a:lstStyle/>
          <a:p>
            <a:r>
              <a:rPr lang="ar-SA" sz="2400" b="1" dirty="0" smtClean="0">
                <a:solidFill>
                  <a:srgbClr val="0000FF"/>
                </a:solidFill>
              </a:rPr>
              <a:t>فعل مضارع مرفوع وعلامة رفعه الضمة الظاهرة على آخره. </a:t>
            </a:r>
            <a:endParaRPr lang="en-US" sz="2400" dirty="0">
              <a:solidFill>
                <a:srgbClr val="0000FF"/>
              </a:solidFill>
            </a:endParaRPr>
          </a:p>
        </p:txBody>
      </p:sp>
      <p:sp>
        <p:nvSpPr>
          <p:cNvPr id="11" name="مربع نص 10"/>
          <p:cNvSpPr txBox="1"/>
          <p:nvPr/>
        </p:nvSpPr>
        <p:spPr>
          <a:xfrm>
            <a:off x="714348" y="4797152"/>
            <a:ext cx="6643734" cy="461665"/>
          </a:xfrm>
          <a:prstGeom prst="rect">
            <a:avLst/>
          </a:prstGeom>
          <a:noFill/>
        </p:spPr>
        <p:txBody>
          <a:bodyPr wrap="square" rtlCol="1">
            <a:spAutoFit/>
          </a:bodyPr>
          <a:lstStyle/>
          <a:p>
            <a:r>
              <a:rPr lang="ar-SA" sz="2400" b="1" dirty="0" smtClean="0">
                <a:solidFill>
                  <a:srgbClr val="0000FF"/>
                </a:solidFill>
              </a:rPr>
              <a:t>فاعل مرفوع وعلامة رفعه الضمة الظاهرة على آخره. </a:t>
            </a:r>
            <a:endParaRPr lang="en-US" sz="2400" dirty="0" smtClean="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2.5"/>
                                          </p:val>
                                        </p:tav>
                                        <p:tav tm="100000">
                                          <p:val>
                                            <p:strVal val="#ppt_w"/>
                                          </p:val>
                                        </p:tav>
                                      </p:tavLst>
                                    </p:anim>
                                    <p:anim calcmode="lin" valueType="num">
                                      <p:cBhvr>
                                        <p:cTn id="8" dur="500" fill="hold"/>
                                        <p:tgtEl>
                                          <p:spTgt spid="7"/>
                                        </p:tgtEl>
                                        <p:attrNameLst>
                                          <p:attrName>ppt_h</p:attrName>
                                        </p:attrNameLst>
                                      </p:cBhvr>
                                      <p:tavLst>
                                        <p:tav tm="0">
                                          <p:val>
                                            <p:strVal val="#ppt_h*0.01"/>
                                          </p:val>
                                        </p:tav>
                                        <p:tav tm="100000">
                                          <p:val>
                                            <p:strVal val="#ppt_h"/>
                                          </p:val>
                                        </p:tav>
                                      </p:tavLst>
                                    </p:anim>
                                    <p:anim calcmode="lin" valueType="num">
                                      <p:cBhvr>
                                        <p:cTn id="9" dur="500" fill="hold"/>
                                        <p:tgtEl>
                                          <p:spTgt spid="7"/>
                                        </p:tgtEl>
                                        <p:attrNameLst>
                                          <p:attrName>ppt_x</p:attrName>
                                        </p:attrNameLst>
                                      </p:cBhvr>
                                      <p:tavLst>
                                        <p:tav tm="0">
                                          <p:val>
                                            <p:strVal val="#ppt_x"/>
                                          </p:val>
                                        </p:tav>
                                        <p:tav tm="100000">
                                          <p:val>
                                            <p:strVal val="#ppt_x"/>
                                          </p:val>
                                        </p:tav>
                                      </p:tavLst>
                                    </p:anim>
                                    <p:anim calcmode="lin" valueType="num">
                                      <p:cBhvr>
                                        <p:cTn id="10" dur="500" fill="hold"/>
                                        <p:tgtEl>
                                          <p:spTgt spid="7"/>
                                        </p:tgtEl>
                                        <p:attrNameLst>
                                          <p:attrName>ppt_y</p:attrName>
                                        </p:attrNameLst>
                                      </p:cBhvr>
                                      <p:tavLst>
                                        <p:tav tm="0">
                                          <p:val>
                                            <p:strVal val="#ppt_h+1"/>
                                          </p:val>
                                        </p:tav>
                                        <p:tav tm="100000">
                                          <p:val>
                                            <p:strVal val="#ppt_y"/>
                                          </p:val>
                                        </p:tav>
                                      </p:tavLst>
                                    </p:anim>
                                    <p:animEffect transition="in" filter="fade">
                                      <p:cBhvr>
                                        <p:cTn id="11"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4"/>
                                            </p:cond>
                                          </p:stCondLst>
                                          <p:endCondLst>
                                            <p:cond evt="onStopAudio" delay="0">
                                              <p:tgtEl>
                                                <p:sldTgt/>
                                              </p:tgtEl>
                                            </p:cond>
                                          </p:endCondLst>
                                        </p:cTn>
                                        <p:tgtEl>
                                          <p:sndTgt r:embed="rId4" name="GUIRO1.WAV"/>
                                        </p:tgtEl>
                                      </p:cMediaNode>
                                    </p:audio>
                                  </p:sub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5" name="coin.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subTnLst>
                                    <p:audio>
                                      <p:cMediaNode>
                                        <p:cTn display="0" masterRel="sameClick">
                                          <p:stCondLst>
                                            <p:cond evt="begin" delay="0">
                                              <p:tn val="27"/>
                                            </p:cond>
                                          </p:stCondLst>
                                          <p:endCondLst>
                                            <p:cond evt="onStopAudio" delay="0">
                                              <p:tgtEl>
                                                <p:sldTgt/>
                                              </p:tgtEl>
                                            </p:cond>
                                          </p:endCondLst>
                                        </p:cTn>
                                        <p:tgtEl>
                                          <p:sndTgt r:embed="rId5" name="coin.wav"/>
                                        </p:tgtEl>
                                      </p:cMediaNode>
                                    </p:audio>
                                  </p:sub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subTnLst>
                                    <p:audio>
                                      <p:cMediaNode>
                                        <p:cTn display="0" masterRel="sameClick">
                                          <p:stCondLst>
                                            <p:cond evt="begin" delay="0">
                                              <p:tn val="32"/>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95536" y="260648"/>
            <a:ext cx="8352928" cy="9361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450497" y="404664"/>
            <a:ext cx="8225959" cy="646331"/>
          </a:xfrm>
          <a:prstGeom prst="rect">
            <a:avLst/>
          </a:prstGeom>
        </p:spPr>
        <p:txBody>
          <a:bodyPr wrap="square">
            <a:spAutoFit/>
          </a:bodyPr>
          <a:lstStyle/>
          <a:p>
            <a:r>
              <a:rPr lang="ar-EG" sz="3600" b="1" dirty="0" smtClean="0"/>
              <a:t>4- تأمل الأمثلة التالية، ثم أكمل الاستنتاج بعدها:</a:t>
            </a:r>
            <a:endParaRPr lang="en-US" sz="3600" dirty="0"/>
          </a:p>
        </p:txBody>
      </p:sp>
      <p:graphicFrame>
        <p:nvGraphicFramePr>
          <p:cNvPr id="4" name="جدول 3"/>
          <p:cNvGraphicFramePr>
            <a:graphicFrameLocks noGrp="1"/>
          </p:cNvGraphicFramePr>
          <p:nvPr/>
        </p:nvGraphicFramePr>
        <p:xfrm>
          <a:off x="0" y="1412776"/>
          <a:ext cx="9143999" cy="5445224"/>
        </p:xfrm>
        <a:graphic>
          <a:graphicData uri="http://schemas.openxmlformats.org/drawingml/2006/table">
            <a:tbl>
              <a:tblPr rtl="1" firstRow="1" bandRow="1">
                <a:tableStyleId>{5C22544A-7EE6-4342-B048-85BDC9FD1C3A}</a:tableStyleId>
              </a:tblPr>
              <a:tblGrid>
                <a:gridCol w="579534"/>
                <a:gridCol w="8564465"/>
              </a:tblGrid>
              <a:tr h="822144">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9900CC"/>
                    </a:soli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9900CC"/>
                    </a:solidFill>
                  </a:tcPr>
                </a:tc>
              </a:tr>
              <a:tr h="924616">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r>
              <a:tr h="924616">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r>
              <a:tr h="924616">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r>
              <a:tr h="924616">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r>
              <a:tr h="924616">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c>
                  <a:txBody>
                    <a:bodyPr/>
                    <a:lstStyle/>
                    <a:p>
                      <a:pPr rtl="1"/>
                      <a:endParaRPr lang="ar-SA" dirty="0"/>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gradFill flip="none" rotWithShape="1">
                      <a:gsLst>
                        <a:gs pos="0">
                          <a:srgbClr val="9900CC">
                            <a:tint val="66000"/>
                            <a:satMod val="160000"/>
                          </a:srgbClr>
                        </a:gs>
                        <a:gs pos="50000">
                          <a:srgbClr val="9900CC">
                            <a:tint val="44500"/>
                            <a:satMod val="160000"/>
                          </a:srgbClr>
                        </a:gs>
                        <a:gs pos="100000">
                          <a:srgbClr val="9900CC">
                            <a:tint val="23500"/>
                            <a:satMod val="160000"/>
                          </a:srgbClr>
                        </a:gs>
                      </a:gsLst>
                      <a:lin ang="13500000" scaled="1"/>
                      <a:tileRect/>
                    </a:gradFill>
                  </a:tcPr>
                </a:tc>
              </a:tr>
            </a:tbl>
          </a:graphicData>
        </a:graphic>
      </p:graphicFrame>
      <p:sp>
        <p:nvSpPr>
          <p:cNvPr id="5" name="مستطيل 4"/>
          <p:cNvSpPr/>
          <p:nvPr/>
        </p:nvSpPr>
        <p:spPr>
          <a:xfrm>
            <a:off x="8704354" y="1484784"/>
            <a:ext cx="332142" cy="584775"/>
          </a:xfrm>
          <a:prstGeom prst="rect">
            <a:avLst/>
          </a:prstGeom>
        </p:spPr>
        <p:txBody>
          <a:bodyPr wrap="none">
            <a:spAutoFit/>
          </a:bodyPr>
          <a:lstStyle/>
          <a:p>
            <a:r>
              <a:rPr lang="ar-EG" sz="3200" b="1" dirty="0" smtClean="0">
                <a:solidFill>
                  <a:schemeClr val="bg1"/>
                </a:solidFill>
              </a:rPr>
              <a:t>م</a:t>
            </a:r>
            <a:endParaRPr lang="ar-SA" sz="3200" dirty="0">
              <a:solidFill>
                <a:schemeClr val="bg1"/>
              </a:solidFill>
            </a:endParaRPr>
          </a:p>
        </p:txBody>
      </p:sp>
      <p:sp>
        <p:nvSpPr>
          <p:cNvPr id="6" name="مستطيل 5"/>
          <p:cNvSpPr/>
          <p:nvPr/>
        </p:nvSpPr>
        <p:spPr>
          <a:xfrm>
            <a:off x="4054623" y="1484784"/>
            <a:ext cx="1021433" cy="584775"/>
          </a:xfrm>
          <a:prstGeom prst="rect">
            <a:avLst/>
          </a:prstGeom>
        </p:spPr>
        <p:txBody>
          <a:bodyPr wrap="none">
            <a:spAutoFit/>
          </a:bodyPr>
          <a:lstStyle/>
          <a:p>
            <a:r>
              <a:rPr lang="ar-EG" sz="3200" b="1" dirty="0" smtClean="0">
                <a:solidFill>
                  <a:schemeClr val="bg1"/>
                </a:solidFill>
              </a:rPr>
              <a:t>الجملة</a:t>
            </a:r>
            <a:endParaRPr lang="ar-SA" sz="3200" dirty="0">
              <a:solidFill>
                <a:schemeClr val="bg1"/>
              </a:solidFill>
            </a:endParaRPr>
          </a:p>
        </p:txBody>
      </p:sp>
      <p:sp>
        <p:nvSpPr>
          <p:cNvPr id="8" name="مستطيل 7"/>
          <p:cNvSpPr/>
          <p:nvPr/>
        </p:nvSpPr>
        <p:spPr>
          <a:xfrm>
            <a:off x="0" y="2279774"/>
            <a:ext cx="8532440" cy="954107"/>
          </a:xfrm>
          <a:prstGeom prst="rect">
            <a:avLst/>
          </a:prstGeom>
        </p:spPr>
        <p:txBody>
          <a:bodyPr wrap="square">
            <a:spAutoFit/>
          </a:bodyPr>
          <a:lstStyle/>
          <a:p>
            <a:r>
              <a:rPr lang="ar-EG" sz="2800" b="1" dirty="0" smtClean="0"/>
              <a:t>قار رسول الله صلى الله عليه </a:t>
            </a:r>
            <a:r>
              <a:rPr lang="ar-EG" sz="2800" b="1" dirty="0" err="1" smtClean="0"/>
              <a:t>وسلم: </a:t>
            </a:r>
            <a:r>
              <a:rPr lang="ar-EG" sz="2800" b="1" dirty="0" smtClean="0"/>
              <a:t>(</a:t>
            </a:r>
            <a:r>
              <a:rPr lang="ar-EG" sz="2800" b="1" dirty="0" smtClean="0">
                <a:solidFill>
                  <a:srgbClr val="0000FF"/>
                </a:solidFill>
              </a:rPr>
              <a:t>إنا معاشر الأنبياء لا نورث</a:t>
            </a:r>
            <a:r>
              <a:rPr lang="ar-EG" sz="2800" b="1" dirty="0" smtClean="0"/>
              <a:t>) متفق عليه</a:t>
            </a:r>
            <a:endParaRPr lang="ar-SA" sz="2800" dirty="0"/>
          </a:p>
        </p:txBody>
      </p:sp>
      <p:sp>
        <p:nvSpPr>
          <p:cNvPr id="9" name="مستطيل 8"/>
          <p:cNvSpPr/>
          <p:nvPr/>
        </p:nvSpPr>
        <p:spPr>
          <a:xfrm>
            <a:off x="8676456" y="2268161"/>
            <a:ext cx="415498" cy="584775"/>
          </a:xfrm>
          <a:prstGeom prst="rect">
            <a:avLst/>
          </a:prstGeom>
        </p:spPr>
        <p:txBody>
          <a:bodyPr wrap="none">
            <a:spAutoFit/>
          </a:bodyPr>
          <a:lstStyle/>
          <a:p>
            <a:r>
              <a:rPr lang="ar-EG" sz="3200" b="1" dirty="0" smtClean="0"/>
              <a:t>1</a:t>
            </a:r>
            <a:endParaRPr lang="ar-SA" sz="3200" dirty="0"/>
          </a:p>
        </p:txBody>
      </p:sp>
      <p:sp>
        <p:nvSpPr>
          <p:cNvPr id="11" name="مستطيل 10"/>
          <p:cNvSpPr/>
          <p:nvPr/>
        </p:nvSpPr>
        <p:spPr>
          <a:xfrm>
            <a:off x="-36512" y="3152581"/>
            <a:ext cx="8532440" cy="523220"/>
          </a:xfrm>
          <a:prstGeom prst="rect">
            <a:avLst/>
          </a:prstGeom>
        </p:spPr>
        <p:txBody>
          <a:bodyPr wrap="square">
            <a:spAutoFit/>
          </a:bodyPr>
          <a:lstStyle/>
          <a:p>
            <a:r>
              <a:rPr lang="ar-EG" sz="2800" b="1" dirty="0" smtClean="0"/>
              <a:t>أنا طالب العلم عليَّ مسؤولية جسيمة.</a:t>
            </a:r>
            <a:endParaRPr lang="ar-SA" sz="2800" dirty="0"/>
          </a:p>
        </p:txBody>
      </p:sp>
      <p:sp>
        <p:nvSpPr>
          <p:cNvPr id="12" name="مستطيل 11"/>
          <p:cNvSpPr/>
          <p:nvPr/>
        </p:nvSpPr>
        <p:spPr>
          <a:xfrm>
            <a:off x="8639944" y="3140968"/>
            <a:ext cx="415498" cy="584775"/>
          </a:xfrm>
          <a:prstGeom prst="rect">
            <a:avLst/>
          </a:prstGeom>
        </p:spPr>
        <p:txBody>
          <a:bodyPr wrap="none">
            <a:spAutoFit/>
          </a:bodyPr>
          <a:lstStyle/>
          <a:p>
            <a:r>
              <a:rPr lang="ar-EG" sz="3200" b="1" dirty="0" smtClean="0"/>
              <a:t>2</a:t>
            </a:r>
            <a:endParaRPr lang="ar-SA" sz="3200" dirty="0"/>
          </a:p>
        </p:txBody>
      </p:sp>
      <p:sp>
        <p:nvSpPr>
          <p:cNvPr id="13" name="مستطيل 12"/>
          <p:cNvSpPr/>
          <p:nvPr/>
        </p:nvSpPr>
        <p:spPr>
          <a:xfrm>
            <a:off x="0" y="4160693"/>
            <a:ext cx="8532440" cy="523220"/>
          </a:xfrm>
          <a:prstGeom prst="rect">
            <a:avLst/>
          </a:prstGeom>
        </p:spPr>
        <p:txBody>
          <a:bodyPr wrap="square">
            <a:spAutoFit/>
          </a:bodyPr>
          <a:lstStyle/>
          <a:p>
            <a:r>
              <a:rPr lang="ar-EG" sz="2800" b="1" dirty="0" smtClean="0"/>
              <a:t>نحن السعوديين نفتخر بخدمة الحرمين الشريفين.</a:t>
            </a:r>
            <a:endParaRPr lang="ar-SA" sz="2800" dirty="0"/>
          </a:p>
        </p:txBody>
      </p:sp>
      <p:sp>
        <p:nvSpPr>
          <p:cNvPr id="14" name="مستطيل 13"/>
          <p:cNvSpPr/>
          <p:nvPr/>
        </p:nvSpPr>
        <p:spPr>
          <a:xfrm>
            <a:off x="8676456" y="4149080"/>
            <a:ext cx="415498" cy="584775"/>
          </a:xfrm>
          <a:prstGeom prst="rect">
            <a:avLst/>
          </a:prstGeom>
        </p:spPr>
        <p:txBody>
          <a:bodyPr wrap="none">
            <a:spAutoFit/>
          </a:bodyPr>
          <a:lstStyle/>
          <a:p>
            <a:r>
              <a:rPr lang="ar-EG" sz="3200" b="1" dirty="0" smtClean="0"/>
              <a:t>3</a:t>
            </a:r>
            <a:endParaRPr lang="ar-SA" sz="3200" dirty="0"/>
          </a:p>
        </p:txBody>
      </p:sp>
      <p:sp>
        <p:nvSpPr>
          <p:cNvPr id="15" name="مستطيل 14"/>
          <p:cNvSpPr/>
          <p:nvPr/>
        </p:nvSpPr>
        <p:spPr>
          <a:xfrm>
            <a:off x="-36512" y="5033500"/>
            <a:ext cx="8532440" cy="523220"/>
          </a:xfrm>
          <a:prstGeom prst="rect">
            <a:avLst/>
          </a:prstGeom>
        </p:spPr>
        <p:txBody>
          <a:bodyPr wrap="square">
            <a:spAutoFit/>
          </a:bodyPr>
          <a:lstStyle/>
          <a:p>
            <a:r>
              <a:rPr lang="ar-EG" sz="2800" b="1" dirty="0" smtClean="0"/>
              <a:t>أنتم أيها الشباب مطالبون ببذل المزيد من الجهد؛ حتى تبلغوا آمالكم.</a:t>
            </a:r>
            <a:endParaRPr lang="ar-SA" sz="2800" dirty="0"/>
          </a:p>
        </p:txBody>
      </p:sp>
      <p:sp>
        <p:nvSpPr>
          <p:cNvPr id="16" name="مستطيل 15"/>
          <p:cNvSpPr/>
          <p:nvPr/>
        </p:nvSpPr>
        <p:spPr>
          <a:xfrm>
            <a:off x="8639944" y="5021887"/>
            <a:ext cx="415498" cy="584775"/>
          </a:xfrm>
          <a:prstGeom prst="rect">
            <a:avLst/>
          </a:prstGeom>
        </p:spPr>
        <p:txBody>
          <a:bodyPr wrap="none">
            <a:spAutoFit/>
          </a:bodyPr>
          <a:lstStyle/>
          <a:p>
            <a:r>
              <a:rPr lang="ar-EG" sz="3200" b="1" dirty="0" smtClean="0"/>
              <a:t>4</a:t>
            </a:r>
            <a:endParaRPr lang="ar-SA" sz="3200" dirty="0"/>
          </a:p>
        </p:txBody>
      </p:sp>
      <p:sp>
        <p:nvSpPr>
          <p:cNvPr id="17" name="مستطيل 16"/>
          <p:cNvSpPr/>
          <p:nvPr/>
        </p:nvSpPr>
        <p:spPr>
          <a:xfrm>
            <a:off x="-36512" y="5960893"/>
            <a:ext cx="8532440" cy="523220"/>
          </a:xfrm>
          <a:prstGeom prst="rect">
            <a:avLst/>
          </a:prstGeom>
        </p:spPr>
        <p:txBody>
          <a:bodyPr wrap="square">
            <a:spAutoFit/>
          </a:bodyPr>
          <a:lstStyle/>
          <a:p>
            <a:r>
              <a:rPr lang="ar-EG" sz="2800" b="1" dirty="0" smtClean="0"/>
              <a:t>عليكم منسوبي التعليم تقع مسؤولية أجيال المستقبل.</a:t>
            </a:r>
            <a:endParaRPr lang="ar-SA" sz="2800" dirty="0"/>
          </a:p>
        </p:txBody>
      </p:sp>
      <p:sp>
        <p:nvSpPr>
          <p:cNvPr id="18" name="مستطيل 17"/>
          <p:cNvSpPr/>
          <p:nvPr/>
        </p:nvSpPr>
        <p:spPr>
          <a:xfrm>
            <a:off x="8639944" y="5949280"/>
            <a:ext cx="415498" cy="584775"/>
          </a:xfrm>
          <a:prstGeom prst="rect">
            <a:avLst/>
          </a:prstGeom>
        </p:spPr>
        <p:txBody>
          <a:bodyPr wrap="none">
            <a:spAutoFit/>
          </a:bodyPr>
          <a:lstStyle/>
          <a:p>
            <a:r>
              <a:rPr lang="ar-EG" sz="3200" b="1" dirty="0" smtClean="0"/>
              <a:t>5</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0.7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animEffect transition="in" filter="fade">
                                      <p:cBhvr>
                                        <p:cTn id="14"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4" name="1217 - throw trash in can.wav"/>
                                        </p:tgtEl>
                                      </p:cMediaNode>
                                    </p:audio>
                                  </p:sub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1217 - throw trash in can.wav"/>
                                        </p:tgtEl>
                                      </p:cMediaNode>
                                    </p:audio>
                                  </p:subTnLst>
                                </p:cTn>
                              </p:par>
                              <p:par>
                                <p:cTn id="25" presetID="17" presetClass="entr" presetSubtype="1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4" name="1217 - throw trash in can.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5" name="0006 - 2000hz.wav"/>
                                        </p:tgtEl>
                                      </p:cMediaNode>
                                    </p:audio>
                                  </p:subTnLst>
                                </p:cTn>
                              </p:par>
                              <p:par>
                                <p:cTn id="35" presetID="2" presetClass="entr" presetSubtype="3"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5" name="0006 - 2000hz.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3"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5" name="0006 - 2000hz.wav"/>
                                        </p:tgtEl>
                                      </p:cMediaNode>
                                    </p:audio>
                                  </p:subTnLst>
                                </p:cTn>
                              </p:par>
                              <p:par>
                                <p:cTn id="45" presetID="2" presetClass="entr" presetSubtype="3"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5" name="0006 - 2000hz.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3"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1+#ppt_w/2"/>
                                          </p:val>
                                        </p:tav>
                                        <p:tav tm="100000">
                                          <p:val>
                                            <p:strVal val="#ppt_x"/>
                                          </p:val>
                                        </p:tav>
                                      </p:tavLst>
                                    </p:anim>
                                    <p:anim calcmode="lin" valueType="num">
                                      <p:cBhvr additive="base">
                                        <p:cTn id="54"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5" name="0006 - 2000hz.wav"/>
                                        </p:tgtEl>
                                      </p:cMediaNode>
                                    </p:audio>
                                  </p:subTnLst>
                                </p:cTn>
                              </p:par>
                              <p:par>
                                <p:cTn id="55" presetID="2" presetClass="entr" presetSubtype="3"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5" name="0006 - 2000hz.wav"/>
                                        </p:tgtEl>
                                      </p:cMediaNode>
                                    </p:audio>
                                  </p:subTnLst>
                                </p:cTn>
                              </p:par>
                            </p:childTnLst>
                          </p:cTn>
                        </p:par>
                      </p:childTnLst>
                    </p:cTn>
                  </p:par>
                  <p:par>
                    <p:cTn id="59" fill="hold">
                      <p:stCondLst>
                        <p:cond delay="indefinite"/>
                      </p:stCondLst>
                      <p:childTnLst>
                        <p:par>
                          <p:cTn id="60" fill="hold">
                            <p:stCondLst>
                              <p:cond delay="0"/>
                            </p:stCondLst>
                            <p:childTnLst>
                              <p:par>
                                <p:cTn id="61" presetID="2" presetClass="entr" presetSubtype="3"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1+#ppt_w/2"/>
                                          </p:val>
                                        </p:tav>
                                        <p:tav tm="100000">
                                          <p:val>
                                            <p:strVal val="#ppt_x"/>
                                          </p:val>
                                        </p:tav>
                                      </p:tavLst>
                                    </p:anim>
                                    <p:anim calcmode="lin" valueType="num">
                                      <p:cBhvr additive="base">
                                        <p:cTn id="64" dur="500" fill="hold"/>
                                        <p:tgtEl>
                                          <p:spTgt spid="1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5" name="0006 - 2000hz.wav"/>
                                        </p:tgtEl>
                                      </p:cMediaNode>
                                    </p:audio>
                                  </p:subTnLst>
                                </p:cTn>
                              </p:par>
                              <p:par>
                                <p:cTn id="65" presetID="2" presetClass="entr" presetSubtype="3"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5" name="0006 - 2000hz.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ntr" presetSubtype="3"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1+#ppt_w/2"/>
                                          </p:val>
                                        </p:tav>
                                        <p:tav tm="100000">
                                          <p:val>
                                            <p:strVal val="#ppt_x"/>
                                          </p:val>
                                        </p:tav>
                                      </p:tavLst>
                                    </p:anim>
                                    <p:anim calcmode="lin" valueType="num">
                                      <p:cBhvr additive="base">
                                        <p:cTn id="74"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5" name="0006 - 2000hz.wav"/>
                                        </p:tgtEl>
                                      </p:cMediaNode>
                                    </p:audio>
                                  </p:subTnLst>
                                </p:cTn>
                              </p:par>
                              <p:par>
                                <p:cTn id="75" presetID="2" presetClass="entr" presetSubtype="3"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1+#ppt_w/2"/>
                                          </p:val>
                                        </p:tav>
                                        <p:tav tm="100000">
                                          <p:val>
                                            <p:strVal val="#ppt_x"/>
                                          </p:val>
                                        </p:tav>
                                      </p:tavLst>
                                    </p:anim>
                                    <p:anim calcmode="lin" valueType="num">
                                      <p:cBhvr additive="base">
                                        <p:cTn id="78" dur="500" fill="hold"/>
                                        <p:tgtEl>
                                          <p:spTgt spid="1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5" name="0006 - 2000hz.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8" grpId="0"/>
      <p:bldP spid="9" grpId="0"/>
      <p:bldP spid="11" grpId="0"/>
      <p:bldP spid="12" grpId="0"/>
      <p:bldP spid="13" grpId="0"/>
      <p:bldP spid="14" grpId="0"/>
      <p:bldP spid="15" grpId="0"/>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116632"/>
            <a:ext cx="8244408" cy="972688"/>
          </a:xfrm>
          <a:prstGeom prst="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827584" y="262389"/>
            <a:ext cx="75969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 أكمل إعراب الكلمات التي تحتها خط فيما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يلي:</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107504" y="1340768"/>
            <a:ext cx="8856000" cy="5400032"/>
            <a:chOff x="107504" y="1340768"/>
            <a:chExt cx="8856000" cy="5400032"/>
          </a:xfrm>
        </p:grpSpPr>
        <p:sp>
          <p:nvSpPr>
            <p:cNvPr id="5" name="مستطيل ذو زوايا قطرية مستديرة 4"/>
            <p:cNvSpPr/>
            <p:nvPr/>
          </p:nvSpPr>
          <p:spPr>
            <a:xfrm>
              <a:off x="107504" y="1412776"/>
              <a:ext cx="8856000" cy="5328024"/>
            </a:xfrm>
            <a:prstGeom prst="round2Diag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6" name="مستطيل 5"/>
            <p:cNvSpPr/>
            <p:nvPr/>
          </p:nvSpPr>
          <p:spPr>
            <a:xfrm>
              <a:off x="323528" y="1340768"/>
              <a:ext cx="8496944" cy="5328592"/>
            </a:xfrm>
            <a:prstGeom prst="rect">
              <a:avLst/>
            </a:prstGeom>
            <a:solidFill>
              <a:schemeClr val="bg1"/>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7" name="Rectangle 2"/>
          <p:cNvSpPr>
            <a:spLocks noChangeArrowheads="1"/>
          </p:cNvSpPr>
          <p:nvPr/>
        </p:nvSpPr>
        <p:spPr bwMode="auto">
          <a:xfrm>
            <a:off x="2767959" y="1443554"/>
            <a:ext cx="5942652"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ت.</a:t>
            </a:r>
            <a:r>
              <a:rPr lang="ar-EG" sz="3200" b="1" dirty="0" smtClean="0"/>
              <a:t> </a:t>
            </a:r>
            <a:r>
              <a:rPr lang="ar-EG" sz="3200" b="1" u="sng" dirty="0" smtClean="0"/>
              <a:t>نحن سكان</a:t>
            </a:r>
            <a:r>
              <a:rPr lang="ar-EG" sz="3200" b="1" dirty="0" smtClean="0"/>
              <a:t> القرى </a:t>
            </a:r>
            <a:r>
              <a:rPr lang="ar-EG" sz="3200" b="1" u="sng" dirty="0" smtClean="0"/>
              <a:t>ننعم بالراحة والهدوء</a:t>
            </a:r>
            <a:r>
              <a:rPr lang="ar-EG" sz="3200" b="1" dirty="0" smtClean="0"/>
              <a:t>.</a:t>
            </a:r>
            <a:endParaRPr lang="en-US" sz="3200" dirty="0"/>
          </a:p>
        </p:txBody>
      </p:sp>
      <p:sp>
        <p:nvSpPr>
          <p:cNvPr id="8" name="Rectangle 3"/>
          <p:cNvSpPr>
            <a:spLocks noChangeArrowheads="1"/>
          </p:cNvSpPr>
          <p:nvPr/>
        </p:nvSpPr>
        <p:spPr bwMode="auto">
          <a:xfrm>
            <a:off x="467544" y="2549510"/>
            <a:ext cx="8208912" cy="34624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ar-EG" sz="3200" b="1" dirty="0" smtClean="0">
                <a:solidFill>
                  <a:srgbClr val="FF0000"/>
                </a:solidFill>
              </a:rPr>
              <a:t>نحن: </a:t>
            </a:r>
            <a:r>
              <a:rPr lang="ar-EG" sz="3200" b="1" dirty="0" smtClean="0"/>
              <a:t>ضمير مبني </a:t>
            </a:r>
            <a:r>
              <a:rPr lang="ar-EG" sz="3200" b="1" dirty="0" err="1" smtClean="0"/>
              <a:t>على </a:t>
            </a:r>
            <a:r>
              <a:rPr lang="ar-EG" dirty="0" err="1" smtClean="0"/>
              <a:t>....................................</a:t>
            </a:r>
            <a:r>
              <a:rPr lang="ar-EG" sz="3200" b="1" dirty="0" smtClean="0"/>
              <a:t> في محل </a:t>
            </a:r>
            <a:r>
              <a:rPr lang="ar-EG" sz="3200" b="1" dirty="0" err="1" smtClean="0"/>
              <a:t>رفع </a:t>
            </a:r>
            <a:r>
              <a:rPr lang="ar-EG" dirty="0" err="1" smtClean="0"/>
              <a:t>..................................</a:t>
            </a:r>
            <a:endParaRPr lang="en-US" dirty="0" smtClean="0"/>
          </a:p>
          <a:p>
            <a:pPr>
              <a:lnSpc>
                <a:spcPct val="150000"/>
              </a:lnSpc>
            </a:pPr>
            <a:r>
              <a:rPr lang="ar-EG" sz="3200" b="1" dirty="0" err="1" smtClean="0">
                <a:solidFill>
                  <a:srgbClr val="FF0000"/>
                </a:solidFill>
              </a:rPr>
              <a:t>سكان</a:t>
            </a:r>
            <a:r>
              <a:rPr lang="ar-EG" sz="3200" b="1" dirty="0" err="1" smtClean="0"/>
              <a:t> </a:t>
            </a:r>
            <a:r>
              <a:rPr lang="ar-EG" dirty="0" smtClean="0"/>
              <a:t>..............................................................................................................</a:t>
            </a:r>
            <a:endParaRPr lang="en-US" dirty="0" smtClean="0"/>
          </a:p>
          <a:p>
            <a:pPr>
              <a:lnSpc>
                <a:spcPct val="150000"/>
              </a:lnSpc>
            </a:pPr>
            <a:r>
              <a:rPr lang="ar-EG" sz="3200" b="1" dirty="0" smtClean="0">
                <a:solidFill>
                  <a:srgbClr val="FF0000"/>
                </a:solidFill>
              </a:rPr>
              <a:t>ننعم: </a:t>
            </a:r>
            <a:r>
              <a:rPr lang="ar-EG" sz="3200" b="1" dirty="0" err="1" smtClean="0"/>
              <a:t>فعل </a:t>
            </a:r>
            <a:r>
              <a:rPr lang="ar-EG" dirty="0" err="1" smtClean="0"/>
              <a:t>...................................................</a:t>
            </a:r>
            <a:r>
              <a:rPr lang="ar-EG" sz="3200" b="1" dirty="0" smtClean="0"/>
              <a:t> الضمة الظاهرة على آخره.</a:t>
            </a:r>
            <a:endParaRPr kumimoji="0" lang="en-US"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3203848" y="2564904"/>
            <a:ext cx="2232248" cy="584775"/>
          </a:xfrm>
          <a:prstGeom prst="rect">
            <a:avLst/>
          </a:prstGeom>
          <a:noFill/>
        </p:spPr>
        <p:txBody>
          <a:bodyPr wrap="square" rtlCol="1">
            <a:spAutoFit/>
          </a:bodyPr>
          <a:lstStyle/>
          <a:p>
            <a:r>
              <a:rPr lang="ar-EG" sz="3200" b="1" dirty="0" smtClean="0">
                <a:solidFill>
                  <a:srgbClr val="0000FF"/>
                </a:solidFill>
              </a:rPr>
              <a:t>الضم</a:t>
            </a:r>
            <a:endParaRPr lang="ar-SA" sz="3200" b="1" dirty="0">
              <a:solidFill>
                <a:srgbClr val="0000FF"/>
              </a:solidFill>
            </a:endParaRPr>
          </a:p>
        </p:txBody>
      </p:sp>
      <p:sp>
        <p:nvSpPr>
          <p:cNvPr id="10" name="مربع نص 9"/>
          <p:cNvSpPr txBox="1"/>
          <p:nvPr/>
        </p:nvSpPr>
        <p:spPr>
          <a:xfrm>
            <a:off x="6372200" y="3140968"/>
            <a:ext cx="2232248" cy="584775"/>
          </a:xfrm>
          <a:prstGeom prst="rect">
            <a:avLst/>
          </a:prstGeom>
          <a:noFill/>
        </p:spPr>
        <p:txBody>
          <a:bodyPr wrap="square" rtlCol="1">
            <a:spAutoFit/>
          </a:bodyPr>
          <a:lstStyle/>
          <a:p>
            <a:r>
              <a:rPr lang="ar-EG" sz="3200" b="1" dirty="0" smtClean="0">
                <a:solidFill>
                  <a:srgbClr val="0000FF"/>
                </a:solidFill>
              </a:rPr>
              <a:t>مبتدأ</a:t>
            </a:r>
            <a:endParaRPr lang="ar-SA" sz="3200" b="1" dirty="0">
              <a:solidFill>
                <a:srgbClr val="0000FF"/>
              </a:solidFill>
            </a:endParaRPr>
          </a:p>
        </p:txBody>
      </p:sp>
      <p:sp>
        <p:nvSpPr>
          <p:cNvPr id="11" name="مربع نص 10"/>
          <p:cNvSpPr txBox="1"/>
          <p:nvPr/>
        </p:nvSpPr>
        <p:spPr>
          <a:xfrm>
            <a:off x="500034" y="3896029"/>
            <a:ext cx="7000924" cy="461665"/>
          </a:xfrm>
          <a:prstGeom prst="rect">
            <a:avLst/>
          </a:prstGeom>
          <a:noFill/>
        </p:spPr>
        <p:txBody>
          <a:bodyPr wrap="square" rtlCol="1">
            <a:spAutoFit/>
          </a:bodyPr>
          <a:lstStyle/>
          <a:p>
            <a:r>
              <a:rPr lang="ar-SA" sz="2400" b="1" dirty="0" smtClean="0">
                <a:solidFill>
                  <a:srgbClr val="0000FF"/>
                </a:solidFill>
              </a:rPr>
              <a:t>مفعول به لفعل محذوف تقديره أعني منصوب على الاختصاص.</a:t>
            </a:r>
            <a:endParaRPr lang="en-US" sz="2400" dirty="0" smtClean="0">
              <a:solidFill>
                <a:srgbClr val="0000FF"/>
              </a:solidFill>
            </a:endParaRPr>
          </a:p>
        </p:txBody>
      </p:sp>
      <p:sp>
        <p:nvSpPr>
          <p:cNvPr id="12" name="مربع نص 11"/>
          <p:cNvSpPr txBox="1"/>
          <p:nvPr/>
        </p:nvSpPr>
        <p:spPr>
          <a:xfrm>
            <a:off x="4427984" y="4509120"/>
            <a:ext cx="2232248" cy="584775"/>
          </a:xfrm>
          <a:prstGeom prst="rect">
            <a:avLst/>
          </a:prstGeom>
          <a:noFill/>
        </p:spPr>
        <p:txBody>
          <a:bodyPr wrap="square" rtlCol="1">
            <a:spAutoFit/>
          </a:bodyPr>
          <a:lstStyle/>
          <a:p>
            <a:r>
              <a:rPr lang="ar-EG" sz="3200" b="1" dirty="0" smtClean="0">
                <a:solidFill>
                  <a:srgbClr val="0000FF"/>
                </a:solidFill>
              </a:rPr>
              <a:t>مضارع</a:t>
            </a:r>
            <a:endParaRPr lang="ar-SA" sz="3200" b="1"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2.5"/>
                                          </p:val>
                                        </p:tav>
                                        <p:tav tm="100000">
                                          <p:val>
                                            <p:strVal val="#ppt_w"/>
                                          </p:val>
                                        </p:tav>
                                      </p:tavLst>
                                    </p:anim>
                                    <p:anim calcmode="lin" valueType="num">
                                      <p:cBhvr>
                                        <p:cTn id="8" dur="500" fill="hold"/>
                                        <p:tgtEl>
                                          <p:spTgt spid="7"/>
                                        </p:tgtEl>
                                        <p:attrNameLst>
                                          <p:attrName>ppt_h</p:attrName>
                                        </p:attrNameLst>
                                      </p:cBhvr>
                                      <p:tavLst>
                                        <p:tav tm="0">
                                          <p:val>
                                            <p:strVal val="#ppt_h*0.01"/>
                                          </p:val>
                                        </p:tav>
                                        <p:tav tm="100000">
                                          <p:val>
                                            <p:strVal val="#ppt_h"/>
                                          </p:val>
                                        </p:tav>
                                      </p:tavLst>
                                    </p:anim>
                                    <p:anim calcmode="lin" valueType="num">
                                      <p:cBhvr>
                                        <p:cTn id="9" dur="500" fill="hold"/>
                                        <p:tgtEl>
                                          <p:spTgt spid="7"/>
                                        </p:tgtEl>
                                        <p:attrNameLst>
                                          <p:attrName>ppt_x</p:attrName>
                                        </p:attrNameLst>
                                      </p:cBhvr>
                                      <p:tavLst>
                                        <p:tav tm="0">
                                          <p:val>
                                            <p:strVal val="#ppt_x"/>
                                          </p:val>
                                        </p:tav>
                                        <p:tav tm="100000">
                                          <p:val>
                                            <p:strVal val="#ppt_x"/>
                                          </p:val>
                                        </p:tav>
                                      </p:tavLst>
                                    </p:anim>
                                    <p:anim calcmode="lin" valueType="num">
                                      <p:cBhvr>
                                        <p:cTn id="10" dur="500" fill="hold"/>
                                        <p:tgtEl>
                                          <p:spTgt spid="7"/>
                                        </p:tgtEl>
                                        <p:attrNameLst>
                                          <p:attrName>ppt_y</p:attrName>
                                        </p:attrNameLst>
                                      </p:cBhvr>
                                      <p:tavLst>
                                        <p:tav tm="0">
                                          <p:val>
                                            <p:strVal val="#ppt_h+1"/>
                                          </p:val>
                                        </p:tav>
                                        <p:tav tm="100000">
                                          <p:val>
                                            <p:strVal val="#ppt_y"/>
                                          </p:val>
                                        </p:tav>
                                      </p:tavLst>
                                    </p:anim>
                                    <p:animEffect transition="in" filter="fade">
                                      <p:cBhvr>
                                        <p:cTn id="11"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4"/>
                                            </p:cond>
                                          </p:stCondLst>
                                          <p:endCondLst>
                                            <p:cond evt="onStopAudio" delay="0">
                                              <p:tgtEl>
                                                <p:sldTgt/>
                                              </p:tgtEl>
                                            </p:cond>
                                          </p:endCondLst>
                                        </p:cTn>
                                        <p:tgtEl>
                                          <p:sndTgt r:embed="rId4" name="GUIRO1.WAV"/>
                                        </p:tgtEl>
                                      </p:cMediaNode>
                                    </p:audio>
                                  </p:sub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5" name="coin.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subTnLst>
                                    <p:audio>
                                      <p:cMediaNode>
                                        <p:cTn display="0" masterRel="sameClick">
                                          <p:stCondLst>
                                            <p:cond evt="begin" delay="0">
                                              <p:tn val="27"/>
                                            </p:cond>
                                          </p:stCondLst>
                                          <p:endCondLst>
                                            <p:cond evt="onStopAudio" delay="0">
                                              <p:tgtEl>
                                                <p:sldTgt/>
                                              </p:tgtEl>
                                            </p:cond>
                                          </p:endCondLst>
                                        </p:cTn>
                                        <p:tgtEl>
                                          <p:sndTgt r:embed="rId5" name="coin.wav"/>
                                        </p:tgtEl>
                                      </p:cMediaNode>
                                    </p:audio>
                                  </p:sub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subTnLst>
                                    <p:audio>
                                      <p:cMediaNode>
                                        <p:cTn display="0" masterRel="sameClick">
                                          <p:stCondLst>
                                            <p:cond evt="begin" delay="0">
                                              <p:tn val="32"/>
                                            </p:cond>
                                          </p:stCondLst>
                                          <p:endCondLst>
                                            <p:cond evt="onStopAudio" delay="0">
                                              <p:tgtEl>
                                                <p:sldTgt/>
                                              </p:tgtEl>
                                            </p:cond>
                                          </p:endCondLst>
                                        </p:cTn>
                                        <p:tgtEl>
                                          <p:sndTgt r:embed="rId5" name="coin.wav"/>
                                        </p:tgtEl>
                                      </p:cMediaNode>
                                    </p:audio>
                                  </p:sub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subTnLst>
                                    <p:audio>
                                      <p:cMediaNode>
                                        <p:cTn display="0" masterRel="sameClick">
                                          <p:stCondLst>
                                            <p:cond evt="begin" delay="0">
                                              <p:tn val="37"/>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116632"/>
            <a:ext cx="8244408" cy="972688"/>
          </a:xfrm>
          <a:prstGeom prst="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827584" y="262389"/>
            <a:ext cx="75969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 أكمل إعراب الكلمات التي تحتها خط فيما </a:t>
            </a:r>
            <a:r>
              <a:rPr kumimoji="0" lang="ar-EG"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يلي:</a:t>
            </a:r>
            <a:endParaRPr kumimoji="0" lang="ar-EG"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مجموعة 3"/>
          <p:cNvGrpSpPr/>
          <p:nvPr/>
        </p:nvGrpSpPr>
        <p:grpSpPr>
          <a:xfrm>
            <a:off x="107504" y="1340768"/>
            <a:ext cx="8856000" cy="5400032"/>
            <a:chOff x="107504" y="1340768"/>
            <a:chExt cx="8856000" cy="5400032"/>
          </a:xfrm>
        </p:grpSpPr>
        <p:sp>
          <p:nvSpPr>
            <p:cNvPr id="5" name="مستطيل ذو زوايا قطرية مستديرة 4"/>
            <p:cNvSpPr/>
            <p:nvPr/>
          </p:nvSpPr>
          <p:spPr>
            <a:xfrm>
              <a:off x="107504" y="1412776"/>
              <a:ext cx="8856000" cy="5328024"/>
            </a:xfrm>
            <a:prstGeom prst="round2Diag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6" name="مستطيل 5"/>
            <p:cNvSpPr/>
            <p:nvPr/>
          </p:nvSpPr>
          <p:spPr>
            <a:xfrm>
              <a:off x="323528" y="1340768"/>
              <a:ext cx="8496944" cy="5328592"/>
            </a:xfrm>
            <a:prstGeom prst="rect">
              <a:avLst/>
            </a:prstGeom>
            <a:solidFill>
              <a:schemeClr val="bg1"/>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7" name="Rectangle 2"/>
          <p:cNvSpPr>
            <a:spLocks noChangeArrowheads="1"/>
          </p:cNvSpPr>
          <p:nvPr/>
        </p:nvSpPr>
        <p:spPr bwMode="auto">
          <a:xfrm>
            <a:off x="2767959" y="1443554"/>
            <a:ext cx="5942652"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3200" b="1" dirty="0" err="1" smtClean="0"/>
              <a:t>ت.</a:t>
            </a:r>
            <a:r>
              <a:rPr lang="ar-EG" sz="3200" b="1" dirty="0" smtClean="0"/>
              <a:t> </a:t>
            </a:r>
            <a:r>
              <a:rPr lang="ar-EG" sz="3200" b="1" u="sng" dirty="0" smtClean="0"/>
              <a:t>نحن سكان</a:t>
            </a:r>
            <a:r>
              <a:rPr lang="ar-EG" sz="3200" b="1" dirty="0" smtClean="0"/>
              <a:t> القرى </a:t>
            </a:r>
            <a:r>
              <a:rPr lang="ar-EG" sz="3200" b="1" u="sng" dirty="0" smtClean="0"/>
              <a:t>ننعم بالراحة والهدوء</a:t>
            </a:r>
            <a:r>
              <a:rPr lang="ar-EG" sz="3200" b="1" dirty="0" smtClean="0"/>
              <a:t>.</a:t>
            </a:r>
            <a:endParaRPr lang="en-US" sz="3200" dirty="0"/>
          </a:p>
        </p:txBody>
      </p:sp>
      <p:sp>
        <p:nvSpPr>
          <p:cNvPr id="8" name="Rectangle 3"/>
          <p:cNvSpPr>
            <a:spLocks noChangeArrowheads="1"/>
          </p:cNvSpPr>
          <p:nvPr/>
        </p:nvSpPr>
        <p:spPr bwMode="auto">
          <a:xfrm>
            <a:off x="467544" y="2134012"/>
            <a:ext cx="8208912" cy="42934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ar-EG" sz="3200" b="1" dirty="0" smtClean="0">
                <a:solidFill>
                  <a:srgbClr val="FF0000"/>
                </a:solidFill>
              </a:rPr>
              <a:t>بالراحة: </a:t>
            </a:r>
            <a:r>
              <a:rPr lang="ar-EG" sz="3200" b="1" dirty="0" smtClean="0"/>
              <a:t>الباء حرف جر، الراحة اسم مجرور، وعلامة </a:t>
            </a:r>
            <a:r>
              <a:rPr lang="ar-EG" sz="3200" b="1" dirty="0" err="1" smtClean="0"/>
              <a:t>جره </a:t>
            </a:r>
            <a:r>
              <a:rPr lang="ar-EG" dirty="0" err="1" smtClean="0"/>
              <a:t>...........................................</a:t>
            </a:r>
            <a:endParaRPr lang="en-US" dirty="0" smtClean="0"/>
          </a:p>
          <a:p>
            <a:pPr>
              <a:lnSpc>
                <a:spcPct val="150000"/>
              </a:lnSpc>
            </a:pPr>
            <a:r>
              <a:rPr lang="ar-EG" sz="3200" b="1" dirty="0" smtClean="0">
                <a:solidFill>
                  <a:srgbClr val="FF0000"/>
                </a:solidFill>
              </a:rPr>
              <a:t>والهدوء: </a:t>
            </a:r>
            <a:r>
              <a:rPr lang="ar-EG" sz="3200" b="1" dirty="0" smtClean="0"/>
              <a:t>الواو حرف </a:t>
            </a:r>
            <a:r>
              <a:rPr lang="ar-EG" sz="3200" b="1" dirty="0" err="1" smtClean="0"/>
              <a:t>عطف.</a:t>
            </a:r>
            <a:r>
              <a:rPr lang="ar-EG" sz="3200" b="1" dirty="0" smtClean="0"/>
              <a:t> الهدوء: اسم </a:t>
            </a:r>
            <a:r>
              <a:rPr lang="ar-EG" sz="3200" b="1" dirty="0" err="1" smtClean="0"/>
              <a:t>معطوف</a:t>
            </a:r>
            <a:r>
              <a:rPr lang="ar-EG" sz="3200" b="1" dirty="0" smtClean="0"/>
              <a:t> على </a:t>
            </a:r>
            <a:r>
              <a:rPr lang="ar-EG" sz="3200" b="1" dirty="0" err="1" smtClean="0"/>
              <a:t>الراحة </a:t>
            </a:r>
            <a:r>
              <a:rPr lang="ar-EG" dirty="0" err="1" smtClean="0"/>
              <a:t>............................................</a:t>
            </a:r>
            <a:r>
              <a:rPr lang="ar-EG" sz="3200" b="1" dirty="0" smtClean="0"/>
              <a:t> مثله، </a:t>
            </a:r>
            <a:r>
              <a:rPr lang="ar-EG" sz="3200" b="1" dirty="0" err="1" smtClean="0"/>
              <a:t>وعلامة </a:t>
            </a:r>
            <a:r>
              <a:rPr lang="ar-EG" dirty="0" smtClean="0"/>
              <a:t>................................................................</a:t>
            </a:r>
            <a:endParaRPr lang="en-US" dirty="0" smtClean="0"/>
          </a:p>
          <a:p>
            <a:pPr>
              <a:lnSpc>
                <a:spcPct val="150000"/>
              </a:lnSpc>
            </a:pPr>
            <a:r>
              <a:rPr lang="ar-EG" sz="3200" b="1" dirty="0" smtClean="0"/>
              <a:t>والجملة </a:t>
            </a:r>
            <a:r>
              <a:rPr lang="ar-EG" sz="3200" b="1" dirty="0" err="1" smtClean="0"/>
              <a:t>الفعلية </a:t>
            </a:r>
            <a:r>
              <a:rPr lang="ar-EG" sz="3200" b="1" dirty="0" smtClean="0"/>
              <a:t>(ننعم بالراحة والهدوء) في محل </a:t>
            </a:r>
            <a:r>
              <a:rPr lang="ar-EG" sz="3200" b="1" dirty="0" err="1" smtClean="0"/>
              <a:t>رفع </a:t>
            </a:r>
            <a:r>
              <a:rPr lang="ar-EG" dirty="0" err="1" smtClean="0"/>
              <a:t>..............................</a:t>
            </a:r>
            <a:endParaRPr lang="en-US" dirty="0"/>
          </a:p>
        </p:txBody>
      </p:sp>
      <p:sp>
        <p:nvSpPr>
          <p:cNvPr id="9" name="مربع نص 8"/>
          <p:cNvSpPr txBox="1"/>
          <p:nvPr/>
        </p:nvSpPr>
        <p:spPr>
          <a:xfrm>
            <a:off x="6084168" y="2708920"/>
            <a:ext cx="2232248" cy="584775"/>
          </a:xfrm>
          <a:prstGeom prst="rect">
            <a:avLst/>
          </a:prstGeom>
          <a:noFill/>
        </p:spPr>
        <p:txBody>
          <a:bodyPr wrap="square" rtlCol="1">
            <a:spAutoFit/>
          </a:bodyPr>
          <a:lstStyle/>
          <a:p>
            <a:r>
              <a:rPr lang="ar-EG" sz="3200" b="1" dirty="0" smtClean="0">
                <a:solidFill>
                  <a:srgbClr val="0000FF"/>
                </a:solidFill>
              </a:rPr>
              <a:t>الكسرة الظاهرة</a:t>
            </a:r>
            <a:endParaRPr lang="ar-SA" sz="3200" b="1" dirty="0">
              <a:solidFill>
                <a:srgbClr val="0000FF"/>
              </a:solidFill>
            </a:endParaRPr>
          </a:p>
        </p:txBody>
      </p:sp>
      <p:sp>
        <p:nvSpPr>
          <p:cNvPr id="10" name="مربع نص 9"/>
          <p:cNvSpPr txBox="1"/>
          <p:nvPr/>
        </p:nvSpPr>
        <p:spPr>
          <a:xfrm>
            <a:off x="5148064" y="4005064"/>
            <a:ext cx="2232248" cy="584775"/>
          </a:xfrm>
          <a:prstGeom prst="rect">
            <a:avLst/>
          </a:prstGeom>
          <a:noFill/>
        </p:spPr>
        <p:txBody>
          <a:bodyPr wrap="square" rtlCol="1">
            <a:spAutoFit/>
          </a:bodyPr>
          <a:lstStyle/>
          <a:p>
            <a:r>
              <a:rPr lang="ar-EG" sz="3200" b="1" dirty="0" smtClean="0">
                <a:solidFill>
                  <a:srgbClr val="0000FF"/>
                </a:solidFill>
              </a:rPr>
              <a:t>مجرور</a:t>
            </a:r>
            <a:endParaRPr lang="ar-SA" sz="3200" b="1" dirty="0">
              <a:solidFill>
                <a:srgbClr val="0000FF"/>
              </a:solidFill>
            </a:endParaRPr>
          </a:p>
        </p:txBody>
      </p:sp>
      <p:sp>
        <p:nvSpPr>
          <p:cNvPr id="11" name="مربع نص 10"/>
          <p:cNvSpPr txBox="1"/>
          <p:nvPr/>
        </p:nvSpPr>
        <p:spPr>
          <a:xfrm>
            <a:off x="5554462" y="4643446"/>
            <a:ext cx="2232248" cy="584775"/>
          </a:xfrm>
          <a:prstGeom prst="rect">
            <a:avLst/>
          </a:prstGeom>
          <a:noFill/>
        </p:spPr>
        <p:txBody>
          <a:bodyPr wrap="square" rtlCol="1">
            <a:spAutoFit/>
          </a:bodyPr>
          <a:lstStyle/>
          <a:p>
            <a:r>
              <a:rPr lang="ar-EG" sz="3200" b="1" dirty="0" smtClean="0">
                <a:solidFill>
                  <a:srgbClr val="0000FF"/>
                </a:solidFill>
              </a:rPr>
              <a:t>جره</a:t>
            </a:r>
            <a:endParaRPr lang="ar-SA" sz="3200" b="1" dirty="0">
              <a:solidFill>
                <a:srgbClr val="0000FF"/>
              </a:solidFill>
            </a:endParaRPr>
          </a:p>
        </p:txBody>
      </p:sp>
      <p:sp>
        <p:nvSpPr>
          <p:cNvPr id="12" name="مربع نص 11"/>
          <p:cNvSpPr txBox="1"/>
          <p:nvPr/>
        </p:nvSpPr>
        <p:spPr>
          <a:xfrm>
            <a:off x="0" y="5852244"/>
            <a:ext cx="8676456" cy="1077218"/>
          </a:xfrm>
          <a:prstGeom prst="rect">
            <a:avLst/>
          </a:prstGeom>
          <a:noFill/>
        </p:spPr>
        <p:txBody>
          <a:bodyPr wrap="square" rtlCol="1">
            <a:spAutoFit/>
          </a:bodyPr>
          <a:lstStyle/>
          <a:p>
            <a:r>
              <a:rPr lang="ar-SA" sz="3200" b="1" dirty="0" smtClean="0">
                <a:solidFill>
                  <a:srgbClr val="0000FF"/>
                </a:solidFill>
              </a:rPr>
              <a:t>خبر لمبتدأ خبر جملة فعلية.</a:t>
            </a:r>
            <a:endParaRPr lang="en-US" sz="3200" dirty="0" smtClean="0">
              <a:solidFill>
                <a:srgbClr val="0000FF"/>
              </a:solidFill>
            </a:endParaRPr>
          </a:p>
          <a:p>
            <a:endParaRPr lang="ar-SA" sz="3200" b="1"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GUIRO1.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subTnLst>
                                    <p:audio>
                                      <p:cMediaNode>
                                        <p:cTn display="0" masterRel="sameClick">
                                          <p:stCondLst>
                                            <p:cond evt="begin" delay="0">
                                              <p:tn val="18"/>
                                            </p:cond>
                                          </p:stCondLst>
                                          <p:endCondLst>
                                            <p:cond evt="onStopAudio" delay="0">
                                              <p:tgtEl>
                                                <p:sldTgt/>
                                              </p:tgtEl>
                                            </p:cond>
                                          </p:endCondLst>
                                        </p:cTn>
                                        <p:tgtEl>
                                          <p:sndTgt r:embed="rId4" name="coin.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subTnLst>
                                    <p:audio>
                                      <p:cMediaNode>
                                        <p:cTn display="0" masterRel="sameClick">
                                          <p:stCondLst>
                                            <p:cond evt="begin" delay="0">
                                              <p:tn val="23"/>
                                            </p:cond>
                                          </p:stCondLst>
                                          <p:endCondLst>
                                            <p:cond evt="onStopAudio" delay="0">
                                              <p:tgtEl>
                                                <p:sldTgt/>
                                              </p:tgtEl>
                                            </p:cond>
                                          </p:endCondLst>
                                        </p:cTn>
                                        <p:tgtEl>
                                          <p:sndTgt r:embed="rId4" name="coin.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subTnLst>
                                    <p:audio>
                                      <p:cMediaNode>
                                        <p:cTn display="0" masterRel="sameClick">
                                          <p:stCondLst>
                                            <p:cond evt="begin" delay="0">
                                              <p:tn val="28"/>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2195736" y="2060848"/>
            <a:ext cx="5256584" cy="2520280"/>
            <a:chOff x="2689124" y="1196752"/>
            <a:chExt cx="4477830" cy="3386626"/>
          </a:xfrm>
        </p:grpSpPr>
        <p:sp>
          <p:nvSpPr>
            <p:cNvPr id="3" name="مستطيل 2"/>
            <p:cNvSpPr/>
            <p:nvPr/>
          </p:nvSpPr>
          <p:spPr>
            <a:xfrm>
              <a:off x="2915816" y="1772816"/>
              <a:ext cx="3744416" cy="21602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4" name="صورة 3" descr="0866.gif"/>
            <p:cNvPicPr>
              <a:picLocks noChangeAspect="1"/>
            </p:cNvPicPr>
            <p:nvPr/>
          </p:nvPicPr>
          <p:blipFill>
            <a:blip r:embed="rId4" cstate="print">
              <a:duotone>
                <a:schemeClr val="accent3">
                  <a:shade val="45000"/>
                  <a:satMod val="135000"/>
                </a:schemeClr>
                <a:prstClr val="white"/>
              </a:duotone>
              <a:lum bright="-10000" contrast="40000"/>
            </a:blip>
            <a:stretch>
              <a:fillRect/>
            </a:stretch>
          </p:blipFill>
          <p:spPr>
            <a:xfrm>
              <a:off x="2689124" y="1196752"/>
              <a:ext cx="4477830" cy="3386626"/>
            </a:xfrm>
            <a:prstGeom prst="rect">
              <a:avLst/>
            </a:prstGeom>
          </p:spPr>
        </p:pic>
      </p:grpSp>
      <p:sp>
        <p:nvSpPr>
          <p:cNvPr id="5" name="Rectangle 1"/>
          <p:cNvSpPr>
            <a:spLocks noChangeArrowheads="1"/>
          </p:cNvSpPr>
          <p:nvPr/>
        </p:nvSpPr>
        <p:spPr bwMode="auto">
          <a:xfrm>
            <a:off x="2676576" y="2780928"/>
            <a:ext cx="3911648"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ar-EG" sz="6000" b="1" dirty="0" smtClean="0">
                <a:latin typeface="Times New Roman" pitchFamily="18" charset="0"/>
                <a:ea typeface="Calibri" pitchFamily="34" charset="0"/>
                <a:cs typeface="Times New Roman" pitchFamily="18" charset="0"/>
              </a:rPr>
              <a:t>نشاطات شفهيّة</a:t>
            </a: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مجموعة 6"/>
          <p:cNvGrpSpPr/>
          <p:nvPr/>
        </p:nvGrpSpPr>
        <p:grpSpPr>
          <a:xfrm>
            <a:off x="251520" y="210344"/>
            <a:ext cx="8619256" cy="6315000"/>
            <a:chOff x="251520" y="210344"/>
            <a:chExt cx="8619256" cy="6315000"/>
          </a:xfrm>
        </p:grpSpPr>
        <p:grpSp>
          <p:nvGrpSpPr>
            <p:cNvPr id="5" name="مجموعة 4"/>
            <p:cNvGrpSpPr/>
            <p:nvPr/>
          </p:nvGrpSpPr>
          <p:grpSpPr>
            <a:xfrm>
              <a:off x="251520" y="210344"/>
              <a:ext cx="8619256" cy="6315000"/>
              <a:chOff x="395536" y="138336"/>
              <a:chExt cx="8619256" cy="6315000"/>
            </a:xfrm>
          </p:grpSpPr>
          <p:sp>
            <p:nvSpPr>
              <p:cNvPr id="2" name="مستطيل ذو زوايا قطرية مستديرة 1"/>
              <p:cNvSpPr/>
              <p:nvPr/>
            </p:nvSpPr>
            <p:spPr>
              <a:xfrm>
                <a:off x="539552" y="548680"/>
                <a:ext cx="8064896" cy="5904656"/>
              </a:xfrm>
              <a:prstGeom prst="round2Diag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نصف إطار 2"/>
              <p:cNvSpPr/>
              <p:nvPr/>
            </p:nvSpPr>
            <p:spPr>
              <a:xfrm>
                <a:off x="395536" y="404664"/>
                <a:ext cx="914400" cy="914400"/>
              </a:xfrm>
              <a:prstGeom prst="halfFram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4" name="دائرة مجوفة 3"/>
              <p:cNvSpPr/>
              <p:nvPr/>
            </p:nvSpPr>
            <p:spPr>
              <a:xfrm>
                <a:off x="8100392" y="138336"/>
                <a:ext cx="914400" cy="914400"/>
              </a:xfrm>
              <a:prstGeom prst="donu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grpSp>
        <p:sp>
          <p:nvSpPr>
            <p:cNvPr id="6" name="مستطيل ذو زاويتين مستديرتين في نفس الجانب 5"/>
            <p:cNvSpPr/>
            <p:nvPr/>
          </p:nvSpPr>
          <p:spPr>
            <a:xfrm>
              <a:off x="611560" y="764704"/>
              <a:ext cx="7704856" cy="5616624"/>
            </a:xfrm>
            <a:prstGeom prst="round2SameRect">
              <a:avLst/>
            </a:prstGeom>
            <a:solidFill>
              <a:schemeClr val="bg1"/>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27649" name="Rectangle 1"/>
          <p:cNvSpPr>
            <a:spLocks noChangeArrowheads="1"/>
          </p:cNvSpPr>
          <p:nvPr/>
        </p:nvSpPr>
        <p:spPr bwMode="auto">
          <a:xfrm>
            <a:off x="2627607" y="991181"/>
            <a:ext cx="5237331"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40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أ.</a:t>
            </a:r>
            <a:r>
              <a:rPr kumimoji="0" lang="ar-EG" sz="4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مسابقة بين ثلاث </a:t>
            </a:r>
            <a:r>
              <a:rPr kumimoji="0" lang="ar-EG" sz="40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مجموعات:</a:t>
            </a:r>
            <a:endParaRPr kumimoji="0" lang="ar-EG"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0" name="Rectangle 2"/>
          <p:cNvSpPr>
            <a:spLocks noChangeArrowheads="1"/>
          </p:cNvSpPr>
          <p:nvPr/>
        </p:nvSpPr>
        <p:spPr bwMode="auto">
          <a:xfrm>
            <a:off x="2051720" y="2708920"/>
            <a:ext cx="4511193"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tab pos="952500" algn="l"/>
                <a:tab pos="3914775" algn="l"/>
              </a:tabLst>
            </a:pPr>
            <a:r>
              <a:rPr kumimoji="0" lang="ar-EG" sz="4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يطرح المعلم جملة فعليّة، وكل مجموعة تكملها بمتمم منصوب.</a:t>
            </a:r>
            <a:endParaRPr kumimoji="0" lang="ar-EG"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2.5"/>
                                          </p:val>
                                        </p:tav>
                                        <p:tav tm="100000">
                                          <p:val>
                                            <p:strVal val="#ppt_w"/>
                                          </p:val>
                                        </p:tav>
                                      </p:tavLst>
                                    </p:anim>
                                    <p:anim calcmode="lin" valueType="num">
                                      <p:cBhvr>
                                        <p:cTn id="8" dur="500" fill="hold"/>
                                        <p:tgtEl>
                                          <p:spTgt spid="7"/>
                                        </p:tgtEl>
                                        <p:attrNameLst>
                                          <p:attrName>ppt_h</p:attrName>
                                        </p:attrNameLst>
                                      </p:cBhvr>
                                      <p:tavLst>
                                        <p:tav tm="0">
                                          <p:val>
                                            <p:strVal val="#ppt_h*0.01"/>
                                          </p:val>
                                        </p:tav>
                                        <p:tav tm="100000">
                                          <p:val>
                                            <p:strVal val="#ppt_h"/>
                                          </p:val>
                                        </p:tav>
                                      </p:tavLst>
                                    </p:anim>
                                    <p:anim calcmode="lin" valueType="num">
                                      <p:cBhvr>
                                        <p:cTn id="9" dur="500" fill="hold"/>
                                        <p:tgtEl>
                                          <p:spTgt spid="7"/>
                                        </p:tgtEl>
                                        <p:attrNameLst>
                                          <p:attrName>ppt_x</p:attrName>
                                        </p:attrNameLst>
                                      </p:cBhvr>
                                      <p:tavLst>
                                        <p:tav tm="0">
                                          <p:val>
                                            <p:strVal val="#ppt_x"/>
                                          </p:val>
                                        </p:tav>
                                        <p:tav tm="100000">
                                          <p:val>
                                            <p:strVal val="#ppt_x"/>
                                          </p:val>
                                        </p:tav>
                                      </p:tavLst>
                                    </p:anim>
                                    <p:anim calcmode="lin" valueType="num">
                                      <p:cBhvr>
                                        <p:cTn id="10" dur="500" fill="hold"/>
                                        <p:tgtEl>
                                          <p:spTgt spid="7"/>
                                        </p:tgtEl>
                                        <p:attrNameLst>
                                          <p:attrName>ppt_y</p:attrName>
                                        </p:attrNameLst>
                                      </p:cBhvr>
                                      <p:tavLst>
                                        <p:tav tm="0">
                                          <p:val>
                                            <p:strVal val="#ppt_h+1"/>
                                          </p:val>
                                        </p:tav>
                                        <p:tav tm="100000">
                                          <p:val>
                                            <p:strVal val="#ppt_y"/>
                                          </p:val>
                                        </p:tav>
                                      </p:tavLst>
                                    </p:anim>
                                    <p:animEffect transition="in" filter="fade">
                                      <p:cBhvr>
                                        <p:cTn id="11"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صهيل.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27649"/>
                                        </p:tgtEl>
                                        <p:attrNameLst>
                                          <p:attrName>style.visibility</p:attrName>
                                        </p:attrNameLst>
                                      </p:cBhvr>
                                      <p:to>
                                        <p:strVal val="visible"/>
                                      </p:to>
                                    </p:set>
                                    <p:anim calcmode="lin" valueType="num">
                                      <p:cBhvr>
                                        <p:cTn id="14" dur="500" fill="hold"/>
                                        <p:tgtEl>
                                          <p:spTgt spid="27649"/>
                                        </p:tgtEl>
                                        <p:attrNameLst>
                                          <p:attrName>ppt_w</p:attrName>
                                        </p:attrNameLst>
                                      </p:cBhvr>
                                      <p:tavLst>
                                        <p:tav tm="0">
                                          <p:val>
                                            <p:strVal val="#ppt_w*2.5"/>
                                          </p:val>
                                        </p:tav>
                                        <p:tav tm="100000">
                                          <p:val>
                                            <p:strVal val="#ppt_w"/>
                                          </p:val>
                                        </p:tav>
                                      </p:tavLst>
                                    </p:anim>
                                    <p:anim calcmode="lin" valueType="num">
                                      <p:cBhvr>
                                        <p:cTn id="15" dur="500" fill="hold"/>
                                        <p:tgtEl>
                                          <p:spTgt spid="27649"/>
                                        </p:tgtEl>
                                        <p:attrNameLst>
                                          <p:attrName>ppt_h</p:attrName>
                                        </p:attrNameLst>
                                      </p:cBhvr>
                                      <p:tavLst>
                                        <p:tav tm="0">
                                          <p:val>
                                            <p:strVal val="#ppt_h*0.01"/>
                                          </p:val>
                                        </p:tav>
                                        <p:tav tm="100000">
                                          <p:val>
                                            <p:strVal val="#ppt_h"/>
                                          </p:val>
                                        </p:tav>
                                      </p:tavLst>
                                    </p:anim>
                                    <p:anim calcmode="lin" valueType="num">
                                      <p:cBhvr>
                                        <p:cTn id="16" dur="500" fill="hold"/>
                                        <p:tgtEl>
                                          <p:spTgt spid="27649"/>
                                        </p:tgtEl>
                                        <p:attrNameLst>
                                          <p:attrName>ppt_x</p:attrName>
                                        </p:attrNameLst>
                                      </p:cBhvr>
                                      <p:tavLst>
                                        <p:tav tm="0">
                                          <p:val>
                                            <p:strVal val="#ppt_x"/>
                                          </p:val>
                                        </p:tav>
                                        <p:tav tm="100000">
                                          <p:val>
                                            <p:strVal val="#ppt_x"/>
                                          </p:val>
                                        </p:tav>
                                      </p:tavLst>
                                    </p:anim>
                                    <p:anim calcmode="lin" valueType="num">
                                      <p:cBhvr>
                                        <p:cTn id="17" dur="500" fill="hold"/>
                                        <p:tgtEl>
                                          <p:spTgt spid="27649"/>
                                        </p:tgtEl>
                                        <p:attrNameLst>
                                          <p:attrName>ppt_y</p:attrName>
                                        </p:attrNameLst>
                                      </p:cBhvr>
                                      <p:tavLst>
                                        <p:tav tm="0">
                                          <p:val>
                                            <p:strVal val="#ppt_h+1"/>
                                          </p:val>
                                        </p:tav>
                                        <p:tav tm="100000">
                                          <p:val>
                                            <p:strVal val="#ppt_y"/>
                                          </p:val>
                                        </p:tav>
                                      </p:tavLst>
                                    </p:anim>
                                    <p:animEffect transition="in" filter="fade">
                                      <p:cBhvr>
                                        <p:cTn id="18" dur="500"/>
                                        <p:tgtEl>
                                          <p:spTgt spid="27649"/>
                                        </p:tgtEl>
                                      </p:cBhvr>
                                    </p:animEffect>
                                  </p:childTnLst>
                                  <p:subTnLst>
                                    <p:audio>
                                      <p:cMediaNode>
                                        <p:cTn display="0" masterRel="sameClick">
                                          <p:stCondLst>
                                            <p:cond evt="begin" delay="0">
                                              <p:tn val="12"/>
                                            </p:cond>
                                          </p:stCondLst>
                                          <p:endCondLst>
                                            <p:cond evt="onStopAudio" delay="0">
                                              <p:tgtEl>
                                                <p:sldTgt/>
                                              </p:tgtEl>
                                            </p:cond>
                                          </p:endCondLst>
                                        </p:cTn>
                                        <p:tgtEl>
                                          <p:sndTgt r:embed="rId3" name="صهيل.wav"/>
                                        </p:tgtEl>
                                      </p:cMediaNode>
                                    </p:audio>
                                  </p:sub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grpId="0" nodeType="clickEffect">
                                  <p:stCondLst>
                                    <p:cond delay="0"/>
                                  </p:stCondLst>
                                  <p:childTnLst>
                                    <p:set>
                                      <p:cBhvr>
                                        <p:cTn id="22" dur="1" fill="hold">
                                          <p:stCondLst>
                                            <p:cond delay="0"/>
                                          </p:stCondLst>
                                        </p:cTn>
                                        <p:tgtEl>
                                          <p:spTgt spid="27650"/>
                                        </p:tgtEl>
                                        <p:attrNameLst>
                                          <p:attrName>style.visibility</p:attrName>
                                        </p:attrNameLst>
                                      </p:cBhvr>
                                      <p:to>
                                        <p:strVal val="visible"/>
                                      </p:to>
                                    </p:set>
                                    <p:anim calcmode="lin" valueType="num">
                                      <p:cBhvr>
                                        <p:cTn id="23" dur="500" fill="hold"/>
                                        <p:tgtEl>
                                          <p:spTgt spid="2765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500" fill="hold"/>
                                        <p:tgtEl>
                                          <p:spTgt spid="27650"/>
                                        </p:tgtEl>
                                        <p:attrNameLst>
                                          <p:attrName>ppt_x</p:attrName>
                                        </p:attrNameLst>
                                      </p:cBhvr>
                                      <p:tavLst>
                                        <p:tav tm="0">
                                          <p:val>
                                            <p:fltVal val="-1"/>
                                          </p:val>
                                        </p:tav>
                                        <p:tav tm="50000">
                                          <p:val>
                                            <p:fltVal val="0.95"/>
                                          </p:val>
                                        </p:tav>
                                        <p:tav tm="100000">
                                          <p:val>
                                            <p:strVal val="#ppt_x"/>
                                          </p:val>
                                        </p:tav>
                                      </p:tavLst>
                                    </p:anim>
                                    <p:anim calcmode="lin" valueType="num">
                                      <p:cBhvr>
                                        <p:cTn id="25" dur="500" fill="hold"/>
                                        <p:tgtEl>
                                          <p:spTgt spid="27650"/>
                                        </p:tgtEl>
                                        <p:attrNameLst>
                                          <p:attrName>ppt_y</p:attrName>
                                        </p:attrNameLst>
                                      </p:cBhvr>
                                      <p:tavLst>
                                        <p:tav tm="0">
                                          <p:val>
                                            <p:strVal val="#ppt_y"/>
                                          </p:val>
                                        </p:tav>
                                        <p:tav tm="100000">
                                          <p:val>
                                            <p:strVal val="#ppt_y"/>
                                          </p:val>
                                        </p:tav>
                                      </p:tavLst>
                                    </p:anim>
                                    <p:animEffect transition="in" filter="fade">
                                      <p:cBhvr>
                                        <p:cTn id="26" dur="500"/>
                                        <p:tgtEl>
                                          <p:spTgt spid="27650"/>
                                        </p:tgtEl>
                                      </p:cBhvr>
                                    </p:animEffect>
                                  </p:childTnLst>
                                  <p:subTnLst>
                                    <p:audio>
                                      <p:cMediaNode>
                                        <p:cTn display="0" masterRel="sameClick">
                                          <p:stCondLst>
                                            <p:cond evt="begin" delay="0">
                                              <p:tn val="21"/>
                                            </p:cond>
                                          </p:stCondLst>
                                          <p:endCondLst>
                                            <p:cond evt="onStopAudio" delay="0">
                                              <p:tgtEl>
                                                <p:sldTgt/>
                                              </p:tgtEl>
                                            </p:cond>
                                          </p:endCondLst>
                                        </p:cTn>
                                        <p:tgtEl>
                                          <p:sndTgt r:embed="rId4" name="disconnec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276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251520" y="210344"/>
            <a:ext cx="8619256" cy="6315000"/>
            <a:chOff x="251520" y="210344"/>
            <a:chExt cx="8619256" cy="6315000"/>
          </a:xfrm>
        </p:grpSpPr>
        <p:grpSp>
          <p:nvGrpSpPr>
            <p:cNvPr id="3" name="مجموعة 4"/>
            <p:cNvGrpSpPr/>
            <p:nvPr/>
          </p:nvGrpSpPr>
          <p:grpSpPr>
            <a:xfrm>
              <a:off x="251520" y="210344"/>
              <a:ext cx="8619256" cy="6315000"/>
              <a:chOff x="395536" y="138336"/>
              <a:chExt cx="8619256" cy="6315000"/>
            </a:xfrm>
          </p:grpSpPr>
          <p:sp>
            <p:nvSpPr>
              <p:cNvPr id="5" name="مستطيل ذو زوايا قطرية مستديرة 4"/>
              <p:cNvSpPr/>
              <p:nvPr/>
            </p:nvSpPr>
            <p:spPr>
              <a:xfrm>
                <a:off x="539552" y="548680"/>
                <a:ext cx="8064896" cy="5904656"/>
              </a:xfrm>
              <a:prstGeom prst="round2Diag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نصف إطار 2"/>
              <p:cNvSpPr/>
              <p:nvPr/>
            </p:nvSpPr>
            <p:spPr>
              <a:xfrm>
                <a:off x="395536" y="404664"/>
                <a:ext cx="914400" cy="914400"/>
              </a:xfrm>
              <a:prstGeom prst="halfFram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7" name="دائرة مجوفة 3"/>
              <p:cNvSpPr/>
              <p:nvPr/>
            </p:nvSpPr>
            <p:spPr>
              <a:xfrm>
                <a:off x="8100392" y="138336"/>
                <a:ext cx="914400" cy="914400"/>
              </a:xfrm>
              <a:prstGeom prst="donu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grpSp>
        <p:sp>
          <p:nvSpPr>
            <p:cNvPr id="4" name="مستطيل ذو زاويتين مستديرتين في نفس الجانب 3"/>
            <p:cNvSpPr/>
            <p:nvPr/>
          </p:nvSpPr>
          <p:spPr>
            <a:xfrm>
              <a:off x="611560" y="764704"/>
              <a:ext cx="7704856" cy="5616624"/>
            </a:xfrm>
            <a:prstGeom prst="round2SameRect">
              <a:avLst/>
            </a:prstGeom>
            <a:solidFill>
              <a:schemeClr val="bg1"/>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8" name="Rectangle 1"/>
          <p:cNvSpPr>
            <a:spLocks noChangeArrowheads="1"/>
          </p:cNvSpPr>
          <p:nvPr/>
        </p:nvSpPr>
        <p:spPr bwMode="auto">
          <a:xfrm>
            <a:off x="3122934" y="991181"/>
            <a:ext cx="4742004"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err="1" smtClean="0"/>
              <a:t>ب.</a:t>
            </a:r>
            <a:r>
              <a:rPr lang="ar-EG" sz="4000" b="1" dirty="0" smtClean="0"/>
              <a:t> مسابقة بين مجموعتين:</a:t>
            </a:r>
            <a:endParaRPr lang="en-US" sz="4000" dirty="0"/>
          </a:p>
        </p:txBody>
      </p:sp>
      <p:sp>
        <p:nvSpPr>
          <p:cNvPr id="9" name="Rectangle 2"/>
          <p:cNvSpPr>
            <a:spLocks noChangeArrowheads="1"/>
          </p:cNvSpPr>
          <p:nvPr/>
        </p:nvSpPr>
        <p:spPr bwMode="auto">
          <a:xfrm>
            <a:off x="683568" y="2031811"/>
            <a:ext cx="7488832"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952500" algn="l"/>
                <a:tab pos="3914775" algn="l"/>
              </a:tabLst>
            </a:pPr>
            <a:r>
              <a:rPr lang="ar-EG" sz="4400" b="1" dirty="0" smtClean="0">
                <a:latin typeface="Times New Roman" pitchFamily="18" charset="0"/>
                <a:ea typeface="Calibri" pitchFamily="34" charset="0"/>
                <a:cs typeface="Times New Roman" pitchFamily="18" charset="0"/>
              </a:rPr>
              <a:t>كل مجموعة تطلب مثالاً لأحد المتممات </a:t>
            </a:r>
            <a:r>
              <a:rPr lang="ar-EG" sz="4400" b="1" dirty="0" err="1" smtClean="0">
                <a:latin typeface="Times New Roman" pitchFamily="18" charset="0"/>
                <a:ea typeface="Calibri" pitchFamily="34" charset="0"/>
                <a:cs typeface="Times New Roman" pitchFamily="18" charset="0"/>
              </a:rPr>
              <a:t>المنصوبة </a:t>
            </a:r>
            <a:r>
              <a:rPr lang="ar-EG" sz="4400" b="1" dirty="0" smtClean="0">
                <a:latin typeface="Times New Roman" pitchFamily="18" charset="0"/>
                <a:ea typeface="Calibri" pitchFamily="34" charset="0"/>
                <a:cs typeface="Times New Roman" pitchFamily="18" charset="0"/>
              </a:rPr>
              <a:t>(الحال، التمييز، الاستثناء، الاختصاص) وفق اشتراطات معينة، مثل: حال منصوب وعلامة نصبه الياء، وصاحبه مرفوع وعلامة رفعه الضمة.</a:t>
            </a: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2.5"/>
                                          </p:val>
                                        </p:tav>
                                        <p:tav tm="100000">
                                          <p:val>
                                            <p:strVal val="#ppt_w"/>
                                          </p:val>
                                        </p:tav>
                                      </p:tavLst>
                                    </p:anim>
                                    <p:anim calcmode="lin" valueType="num">
                                      <p:cBhvr>
                                        <p:cTn id="8" dur="500" fill="hold"/>
                                        <p:tgtEl>
                                          <p:spTgt spid="8"/>
                                        </p:tgtEl>
                                        <p:attrNameLst>
                                          <p:attrName>ppt_h</p:attrName>
                                        </p:attrNameLst>
                                      </p:cBhvr>
                                      <p:tavLst>
                                        <p:tav tm="0">
                                          <p:val>
                                            <p:strVal val="#ppt_h*0.01"/>
                                          </p:val>
                                        </p:tav>
                                        <p:tav tm="100000">
                                          <p:val>
                                            <p:strVal val="#ppt_h"/>
                                          </p:val>
                                        </p:tav>
                                      </p:tavLst>
                                    </p:anim>
                                    <p:anim calcmode="lin" valueType="num">
                                      <p:cBhvr>
                                        <p:cTn id="9" dur="500" fill="hold"/>
                                        <p:tgtEl>
                                          <p:spTgt spid="8"/>
                                        </p:tgtEl>
                                        <p:attrNameLst>
                                          <p:attrName>ppt_x</p:attrName>
                                        </p:attrNameLst>
                                      </p:cBhvr>
                                      <p:tavLst>
                                        <p:tav tm="0">
                                          <p:val>
                                            <p:strVal val="#ppt_x"/>
                                          </p:val>
                                        </p:tav>
                                        <p:tav tm="100000">
                                          <p:val>
                                            <p:strVal val="#ppt_x"/>
                                          </p:val>
                                        </p:tav>
                                      </p:tavLst>
                                    </p:anim>
                                    <p:anim calcmode="lin" valueType="num">
                                      <p:cBhvr>
                                        <p:cTn id="10" dur="500" fill="hold"/>
                                        <p:tgtEl>
                                          <p:spTgt spid="8"/>
                                        </p:tgtEl>
                                        <p:attrNameLst>
                                          <p:attrName>ppt_y</p:attrName>
                                        </p:attrNameLst>
                                      </p:cBhvr>
                                      <p:tavLst>
                                        <p:tav tm="0">
                                          <p:val>
                                            <p:strVal val="#ppt_h+1"/>
                                          </p:val>
                                        </p:tav>
                                        <p:tav tm="100000">
                                          <p:val>
                                            <p:strVal val="#ppt_y"/>
                                          </p:val>
                                        </p:tav>
                                      </p:tavLst>
                                    </p:anim>
                                    <p:animEffect transition="in" filter="fade">
                                      <p:cBhvr>
                                        <p:cTn id="11"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صهيل.wav"/>
                                        </p:tgtEl>
                                      </p:cMediaNode>
                                    </p:audio>
                                  </p:subTnLst>
                                </p:cTn>
                              </p:par>
                            </p:childTnLst>
                          </p:cTn>
                        </p:par>
                      </p:childTnLst>
                    </p:cTn>
                  </p:par>
                  <p:par>
                    <p:cTn id="12" fill="hold">
                      <p:stCondLst>
                        <p:cond delay="indefinite"/>
                      </p:stCondLst>
                      <p:childTnLst>
                        <p:par>
                          <p:cTn id="13" fill="hold">
                            <p:stCondLst>
                              <p:cond delay="0"/>
                            </p:stCondLst>
                            <p:childTnLst>
                              <p:par>
                                <p:cTn id="14" presetID="48" presetClass="entr" presetSubtype="0" accel="5000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7"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Effect transition="in" filter="fade">
                                      <p:cBhvr>
                                        <p:cTn id="19" dur="500"/>
                                        <p:tgtEl>
                                          <p:spTgt spid="9"/>
                                        </p:tgtEl>
                                      </p:cBhvr>
                                    </p:animEffect>
                                  </p:childTnLst>
                                  <p:subTnLst>
                                    <p:audio>
                                      <p:cMediaNode>
                                        <p:cTn display="0" masterRel="sameClick">
                                          <p:stCondLst>
                                            <p:cond evt="begin" delay="0">
                                              <p:tn val="14"/>
                                            </p:cond>
                                          </p:stCondLst>
                                          <p:endCondLst>
                                            <p:cond evt="onStopAudio" delay="0">
                                              <p:tgtEl>
                                                <p:sldTgt/>
                                              </p:tgtEl>
                                            </p:cond>
                                          </p:endCondLst>
                                        </p:cTn>
                                        <p:tgtEl>
                                          <p:sndTgt r:embed="rId4" name="disconnec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251520" y="210344"/>
            <a:ext cx="8619256" cy="6315000"/>
            <a:chOff x="251520" y="210344"/>
            <a:chExt cx="8619256" cy="6315000"/>
          </a:xfrm>
        </p:grpSpPr>
        <p:grpSp>
          <p:nvGrpSpPr>
            <p:cNvPr id="3" name="مجموعة 4"/>
            <p:cNvGrpSpPr/>
            <p:nvPr/>
          </p:nvGrpSpPr>
          <p:grpSpPr>
            <a:xfrm>
              <a:off x="251520" y="210344"/>
              <a:ext cx="8619256" cy="6315000"/>
              <a:chOff x="395536" y="138336"/>
              <a:chExt cx="8619256" cy="6315000"/>
            </a:xfrm>
          </p:grpSpPr>
          <p:sp>
            <p:nvSpPr>
              <p:cNvPr id="5" name="مستطيل ذو زوايا قطرية مستديرة 4"/>
              <p:cNvSpPr/>
              <p:nvPr/>
            </p:nvSpPr>
            <p:spPr>
              <a:xfrm>
                <a:off x="539552" y="548680"/>
                <a:ext cx="8064896" cy="5904656"/>
              </a:xfrm>
              <a:prstGeom prst="round2Diag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نصف إطار 2"/>
              <p:cNvSpPr/>
              <p:nvPr/>
            </p:nvSpPr>
            <p:spPr>
              <a:xfrm>
                <a:off x="395536" y="404664"/>
                <a:ext cx="914400" cy="914400"/>
              </a:xfrm>
              <a:prstGeom prst="halfFram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7" name="دائرة مجوفة 3"/>
              <p:cNvSpPr/>
              <p:nvPr/>
            </p:nvSpPr>
            <p:spPr>
              <a:xfrm>
                <a:off x="8100392" y="138336"/>
                <a:ext cx="914400" cy="914400"/>
              </a:xfrm>
              <a:prstGeom prst="donu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grpSp>
        <p:sp>
          <p:nvSpPr>
            <p:cNvPr id="4" name="مستطيل ذو زاويتين مستديرتين في نفس الجانب 3"/>
            <p:cNvSpPr/>
            <p:nvPr/>
          </p:nvSpPr>
          <p:spPr>
            <a:xfrm>
              <a:off x="611560" y="764704"/>
              <a:ext cx="7704856" cy="5616624"/>
            </a:xfrm>
            <a:prstGeom prst="round2SameRect">
              <a:avLst/>
            </a:prstGeom>
            <a:solidFill>
              <a:schemeClr val="bg1"/>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8" name="Rectangle 1"/>
          <p:cNvSpPr>
            <a:spLocks noChangeArrowheads="1"/>
          </p:cNvSpPr>
          <p:nvPr/>
        </p:nvSpPr>
        <p:spPr bwMode="auto">
          <a:xfrm>
            <a:off x="3817035" y="991181"/>
            <a:ext cx="4047903"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err="1" smtClean="0"/>
              <a:t>ت.</a:t>
            </a:r>
            <a:r>
              <a:rPr lang="ar-EG" sz="4000" b="1" dirty="0" smtClean="0"/>
              <a:t> مسابقة بين طالبين:</a:t>
            </a:r>
            <a:endParaRPr lang="en-US" sz="4000" dirty="0"/>
          </a:p>
        </p:txBody>
      </p:sp>
      <p:sp>
        <p:nvSpPr>
          <p:cNvPr id="9" name="Rectangle 2"/>
          <p:cNvSpPr>
            <a:spLocks noChangeArrowheads="1"/>
          </p:cNvSpPr>
          <p:nvPr/>
        </p:nvSpPr>
        <p:spPr bwMode="auto">
          <a:xfrm>
            <a:off x="683568" y="3047472"/>
            <a:ext cx="748883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4400" b="1" dirty="0" smtClean="0"/>
              <a:t>يعطي كل طالب جملة فيها أحد المتممات المنصوبة، وزميله يعربه.</a:t>
            </a:r>
            <a:endParaRPr lang="en-US" sz="44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2.5"/>
                                          </p:val>
                                        </p:tav>
                                        <p:tav tm="100000">
                                          <p:val>
                                            <p:strVal val="#ppt_w"/>
                                          </p:val>
                                        </p:tav>
                                      </p:tavLst>
                                    </p:anim>
                                    <p:anim calcmode="lin" valueType="num">
                                      <p:cBhvr>
                                        <p:cTn id="8" dur="500" fill="hold"/>
                                        <p:tgtEl>
                                          <p:spTgt spid="8"/>
                                        </p:tgtEl>
                                        <p:attrNameLst>
                                          <p:attrName>ppt_h</p:attrName>
                                        </p:attrNameLst>
                                      </p:cBhvr>
                                      <p:tavLst>
                                        <p:tav tm="0">
                                          <p:val>
                                            <p:strVal val="#ppt_h*0.01"/>
                                          </p:val>
                                        </p:tav>
                                        <p:tav tm="100000">
                                          <p:val>
                                            <p:strVal val="#ppt_h"/>
                                          </p:val>
                                        </p:tav>
                                      </p:tavLst>
                                    </p:anim>
                                    <p:anim calcmode="lin" valueType="num">
                                      <p:cBhvr>
                                        <p:cTn id="9" dur="500" fill="hold"/>
                                        <p:tgtEl>
                                          <p:spTgt spid="8"/>
                                        </p:tgtEl>
                                        <p:attrNameLst>
                                          <p:attrName>ppt_x</p:attrName>
                                        </p:attrNameLst>
                                      </p:cBhvr>
                                      <p:tavLst>
                                        <p:tav tm="0">
                                          <p:val>
                                            <p:strVal val="#ppt_x"/>
                                          </p:val>
                                        </p:tav>
                                        <p:tav tm="100000">
                                          <p:val>
                                            <p:strVal val="#ppt_x"/>
                                          </p:val>
                                        </p:tav>
                                      </p:tavLst>
                                    </p:anim>
                                    <p:anim calcmode="lin" valueType="num">
                                      <p:cBhvr>
                                        <p:cTn id="10" dur="500" fill="hold"/>
                                        <p:tgtEl>
                                          <p:spTgt spid="8"/>
                                        </p:tgtEl>
                                        <p:attrNameLst>
                                          <p:attrName>ppt_y</p:attrName>
                                        </p:attrNameLst>
                                      </p:cBhvr>
                                      <p:tavLst>
                                        <p:tav tm="0">
                                          <p:val>
                                            <p:strVal val="#ppt_h+1"/>
                                          </p:val>
                                        </p:tav>
                                        <p:tav tm="100000">
                                          <p:val>
                                            <p:strVal val="#ppt_y"/>
                                          </p:val>
                                        </p:tav>
                                      </p:tavLst>
                                    </p:anim>
                                    <p:animEffect transition="in" filter="fade">
                                      <p:cBhvr>
                                        <p:cTn id="11"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صهيل.wav"/>
                                        </p:tgtEl>
                                      </p:cMediaNode>
                                    </p:audio>
                                  </p:subTnLst>
                                </p:cTn>
                              </p:par>
                            </p:childTnLst>
                          </p:cTn>
                        </p:par>
                      </p:childTnLst>
                    </p:cTn>
                  </p:par>
                  <p:par>
                    <p:cTn id="12" fill="hold">
                      <p:stCondLst>
                        <p:cond delay="indefinite"/>
                      </p:stCondLst>
                      <p:childTnLst>
                        <p:par>
                          <p:cTn id="13" fill="hold">
                            <p:stCondLst>
                              <p:cond delay="0"/>
                            </p:stCondLst>
                            <p:childTnLst>
                              <p:par>
                                <p:cTn id="14" presetID="48" presetClass="entr" presetSubtype="0" accel="5000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7"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Effect transition="in" filter="fade">
                                      <p:cBhvr>
                                        <p:cTn id="19" dur="500"/>
                                        <p:tgtEl>
                                          <p:spTgt spid="9"/>
                                        </p:tgtEl>
                                      </p:cBhvr>
                                    </p:animEffect>
                                  </p:childTnLst>
                                  <p:subTnLst>
                                    <p:audio>
                                      <p:cMediaNode>
                                        <p:cTn display="0" masterRel="sameClick">
                                          <p:stCondLst>
                                            <p:cond evt="begin" delay="0">
                                              <p:tn val="14"/>
                                            </p:cond>
                                          </p:stCondLst>
                                          <p:endCondLst>
                                            <p:cond evt="onStopAudio" delay="0">
                                              <p:tgtEl>
                                                <p:sldTgt/>
                                              </p:tgtEl>
                                            </p:cond>
                                          </p:endCondLst>
                                        </p:cTn>
                                        <p:tgtEl>
                                          <p:sndTgt r:embed="rId4" name="disconnec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028.jpg"/>
          <p:cNvPicPr>
            <a:picLocks noChangeAspect="1"/>
          </p:cNvPicPr>
          <p:nvPr/>
        </p:nvPicPr>
        <p:blipFill>
          <a:blip r:embed="rId5" cstate="print">
            <a:lum contrast="40000"/>
          </a:blip>
          <a:stretch>
            <a:fillRect/>
          </a:stretch>
        </p:blipFill>
        <p:spPr>
          <a:xfrm>
            <a:off x="4139952" y="216024"/>
            <a:ext cx="4788024" cy="1772816"/>
          </a:xfrm>
          <a:prstGeom prst="rect">
            <a:avLst/>
          </a:prstGeom>
        </p:spPr>
      </p:pic>
      <p:sp>
        <p:nvSpPr>
          <p:cNvPr id="3" name="مستطيل 2"/>
          <p:cNvSpPr/>
          <p:nvPr/>
        </p:nvSpPr>
        <p:spPr>
          <a:xfrm>
            <a:off x="5125495" y="715343"/>
            <a:ext cx="2914580" cy="769441"/>
          </a:xfrm>
          <a:prstGeom prst="rect">
            <a:avLst/>
          </a:prstGeom>
        </p:spPr>
        <p:txBody>
          <a:bodyPr wrap="none">
            <a:spAutoFit/>
          </a:bodyPr>
          <a:lstStyle/>
          <a:p>
            <a:r>
              <a:rPr lang="ar-EG" sz="4400" b="1" dirty="0" smtClean="0"/>
              <a:t>مشروع الوحدة</a:t>
            </a:r>
            <a:endParaRPr lang="ar-SA" sz="4400" dirty="0"/>
          </a:p>
        </p:txBody>
      </p:sp>
      <p:pic>
        <p:nvPicPr>
          <p:cNvPr id="4" name="صورة 3" descr="0052.jpg"/>
          <p:cNvPicPr>
            <a:picLocks noChangeAspect="1"/>
          </p:cNvPicPr>
          <p:nvPr/>
        </p:nvPicPr>
        <p:blipFill>
          <a:blip r:embed="rId6" cstate="print"/>
          <a:stretch>
            <a:fillRect/>
          </a:stretch>
        </p:blipFill>
        <p:spPr>
          <a:xfrm>
            <a:off x="323528" y="2852936"/>
            <a:ext cx="8496944" cy="3024336"/>
          </a:xfrm>
          <a:prstGeom prst="rect">
            <a:avLst/>
          </a:prstGeom>
          <a:solidFill>
            <a:schemeClr val="bg1">
              <a:lumMod val="95000"/>
            </a:schemeClr>
          </a:solidFill>
        </p:spPr>
      </p:pic>
      <p:sp>
        <p:nvSpPr>
          <p:cNvPr id="5" name="مستطيل 4"/>
          <p:cNvSpPr/>
          <p:nvPr/>
        </p:nvSpPr>
        <p:spPr>
          <a:xfrm>
            <a:off x="899592" y="3501008"/>
            <a:ext cx="7344816" cy="1754326"/>
          </a:xfrm>
          <a:prstGeom prst="rect">
            <a:avLst/>
          </a:prstGeom>
        </p:spPr>
        <p:txBody>
          <a:bodyPr wrap="square">
            <a:spAutoFit/>
          </a:bodyPr>
          <a:lstStyle/>
          <a:p>
            <a:pPr algn="ctr"/>
            <a:r>
              <a:rPr lang="ar-SA" sz="3600" b="1" dirty="0" smtClean="0">
                <a:solidFill>
                  <a:srgbClr val="C00000"/>
                </a:solidFill>
              </a:rPr>
              <a:t>استخدام مصادر </a:t>
            </a:r>
            <a:r>
              <a:rPr lang="ar-SA" sz="3600" b="1" dirty="0" err="1" smtClean="0">
                <a:solidFill>
                  <a:srgbClr val="C00000"/>
                </a:solidFill>
              </a:rPr>
              <a:t>متنوعة </a:t>
            </a:r>
            <a:r>
              <a:rPr lang="ar-SA" sz="3600" b="1" dirty="0" smtClean="0">
                <a:solidFill>
                  <a:srgbClr val="C00000"/>
                </a:solidFill>
              </a:rPr>
              <a:t>(كتبًا، صحفًا، مواقع إليكترونية، </a:t>
            </a:r>
            <a:r>
              <a:rPr lang="ar-SA" sz="3600" b="1" dirty="0" err="1" smtClean="0">
                <a:solidFill>
                  <a:srgbClr val="C00000"/>
                </a:solidFill>
              </a:rPr>
              <a:t>إعلانات ....</a:t>
            </a:r>
            <a:r>
              <a:rPr lang="ar-SA" sz="3600" b="1" dirty="0" smtClean="0">
                <a:solidFill>
                  <a:srgbClr val="C00000"/>
                </a:solidFill>
              </a:rPr>
              <a:t>) ومثّل منها بعشرة أمثلة متنوّعة تمثّل موضوعات الوحدة.</a:t>
            </a: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4" name="suction.wav"/>
                                        </p:tgtEl>
                                      </p:cMediaNode>
                                    </p:audio>
                                  </p:subTnLst>
                                </p:cTn>
                              </p:par>
                              <p:par>
                                <p:cTn id="18" presetID="22" presetClass="entr" presetSubtype="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subTnLst>
                                    <p:audio>
                                      <p:cMediaNode>
                                        <p:cTn display="0" masterRel="sameClick">
                                          <p:stCondLst>
                                            <p:cond evt="begin" delay="0">
                                              <p:tn val="18"/>
                                            </p:cond>
                                          </p:stCondLst>
                                          <p:endCondLst>
                                            <p:cond evt="onStopAudio" delay="0">
                                              <p:tgtEl>
                                                <p:sldTgt/>
                                              </p:tgtEl>
                                            </p:cond>
                                          </p:endCondLst>
                                        </p:cTn>
                                        <p:tgtEl>
                                          <p:sndTgt r:embed="rId4"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764704"/>
            <a:ext cx="8568952" cy="5229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2"/>
          <p:cNvSpPr>
            <a:spLocks noChangeArrowheads="1"/>
          </p:cNvSpPr>
          <p:nvPr/>
        </p:nvSpPr>
        <p:spPr bwMode="auto">
          <a:xfrm>
            <a:off x="6804248" y="848906"/>
            <a:ext cx="1864613"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smtClean="0"/>
              <a:t>الاستنتاج:</a:t>
            </a:r>
            <a:endParaRPr lang="en-US" sz="4000" dirty="0"/>
          </a:p>
        </p:txBody>
      </p:sp>
      <p:sp>
        <p:nvSpPr>
          <p:cNvPr id="4" name="Rectangle 3"/>
          <p:cNvSpPr>
            <a:spLocks noChangeArrowheads="1"/>
          </p:cNvSpPr>
          <p:nvPr/>
        </p:nvSpPr>
        <p:spPr bwMode="auto">
          <a:xfrm>
            <a:off x="323528" y="1823913"/>
            <a:ext cx="8352928"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3600" b="1" dirty="0" smtClean="0"/>
              <a:t>لو أردنا أن نضع </a:t>
            </a:r>
            <a:r>
              <a:rPr lang="ar-EG" sz="3600" b="1" dirty="0" err="1" smtClean="0"/>
              <a:t>كلمة </a:t>
            </a:r>
            <a:r>
              <a:rPr lang="ar-EG" sz="3600" b="1" dirty="0" smtClean="0"/>
              <a:t>(أعني) </a:t>
            </a:r>
            <a:r>
              <a:rPr lang="ar-EG" sz="3600" b="1" dirty="0" err="1" smtClean="0"/>
              <a:t>أو </a:t>
            </a:r>
            <a:r>
              <a:rPr lang="ar-EG" sz="3600" b="1" dirty="0" smtClean="0"/>
              <a:t>(أخص) فإن موضعها المناسب في المثال الأول بعد </a:t>
            </a:r>
            <a:r>
              <a:rPr lang="ar-EG" sz="3600" b="1" dirty="0" err="1" smtClean="0"/>
              <a:t>كلمة (</a:t>
            </a:r>
            <a:r>
              <a:rPr lang="ar-EG" dirty="0" err="1" smtClean="0"/>
              <a:t>.........................................</a:t>
            </a:r>
            <a:r>
              <a:rPr lang="ar-EG" sz="3600" b="1" dirty="0" smtClean="0"/>
              <a:t>) وفي المثال الثاني بعد </a:t>
            </a:r>
            <a:r>
              <a:rPr lang="ar-EG" sz="3600" b="1" dirty="0" err="1" smtClean="0"/>
              <a:t>كلمة (</a:t>
            </a:r>
            <a:r>
              <a:rPr lang="ar-EG" dirty="0" err="1" smtClean="0"/>
              <a:t>.........................................</a:t>
            </a:r>
            <a:r>
              <a:rPr lang="ar-EG" sz="3600" b="1" dirty="0" smtClean="0"/>
              <a:t>) وفي المثال الثالث بعد </a:t>
            </a:r>
            <a:r>
              <a:rPr lang="ar-EG" sz="3600" b="1" dirty="0" err="1" smtClean="0"/>
              <a:t>كلمة (</a:t>
            </a:r>
            <a:r>
              <a:rPr lang="ar-EG" dirty="0" err="1" smtClean="0"/>
              <a:t>.........................................</a:t>
            </a:r>
            <a:r>
              <a:rPr lang="ar-EG" sz="3600" b="1" dirty="0" smtClean="0"/>
              <a:t>) وفي المثال الرابع بعد </a:t>
            </a:r>
            <a:r>
              <a:rPr lang="ar-EG" sz="3600" b="1" dirty="0" err="1" smtClean="0"/>
              <a:t>كلمة (</a:t>
            </a:r>
            <a:r>
              <a:rPr lang="ar-EG" dirty="0" err="1" smtClean="0"/>
              <a:t>.........................................</a:t>
            </a:r>
            <a:r>
              <a:rPr lang="ar-EG" sz="3600" b="1" dirty="0" smtClean="0"/>
              <a:t>) وفي المثال الخامس بعد </a:t>
            </a:r>
            <a:r>
              <a:rPr lang="ar-EG" sz="3600" b="1" dirty="0" err="1" smtClean="0"/>
              <a:t>كلمة (</a:t>
            </a:r>
            <a:r>
              <a:rPr lang="ar-EG" dirty="0" err="1" smtClean="0"/>
              <a:t>........................................</a:t>
            </a:r>
            <a:r>
              <a:rPr lang="ar-EG" sz="3600" b="1" dirty="0" err="1" smtClean="0"/>
              <a:t>)</a:t>
            </a:r>
            <a:endParaRPr lang="en-US" sz="3600" dirty="0" smtClean="0"/>
          </a:p>
          <a:p>
            <a:pPr marL="0" marR="0" lvl="0" indent="457200" defTabSz="914400" rtl="0" eaLnBrk="0" fontAlgn="base" latinLnBrk="0" hangingPunct="0">
              <a:spcBef>
                <a:spcPct val="0"/>
              </a:spcBef>
              <a:spcAft>
                <a:spcPct val="0"/>
              </a:spcAft>
              <a:buClrTx/>
              <a:buSzTx/>
              <a:buFontTx/>
              <a:buNone/>
              <a:tabLst>
                <a:tab pos="952500" algn="l"/>
                <a:tab pos="3914775" algn="l"/>
              </a:tabLst>
            </a:pPr>
            <a:r>
              <a:rPr kumimoji="0" lang="ar-EG"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ربع نص 4"/>
          <p:cNvSpPr txBox="1"/>
          <p:nvPr/>
        </p:nvSpPr>
        <p:spPr>
          <a:xfrm>
            <a:off x="1115616" y="2348880"/>
            <a:ext cx="1800200" cy="584775"/>
          </a:xfrm>
          <a:prstGeom prst="rect">
            <a:avLst/>
          </a:prstGeom>
          <a:noFill/>
        </p:spPr>
        <p:txBody>
          <a:bodyPr wrap="square" rtlCol="1">
            <a:spAutoFit/>
          </a:bodyPr>
          <a:lstStyle/>
          <a:p>
            <a:pPr algn="ctr"/>
            <a:r>
              <a:rPr lang="ar-SA" sz="3200" b="1" dirty="0" smtClean="0">
                <a:solidFill>
                  <a:srgbClr val="0000FF"/>
                </a:solidFill>
              </a:rPr>
              <a:t>إنَّا</a:t>
            </a:r>
            <a:endParaRPr lang="ar-SA" sz="3200" b="1" dirty="0">
              <a:solidFill>
                <a:srgbClr val="0000FF"/>
              </a:solidFill>
            </a:endParaRPr>
          </a:p>
        </p:txBody>
      </p:sp>
      <p:sp>
        <p:nvSpPr>
          <p:cNvPr id="6" name="مربع نص 5"/>
          <p:cNvSpPr txBox="1"/>
          <p:nvPr/>
        </p:nvSpPr>
        <p:spPr>
          <a:xfrm>
            <a:off x="2411760" y="2924944"/>
            <a:ext cx="1800200" cy="584775"/>
          </a:xfrm>
          <a:prstGeom prst="rect">
            <a:avLst/>
          </a:prstGeom>
          <a:noFill/>
        </p:spPr>
        <p:txBody>
          <a:bodyPr wrap="square" rtlCol="1">
            <a:spAutoFit/>
          </a:bodyPr>
          <a:lstStyle/>
          <a:p>
            <a:pPr algn="ctr"/>
            <a:r>
              <a:rPr lang="ar-SA" sz="3200" b="1" dirty="0" smtClean="0">
                <a:solidFill>
                  <a:srgbClr val="0000FF"/>
                </a:solidFill>
              </a:rPr>
              <a:t>إنَّا</a:t>
            </a:r>
            <a:endParaRPr lang="ar-SA" sz="3200" b="1" dirty="0">
              <a:solidFill>
                <a:srgbClr val="0000FF"/>
              </a:solidFill>
            </a:endParaRPr>
          </a:p>
        </p:txBody>
      </p:sp>
      <p:sp>
        <p:nvSpPr>
          <p:cNvPr id="7" name="مربع نص 6"/>
          <p:cNvSpPr txBox="1"/>
          <p:nvPr/>
        </p:nvSpPr>
        <p:spPr>
          <a:xfrm>
            <a:off x="3203848" y="3501008"/>
            <a:ext cx="1800200" cy="584775"/>
          </a:xfrm>
          <a:prstGeom prst="rect">
            <a:avLst/>
          </a:prstGeom>
          <a:noFill/>
        </p:spPr>
        <p:txBody>
          <a:bodyPr wrap="square" rtlCol="1">
            <a:spAutoFit/>
          </a:bodyPr>
          <a:lstStyle/>
          <a:p>
            <a:pPr algn="ctr"/>
            <a:r>
              <a:rPr lang="ar-EG" sz="3200" b="1" dirty="0" smtClean="0">
                <a:solidFill>
                  <a:srgbClr val="0000FF"/>
                </a:solidFill>
              </a:rPr>
              <a:t>نحن</a:t>
            </a:r>
            <a:endParaRPr lang="ar-SA" sz="3200" b="1" dirty="0">
              <a:solidFill>
                <a:srgbClr val="0000FF"/>
              </a:solidFill>
            </a:endParaRPr>
          </a:p>
        </p:txBody>
      </p:sp>
      <p:sp>
        <p:nvSpPr>
          <p:cNvPr id="8" name="مربع نص 7"/>
          <p:cNvSpPr txBox="1"/>
          <p:nvPr/>
        </p:nvSpPr>
        <p:spPr>
          <a:xfrm>
            <a:off x="4139952" y="4005064"/>
            <a:ext cx="1800200" cy="584775"/>
          </a:xfrm>
          <a:prstGeom prst="rect">
            <a:avLst/>
          </a:prstGeom>
          <a:noFill/>
        </p:spPr>
        <p:txBody>
          <a:bodyPr wrap="square" rtlCol="1">
            <a:spAutoFit/>
          </a:bodyPr>
          <a:lstStyle/>
          <a:p>
            <a:pPr algn="ctr"/>
            <a:r>
              <a:rPr lang="ar-EG" sz="3200" b="1" dirty="0" smtClean="0">
                <a:solidFill>
                  <a:srgbClr val="0000FF"/>
                </a:solidFill>
              </a:rPr>
              <a:t>انتم</a:t>
            </a:r>
            <a:endParaRPr lang="ar-SA" sz="3200" b="1" dirty="0">
              <a:solidFill>
                <a:srgbClr val="0000FF"/>
              </a:solidFill>
            </a:endParaRPr>
          </a:p>
        </p:txBody>
      </p:sp>
      <p:sp>
        <p:nvSpPr>
          <p:cNvPr id="10" name="مربع نص 9"/>
          <p:cNvSpPr txBox="1"/>
          <p:nvPr/>
        </p:nvSpPr>
        <p:spPr>
          <a:xfrm>
            <a:off x="3851920" y="4581128"/>
            <a:ext cx="1800200" cy="584775"/>
          </a:xfrm>
          <a:prstGeom prst="rect">
            <a:avLst/>
          </a:prstGeom>
          <a:noFill/>
        </p:spPr>
        <p:txBody>
          <a:bodyPr wrap="square" rtlCol="1">
            <a:spAutoFit/>
          </a:bodyPr>
          <a:lstStyle/>
          <a:p>
            <a:pPr algn="ctr"/>
            <a:r>
              <a:rPr lang="ar-EG" sz="3200" b="1" dirty="0" smtClean="0">
                <a:solidFill>
                  <a:srgbClr val="0000FF"/>
                </a:solidFill>
              </a:rPr>
              <a:t>عليكم</a:t>
            </a:r>
            <a:endParaRPr lang="ar-SA" sz="3200" b="1"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camera.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3" name="camera.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subTnLst>
                                    <p:audio>
                                      <p:cMediaNode>
                                        <p:cTn display="0" masterRel="sameClick">
                                          <p:stCondLst>
                                            <p:cond evt="begin" delay="0">
                                              <p:tn val="18"/>
                                            </p:cond>
                                          </p:stCondLst>
                                          <p:endCondLst>
                                            <p:cond evt="onStopAudio" delay="0">
                                              <p:tgtEl>
                                                <p:sldTgt/>
                                              </p:tgtEl>
                                            </p:cond>
                                          </p:endCondLst>
                                        </p:cTn>
                                        <p:tgtEl>
                                          <p:sndTgt r:embed="rId4" name="coin.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subTnLst>
                                    <p:audio>
                                      <p:cMediaNode>
                                        <p:cTn display="0" masterRel="sameClick">
                                          <p:stCondLst>
                                            <p:cond evt="begin" delay="0">
                                              <p:tn val="23"/>
                                            </p:cond>
                                          </p:stCondLst>
                                          <p:endCondLst>
                                            <p:cond evt="onStopAudio" delay="0">
                                              <p:tgtEl>
                                                <p:sldTgt/>
                                              </p:tgtEl>
                                            </p:cond>
                                          </p:endCondLst>
                                        </p:cTn>
                                        <p:tgtEl>
                                          <p:sndTgt r:embed="rId4" name="coin.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subTnLst>
                                    <p:audio>
                                      <p:cMediaNode>
                                        <p:cTn display="0" masterRel="sameClick">
                                          <p:stCondLst>
                                            <p:cond evt="begin" delay="0">
                                              <p:tn val="28"/>
                                            </p:cond>
                                          </p:stCondLst>
                                          <p:endCondLst>
                                            <p:cond evt="onStopAudio" delay="0">
                                              <p:tgtEl>
                                                <p:sldTgt/>
                                              </p:tgtEl>
                                            </p:cond>
                                          </p:endCondLst>
                                        </p:cTn>
                                        <p:tgtEl>
                                          <p:sndTgt r:embed="rId4" name="coin.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subTnLst>
                                    <p:audio>
                                      <p:cMediaNode>
                                        <p:cTn display="0" masterRel="sameClick">
                                          <p:stCondLst>
                                            <p:cond evt="begin" delay="0">
                                              <p:tn val="33"/>
                                            </p:cond>
                                          </p:stCondLst>
                                          <p:endCondLst>
                                            <p:cond evt="onStopAudio" delay="0">
                                              <p:tgtEl>
                                                <p:sldTgt/>
                                              </p:tgtEl>
                                            </p:cond>
                                          </p:endCondLst>
                                        </p:cTn>
                                        <p:tgtEl>
                                          <p:sndTgt r:embed="rId4" name="coin.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subTnLst>
                                    <p:audio>
                                      <p:cMediaNode>
                                        <p:cTn display="0" masterRel="sameClick">
                                          <p:stCondLst>
                                            <p:cond evt="begin" delay="0">
                                              <p:tn val="38"/>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764704"/>
            <a:ext cx="8568952" cy="5229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2"/>
          <p:cNvSpPr>
            <a:spLocks noChangeArrowheads="1"/>
          </p:cNvSpPr>
          <p:nvPr/>
        </p:nvSpPr>
        <p:spPr bwMode="auto">
          <a:xfrm>
            <a:off x="6804248" y="848906"/>
            <a:ext cx="1864613"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smtClean="0"/>
              <a:t>الاستنتاج:</a:t>
            </a:r>
            <a:endParaRPr lang="en-US" sz="4000" dirty="0"/>
          </a:p>
        </p:txBody>
      </p:sp>
      <p:sp>
        <p:nvSpPr>
          <p:cNvPr id="4" name="Rectangle 3"/>
          <p:cNvSpPr>
            <a:spLocks noChangeArrowheads="1"/>
          </p:cNvSpPr>
          <p:nvPr/>
        </p:nvSpPr>
        <p:spPr bwMode="auto">
          <a:xfrm>
            <a:off x="323528" y="2239412"/>
            <a:ext cx="835292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3600" b="1" dirty="0" smtClean="0"/>
              <a:t>نلحظ أن الكلمة التي سبقت هذه الكلمات </a:t>
            </a:r>
            <a:r>
              <a:rPr lang="ar-EG" sz="3600" b="1" dirty="0" err="1" smtClean="0"/>
              <a:t>هي </a:t>
            </a:r>
            <a:r>
              <a:rPr lang="ar-EG" sz="3600" b="1" dirty="0" smtClean="0"/>
              <a:t>(</a:t>
            </a:r>
            <a:r>
              <a:rPr lang="ar-EG" sz="3600" b="1" dirty="0" err="1" smtClean="0"/>
              <a:t>نا</a:t>
            </a:r>
            <a:r>
              <a:rPr lang="ar-EG" sz="3600" b="1" dirty="0" smtClean="0"/>
              <a:t>) في المثال الأول، و</a:t>
            </a:r>
            <a:r>
              <a:rPr lang="ar-EG" sz="3600" b="1" dirty="0" err="1" smtClean="0"/>
              <a:t>(</a:t>
            </a:r>
            <a:r>
              <a:rPr lang="ar-EG" dirty="0" err="1" smtClean="0"/>
              <a:t>..................................</a:t>
            </a:r>
            <a:r>
              <a:rPr lang="ar-EG" sz="3600" b="1" dirty="0" smtClean="0"/>
              <a:t>) في المثال الثاني، و</a:t>
            </a:r>
            <a:r>
              <a:rPr lang="ar-EG" sz="3600" b="1" dirty="0" err="1" smtClean="0"/>
              <a:t>(</a:t>
            </a:r>
            <a:r>
              <a:rPr lang="ar-EG" dirty="0" err="1" smtClean="0"/>
              <a:t>....................................</a:t>
            </a:r>
            <a:r>
              <a:rPr lang="ar-EG" sz="3600" b="1" dirty="0" smtClean="0"/>
              <a:t>) في المثال الثالث، و</a:t>
            </a:r>
            <a:r>
              <a:rPr lang="ar-EG" sz="3600" b="1" dirty="0" err="1" smtClean="0"/>
              <a:t>(</a:t>
            </a:r>
            <a:r>
              <a:rPr lang="ar-EG" dirty="0" err="1" smtClean="0"/>
              <a:t>................................</a:t>
            </a:r>
            <a:r>
              <a:rPr lang="ar-EG" sz="3600" b="1" dirty="0" smtClean="0"/>
              <a:t>) في المثال الرابع، و(كُم) في المثال </a:t>
            </a:r>
            <a:r>
              <a:rPr lang="ar-EG" sz="3600" b="1" dirty="0" err="1" smtClean="0"/>
              <a:t>الخامس.</a:t>
            </a:r>
            <a:r>
              <a:rPr lang="ar-EG" sz="3600" b="1" dirty="0" smtClean="0"/>
              <a:t> وهذه الكلمات كلها </a:t>
            </a:r>
            <a:r>
              <a:rPr lang="ar-EG" sz="3600" b="1" dirty="0" err="1" smtClean="0"/>
              <a:t>ضمائر.</a:t>
            </a:r>
            <a:r>
              <a:rPr kumimoji="0" lang="ar-EG"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ربع نص 4"/>
          <p:cNvSpPr txBox="1"/>
          <p:nvPr/>
        </p:nvSpPr>
        <p:spPr>
          <a:xfrm>
            <a:off x="4211960" y="2852936"/>
            <a:ext cx="1800200" cy="646331"/>
          </a:xfrm>
          <a:prstGeom prst="rect">
            <a:avLst/>
          </a:prstGeom>
          <a:noFill/>
        </p:spPr>
        <p:txBody>
          <a:bodyPr wrap="square" rtlCol="1">
            <a:spAutoFit/>
          </a:bodyPr>
          <a:lstStyle/>
          <a:p>
            <a:pPr algn="ctr"/>
            <a:r>
              <a:rPr lang="ar-EG" sz="3600" b="1" dirty="0" smtClean="0">
                <a:solidFill>
                  <a:srgbClr val="0000CC"/>
                </a:solidFill>
              </a:rPr>
              <a:t>انا</a:t>
            </a:r>
            <a:endParaRPr lang="ar-SA" sz="3600" b="1" dirty="0">
              <a:solidFill>
                <a:srgbClr val="0000CC"/>
              </a:solidFill>
            </a:endParaRPr>
          </a:p>
        </p:txBody>
      </p:sp>
      <p:sp>
        <p:nvSpPr>
          <p:cNvPr id="6" name="مربع نص 5"/>
          <p:cNvSpPr txBox="1"/>
          <p:nvPr/>
        </p:nvSpPr>
        <p:spPr>
          <a:xfrm>
            <a:off x="6084168" y="3356992"/>
            <a:ext cx="1800200" cy="646331"/>
          </a:xfrm>
          <a:prstGeom prst="rect">
            <a:avLst/>
          </a:prstGeom>
          <a:noFill/>
        </p:spPr>
        <p:txBody>
          <a:bodyPr wrap="square" rtlCol="1">
            <a:spAutoFit/>
          </a:bodyPr>
          <a:lstStyle/>
          <a:p>
            <a:pPr algn="ctr"/>
            <a:r>
              <a:rPr lang="ar-EG" sz="3600" b="1" dirty="0" smtClean="0">
                <a:solidFill>
                  <a:srgbClr val="0000CC"/>
                </a:solidFill>
              </a:rPr>
              <a:t>انا</a:t>
            </a:r>
            <a:endParaRPr lang="ar-SA" sz="3600" b="1" dirty="0">
              <a:solidFill>
                <a:srgbClr val="0000CC"/>
              </a:solidFill>
            </a:endParaRPr>
          </a:p>
        </p:txBody>
      </p:sp>
      <p:sp>
        <p:nvSpPr>
          <p:cNvPr id="7" name="مربع نص 6"/>
          <p:cNvSpPr txBox="1"/>
          <p:nvPr/>
        </p:nvSpPr>
        <p:spPr>
          <a:xfrm>
            <a:off x="827584" y="3356992"/>
            <a:ext cx="1800200" cy="646331"/>
          </a:xfrm>
          <a:prstGeom prst="rect">
            <a:avLst/>
          </a:prstGeom>
          <a:noFill/>
        </p:spPr>
        <p:txBody>
          <a:bodyPr wrap="square" rtlCol="1">
            <a:spAutoFit/>
          </a:bodyPr>
          <a:lstStyle/>
          <a:p>
            <a:pPr algn="ctr"/>
            <a:r>
              <a:rPr lang="ar-EG" sz="3600" b="1" dirty="0" smtClean="0">
                <a:solidFill>
                  <a:srgbClr val="0000CC"/>
                </a:solidFill>
              </a:rPr>
              <a:t>انتم</a:t>
            </a:r>
            <a:endParaRPr lang="ar-SA" sz="3600" b="1" dirty="0">
              <a:solidFill>
                <a:srgbClr val="0000CC"/>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coin.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coin.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subTnLst>
                                    <p:audio>
                                      <p:cMediaNode>
                                        <p:cTn display="0" masterRel="sameClick">
                                          <p:stCondLst>
                                            <p:cond evt="begin" delay="0">
                                              <p:tn val="20"/>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764704"/>
            <a:ext cx="8568952" cy="5229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2"/>
          <p:cNvSpPr>
            <a:spLocks noChangeArrowheads="1"/>
          </p:cNvSpPr>
          <p:nvPr/>
        </p:nvSpPr>
        <p:spPr bwMode="auto">
          <a:xfrm>
            <a:off x="6804248" y="848906"/>
            <a:ext cx="1864613"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smtClean="0"/>
              <a:t>الاستنتاج:</a:t>
            </a:r>
            <a:endParaRPr lang="en-US" sz="4000" dirty="0"/>
          </a:p>
        </p:txBody>
      </p:sp>
      <p:sp>
        <p:nvSpPr>
          <p:cNvPr id="4" name="Rectangle 3"/>
          <p:cNvSpPr>
            <a:spLocks noChangeArrowheads="1"/>
          </p:cNvSpPr>
          <p:nvPr/>
        </p:nvSpPr>
        <p:spPr bwMode="auto">
          <a:xfrm>
            <a:off x="323528" y="2516411"/>
            <a:ext cx="835292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3600" b="1" dirty="0" smtClean="0"/>
              <a:t>لذا يمكن أن نعرّف الاسم المنصوب على الاختصاص بأنه: اسم منصوب بفعل محذوف </a:t>
            </a:r>
            <a:r>
              <a:rPr lang="ar-EG" sz="3600" b="1" dirty="0" err="1" smtClean="0"/>
              <a:t>تقديره </a:t>
            </a:r>
            <a:r>
              <a:rPr lang="ar-EG" dirty="0" err="1" smtClean="0"/>
              <a:t>..................................</a:t>
            </a:r>
            <a:r>
              <a:rPr lang="ar-EG" sz="3600" b="1" dirty="0" smtClean="0"/>
              <a:t> </a:t>
            </a:r>
            <a:r>
              <a:rPr lang="ar-EG" sz="3600" b="1" dirty="0" err="1" smtClean="0"/>
              <a:t>أو </a:t>
            </a:r>
            <a:r>
              <a:rPr lang="ar-EG" dirty="0" err="1" smtClean="0"/>
              <a:t>..............................................</a:t>
            </a:r>
            <a:r>
              <a:rPr lang="ar-EG" sz="3600" b="1" dirty="0" smtClean="0"/>
              <a:t> يأتي بعد </a:t>
            </a:r>
            <a:r>
              <a:rPr lang="ar-EG" sz="3600" b="1" dirty="0" err="1" smtClean="0"/>
              <a:t>ضمير </a:t>
            </a:r>
            <a:r>
              <a:rPr lang="ar-EG" dirty="0" err="1" smtClean="0"/>
              <a:t>.....................................</a:t>
            </a:r>
            <a:r>
              <a:rPr lang="ar-EG" sz="3600" b="1" dirty="0" smtClean="0"/>
              <a:t> </a:t>
            </a:r>
            <a:r>
              <a:rPr lang="ar-EG" sz="3600" b="1" dirty="0" err="1" smtClean="0"/>
              <a:t>أو </a:t>
            </a:r>
            <a:r>
              <a:rPr lang="ar-EG" dirty="0" err="1" smtClean="0"/>
              <a:t>.................................................</a:t>
            </a:r>
            <a:endParaRPr kumimoji="0" lang="en-US" sz="4000"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ربع نص 4"/>
          <p:cNvSpPr txBox="1"/>
          <p:nvPr/>
        </p:nvSpPr>
        <p:spPr>
          <a:xfrm>
            <a:off x="683568" y="3068960"/>
            <a:ext cx="1800200" cy="584775"/>
          </a:xfrm>
          <a:prstGeom prst="rect">
            <a:avLst/>
          </a:prstGeom>
          <a:noFill/>
        </p:spPr>
        <p:txBody>
          <a:bodyPr wrap="square" rtlCol="1">
            <a:spAutoFit/>
          </a:bodyPr>
          <a:lstStyle/>
          <a:p>
            <a:r>
              <a:rPr lang="ar-SA" sz="3200" b="1" dirty="0" smtClean="0">
                <a:solidFill>
                  <a:srgbClr val="0000FF"/>
                </a:solidFill>
              </a:rPr>
              <a:t>أعني</a:t>
            </a:r>
            <a:endParaRPr lang="ar-SA" sz="3200" b="1" dirty="0">
              <a:solidFill>
                <a:srgbClr val="0000FF"/>
              </a:solidFill>
            </a:endParaRPr>
          </a:p>
        </p:txBody>
      </p:sp>
      <p:sp>
        <p:nvSpPr>
          <p:cNvPr id="6" name="مربع نص 5"/>
          <p:cNvSpPr txBox="1"/>
          <p:nvPr/>
        </p:nvSpPr>
        <p:spPr>
          <a:xfrm>
            <a:off x="5940152" y="3501008"/>
            <a:ext cx="1800200" cy="584775"/>
          </a:xfrm>
          <a:prstGeom prst="rect">
            <a:avLst/>
          </a:prstGeom>
          <a:noFill/>
        </p:spPr>
        <p:txBody>
          <a:bodyPr wrap="square" rtlCol="1">
            <a:spAutoFit/>
          </a:bodyPr>
          <a:lstStyle/>
          <a:p>
            <a:r>
              <a:rPr lang="ar-SA" sz="3200" b="1" dirty="0" smtClean="0">
                <a:solidFill>
                  <a:srgbClr val="0000FF"/>
                </a:solidFill>
              </a:rPr>
              <a:t>أخص</a:t>
            </a:r>
            <a:endParaRPr lang="ar-SA" sz="3200" b="1" dirty="0">
              <a:solidFill>
                <a:srgbClr val="0000FF"/>
              </a:solidFill>
            </a:endParaRPr>
          </a:p>
        </p:txBody>
      </p:sp>
      <p:sp>
        <p:nvSpPr>
          <p:cNvPr id="7" name="مربع نص 6"/>
          <p:cNvSpPr txBox="1"/>
          <p:nvPr/>
        </p:nvSpPr>
        <p:spPr>
          <a:xfrm>
            <a:off x="683568" y="3645024"/>
            <a:ext cx="1800200" cy="584775"/>
          </a:xfrm>
          <a:prstGeom prst="rect">
            <a:avLst/>
          </a:prstGeom>
          <a:noFill/>
        </p:spPr>
        <p:txBody>
          <a:bodyPr wrap="square" rtlCol="1">
            <a:spAutoFit/>
          </a:bodyPr>
          <a:lstStyle/>
          <a:p>
            <a:r>
              <a:rPr lang="ar-EG" sz="3200" b="1" dirty="0" smtClean="0">
                <a:solidFill>
                  <a:srgbClr val="0000FF"/>
                </a:solidFill>
              </a:rPr>
              <a:t>متكلم</a:t>
            </a:r>
            <a:endParaRPr lang="ar-SA" sz="3200" b="1" dirty="0">
              <a:solidFill>
                <a:srgbClr val="0000FF"/>
              </a:solidFill>
            </a:endParaRPr>
          </a:p>
        </p:txBody>
      </p:sp>
      <p:sp>
        <p:nvSpPr>
          <p:cNvPr id="8" name="مربع نص 7"/>
          <p:cNvSpPr txBox="1"/>
          <p:nvPr/>
        </p:nvSpPr>
        <p:spPr>
          <a:xfrm>
            <a:off x="5508104" y="4221088"/>
            <a:ext cx="1800200" cy="584775"/>
          </a:xfrm>
          <a:prstGeom prst="rect">
            <a:avLst/>
          </a:prstGeom>
          <a:noFill/>
        </p:spPr>
        <p:txBody>
          <a:bodyPr wrap="square" rtlCol="1">
            <a:spAutoFit/>
          </a:bodyPr>
          <a:lstStyle/>
          <a:p>
            <a:r>
              <a:rPr lang="ar-EG" sz="3200" b="1" dirty="0" smtClean="0">
                <a:solidFill>
                  <a:srgbClr val="0000FF"/>
                </a:solidFill>
              </a:rPr>
              <a:t>مخاطب</a:t>
            </a:r>
            <a:endParaRPr lang="ar-SA" sz="3200" b="1" dirty="0">
              <a:solidFill>
                <a:srgbClr val="0000FF"/>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coin.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coin.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subTnLst>
                                    <p:audio>
                                      <p:cMediaNode>
                                        <p:cTn display="0" masterRel="sameClick">
                                          <p:stCondLst>
                                            <p:cond evt="begin" delay="0">
                                              <p:tn val="20"/>
                                            </p:cond>
                                          </p:stCondLst>
                                          <p:endCondLst>
                                            <p:cond evt="onStopAudio" delay="0">
                                              <p:tgtEl>
                                                <p:sldTgt/>
                                              </p:tgtEl>
                                            </p:cond>
                                          </p:endCondLst>
                                        </p:cTn>
                                        <p:tgtEl>
                                          <p:sndTgt r:embed="rId4" name="coin.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subTnLst>
                                    <p:audio>
                                      <p:cMediaNode>
                                        <p:cTn display="0" masterRel="sameClick">
                                          <p:stCondLst>
                                            <p:cond evt="begin" delay="0">
                                              <p:tn val="25"/>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764704"/>
            <a:ext cx="8568952" cy="5229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2"/>
          <p:cNvSpPr>
            <a:spLocks noChangeArrowheads="1"/>
          </p:cNvSpPr>
          <p:nvPr/>
        </p:nvSpPr>
        <p:spPr bwMode="auto">
          <a:xfrm>
            <a:off x="6804248" y="848906"/>
            <a:ext cx="1864613"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ar-EG" sz="4000" b="1" dirty="0" smtClean="0"/>
              <a:t>الاستنتاج:</a:t>
            </a:r>
            <a:endParaRPr lang="en-US" sz="4000" dirty="0"/>
          </a:p>
        </p:txBody>
      </p:sp>
      <p:sp>
        <p:nvSpPr>
          <p:cNvPr id="4" name="Rectangle 3"/>
          <p:cNvSpPr>
            <a:spLocks noChangeArrowheads="1"/>
          </p:cNvSpPr>
          <p:nvPr/>
        </p:nvSpPr>
        <p:spPr bwMode="auto">
          <a:xfrm>
            <a:off x="323528" y="2793410"/>
            <a:ext cx="835292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3600" b="1" dirty="0" smtClean="0"/>
              <a:t>أما إذا </a:t>
            </a:r>
            <a:r>
              <a:rPr lang="ar-EG" sz="3600" b="1" dirty="0" err="1" smtClean="0"/>
              <a:t>كان </a:t>
            </a:r>
            <a:r>
              <a:rPr lang="ar-EG" sz="3600" b="1" dirty="0" smtClean="0"/>
              <a:t>(أي/ أية) فإنه يعرب اسماً مبنيًّا على الضم في </a:t>
            </a:r>
            <a:r>
              <a:rPr lang="ar-EG" sz="3600" b="1" dirty="0" err="1" smtClean="0"/>
              <a:t>محل </a:t>
            </a:r>
            <a:r>
              <a:rPr lang="ar-EG" dirty="0" err="1" smtClean="0"/>
              <a:t>.......................................</a:t>
            </a:r>
            <a:r>
              <a:rPr lang="ar-EG" sz="3600" b="1" dirty="0" smtClean="0"/>
              <a:t> بفعل محذوف </a:t>
            </a:r>
            <a:r>
              <a:rPr lang="ar-EG" sz="3600" b="1" dirty="0" err="1" smtClean="0"/>
              <a:t>تقديره </a:t>
            </a:r>
            <a:r>
              <a:rPr lang="ar-EG" dirty="0" err="1" smtClean="0"/>
              <a:t>.....................................................</a:t>
            </a:r>
            <a:r>
              <a:rPr lang="ar-EG" sz="3600" b="1" dirty="0" smtClean="0"/>
              <a:t> </a:t>
            </a:r>
            <a:r>
              <a:rPr lang="ar-EG" sz="3600" b="1" dirty="0" err="1" smtClean="0"/>
              <a:t>أو </a:t>
            </a:r>
            <a:r>
              <a:rPr lang="ar-EG" dirty="0" err="1" smtClean="0"/>
              <a:t>...........................................................</a:t>
            </a:r>
            <a:endParaRPr kumimoji="0" lang="en-US" sz="4000"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ربع نص 4"/>
          <p:cNvSpPr txBox="1"/>
          <p:nvPr/>
        </p:nvSpPr>
        <p:spPr>
          <a:xfrm>
            <a:off x="4643438" y="3415729"/>
            <a:ext cx="2376834" cy="584775"/>
          </a:xfrm>
          <a:prstGeom prst="rect">
            <a:avLst/>
          </a:prstGeom>
          <a:noFill/>
        </p:spPr>
        <p:txBody>
          <a:bodyPr wrap="square" rtlCol="1">
            <a:spAutoFit/>
          </a:bodyPr>
          <a:lstStyle/>
          <a:p>
            <a:pPr algn="ctr"/>
            <a:r>
              <a:rPr lang="ar-EG" sz="3200" dirty="0" smtClean="0">
                <a:solidFill>
                  <a:srgbClr val="0000CC"/>
                </a:solidFill>
              </a:rPr>
              <a:t>نصب مفعول</a:t>
            </a:r>
            <a:endParaRPr lang="ar-SA" sz="3200" dirty="0">
              <a:solidFill>
                <a:srgbClr val="0000CC"/>
              </a:solidFill>
            </a:endParaRPr>
          </a:p>
        </p:txBody>
      </p:sp>
      <p:sp>
        <p:nvSpPr>
          <p:cNvPr id="6" name="مربع نص 5"/>
          <p:cNvSpPr txBox="1"/>
          <p:nvPr/>
        </p:nvSpPr>
        <p:spPr>
          <a:xfrm>
            <a:off x="5364088" y="3861048"/>
            <a:ext cx="1800200" cy="584775"/>
          </a:xfrm>
          <a:prstGeom prst="rect">
            <a:avLst/>
          </a:prstGeom>
          <a:noFill/>
        </p:spPr>
        <p:txBody>
          <a:bodyPr wrap="square" rtlCol="1">
            <a:spAutoFit/>
          </a:bodyPr>
          <a:lstStyle/>
          <a:p>
            <a:r>
              <a:rPr lang="ar-EG" sz="3200" dirty="0" smtClean="0">
                <a:solidFill>
                  <a:srgbClr val="0000CC"/>
                </a:solidFill>
              </a:rPr>
              <a:t>اعني</a:t>
            </a:r>
            <a:endParaRPr lang="ar-SA" sz="3200" dirty="0">
              <a:solidFill>
                <a:srgbClr val="0000CC"/>
              </a:solidFill>
            </a:endParaRPr>
          </a:p>
        </p:txBody>
      </p:sp>
      <p:sp>
        <p:nvSpPr>
          <p:cNvPr id="7" name="مربع نص 6"/>
          <p:cNvSpPr txBox="1"/>
          <p:nvPr/>
        </p:nvSpPr>
        <p:spPr>
          <a:xfrm>
            <a:off x="1547664" y="3933056"/>
            <a:ext cx="1800200" cy="584775"/>
          </a:xfrm>
          <a:prstGeom prst="rect">
            <a:avLst/>
          </a:prstGeom>
          <a:noFill/>
        </p:spPr>
        <p:txBody>
          <a:bodyPr wrap="square" rtlCol="1">
            <a:spAutoFit/>
          </a:bodyPr>
          <a:lstStyle/>
          <a:p>
            <a:r>
              <a:rPr lang="ar-EG" sz="3200" dirty="0" smtClean="0">
                <a:solidFill>
                  <a:srgbClr val="0000CC"/>
                </a:solidFill>
              </a:rPr>
              <a:t>اخص</a:t>
            </a:r>
            <a:endParaRPr lang="ar-SA" sz="3200" dirty="0">
              <a:solidFill>
                <a:srgbClr val="0000CC"/>
              </a:solidFill>
            </a:endParaRPr>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coin.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coin.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subTnLst>
                                    <p:audio>
                                      <p:cMediaNode>
                                        <p:cTn display="0" masterRel="sameClick">
                                          <p:stCondLst>
                                            <p:cond evt="begin" delay="0">
                                              <p:tn val="20"/>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7" name="مستطيل 6"/>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
        <p:nvSpPr>
          <p:cNvPr id="8" name="مستطيل 7"/>
          <p:cNvSpPr/>
          <p:nvPr/>
        </p:nvSpPr>
        <p:spPr>
          <a:xfrm>
            <a:off x="4211960" y="3068960"/>
            <a:ext cx="3888432" cy="1569660"/>
          </a:xfrm>
          <a:prstGeom prst="rect">
            <a:avLst/>
          </a:prstGeom>
        </p:spPr>
        <p:txBody>
          <a:bodyPr wrap="square">
            <a:spAutoFit/>
          </a:bodyPr>
          <a:lstStyle/>
          <a:p>
            <a:r>
              <a:rPr lang="ar-EG" sz="3200" b="1" dirty="0" smtClean="0"/>
              <a:t>عليكم معشر المحامين تقع مسؤولية الدفاع عن المظلوم.</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1</a:t>
            </a:r>
            <a:endParaRPr lang="ar-SA" sz="3200" dirty="0"/>
          </a:p>
        </p:txBody>
      </p:sp>
      <p:sp>
        <p:nvSpPr>
          <p:cNvPr id="10" name="مربع نص 9"/>
          <p:cNvSpPr txBox="1"/>
          <p:nvPr/>
        </p:nvSpPr>
        <p:spPr>
          <a:xfrm>
            <a:off x="1071538" y="3357562"/>
            <a:ext cx="2599128" cy="584775"/>
          </a:xfrm>
          <a:prstGeom prst="rect">
            <a:avLst/>
          </a:prstGeom>
          <a:noFill/>
        </p:spPr>
        <p:txBody>
          <a:bodyPr wrap="square" rtlCol="1">
            <a:spAutoFit/>
          </a:bodyPr>
          <a:lstStyle/>
          <a:p>
            <a:r>
              <a:rPr lang="ar-EG" sz="3200" b="1" dirty="0" smtClean="0"/>
              <a:t>معشر المحامين</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par>
                                <p:cTn id="10" presetID="5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SNARE8.WAV"/>
                                        </p:tgtEl>
                                      </p:cMediaNode>
                                    </p:audio>
                                  </p:subTnLst>
                                </p:cTn>
                              </p:par>
                              <p:par>
                                <p:cTn id="23" presetID="39" presetClass="entr" presetSubtype="0" accel="10000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SNARE8.WAV"/>
                                        </p:tgtEl>
                                      </p:cMediaNode>
                                    </p:audio>
                                  </p:sub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SNARE8.WAV"/>
                                        </p:tgtEl>
                                      </p:cMediaNode>
                                    </p:audio>
                                  </p:subTnLst>
                                </p:cTn>
                              </p:par>
                              <p:par>
                                <p:cTn id="35" presetID="39" presetClass="entr" presetSubtype="0" accel="10000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4" name="SNARE8.WAV"/>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subTnLst>
                                    <p:audio>
                                      <p:cMediaNode>
                                        <p:cTn display="0" masterRel="sameClick">
                                          <p:stCondLst>
                                            <p:cond evt="begin" delay="0">
                                              <p:tn val="43"/>
                                            </p:cond>
                                          </p:stCondLst>
                                          <p:endCondLst>
                                            <p:cond evt="onStopAudio" delay="0">
                                              <p:tgtEl>
                                                <p:sldTgt/>
                                              </p:tgtEl>
                                            </p:cond>
                                          </p:endCondLst>
                                        </p:cTn>
                                        <p:tgtEl>
                                          <p:sndTgt r:embed="rId5" name="TOMHI.WAV"/>
                                        </p:tgtEl>
                                      </p:cMediaNode>
                                    </p:audio>
                                  </p:subTnLst>
                                </p:cTn>
                              </p:par>
                              <p:par>
                                <p:cTn id="46" presetID="22" presetClass="entr" presetSubtype="2"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right)">
                                      <p:cBhvr>
                                        <p:cTn id="48" dur="500"/>
                                        <p:tgtEl>
                                          <p:spTgt spid="8"/>
                                        </p:tgtEl>
                                      </p:cBhvr>
                                    </p:animEffect>
                                  </p:childTnLst>
                                  <p:subTnLst>
                                    <p:audio>
                                      <p:cMediaNode>
                                        <p:cTn display="0" masterRel="sameClick">
                                          <p:stCondLst>
                                            <p:cond evt="begin" delay="0">
                                              <p:tn val="46"/>
                                            </p:cond>
                                          </p:stCondLst>
                                          <p:endCondLst>
                                            <p:cond evt="onStopAudio" delay="0">
                                              <p:tgtEl>
                                                <p:sldTgt/>
                                              </p:tgtEl>
                                            </p:cond>
                                          </p:endCondLst>
                                        </p:cTn>
                                        <p:tgtEl>
                                          <p:sndTgt r:embed="rId5" name="TOMHI.WAV"/>
                                        </p:tgtEl>
                                      </p:cMediaNode>
                                    </p:audio>
                                  </p:sub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500"/>
                                        <p:tgtEl>
                                          <p:spTgt spid="10"/>
                                        </p:tgtEl>
                                      </p:cBhvr>
                                    </p:animEffect>
                                  </p:childTnLst>
                                  <p:subTnLst>
                                    <p:audio>
                                      <p:cMediaNode>
                                        <p:cTn display="0" masterRel="sameClick">
                                          <p:stCondLst>
                                            <p:cond evt="begin" delay="0">
                                              <p:tn val="51"/>
                                            </p:cond>
                                          </p:stCondLst>
                                          <p:endCondLst>
                                            <p:cond evt="onStopAudio" delay="0">
                                              <p:tgtEl>
                                                <p:sldTgt/>
                                              </p:tgtEl>
                                            </p:cond>
                                          </p:endCondLst>
                                        </p:cTn>
                                        <p:tgtEl>
                                          <p:sndTgt r:embed="rId6"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60648"/>
            <a:ext cx="9144000" cy="914400"/>
          </a:xfrm>
          <a:prstGeom prst="roundRect">
            <a:avLst/>
          </a:prstGeom>
          <a:solidFill>
            <a:schemeClr val="accent6">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60648"/>
            <a:ext cx="8712968" cy="584775"/>
          </a:xfrm>
          <a:prstGeom prst="rect">
            <a:avLst/>
          </a:prstGeom>
        </p:spPr>
        <p:txBody>
          <a:bodyPr wrap="square">
            <a:spAutoFit/>
          </a:bodyPr>
          <a:lstStyle/>
          <a:p>
            <a:r>
              <a:rPr lang="ar-EG" sz="3200" b="1" dirty="0" smtClean="0"/>
              <a:t>5- حدّد الاسم المنصوب على الاختصاص في الجملة التالية:</a:t>
            </a:r>
            <a:endParaRPr lang="en-US" sz="3200" dirty="0"/>
          </a:p>
        </p:txBody>
      </p:sp>
      <p:graphicFrame>
        <p:nvGraphicFramePr>
          <p:cNvPr id="4" name="جدول 3"/>
          <p:cNvGraphicFramePr>
            <a:graphicFrameLocks noGrp="1"/>
          </p:cNvGraphicFramePr>
          <p:nvPr/>
        </p:nvGraphicFramePr>
        <p:xfrm>
          <a:off x="395535" y="2060848"/>
          <a:ext cx="8352928" cy="4000250"/>
        </p:xfrm>
        <a:graphic>
          <a:graphicData uri="http://schemas.openxmlformats.org/drawingml/2006/table">
            <a:tbl>
              <a:tblPr rtl="1" firstRow="1" bandRow="1">
                <a:tableStyleId>{74C1A8A3-306A-4EB7-A6B1-4F7E0EB9C5D6}</a:tableStyleId>
              </a:tblPr>
              <a:tblGrid>
                <a:gridCol w="529397"/>
                <a:gridCol w="4290202"/>
                <a:gridCol w="3533329"/>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6">
                        <a:lumMod val="60000"/>
                        <a:lumOff val="40000"/>
                      </a:schemeClr>
                    </a:solidFill>
                  </a:tcPr>
                </a:tc>
              </a:tr>
              <a:tr h="3136154">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5" name="مستطيل 4"/>
          <p:cNvSpPr/>
          <p:nvPr/>
        </p:nvSpPr>
        <p:spPr>
          <a:xfrm>
            <a:off x="8316416" y="2204864"/>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2204864"/>
            <a:ext cx="1021433" cy="584775"/>
          </a:xfrm>
          <a:prstGeom prst="rect">
            <a:avLst/>
          </a:prstGeom>
        </p:spPr>
        <p:txBody>
          <a:bodyPr wrap="none">
            <a:spAutoFit/>
          </a:bodyPr>
          <a:lstStyle/>
          <a:p>
            <a:r>
              <a:rPr lang="ar-EG" sz="3200" b="1" dirty="0" smtClean="0"/>
              <a:t>الجملة</a:t>
            </a:r>
            <a:endParaRPr lang="ar-SA" sz="3200" dirty="0"/>
          </a:p>
        </p:txBody>
      </p:sp>
      <p:sp>
        <p:nvSpPr>
          <p:cNvPr id="8" name="مستطيل 7"/>
          <p:cNvSpPr/>
          <p:nvPr/>
        </p:nvSpPr>
        <p:spPr>
          <a:xfrm>
            <a:off x="4211960" y="3068960"/>
            <a:ext cx="3888432" cy="1569660"/>
          </a:xfrm>
          <a:prstGeom prst="rect">
            <a:avLst/>
          </a:prstGeom>
        </p:spPr>
        <p:txBody>
          <a:bodyPr wrap="square">
            <a:spAutoFit/>
          </a:bodyPr>
          <a:lstStyle/>
          <a:p>
            <a:r>
              <a:rPr lang="ar-EG" sz="3200" b="1" dirty="0" smtClean="0"/>
              <a:t>نتعلم نحن الطلاب من أخلاق المعلم أكثر مما نتعلمه من علمه.</a:t>
            </a:r>
            <a:endParaRPr lang="ar-SA" sz="3200" dirty="0"/>
          </a:p>
        </p:txBody>
      </p:sp>
      <p:sp>
        <p:nvSpPr>
          <p:cNvPr id="9" name="مستطيل 8"/>
          <p:cNvSpPr/>
          <p:nvPr/>
        </p:nvSpPr>
        <p:spPr>
          <a:xfrm>
            <a:off x="8244408" y="3068960"/>
            <a:ext cx="415498" cy="584775"/>
          </a:xfrm>
          <a:prstGeom prst="rect">
            <a:avLst/>
          </a:prstGeom>
        </p:spPr>
        <p:txBody>
          <a:bodyPr wrap="none">
            <a:spAutoFit/>
          </a:bodyPr>
          <a:lstStyle/>
          <a:p>
            <a:r>
              <a:rPr lang="ar-EG" sz="3200" b="1" dirty="0" smtClean="0"/>
              <a:t>2</a:t>
            </a:r>
            <a:endParaRPr lang="ar-SA" sz="3200" dirty="0"/>
          </a:p>
        </p:txBody>
      </p:sp>
      <p:sp>
        <p:nvSpPr>
          <p:cNvPr id="10" name="مربع نص 9"/>
          <p:cNvSpPr txBox="1"/>
          <p:nvPr/>
        </p:nvSpPr>
        <p:spPr>
          <a:xfrm>
            <a:off x="1214414" y="3500438"/>
            <a:ext cx="1800200" cy="584775"/>
          </a:xfrm>
          <a:prstGeom prst="rect">
            <a:avLst/>
          </a:prstGeom>
          <a:noFill/>
        </p:spPr>
        <p:txBody>
          <a:bodyPr wrap="square" rtlCol="1">
            <a:spAutoFit/>
          </a:bodyPr>
          <a:lstStyle/>
          <a:p>
            <a:r>
              <a:rPr lang="ar-EG" sz="3200" dirty="0" smtClean="0"/>
              <a:t>الطلاب</a:t>
            </a:r>
            <a:endParaRPr lang="ar-SA" sz="3200" dirty="0"/>
          </a:p>
        </p:txBody>
      </p:sp>
      <p:sp>
        <p:nvSpPr>
          <p:cNvPr id="11" name="مستطيل 10"/>
          <p:cNvSpPr/>
          <p:nvPr/>
        </p:nvSpPr>
        <p:spPr>
          <a:xfrm>
            <a:off x="332754" y="2204864"/>
            <a:ext cx="3663182" cy="584775"/>
          </a:xfrm>
          <a:prstGeom prst="rect">
            <a:avLst/>
          </a:prstGeom>
        </p:spPr>
        <p:txBody>
          <a:bodyPr wrap="none">
            <a:spAutoFit/>
          </a:bodyPr>
          <a:lstStyle/>
          <a:p>
            <a:r>
              <a:rPr lang="ar-EG" sz="3200" b="1" dirty="0" smtClean="0"/>
              <a:t>المنصوب على الاختصاص</a:t>
            </a:r>
            <a:endParaRPr lang="ar-SA" sz="3200" dirty="0"/>
          </a:p>
        </p:txBody>
      </p:sp>
    </p:spTree>
  </p:cSld>
  <p:clrMapOvr>
    <a:masterClrMapping/>
  </p:clrMapOvr>
  <p:transition>
    <p:wedge/>
    <p:sndAc>
      <p:stSnd>
        <p:snd r:embed="rId2" name="BONGO2.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TOMHI.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subTnLst>
                                    <p:audio>
                                      <p:cMediaNode>
                                        <p:cTn display="0" masterRel="sameClick">
                                          <p:stCondLst>
                                            <p:cond evt="begin" delay="0">
                                              <p:tn val="8"/>
                                            </p:cond>
                                          </p:stCondLst>
                                          <p:endCondLst>
                                            <p:cond evt="onStopAudio" delay="0">
                                              <p:tgtEl>
                                                <p:sldTgt/>
                                              </p:tgtEl>
                                            </p:cond>
                                          </p:endCondLst>
                                        </p:cTn>
                                        <p:tgtEl>
                                          <p:sndTgt r:embed="rId3" name="TOMHI.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949</TotalTime>
  <Words>1495</Words>
  <Application>Microsoft Office PowerPoint</Application>
  <PresentationFormat>عرض على الشاشة (3:4)‏</PresentationFormat>
  <Paragraphs>214</Paragraphs>
  <Slides>36</Slides>
  <Notes>0</Notes>
  <HiddenSlides>0</HiddenSlides>
  <MMClips>0</MMClips>
  <ScaleCrop>false</ScaleCrop>
  <HeadingPairs>
    <vt:vector size="4" baseType="variant">
      <vt:variant>
        <vt:lpstr>سمة</vt:lpstr>
      </vt:variant>
      <vt:variant>
        <vt:i4>1</vt:i4>
      </vt:variant>
      <vt:variant>
        <vt:lpstr>عناوين الشرائح</vt:lpstr>
      </vt:variant>
      <vt:variant>
        <vt:i4>36</vt:i4>
      </vt:variant>
    </vt:vector>
  </HeadingPairs>
  <TitlesOfParts>
    <vt:vector size="37"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النحو و الصرف 3 المستوى الخامس</dc:title>
  <dc:subject> الدرس الرابع - الاختصاص </dc:subject>
  <dc:creator>أ / بندر الحازمي</dc:creator>
  <cp:keywords>حقيبة إنجاز المعلم</cp:keywords>
  <cp:lastModifiedBy>secretools world</cp:lastModifiedBy>
  <cp:revision>339</cp:revision>
  <dcterms:created xsi:type="dcterms:W3CDTF">2016-08-18T07:29:32Z</dcterms:created>
  <dcterms:modified xsi:type="dcterms:W3CDTF">2016-09-27T06:36:15Z</dcterms:modified>
</cp:coreProperties>
</file>