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71" r:id="rId2"/>
    <p:sldId id="272" r:id="rId3"/>
    <p:sldId id="425" r:id="rId4"/>
    <p:sldId id="426" r:id="rId5"/>
    <p:sldId id="427" r:id="rId6"/>
    <p:sldId id="351" r:id="rId7"/>
    <p:sldId id="399" r:id="rId8"/>
    <p:sldId id="307" r:id="rId9"/>
    <p:sldId id="428" r:id="rId10"/>
    <p:sldId id="429" r:id="rId11"/>
    <p:sldId id="430" r:id="rId12"/>
    <p:sldId id="431" r:id="rId13"/>
    <p:sldId id="309" r:id="rId14"/>
    <p:sldId id="432" r:id="rId15"/>
    <p:sldId id="433" r:id="rId16"/>
    <p:sldId id="315" r:id="rId17"/>
    <p:sldId id="383" r:id="rId18"/>
    <p:sldId id="412" r:id="rId19"/>
    <p:sldId id="434" r:id="rId20"/>
    <p:sldId id="435" r:id="rId21"/>
    <p:sldId id="436" r:id="rId22"/>
    <p:sldId id="437" r:id="rId23"/>
    <p:sldId id="438" r:id="rId24"/>
    <p:sldId id="439" r:id="rId25"/>
    <p:sldId id="440" r:id="rId26"/>
    <p:sldId id="441" r:id="rId27"/>
    <p:sldId id="442" r:id="rId28"/>
    <p:sldId id="443" r:id="rId29"/>
    <p:sldId id="444" r:id="rId30"/>
    <p:sldId id="445" r:id="rId31"/>
    <p:sldId id="446" r:id="rId32"/>
    <p:sldId id="447" r:id="rId33"/>
    <p:sldId id="448" r:id="rId34"/>
    <p:sldId id="449" r:id="rId35"/>
    <p:sldId id="450" r:id="rId36"/>
    <p:sldId id="451" r:id="rId37"/>
    <p:sldId id="452" r:id="rId38"/>
    <p:sldId id="453" r:id="rId3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  <a:srgbClr val="FF6699"/>
    <a:srgbClr val="006600"/>
    <a:srgbClr val="9900CC"/>
    <a:srgbClr val="66FFFF"/>
    <a:srgbClr val="FF00FF"/>
    <a:srgbClr val="FFFFCC"/>
    <a:srgbClr val="FF0066"/>
    <a:srgbClr val="660033"/>
    <a:srgbClr val="FFFF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نمط ذو سمات 1 - تميي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75DCB02-9BB8-47FD-8907-85C794F793BA}" styleName="نمط ذو سمات 1 - تمييز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نمط ذو سمات 1 - تمييز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C7853C-536D-4A76-A0AE-DD22124D55A5}" styleName="نمط ذو سمات 1 - تميي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51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2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2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3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4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5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6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7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8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9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0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CADEC5-A4C1-4826-A09A-6E7D7D3A3693}" type="datetimeFigureOut">
              <a:rPr lang="en-US"/>
              <a:pPr>
                <a:defRPr/>
              </a:pPr>
              <a:t>9/26/2016</a:t>
            </a:fld>
            <a:endParaRPr lang="en-US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EA5EB-8050-4995-B1BA-1F3C6FB2FE1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split/>
    <p:sndAc>
      <p:stSnd>
        <p:snd r:embed="rId1" name="0698 - low pitched bong drum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08274-6412-4B64-A763-C9A237306E6A}" type="datetimeFigureOut">
              <a:rPr lang="en-US"/>
              <a:pPr>
                <a:defRPr/>
              </a:pPr>
              <a:t>9/26/2016</a:t>
            </a:fld>
            <a:endParaRPr lang="en-US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EB0A3C-5EF2-48B9-9ABA-3258293EDC9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split/>
    <p:sndAc>
      <p:stSnd>
        <p:snd r:embed="rId1" name="0698 - low pitched bong drum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6D414-D053-443E-8ED8-A5B3032AD528}" type="datetimeFigureOut">
              <a:rPr lang="en-US"/>
              <a:pPr>
                <a:defRPr/>
              </a:pPr>
              <a:t>9/26/2016</a:t>
            </a:fld>
            <a:endParaRPr lang="en-US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40E596-567D-4E25-B292-F3436AA7305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split/>
    <p:sndAc>
      <p:stSnd>
        <p:snd r:embed="rId1" name="0698 - low pitched bong drum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C61349-AF96-4166-8732-AB978E853073}" type="datetimeFigureOut">
              <a:rPr lang="en-US"/>
              <a:pPr>
                <a:defRPr/>
              </a:pPr>
              <a:t>9/26/2016</a:t>
            </a:fld>
            <a:endParaRPr lang="en-US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C3C1C3-7C07-4B6A-A71E-A94E6567C82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split/>
    <p:sndAc>
      <p:stSnd>
        <p:snd r:embed="rId1" name="0698 - low pitched bong drum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2E41CA-CE98-4686-8F54-FF89B9C56584}" type="datetimeFigureOut">
              <a:rPr lang="en-US"/>
              <a:pPr>
                <a:defRPr/>
              </a:pPr>
              <a:t>9/26/2016</a:t>
            </a:fld>
            <a:endParaRPr lang="en-US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86822-9B04-4DCF-A2B7-03A19EBCBA6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split/>
    <p:sndAc>
      <p:stSnd>
        <p:snd r:embed="rId1" name="0698 - low pitched bong drum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A4E88-A0EF-4467-97AB-9591637A04C7}" type="datetimeFigureOut">
              <a:rPr lang="en-US"/>
              <a:pPr>
                <a:defRPr/>
              </a:pPr>
              <a:t>9/26/2016</a:t>
            </a:fld>
            <a:endParaRPr lang="en-US" dirty="0"/>
          </a:p>
        </p:txBody>
      </p:sp>
      <p:sp>
        <p:nvSpPr>
          <p:cNvPr id="6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7258AC-7905-4427-8982-24CF1C4E4F9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split/>
    <p:sndAc>
      <p:stSnd>
        <p:snd r:embed="rId1" name="0698 - low pitched bong drum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9B5CF-B493-42C8-A233-E79171FA3ADE}" type="datetimeFigureOut">
              <a:rPr lang="en-US"/>
              <a:pPr>
                <a:defRPr/>
              </a:pPr>
              <a:t>9/26/2016</a:t>
            </a:fld>
            <a:endParaRPr lang="en-US" dirty="0"/>
          </a:p>
        </p:txBody>
      </p:sp>
      <p:sp>
        <p:nvSpPr>
          <p:cNvPr id="8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EDF0EC-9399-4742-BBF3-018A658AB62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split/>
    <p:sndAc>
      <p:stSnd>
        <p:snd r:embed="rId1" name="0698 - low pitched bong drum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D6DFEB-6514-4B34-A041-7F13492588EC}" type="datetimeFigureOut">
              <a:rPr lang="en-US"/>
              <a:pPr>
                <a:defRPr/>
              </a:pPr>
              <a:t>9/26/2016</a:t>
            </a:fld>
            <a:endParaRPr lang="en-US" dirty="0"/>
          </a:p>
        </p:txBody>
      </p:sp>
      <p:sp>
        <p:nvSpPr>
          <p:cNvPr id="4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699E9-73E0-41D1-89F9-C09E2247468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split/>
    <p:sndAc>
      <p:stSnd>
        <p:snd r:embed="rId1" name="0698 - low pitched bong drum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F10E74-79F9-44B0-814F-E8E7AC55814D}" type="datetimeFigureOut">
              <a:rPr lang="en-US"/>
              <a:pPr>
                <a:defRPr/>
              </a:pPr>
              <a:t>9/26/2016</a:t>
            </a:fld>
            <a:endParaRPr lang="en-US" dirty="0"/>
          </a:p>
        </p:txBody>
      </p:sp>
      <p:sp>
        <p:nvSpPr>
          <p:cNvPr id="3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1CC71-34F8-4873-8AD2-AFC5EED1412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split/>
    <p:sndAc>
      <p:stSnd>
        <p:snd r:embed="rId1" name="0698 - low pitched bong drum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41B542-57E1-4C17-8B7E-01F915E9D183}" type="datetimeFigureOut">
              <a:rPr lang="en-US"/>
              <a:pPr>
                <a:defRPr/>
              </a:pPr>
              <a:t>9/26/2016</a:t>
            </a:fld>
            <a:endParaRPr lang="en-US" dirty="0"/>
          </a:p>
        </p:txBody>
      </p:sp>
      <p:sp>
        <p:nvSpPr>
          <p:cNvPr id="6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34B79-0DF3-444B-B57B-B30B244C663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split/>
    <p:sndAc>
      <p:stSnd>
        <p:snd r:embed="rId1" name="0698 - low pitched bong drum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00347-C244-46E2-AE46-6438453BF4AE}" type="datetimeFigureOut">
              <a:rPr lang="en-US"/>
              <a:pPr>
                <a:defRPr/>
              </a:pPr>
              <a:t>9/26/2016</a:t>
            </a:fld>
            <a:endParaRPr lang="en-US" dirty="0"/>
          </a:p>
        </p:txBody>
      </p:sp>
      <p:sp>
        <p:nvSpPr>
          <p:cNvPr id="6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359E-1EB8-4E3C-A9D3-6E50EEBC424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split/>
    <p:sndAc>
      <p:stSnd>
        <p:snd r:embed="rId1" name="0698 - low pitched bong drum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عنصر نائب للعنوان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  <a:endParaRPr lang="en-US" smtClean="0"/>
          </a:p>
        </p:txBody>
      </p:sp>
      <p:sp>
        <p:nvSpPr>
          <p:cNvPr id="1027" name="عنصر نائب للنص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  <a:endParaRPr lang="en-US" smtClean="0"/>
          </a:p>
          <a:p>
            <a:pPr lvl="1"/>
            <a:r>
              <a:rPr lang="ar-SA" smtClean="0"/>
              <a:t>المستوى الثاني</a:t>
            </a:r>
            <a:endParaRPr lang="en-US" smtClean="0"/>
          </a:p>
          <a:p>
            <a:pPr lvl="2"/>
            <a:r>
              <a:rPr lang="ar-SA" smtClean="0"/>
              <a:t>المستوى الثالث</a:t>
            </a:r>
            <a:endParaRPr lang="en-US" smtClean="0"/>
          </a:p>
          <a:p>
            <a:pPr lvl="3"/>
            <a:r>
              <a:rPr lang="ar-SA" smtClean="0"/>
              <a:t>المستوى الرابع</a:t>
            </a:r>
            <a:endParaRPr lang="en-US" smtClean="0"/>
          </a:p>
          <a:p>
            <a:pPr lvl="4"/>
            <a:r>
              <a:rPr lang="ar-SA" smtClean="0"/>
              <a:t>المستوى الخامس</a:t>
            </a:r>
            <a:endParaRPr lang="en-US" smtClean="0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51BE30F-A8B1-46C7-AAE9-303E39A6CD32}" type="datetimeFigureOut">
              <a:rPr lang="en-US"/>
              <a:pPr>
                <a:defRPr/>
              </a:pPr>
              <a:t>9/26/2016</a:t>
            </a:fld>
            <a:endParaRPr lang="en-US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DD2DFC3-1104-4B7E-9DE4-F570F7A0B86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plit/>
    <p:sndAc>
      <p:stSnd>
        <p:snd r:embed="rId13" name="0698 - low pitched bong drum.wav"/>
      </p:stSnd>
    </p:sndAc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Arial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Arial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Arial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3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5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7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7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audio" Target="../media/audio32.wav"/><Relationship Id="rId3" Type="http://schemas.openxmlformats.org/officeDocument/2006/relationships/audio" Target="../media/audio28.wav"/><Relationship Id="rId7" Type="http://schemas.openxmlformats.org/officeDocument/2006/relationships/audio" Target="../media/audio31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30.wav"/><Relationship Id="rId5" Type="http://schemas.openxmlformats.org/officeDocument/2006/relationships/audio" Target="../media/audio29.wav"/><Relationship Id="rId4" Type="http://schemas.openxmlformats.org/officeDocument/2006/relationships/audio" Target="../media/audio17.wav"/><Relationship Id="rId9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9.wav"/><Relationship Id="rId7" Type="http://schemas.openxmlformats.org/officeDocument/2006/relationships/image" Target="../media/image14.pn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32.wav"/><Relationship Id="rId5" Type="http://schemas.openxmlformats.org/officeDocument/2006/relationships/audio" Target="../media/audio31.wav"/><Relationship Id="rId4" Type="http://schemas.openxmlformats.org/officeDocument/2006/relationships/audio" Target="../media/audio30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9.wav"/><Relationship Id="rId7" Type="http://schemas.openxmlformats.org/officeDocument/2006/relationships/image" Target="../media/image14.pn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32.wav"/><Relationship Id="rId5" Type="http://schemas.openxmlformats.org/officeDocument/2006/relationships/audio" Target="../media/audio31.wav"/><Relationship Id="rId4" Type="http://schemas.openxmlformats.org/officeDocument/2006/relationships/audio" Target="../media/audio30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4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3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gif"/><Relationship Id="rId4" Type="http://schemas.openxmlformats.org/officeDocument/2006/relationships/audio" Target="../media/audio34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8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audio" Target="../media/audio32.wav"/><Relationship Id="rId4" Type="http://schemas.openxmlformats.org/officeDocument/2006/relationships/audio" Target="../media/audio35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2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4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32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32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2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2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2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36.wav"/><Relationship Id="rId7" Type="http://schemas.openxmlformats.org/officeDocument/2006/relationships/audio" Target="../media/audio39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38.wav"/><Relationship Id="rId5" Type="http://schemas.openxmlformats.org/officeDocument/2006/relationships/audio" Target="../media/audio37.wav"/><Relationship Id="rId4" Type="http://schemas.openxmlformats.org/officeDocument/2006/relationships/audio" Target="../media/audio3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37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39.wav"/><Relationship Id="rId4" Type="http://schemas.openxmlformats.org/officeDocument/2006/relationships/audio" Target="../media/audio38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7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39.wav"/><Relationship Id="rId4" Type="http://schemas.openxmlformats.org/officeDocument/2006/relationships/audio" Target="../media/audio38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7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39.wav"/><Relationship Id="rId4" Type="http://schemas.openxmlformats.org/officeDocument/2006/relationships/audio" Target="../media/audio38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7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39.wav"/><Relationship Id="rId4" Type="http://schemas.openxmlformats.org/officeDocument/2006/relationships/audio" Target="../media/audio38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5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wmf"/><Relationship Id="rId5" Type="http://schemas.openxmlformats.org/officeDocument/2006/relationships/image" Target="../media/image4.png"/><Relationship Id="rId4" Type="http://schemas.openxmlformats.org/officeDocument/2006/relationships/audio" Target="../media/audio16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37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39.wav"/><Relationship Id="rId4" Type="http://schemas.openxmlformats.org/officeDocument/2006/relationships/audio" Target="../media/audio38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37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39.wav"/><Relationship Id="rId4" Type="http://schemas.openxmlformats.org/officeDocument/2006/relationships/audio" Target="../media/audio38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6.wav"/><Relationship Id="rId7" Type="http://schemas.openxmlformats.org/officeDocument/2006/relationships/audio" Target="../media/audio39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38.wav"/><Relationship Id="rId5" Type="http://schemas.openxmlformats.org/officeDocument/2006/relationships/audio" Target="../media/audio37.wav"/><Relationship Id="rId4" Type="http://schemas.openxmlformats.org/officeDocument/2006/relationships/audio" Target="../media/audio31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7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39.wav"/><Relationship Id="rId4" Type="http://schemas.openxmlformats.org/officeDocument/2006/relationships/audio" Target="../media/audio38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7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39.wav"/><Relationship Id="rId4" Type="http://schemas.openxmlformats.org/officeDocument/2006/relationships/audio" Target="../media/audio38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37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39.wav"/><Relationship Id="rId4" Type="http://schemas.openxmlformats.org/officeDocument/2006/relationships/audio" Target="../media/audio38.wav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37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39.wav"/><Relationship Id="rId4" Type="http://schemas.openxmlformats.org/officeDocument/2006/relationships/audio" Target="../media/audio38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7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39.wav"/><Relationship Id="rId4" Type="http://schemas.openxmlformats.org/officeDocument/2006/relationships/audio" Target="../media/audio38.wav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7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39.wav"/><Relationship Id="rId4" Type="http://schemas.openxmlformats.org/officeDocument/2006/relationships/audio" Target="../media/audio38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7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audio" Target="../media/audio18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9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audio" Target="../media/audio21.wav"/><Relationship Id="rId4" Type="http://schemas.openxmlformats.org/officeDocument/2006/relationships/audio" Target="../media/audio20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2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audio" Target="../media/audio23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4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5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6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audio" Target="../media/audio27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3"/>
          <p:cNvGrpSpPr>
            <a:grpSpLocks/>
          </p:cNvGrpSpPr>
          <p:nvPr/>
        </p:nvGrpSpPr>
        <p:grpSpPr bwMode="auto">
          <a:xfrm>
            <a:off x="785813" y="928688"/>
            <a:ext cx="7715250" cy="4445000"/>
            <a:chOff x="1142976" y="1357298"/>
            <a:chExt cx="6500858" cy="3802380"/>
          </a:xfrm>
        </p:grpSpPr>
        <p:sp>
          <p:nvSpPr>
            <p:cNvPr id="3" name="شكل بيضاوي 2"/>
            <p:cNvSpPr/>
            <p:nvPr/>
          </p:nvSpPr>
          <p:spPr>
            <a:xfrm>
              <a:off x="2143520" y="1999628"/>
              <a:ext cx="4486395" cy="2501423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pic>
          <p:nvPicPr>
            <p:cNvPr id="2053" name="صورة 1" descr="a54521de7b.pn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142976" y="1357298"/>
              <a:ext cx="6500858" cy="3802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3143240" y="2714620"/>
            <a:ext cx="311335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ar-JO" sz="5400" b="1" dirty="0"/>
              <a:t>الوحدة </a:t>
            </a:r>
            <a:r>
              <a:rPr lang="ar-EG" sz="5400" b="1" dirty="0" smtClean="0"/>
              <a:t>الثالثة</a:t>
            </a:r>
            <a:endParaRPr lang="en-US" sz="5400" b="1" dirty="0"/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8 - نمل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8 - نمل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b1jc2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428736"/>
            <a:ext cx="9144000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مربع نص 6"/>
          <p:cNvSpPr txBox="1">
            <a:spLocks noChangeArrowheads="1"/>
          </p:cNvSpPr>
          <p:nvPr/>
        </p:nvSpPr>
        <p:spPr bwMode="auto">
          <a:xfrm>
            <a:off x="714348" y="2285992"/>
            <a:ext cx="7883525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 rtl="1"/>
            <a:r>
              <a:rPr lang="ar-EG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2- أ</a:t>
            </a:r>
            <a:r>
              <a:rPr lang="ar-SA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ذكر المكونات الأساسية للجملة الاسمية والجملة الفعلية، ووضح ذلك بالأمثلة: </a:t>
            </a:r>
            <a:endParaRPr lang="en-US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bldLvl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0167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492" y="1538304"/>
            <a:ext cx="864235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500034" y="2500306"/>
            <a:ext cx="803277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SA" sz="3600" b="1" dirty="0" smtClean="0"/>
              <a:t>الجملة الاسمية تتكون من:</a:t>
            </a:r>
            <a:endParaRPr lang="en-US" sz="3600" dirty="0" smtClean="0"/>
          </a:p>
          <a:p>
            <a:pPr algn="r" rtl="1">
              <a:buFont typeface="Wingdings" pitchFamily="2" charset="2"/>
              <a:buChar char="§"/>
            </a:pPr>
            <a:r>
              <a:rPr lang="ar-SA" sz="3600" b="1" dirty="0" smtClean="0">
                <a:solidFill>
                  <a:srgbClr val="3333CC"/>
                </a:solidFill>
              </a:rPr>
              <a:t>مبتدأ	</a:t>
            </a:r>
            <a:r>
              <a:rPr lang="ar-EG" sz="3600" b="1" dirty="0" smtClean="0">
                <a:solidFill>
                  <a:srgbClr val="3333CC"/>
                </a:solidFill>
              </a:rPr>
              <a:t>        </a:t>
            </a:r>
            <a:r>
              <a:rPr lang="ar-SA" sz="3600" b="1" dirty="0" smtClean="0">
                <a:solidFill>
                  <a:srgbClr val="3333CC"/>
                </a:solidFill>
              </a:rPr>
              <a:t>خبر</a:t>
            </a:r>
            <a:endParaRPr lang="en-US" sz="3600" dirty="0" smtClean="0">
              <a:solidFill>
                <a:srgbClr val="3333CC"/>
              </a:solidFill>
            </a:endParaRPr>
          </a:p>
          <a:p>
            <a:pPr algn="r" rtl="1">
              <a:buFont typeface="Wingdings" pitchFamily="2" charset="2"/>
              <a:buChar char="§"/>
            </a:pPr>
            <a:r>
              <a:rPr lang="ar-SA" sz="3600" b="1" dirty="0" smtClean="0">
                <a:solidFill>
                  <a:srgbClr val="C00000"/>
                </a:solidFill>
              </a:rPr>
              <a:t>محمد محترم</a:t>
            </a:r>
            <a:r>
              <a:rPr lang="ar-SA" sz="3600" b="1" dirty="0" smtClean="0">
                <a:solidFill>
                  <a:srgbClr val="3333CC"/>
                </a:solidFill>
              </a:rPr>
              <a:t>.    </a:t>
            </a:r>
            <a:endParaRPr lang="en-US" sz="3600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0167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492" y="1538304"/>
            <a:ext cx="864235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500034" y="2500306"/>
            <a:ext cx="803277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SA" sz="3600" b="1" dirty="0" smtClean="0"/>
              <a:t>الجملة </a:t>
            </a:r>
            <a:r>
              <a:rPr lang="ar-EG" sz="3600" b="1" dirty="0" smtClean="0"/>
              <a:t>الفعلية </a:t>
            </a:r>
            <a:r>
              <a:rPr lang="ar-SA" sz="3600" b="1" dirty="0" smtClean="0"/>
              <a:t>تتكون من:</a:t>
            </a:r>
            <a:endParaRPr lang="en-US" sz="3600" dirty="0" smtClean="0"/>
          </a:p>
          <a:p>
            <a:pPr algn="r" rtl="1">
              <a:buFont typeface="Wingdings" pitchFamily="2" charset="2"/>
              <a:buChar char="§"/>
            </a:pPr>
            <a:r>
              <a:rPr lang="ar-EG" sz="3600" b="1" dirty="0" smtClean="0">
                <a:solidFill>
                  <a:srgbClr val="3333CC"/>
                </a:solidFill>
              </a:rPr>
              <a:t>فعل     فاعل</a:t>
            </a:r>
            <a:endParaRPr lang="en-US" sz="3600" dirty="0" smtClean="0">
              <a:solidFill>
                <a:srgbClr val="3333CC"/>
              </a:solidFill>
            </a:endParaRPr>
          </a:p>
          <a:p>
            <a:pPr algn="r" rtl="1">
              <a:buFont typeface="Wingdings" pitchFamily="2" charset="2"/>
              <a:buChar char="§"/>
            </a:pPr>
            <a:r>
              <a:rPr lang="ar-SA" sz="3600" b="1" dirty="0" smtClean="0">
                <a:solidFill>
                  <a:srgbClr val="C00000"/>
                </a:solidFill>
              </a:rPr>
              <a:t>قام عليُّ.    </a:t>
            </a:r>
            <a:endParaRPr lang="en-US" sz="3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diamond-clip-art-images-purple-diamond-md.pn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333375"/>
            <a:ext cx="7745437" cy="1023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ستطيل 2"/>
          <p:cNvSpPr>
            <a:spLocks noChangeArrowheads="1"/>
          </p:cNvSpPr>
          <p:nvPr/>
        </p:nvSpPr>
        <p:spPr bwMode="auto">
          <a:xfrm>
            <a:off x="1500166" y="444981"/>
            <a:ext cx="678658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 rtl="1"/>
            <a:r>
              <a:rPr lang="ar-EG" sz="4400" b="1" dirty="0" smtClean="0">
                <a:solidFill>
                  <a:schemeClr val="bg1"/>
                </a:solidFill>
              </a:rPr>
              <a:t>3- </a:t>
            </a:r>
            <a:r>
              <a:rPr lang="ar-SA" sz="4400" b="1" dirty="0" smtClean="0">
                <a:solidFill>
                  <a:schemeClr val="bg1"/>
                </a:solidFill>
              </a:rPr>
              <a:t>أكمل الجدول التالي:</a:t>
            </a:r>
            <a:endParaRPr lang="en-US" sz="4400" b="1" dirty="0" smtClean="0">
              <a:solidFill>
                <a:schemeClr val="bg1"/>
              </a:solidFill>
            </a:endParaRPr>
          </a:p>
        </p:txBody>
      </p:sp>
      <p:graphicFrame>
        <p:nvGraphicFramePr>
          <p:cNvPr id="6" name="جدول 5"/>
          <p:cNvGraphicFramePr>
            <a:graphicFrameLocks noGrp="1"/>
          </p:cNvGraphicFramePr>
          <p:nvPr/>
        </p:nvGraphicFramePr>
        <p:xfrm>
          <a:off x="404824" y="1785926"/>
          <a:ext cx="8310580" cy="471491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129488"/>
                <a:gridCol w="2025802"/>
                <a:gridCol w="2077645"/>
                <a:gridCol w="2077645"/>
              </a:tblGrid>
              <a:tr h="942982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solidFill>
                      <a:srgbClr val="66FFFF"/>
                    </a:solidFill>
                  </a:tcPr>
                </a:tc>
              </a:tr>
              <a:tr h="942982">
                <a:tc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</a:tr>
              <a:tr h="942982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solidFill>
                      <a:srgbClr val="66FFFF"/>
                    </a:solidFill>
                  </a:tcPr>
                </a:tc>
              </a:tr>
              <a:tr h="942982">
                <a:tc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</a:tr>
              <a:tr h="942982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solidFill>
                      <a:srgbClr val="66FFFF"/>
                    </a:solidFill>
                  </a:tcPr>
                </a:tc>
              </a:tr>
            </a:tbl>
          </a:graphicData>
        </a:graphic>
      </p:graphicFrame>
      <p:sp>
        <p:nvSpPr>
          <p:cNvPr id="7" name="مستطيل 6"/>
          <p:cNvSpPr/>
          <p:nvPr/>
        </p:nvSpPr>
        <p:spPr>
          <a:xfrm>
            <a:off x="6715140" y="1785926"/>
            <a:ext cx="16778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نوع الاسم</a:t>
            </a:r>
            <a:endParaRPr lang="ar-EG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4643438" y="1915531"/>
            <a:ext cx="18573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علامة رفعه</a:t>
            </a:r>
            <a:endParaRPr lang="ar-EG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2571736" y="1915531"/>
            <a:ext cx="196362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علامة نصبه</a:t>
            </a:r>
            <a:endParaRPr lang="ar-EG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500034" y="1785926"/>
            <a:ext cx="19636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علامة جره</a:t>
            </a:r>
            <a:endParaRPr lang="ar-EG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6715140" y="2928934"/>
            <a:ext cx="16778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2800" b="1" dirty="0" smtClean="0"/>
              <a:t>المفرد</a:t>
            </a:r>
            <a:endParaRPr lang="ar-EG" sz="2800" dirty="0"/>
          </a:p>
        </p:txBody>
      </p:sp>
      <p:sp>
        <p:nvSpPr>
          <p:cNvPr id="12" name="مستطيل 11"/>
          <p:cNvSpPr/>
          <p:nvPr/>
        </p:nvSpPr>
        <p:spPr>
          <a:xfrm>
            <a:off x="4572000" y="2905780"/>
            <a:ext cx="20002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2800" b="1" dirty="0" smtClean="0"/>
              <a:t>الضمة الظاهرة</a:t>
            </a:r>
            <a:endParaRPr lang="ar-EG" sz="2800" dirty="0"/>
          </a:p>
        </p:txBody>
      </p:sp>
      <p:sp>
        <p:nvSpPr>
          <p:cNvPr id="13" name="مستطيل 12"/>
          <p:cNvSpPr/>
          <p:nvPr/>
        </p:nvSpPr>
        <p:spPr>
          <a:xfrm>
            <a:off x="6751777" y="3844357"/>
            <a:ext cx="19636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2800" b="1" dirty="0" smtClean="0"/>
              <a:t>جمع التكسير</a:t>
            </a:r>
            <a:endParaRPr lang="en-US" sz="2800" dirty="0"/>
          </a:p>
        </p:txBody>
      </p:sp>
      <p:sp>
        <p:nvSpPr>
          <p:cNvPr id="14" name="مستطيل 13"/>
          <p:cNvSpPr/>
          <p:nvPr/>
        </p:nvSpPr>
        <p:spPr>
          <a:xfrm>
            <a:off x="4608637" y="3857628"/>
            <a:ext cx="20002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2800" b="1" dirty="0" smtClean="0"/>
              <a:t>الفتحة الظاهرة</a:t>
            </a:r>
            <a:endParaRPr lang="ar-EG" sz="2800" dirty="0"/>
          </a:p>
        </p:txBody>
      </p:sp>
      <p:sp>
        <p:nvSpPr>
          <p:cNvPr id="15" name="مستطيل 14"/>
          <p:cNvSpPr/>
          <p:nvPr/>
        </p:nvSpPr>
        <p:spPr>
          <a:xfrm>
            <a:off x="6751777" y="4714884"/>
            <a:ext cx="19636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2800" b="1" dirty="0" smtClean="0"/>
              <a:t>الاسم المقصور</a:t>
            </a:r>
            <a:endParaRPr lang="en-US" sz="2800" dirty="0"/>
          </a:p>
        </p:txBody>
      </p:sp>
      <p:sp>
        <p:nvSpPr>
          <p:cNvPr id="16" name="مستطيل 15"/>
          <p:cNvSpPr/>
          <p:nvPr/>
        </p:nvSpPr>
        <p:spPr>
          <a:xfrm>
            <a:off x="4608637" y="4643446"/>
            <a:ext cx="20002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2800" b="1" dirty="0" smtClean="0"/>
              <a:t>الضمة المقدرة للتعذر</a:t>
            </a:r>
            <a:endParaRPr lang="ar-EG" sz="2800" dirty="0"/>
          </a:p>
        </p:txBody>
      </p:sp>
      <p:sp>
        <p:nvSpPr>
          <p:cNvPr id="17" name="مستطيل 16"/>
          <p:cNvSpPr/>
          <p:nvPr/>
        </p:nvSpPr>
        <p:spPr>
          <a:xfrm>
            <a:off x="2500298" y="4643446"/>
            <a:ext cx="195068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2800" b="1" dirty="0" smtClean="0"/>
              <a:t>الفتحة المقدرة للتعذر</a:t>
            </a:r>
            <a:endParaRPr lang="ar-EG" sz="2800" dirty="0"/>
          </a:p>
        </p:txBody>
      </p:sp>
      <p:sp>
        <p:nvSpPr>
          <p:cNvPr id="18" name="مستطيل 17"/>
          <p:cNvSpPr/>
          <p:nvPr/>
        </p:nvSpPr>
        <p:spPr>
          <a:xfrm>
            <a:off x="6751777" y="5643578"/>
            <a:ext cx="19636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2800" b="1" dirty="0" smtClean="0"/>
              <a:t>الممنوع من الصرف</a:t>
            </a:r>
            <a:endParaRPr lang="en-US" sz="2800" dirty="0"/>
          </a:p>
        </p:txBody>
      </p:sp>
      <p:sp>
        <p:nvSpPr>
          <p:cNvPr id="19" name="مستطيل 18"/>
          <p:cNvSpPr/>
          <p:nvPr/>
        </p:nvSpPr>
        <p:spPr>
          <a:xfrm>
            <a:off x="4608637" y="5691862"/>
            <a:ext cx="20002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2800" b="1" dirty="0" smtClean="0"/>
              <a:t>الضمة الظاهرة</a:t>
            </a:r>
            <a:endParaRPr lang="ar-EG" sz="2800" dirty="0"/>
          </a:p>
        </p:txBody>
      </p:sp>
      <p:sp>
        <p:nvSpPr>
          <p:cNvPr id="20" name="مستطيل 19"/>
          <p:cNvSpPr/>
          <p:nvPr/>
        </p:nvSpPr>
        <p:spPr>
          <a:xfrm>
            <a:off x="2500298" y="5763300"/>
            <a:ext cx="19506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2800" b="1" dirty="0" smtClean="0"/>
              <a:t>الفتحة الظاهرة</a:t>
            </a:r>
            <a:endParaRPr lang="ar-EG" sz="2800" dirty="0"/>
          </a:p>
        </p:txBody>
      </p:sp>
      <p:sp>
        <p:nvSpPr>
          <p:cNvPr id="21" name="مستطيل 20"/>
          <p:cNvSpPr/>
          <p:nvPr/>
        </p:nvSpPr>
        <p:spPr>
          <a:xfrm>
            <a:off x="2500298" y="2905780"/>
            <a:ext cx="19506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2800" b="1" dirty="0" smtClean="0"/>
              <a:t>الضمة الظاهرة</a:t>
            </a:r>
            <a:endParaRPr lang="ar-EG" sz="2800" dirty="0"/>
          </a:p>
        </p:txBody>
      </p:sp>
      <p:sp>
        <p:nvSpPr>
          <p:cNvPr id="22" name="مستطيل 21"/>
          <p:cNvSpPr/>
          <p:nvPr/>
        </p:nvSpPr>
        <p:spPr>
          <a:xfrm>
            <a:off x="2500298" y="3905912"/>
            <a:ext cx="19506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2800" b="1" dirty="0" smtClean="0"/>
              <a:t>الفتحة الظاهرة</a:t>
            </a:r>
            <a:endParaRPr lang="ar-EG" sz="2800" dirty="0"/>
          </a:p>
        </p:txBody>
      </p:sp>
      <p:sp>
        <p:nvSpPr>
          <p:cNvPr id="23" name="مستطيل 22"/>
          <p:cNvSpPr/>
          <p:nvPr/>
        </p:nvSpPr>
        <p:spPr>
          <a:xfrm>
            <a:off x="478173" y="4666600"/>
            <a:ext cx="195068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2800" b="1" dirty="0" smtClean="0"/>
              <a:t>الفتحة المقدرة للتعذر</a:t>
            </a:r>
            <a:endParaRPr lang="ar-EG" sz="2800" dirty="0"/>
          </a:p>
        </p:txBody>
      </p:sp>
      <p:sp>
        <p:nvSpPr>
          <p:cNvPr id="24" name="مستطيل 23"/>
          <p:cNvSpPr/>
          <p:nvPr/>
        </p:nvSpPr>
        <p:spPr>
          <a:xfrm>
            <a:off x="478173" y="5786454"/>
            <a:ext cx="19506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2800" b="1" dirty="0" smtClean="0"/>
              <a:t>الفتحة الظاهرة</a:t>
            </a:r>
            <a:endParaRPr lang="ar-EG" sz="2800" dirty="0"/>
          </a:p>
        </p:txBody>
      </p:sp>
      <p:sp>
        <p:nvSpPr>
          <p:cNvPr id="25" name="مستطيل 24"/>
          <p:cNvSpPr/>
          <p:nvPr/>
        </p:nvSpPr>
        <p:spPr>
          <a:xfrm>
            <a:off x="478173" y="2928934"/>
            <a:ext cx="19506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ar-SA" sz="2800" b="1" dirty="0" smtClean="0"/>
              <a:t>الكسرة الظاهرة</a:t>
            </a:r>
            <a:endParaRPr lang="en-US" sz="2800" dirty="0"/>
          </a:p>
        </p:txBody>
      </p:sp>
      <p:sp>
        <p:nvSpPr>
          <p:cNvPr id="26" name="مستطيل 25"/>
          <p:cNvSpPr/>
          <p:nvPr/>
        </p:nvSpPr>
        <p:spPr>
          <a:xfrm>
            <a:off x="478173" y="3929066"/>
            <a:ext cx="19506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ar-SA" sz="2800" b="1" dirty="0" smtClean="0"/>
              <a:t>الكسرة الظاهرة</a:t>
            </a:r>
            <a:endParaRPr lang="en-US" sz="2800" dirty="0"/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328 - 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328 - 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328 - 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328 - 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0322 - clank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0322 - clank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0322 - clank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0322 - clank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diamond-clip-art-images-purple-diamond-md.pn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333375"/>
            <a:ext cx="7745437" cy="1023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ستطيل 2"/>
          <p:cNvSpPr>
            <a:spLocks noChangeArrowheads="1"/>
          </p:cNvSpPr>
          <p:nvPr/>
        </p:nvSpPr>
        <p:spPr bwMode="auto">
          <a:xfrm>
            <a:off x="1500166" y="444981"/>
            <a:ext cx="678658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 rtl="1"/>
            <a:r>
              <a:rPr lang="ar-EG" sz="4400" b="1" dirty="0" smtClean="0">
                <a:solidFill>
                  <a:schemeClr val="bg1"/>
                </a:solidFill>
              </a:rPr>
              <a:t>3- </a:t>
            </a:r>
            <a:r>
              <a:rPr lang="ar-SA" sz="4400" b="1" dirty="0" smtClean="0">
                <a:solidFill>
                  <a:schemeClr val="bg1"/>
                </a:solidFill>
              </a:rPr>
              <a:t>أكمل الجدول التالي:</a:t>
            </a:r>
            <a:endParaRPr lang="en-US" sz="4400" b="1" dirty="0" smtClean="0">
              <a:solidFill>
                <a:schemeClr val="bg1"/>
              </a:solidFill>
            </a:endParaRPr>
          </a:p>
        </p:txBody>
      </p:sp>
      <p:graphicFrame>
        <p:nvGraphicFramePr>
          <p:cNvPr id="6" name="جدول 5"/>
          <p:cNvGraphicFramePr>
            <a:graphicFrameLocks noGrp="1"/>
          </p:cNvGraphicFramePr>
          <p:nvPr/>
        </p:nvGraphicFramePr>
        <p:xfrm>
          <a:off x="404824" y="1785926"/>
          <a:ext cx="8310580" cy="471491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129488"/>
                <a:gridCol w="2025802"/>
                <a:gridCol w="2077645"/>
                <a:gridCol w="2077645"/>
              </a:tblGrid>
              <a:tr h="942982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solidFill>
                      <a:srgbClr val="66FFFF"/>
                    </a:solidFill>
                  </a:tcPr>
                </a:tc>
              </a:tr>
              <a:tr h="942982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</a:tr>
              <a:tr h="942982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solidFill>
                      <a:srgbClr val="66FFFF"/>
                    </a:solidFill>
                  </a:tcPr>
                </a:tc>
              </a:tr>
              <a:tr h="942982">
                <a:tc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</a:tr>
              <a:tr h="942982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solidFill>
                      <a:srgbClr val="66FFFF"/>
                    </a:solidFill>
                  </a:tcPr>
                </a:tc>
              </a:tr>
            </a:tbl>
          </a:graphicData>
        </a:graphic>
      </p:graphicFrame>
      <p:sp>
        <p:nvSpPr>
          <p:cNvPr id="7" name="مستطيل 6"/>
          <p:cNvSpPr/>
          <p:nvPr/>
        </p:nvSpPr>
        <p:spPr>
          <a:xfrm>
            <a:off x="6715140" y="1785926"/>
            <a:ext cx="16778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نوع الاسم</a:t>
            </a:r>
            <a:endParaRPr lang="ar-EG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4643438" y="1915531"/>
            <a:ext cx="18573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علامة رفعه</a:t>
            </a:r>
            <a:endParaRPr lang="ar-EG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2571736" y="1915531"/>
            <a:ext cx="196362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علامة نصبه</a:t>
            </a:r>
            <a:endParaRPr lang="ar-EG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500034" y="1785926"/>
            <a:ext cx="19636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علامة جره</a:t>
            </a:r>
            <a:endParaRPr lang="ar-EG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6715140" y="2928934"/>
            <a:ext cx="16778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2800" b="1" dirty="0" smtClean="0"/>
              <a:t>المنقوص</a:t>
            </a:r>
            <a:endParaRPr lang="ar-EG" sz="2800" dirty="0"/>
          </a:p>
        </p:txBody>
      </p:sp>
      <p:sp>
        <p:nvSpPr>
          <p:cNvPr id="12" name="مستطيل 11"/>
          <p:cNvSpPr/>
          <p:nvPr/>
        </p:nvSpPr>
        <p:spPr>
          <a:xfrm>
            <a:off x="4572000" y="2714620"/>
            <a:ext cx="20002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2800" b="1" dirty="0" smtClean="0"/>
              <a:t>الضمة المقدرة للثقل</a:t>
            </a:r>
            <a:endParaRPr lang="ar-EG" sz="2800" dirty="0"/>
          </a:p>
        </p:txBody>
      </p:sp>
      <p:sp>
        <p:nvSpPr>
          <p:cNvPr id="13" name="مستطيل 12"/>
          <p:cNvSpPr/>
          <p:nvPr/>
        </p:nvSpPr>
        <p:spPr>
          <a:xfrm>
            <a:off x="6751777" y="3844357"/>
            <a:ext cx="19636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2800" b="1" dirty="0" smtClean="0"/>
              <a:t>المثنى</a:t>
            </a:r>
            <a:endParaRPr lang="en-US" sz="2800" dirty="0"/>
          </a:p>
        </p:txBody>
      </p:sp>
      <p:sp>
        <p:nvSpPr>
          <p:cNvPr id="14" name="مستطيل 13"/>
          <p:cNvSpPr/>
          <p:nvPr/>
        </p:nvSpPr>
        <p:spPr>
          <a:xfrm>
            <a:off x="4608637" y="3857628"/>
            <a:ext cx="20002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2800" b="1" dirty="0" smtClean="0"/>
              <a:t>الألف</a:t>
            </a:r>
            <a:endParaRPr lang="ar-EG" sz="2800" dirty="0"/>
          </a:p>
        </p:txBody>
      </p:sp>
      <p:sp>
        <p:nvSpPr>
          <p:cNvPr id="15" name="مستطيل 14"/>
          <p:cNvSpPr/>
          <p:nvPr/>
        </p:nvSpPr>
        <p:spPr>
          <a:xfrm>
            <a:off x="6751777" y="4714884"/>
            <a:ext cx="19636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2800" b="1" dirty="0" smtClean="0"/>
              <a:t>جمع المذكر السالم</a:t>
            </a:r>
            <a:endParaRPr lang="en-US" sz="2800" dirty="0"/>
          </a:p>
        </p:txBody>
      </p:sp>
      <p:sp>
        <p:nvSpPr>
          <p:cNvPr id="16" name="مستطيل 15"/>
          <p:cNvSpPr/>
          <p:nvPr/>
        </p:nvSpPr>
        <p:spPr>
          <a:xfrm>
            <a:off x="4608637" y="4834606"/>
            <a:ext cx="20002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2800" b="1" dirty="0" smtClean="0"/>
              <a:t>الواو</a:t>
            </a:r>
            <a:endParaRPr lang="ar-EG" sz="2800" dirty="0"/>
          </a:p>
        </p:txBody>
      </p:sp>
      <p:sp>
        <p:nvSpPr>
          <p:cNvPr id="17" name="مستطيل 16"/>
          <p:cNvSpPr/>
          <p:nvPr/>
        </p:nvSpPr>
        <p:spPr>
          <a:xfrm>
            <a:off x="2500298" y="4834606"/>
            <a:ext cx="19506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2800" b="1" dirty="0" smtClean="0"/>
              <a:t>الياء</a:t>
            </a:r>
            <a:endParaRPr lang="ar-EG" sz="2800" dirty="0"/>
          </a:p>
        </p:txBody>
      </p:sp>
      <p:sp>
        <p:nvSpPr>
          <p:cNvPr id="18" name="مستطيل 17"/>
          <p:cNvSpPr/>
          <p:nvPr/>
        </p:nvSpPr>
        <p:spPr>
          <a:xfrm>
            <a:off x="6572264" y="5572140"/>
            <a:ext cx="207170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2800" b="1" dirty="0" smtClean="0"/>
              <a:t>جمع المؤنث السالم</a:t>
            </a:r>
            <a:endParaRPr lang="en-US" sz="2800" dirty="0"/>
          </a:p>
        </p:txBody>
      </p:sp>
      <p:sp>
        <p:nvSpPr>
          <p:cNvPr id="19" name="مستطيل 18"/>
          <p:cNvSpPr/>
          <p:nvPr/>
        </p:nvSpPr>
        <p:spPr>
          <a:xfrm>
            <a:off x="4608637" y="5691862"/>
            <a:ext cx="20002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2800" b="1" dirty="0" smtClean="0"/>
              <a:t>الضمة الظاهرة</a:t>
            </a:r>
            <a:endParaRPr lang="ar-EG" sz="2800" dirty="0"/>
          </a:p>
        </p:txBody>
      </p:sp>
      <p:sp>
        <p:nvSpPr>
          <p:cNvPr id="20" name="مستطيل 19"/>
          <p:cNvSpPr/>
          <p:nvPr/>
        </p:nvSpPr>
        <p:spPr>
          <a:xfrm>
            <a:off x="2500298" y="5763300"/>
            <a:ext cx="19506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2800" b="1" dirty="0" smtClean="0"/>
              <a:t>الكسرة </a:t>
            </a:r>
            <a:r>
              <a:rPr lang="ar-SA" sz="2800" b="1" dirty="0" smtClean="0"/>
              <a:t>الظاهرة</a:t>
            </a:r>
            <a:endParaRPr lang="ar-EG" sz="2800" dirty="0"/>
          </a:p>
        </p:txBody>
      </p:sp>
      <p:sp>
        <p:nvSpPr>
          <p:cNvPr id="21" name="مستطيل 20"/>
          <p:cNvSpPr/>
          <p:nvPr/>
        </p:nvSpPr>
        <p:spPr>
          <a:xfrm>
            <a:off x="2500298" y="2905780"/>
            <a:ext cx="19506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2800" b="1" dirty="0" smtClean="0"/>
              <a:t>الفتحة الظاهرة</a:t>
            </a:r>
            <a:endParaRPr lang="ar-EG" sz="2800" dirty="0"/>
          </a:p>
        </p:txBody>
      </p:sp>
      <p:sp>
        <p:nvSpPr>
          <p:cNvPr id="22" name="مستطيل 21"/>
          <p:cNvSpPr/>
          <p:nvPr/>
        </p:nvSpPr>
        <p:spPr>
          <a:xfrm>
            <a:off x="2500298" y="3905912"/>
            <a:ext cx="19506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2800" b="1" dirty="0" smtClean="0"/>
              <a:t>الفتحة الظاهرة</a:t>
            </a:r>
            <a:endParaRPr lang="ar-EG" sz="2800" dirty="0"/>
          </a:p>
        </p:txBody>
      </p:sp>
      <p:sp>
        <p:nvSpPr>
          <p:cNvPr id="23" name="مستطيل 22"/>
          <p:cNvSpPr/>
          <p:nvPr/>
        </p:nvSpPr>
        <p:spPr>
          <a:xfrm>
            <a:off x="478173" y="4666600"/>
            <a:ext cx="19506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2800" b="1" dirty="0" smtClean="0"/>
              <a:t>الياء</a:t>
            </a:r>
            <a:endParaRPr lang="ar-EG" sz="2800" dirty="0"/>
          </a:p>
        </p:txBody>
      </p:sp>
      <p:sp>
        <p:nvSpPr>
          <p:cNvPr id="24" name="مستطيل 23"/>
          <p:cNvSpPr/>
          <p:nvPr/>
        </p:nvSpPr>
        <p:spPr>
          <a:xfrm>
            <a:off x="478173" y="5786454"/>
            <a:ext cx="19506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2800" b="1" dirty="0" smtClean="0"/>
              <a:t>الكسرة </a:t>
            </a:r>
            <a:r>
              <a:rPr lang="ar-SA" sz="2800" b="1" dirty="0" smtClean="0"/>
              <a:t>الظاهرة</a:t>
            </a:r>
            <a:endParaRPr lang="ar-EG" sz="2800" dirty="0"/>
          </a:p>
        </p:txBody>
      </p:sp>
      <p:sp>
        <p:nvSpPr>
          <p:cNvPr id="25" name="مستطيل 24"/>
          <p:cNvSpPr/>
          <p:nvPr/>
        </p:nvSpPr>
        <p:spPr>
          <a:xfrm>
            <a:off x="478173" y="2714620"/>
            <a:ext cx="195068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2800" b="1" dirty="0" smtClean="0"/>
              <a:t>الضمة المقدرة للثقل</a:t>
            </a:r>
            <a:endParaRPr lang="ar-EG" sz="2800" dirty="0"/>
          </a:p>
        </p:txBody>
      </p:sp>
      <p:sp>
        <p:nvSpPr>
          <p:cNvPr id="26" name="مستطيل 25"/>
          <p:cNvSpPr/>
          <p:nvPr/>
        </p:nvSpPr>
        <p:spPr>
          <a:xfrm>
            <a:off x="478173" y="3929066"/>
            <a:ext cx="19506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2800" b="1" dirty="0" smtClean="0"/>
              <a:t>الياء</a:t>
            </a:r>
            <a:endParaRPr lang="en-US" sz="2800" dirty="0"/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328 - 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328 - 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328 - 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328 - 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322 - clank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322 - clank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322 - clank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322 - clank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diamond-clip-art-images-purple-diamond-md.pn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333375"/>
            <a:ext cx="7745437" cy="1023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ستطيل 2"/>
          <p:cNvSpPr>
            <a:spLocks noChangeArrowheads="1"/>
          </p:cNvSpPr>
          <p:nvPr/>
        </p:nvSpPr>
        <p:spPr bwMode="auto">
          <a:xfrm>
            <a:off x="1500166" y="444981"/>
            <a:ext cx="678658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 rtl="1"/>
            <a:r>
              <a:rPr lang="ar-EG" sz="4400" b="1" dirty="0" smtClean="0">
                <a:solidFill>
                  <a:schemeClr val="bg1"/>
                </a:solidFill>
              </a:rPr>
              <a:t>3- </a:t>
            </a:r>
            <a:r>
              <a:rPr lang="ar-SA" sz="4400" b="1" dirty="0" smtClean="0">
                <a:solidFill>
                  <a:schemeClr val="bg1"/>
                </a:solidFill>
              </a:rPr>
              <a:t>أكمل الجدول التالي:</a:t>
            </a:r>
            <a:endParaRPr lang="en-US" sz="4400" b="1" dirty="0" smtClean="0">
              <a:solidFill>
                <a:schemeClr val="bg1"/>
              </a:solidFill>
            </a:endParaRPr>
          </a:p>
        </p:txBody>
      </p:sp>
      <p:graphicFrame>
        <p:nvGraphicFramePr>
          <p:cNvPr id="6" name="جدول 5"/>
          <p:cNvGraphicFramePr>
            <a:graphicFrameLocks noGrp="1"/>
          </p:cNvGraphicFramePr>
          <p:nvPr/>
        </p:nvGraphicFramePr>
        <p:xfrm>
          <a:off x="404824" y="1785926"/>
          <a:ext cx="8310580" cy="1885964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129488"/>
                <a:gridCol w="2025802"/>
                <a:gridCol w="2077645"/>
                <a:gridCol w="2077645"/>
              </a:tblGrid>
              <a:tr h="942982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solidFill>
                      <a:srgbClr val="66FFFF"/>
                    </a:solidFill>
                  </a:tcPr>
                </a:tc>
              </a:tr>
              <a:tr h="942982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7" name="مستطيل 6"/>
          <p:cNvSpPr/>
          <p:nvPr/>
        </p:nvSpPr>
        <p:spPr>
          <a:xfrm>
            <a:off x="6715140" y="1785926"/>
            <a:ext cx="16778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نوع الاسم</a:t>
            </a:r>
            <a:endParaRPr lang="ar-EG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4643438" y="1915531"/>
            <a:ext cx="18573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علامة رفعه</a:t>
            </a:r>
            <a:endParaRPr lang="ar-EG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2571736" y="1915531"/>
            <a:ext cx="196362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علامة نصبه</a:t>
            </a:r>
            <a:endParaRPr lang="ar-EG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500034" y="1785926"/>
            <a:ext cx="19636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علامة جره</a:t>
            </a:r>
            <a:endParaRPr lang="ar-EG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6715140" y="2786058"/>
            <a:ext cx="16778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2800" b="1" dirty="0" smtClean="0"/>
              <a:t>الاسماء الخمسة</a:t>
            </a:r>
            <a:endParaRPr lang="ar-EG" sz="2800" dirty="0"/>
          </a:p>
        </p:txBody>
      </p:sp>
      <p:sp>
        <p:nvSpPr>
          <p:cNvPr id="12" name="مستطيل 11"/>
          <p:cNvSpPr/>
          <p:nvPr/>
        </p:nvSpPr>
        <p:spPr>
          <a:xfrm>
            <a:off x="4572000" y="2928934"/>
            <a:ext cx="20002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2800" b="1" dirty="0" smtClean="0"/>
              <a:t>الياء</a:t>
            </a:r>
            <a:endParaRPr lang="ar-EG" sz="2800" dirty="0"/>
          </a:p>
        </p:txBody>
      </p:sp>
      <p:sp>
        <p:nvSpPr>
          <p:cNvPr id="21" name="مستطيل 20"/>
          <p:cNvSpPr/>
          <p:nvPr/>
        </p:nvSpPr>
        <p:spPr>
          <a:xfrm>
            <a:off x="2500298" y="2905780"/>
            <a:ext cx="19506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2800" b="1" dirty="0" smtClean="0"/>
              <a:t>ال</a:t>
            </a:r>
            <a:r>
              <a:rPr lang="ar-SA" sz="2800" b="1" dirty="0" smtClean="0"/>
              <a:t>أ</a:t>
            </a:r>
            <a:r>
              <a:rPr lang="ar-EG" sz="2800" b="1" dirty="0" smtClean="0"/>
              <a:t>لف</a:t>
            </a:r>
            <a:endParaRPr lang="ar-EG" sz="2800" dirty="0"/>
          </a:p>
        </p:txBody>
      </p:sp>
      <p:sp>
        <p:nvSpPr>
          <p:cNvPr id="25" name="مستطيل 24"/>
          <p:cNvSpPr/>
          <p:nvPr/>
        </p:nvSpPr>
        <p:spPr>
          <a:xfrm>
            <a:off x="478173" y="2928934"/>
            <a:ext cx="19506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2800" b="1" dirty="0" smtClean="0"/>
              <a:t>الياء</a:t>
            </a:r>
            <a:endParaRPr lang="ar-EG" sz="2800" dirty="0"/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328 - 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322 - clank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21" grpId="0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صورة 2" descr="39830_1225942626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74750" y="692150"/>
            <a:ext cx="6578600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2987675" y="1571612"/>
            <a:ext cx="342900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SA" sz="8800" b="1" dirty="0" smtClean="0">
                <a:solidFill>
                  <a:srgbClr val="3333CC"/>
                </a:solidFill>
              </a:rPr>
              <a:t>نشاطات التعلم</a:t>
            </a:r>
            <a:endParaRPr lang="en-US" sz="8800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>
            <a:grpSpLocks/>
          </p:cNvGrpSpPr>
          <p:nvPr/>
        </p:nvGrpSpPr>
        <p:grpSpPr bwMode="auto">
          <a:xfrm>
            <a:off x="468313" y="404813"/>
            <a:ext cx="8150225" cy="1655762"/>
            <a:chOff x="7179283" y="357166"/>
            <a:chExt cx="914566" cy="1857366"/>
          </a:xfrm>
        </p:grpSpPr>
        <p:sp>
          <p:nvSpPr>
            <p:cNvPr id="3" name="مستطيل مستدير الزوايا 2"/>
            <p:cNvSpPr/>
            <p:nvPr/>
          </p:nvSpPr>
          <p:spPr>
            <a:xfrm>
              <a:off x="7349940" y="499629"/>
              <a:ext cx="610126" cy="1429976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pic>
          <p:nvPicPr>
            <p:cNvPr id="4" name="صورة 1" descr="CBd-6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 bwMode="auto">
            <a:xfrm>
              <a:off x="7179283" y="357166"/>
              <a:ext cx="914566" cy="1857366"/>
            </a:xfrm>
            <a:prstGeom prst="round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1214414" y="714356"/>
            <a:ext cx="657229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 rtl="1"/>
            <a:r>
              <a:rPr lang="ar-SA" sz="5400" b="1" dirty="0" smtClean="0"/>
              <a:t>مهارات حياتية: </a:t>
            </a:r>
            <a:endParaRPr lang="en-US" sz="5400" dirty="0"/>
          </a:p>
        </p:txBody>
      </p:sp>
      <p:pic>
        <p:nvPicPr>
          <p:cNvPr id="6" name="صورة 5" descr="img_1355587389_864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5720" y="2633492"/>
            <a:ext cx="8643998" cy="308152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785786" y="3214686"/>
            <a:ext cx="7380287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rtl="1"/>
            <a:r>
              <a:rPr lang="ar-SA" sz="4400" b="1" dirty="0" smtClean="0">
                <a:solidFill>
                  <a:srgbClr val="FF0000"/>
                </a:solidFill>
              </a:rPr>
              <a:t>توطين النفس على التفاؤل بالخير، وتوقّع الأفضل سمة الناجحين في حياتهم. </a:t>
            </a:r>
            <a:endParaRPr lang="en-US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939 - p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939 - p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160 - bing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160 - bing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642910" y="1285856"/>
          <a:ext cx="8096265" cy="4598278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47927"/>
                <a:gridCol w="3954650"/>
                <a:gridCol w="3393688"/>
              </a:tblGrid>
              <a:tr h="1285888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3312390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sp>
        <p:nvSpPr>
          <p:cNvPr id="5" name="مربع نص 4"/>
          <p:cNvSpPr txBox="1"/>
          <p:nvPr/>
        </p:nvSpPr>
        <p:spPr>
          <a:xfrm>
            <a:off x="7786710" y="1214422"/>
            <a:ext cx="1000132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6000" dirty="0" smtClean="0">
                <a:solidFill>
                  <a:srgbClr val="FF0000"/>
                </a:solidFill>
              </a:rPr>
              <a:t>م</a:t>
            </a:r>
            <a:endParaRPr lang="ar-EG" sz="6000" dirty="0">
              <a:solidFill>
                <a:srgbClr val="FF0000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7786710" y="3556345"/>
            <a:ext cx="1000132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6000" dirty="0" smtClean="0">
                <a:solidFill>
                  <a:srgbClr val="FF0000"/>
                </a:solidFill>
              </a:rPr>
              <a:t>1</a:t>
            </a:r>
            <a:endParaRPr lang="ar-EG" sz="6000" dirty="0">
              <a:solidFill>
                <a:srgbClr val="FF000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4071934" y="1383557"/>
            <a:ext cx="321471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800" b="1" dirty="0" smtClean="0"/>
              <a:t>الجملة</a:t>
            </a:r>
            <a:endParaRPr lang="ar-EG" sz="4800" dirty="0"/>
          </a:p>
        </p:txBody>
      </p:sp>
      <p:sp>
        <p:nvSpPr>
          <p:cNvPr id="8" name="مربع نص 7"/>
          <p:cNvSpPr txBox="1"/>
          <p:nvPr/>
        </p:nvSpPr>
        <p:spPr>
          <a:xfrm>
            <a:off x="714348" y="1568223"/>
            <a:ext cx="321471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3600" b="1" dirty="0" smtClean="0"/>
              <a:t>نوع الكلمة</a:t>
            </a:r>
            <a:endParaRPr lang="en-US" sz="3600" dirty="0" smtClean="0"/>
          </a:p>
        </p:txBody>
      </p:sp>
      <p:sp>
        <p:nvSpPr>
          <p:cNvPr id="9" name="مربع نص 8"/>
          <p:cNvSpPr txBox="1"/>
          <p:nvPr/>
        </p:nvSpPr>
        <p:spPr>
          <a:xfrm>
            <a:off x="4572000" y="2928934"/>
            <a:ext cx="3143272" cy="255454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000" b="1" dirty="0" smtClean="0"/>
              <a:t>قال تعالى: (فَإِنْ تَوَلَّوْا فَقُلْ آَذَنْتُكُمْ عَلَى </a:t>
            </a:r>
            <a:r>
              <a:rPr lang="ar-SA" sz="4000" b="1" u="sng" dirty="0" smtClean="0"/>
              <a:t>سَوَاءٍ</a:t>
            </a:r>
            <a:r>
              <a:rPr lang="ar-SA" sz="4000" b="1" dirty="0" smtClean="0"/>
              <a:t>) الأنبياء 109</a:t>
            </a:r>
            <a:endParaRPr lang="en-US" sz="40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785786" y="3320007"/>
            <a:ext cx="314327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EG" sz="4000" b="1" dirty="0" smtClean="0">
                <a:solidFill>
                  <a:srgbClr val="3333CC"/>
                </a:solidFill>
              </a:rPr>
              <a:t>اسم</a:t>
            </a:r>
            <a:endParaRPr lang="en-US" sz="4000" dirty="0">
              <a:solidFill>
                <a:srgbClr val="3333CC"/>
              </a:solidFill>
            </a:endParaRPr>
          </a:p>
        </p:txBody>
      </p:sp>
      <p:pic>
        <p:nvPicPr>
          <p:cNvPr id="11" name="صورة 10" descr="diamond-clip-art-images-purple-diamond-md.pn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091" y="-24"/>
            <a:ext cx="7745437" cy="1023923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مستطيل مستدير الزوايا 11"/>
          <p:cNvSpPr>
            <a:spLocks noChangeArrowheads="1"/>
          </p:cNvSpPr>
          <p:nvPr/>
        </p:nvSpPr>
        <p:spPr bwMode="auto">
          <a:xfrm>
            <a:off x="1285878" y="210246"/>
            <a:ext cx="6786584" cy="64698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 rtl="1"/>
            <a:r>
              <a:rPr lang="ar-SA" sz="3200" b="1" dirty="0" smtClean="0">
                <a:solidFill>
                  <a:schemeClr val="bg1"/>
                </a:solidFill>
              </a:rPr>
              <a:t>حدّد نوع الكلمة التي تحتها خط في الأمثلة التالية: 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116 - bay-yo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116 - bay-yo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116 - bay-yo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116 - bay-yo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642910" y="1285856"/>
          <a:ext cx="8096265" cy="4598278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47927"/>
                <a:gridCol w="3954650"/>
                <a:gridCol w="3393688"/>
              </a:tblGrid>
              <a:tr h="1285888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3312390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sp>
        <p:nvSpPr>
          <p:cNvPr id="5" name="مربع نص 4"/>
          <p:cNvSpPr txBox="1"/>
          <p:nvPr/>
        </p:nvSpPr>
        <p:spPr>
          <a:xfrm>
            <a:off x="7786710" y="1214422"/>
            <a:ext cx="1000132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6000" dirty="0" smtClean="0">
                <a:solidFill>
                  <a:srgbClr val="FF0000"/>
                </a:solidFill>
              </a:rPr>
              <a:t>م</a:t>
            </a:r>
            <a:endParaRPr lang="ar-EG" sz="6000" dirty="0">
              <a:solidFill>
                <a:srgbClr val="FF0000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7786710" y="3556345"/>
            <a:ext cx="1000132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EG" sz="6000" dirty="0" smtClean="0">
                <a:solidFill>
                  <a:srgbClr val="FF0000"/>
                </a:solidFill>
              </a:rPr>
              <a:t>2</a:t>
            </a:r>
            <a:endParaRPr lang="ar-EG" sz="6000" dirty="0">
              <a:solidFill>
                <a:srgbClr val="FF000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4071934" y="1383557"/>
            <a:ext cx="321471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800" b="1" dirty="0" smtClean="0"/>
              <a:t>الجملة</a:t>
            </a:r>
            <a:endParaRPr lang="ar-EG" sz="4800" dirty="0"/>
          </a:p>
        </p:txBody>
      </p:sp>
      <p:sp>
        <p:nvSpPr>
          <p:cNvPr id="8" name="مربع نص 7"/>
          <p:cNvSpPr txBox="1"/>
          <p:nvPr/>
        </p:nvSpPr>
        <p:spPr>
          <a:xfrm>
            <a:off x="714348" y="1568223"/>
            <a:ext cx="321471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3600" b="1" dirty="0" smtClean="0"/>
              <a:t>نوع الكلمة</a:t>
            </a:r>
            <a:endParaRPr lang="en-US" sz="3600" dirty="0" smtClean="0"/>
          </a:p>
        </p:txBody>
      </p:sp>
      <p:sp>
        <p:nvSpPr>
          <p:cNvPr id="9" name="مربع نص 8"/>
          <p:cNvSpPr txBox="1"/>
          <p:nvPr/>
        </p:nvSpPr>
        <p:spPr>
          <a:xfrm>
            <a:off x="4572000" y="2928934"/>
            <a:ext cx="3143272" cy="193899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000" b="1" dirty="0" smtClean="0"/>
              <a:t>قال تعالى: (</a:t>
            </a:r>
            <a:r>
              <a:rPr lang="ar-SA" sz="4000" b="1" u="sng" dirty="0" smtClean="0"/>
              <a:t>إِنَّ</a:t>
            </a:r>
            <a:r>
              <a:rPr lang="ar-SA" sz="4000" b="1" dirty="0" smtClean="0"/>
              <a:t> مَعَ الْعُسْرِ يُسْرًا) الشرح آية 6</a:t>
            </a:r>
            <a:endParaRPr lang="en-US" sz="40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785786" y="3320007"/>
            <a:ext cx="314327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EG" sz="4000" b="1" dirty="0" smtClean="0">
                <a:solidFill>
                  <a:srgbClr val="3333CC"/>
                </a:solidFill>
              </a:rPr>
              <a:t>حرف</a:t>
            </a:r>
            <a:endParaRPr lang="en-US" sz="4000" dirty="0">
              <a:solidFill>
                <a:srgbClr val="3333CC"/>
              </a:solidFill>
            </a:endParaRPr>
          </a:p>
        </p:txBody>
      </p:sp>
      <p:pic>
        <p:nvPicPr>
          <p:cNvPr id="11" name="صورة 10" descr="diamond-clip-art-images-purple-diamond-md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091" y="-24"/>
            <a:ext cx="7745437" cy="1023923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مستطيل مستدير الزوايا 11"/>
          <p:cNvSpPr>
            <a:spLocks noChangeArrowheads="1"/>
          </p:cNvSpPr>
          <p:nvPr/>
        </p:nvSpPr>
        <p:spPr bwMode="auto">
          <a:xfrm>
            <a:off x="1285878" y="210246"/>
            <a:ext cx="6786584" cy="64698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 rtl="1"/>
            <a:r>
              <a:rPr lang="ar-SA" sz="3200" b="1" dirty="0" smtClean="0">
                <a:solidFill>
                  <a:schemeClr val="bg1"/>
                </a:solidFill>
              </a:rPr>
              <a:t>حدّد نوع الكلمة التي تحتها خط في الأمثلة التالية: 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img_1355587401_329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49103">
            <a:off x="5884" y="966175"/>
            <a:ext cx="8777111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 rot="786043">
            <a:off x="988858" y="2034123"/>
            <a:ext cx="659075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ar-EG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charset="0"/>
                <a:cs typeface="Arial" charset="0"/>
              </a:rPr>
              <a:t>المتممات المجرورة</a:t>
            </a:r>
            <a:endParaRPr lang="en-US" sz="8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642910" y="1285856"/>
          <a:ext cx="8096265" cy="4598278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47927"/>
                <a:gridCol w="3954650"/>
                <a:gridCol w="3393688"/>
              </a:tblGrid>
              <a:tr h="1285888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3312390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sp>
        <p:nvSpPr>
          <p:cNvPr id="5" name="مربع نص 4"/>
          <p:cNvSpPr txBox="1"/>
          <p:nvPr/>
        </p:nvSpPr>
        <p:spPr>
          <a:xfrm>
            <a:off x="7786710" y="1214422"/>
            <a:ext cx="1000132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6000" dirty="0" smtClean="0">
                <a:solidFill>
                  <a:srgbClr val="FF0000"/>
                </a:solidFill>
              </a:rPr>
              <a:t>م</a:t>
            </a:r>
            <a:endParaRPr lang="ar-EG" sz="6000" dirty="0">
              <a:solidFill>
                <a:srgbClr val="FF0000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7786710" y="3556345"/>
            <a:ext cx="1000132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EG" sz="6000" dirty="0" smtClean="0">
                <a:solidFill>
                  <a:srgbClr val="FF0000"/>
                </a:solidFill>
              </a:rPr>
              <a:t>3</a:t>
            </a:r>
            <a:endParaRPr lang="ar-EG" sz="6000" dirty="0">
              <a:solidFill>
                <a:srgbClr val="FF000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4071934" y="1383557"/>
            <a:ext cx="321471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800" b="1" dirty="0" smtClean="0"/>
              <a:t>الجملة</a:t>
            </a:r>
            <a:endParaRPr lang="ar-EG" sz="4800" dirty="0"/>
          </a:p>
        </p:txBody>
      </p:sp>
      <p:sp>
        <p:nvSpPr>
          <p:cNvPr id="8" name="مربع نص 7"/>
          <p:cNvSpPr txBox="1"/>
          <p:nvPr/>
        </p:nvSpPr>
        <p:spPr>
          <a:xfrm>
            <a:off x="714348" y="1568223"/>
            <a:ext cx="321471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3600" b="1" dirty="0" smtClean="0"/>
              <a:t>نوع الكلمة</a:t>
            </a:r>
            <a:endParaRPr lang="en-US" sz="3600" dirty="0" smtClean="0"/>
          </a:p>
        </p:txBody>
      </p:sp>
      <p:sp>
        <p:nvSpPr>
          <p:cNvPr id="9" name="مربع نص 8"/>
          <p:cNvSpPr txBox="1"/>
          <p:nvPr/>
        </p:nvSpPr>
        <p:spPr>
          <a:xfrm>
            <a:off x="4572000" y="2928934"/>
            <a:ext cx="3143272" cy="193899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000" b="1" dirty="0" smtClean="0"/>
              <a:t>قال تعالى: (قَدْ </a:t>
            </a:r>
            <a:r>
              <a:rPr lang="ar-SA" sz="4000" b="1" u="sng" dirty="0" smtClean="0"/>
              <a:t>أَفْلَحَ</a:t>
            </a:r>
            <a:r>
              <a:rPr lang="ar-SA" sz="4000" b="1" dirty="0" smtClean="0"/>
              <a:t> الْمُؤْمِنُونَ) المؤمنون آية 1</a:t>
            </a:r>
            <a:endParaRPr lang="en-US" sz="40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785786" y="3320007"/>
            <a:ext cx="314327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EG" sz="4000" b="1" dirty="0" smtClean="0">
                <a:solidFill>
                  <a:srgbClr val="3333CC"/>
                </a:solidFill>
              </a:rPr>
              <a:t>فعل</a:t>
            </a:r>
            <a:endParaRPr lang="en-US" sz="4000" dirty="0">
              <a:solidFill>
                <a:srgbClr val="3333CC"/>
              </a:solidFill>
            </a:endParaRPr>
          </a:p>
        </p:txBody>
      </p:sp>
      <p:pic>
        <p:nvPicPr>
          <p:cNvPr id="11" name="صورة 10" descr="diamond-clip-art-images-purple-diamond-md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091" y="-24"/>
            <a:ext cx="7745437" cy="1023923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مستطيل مستدير الزوايا 11"/>
          <p:cNvSpPr>
            <a:spLocks noChangeArrowheads="1"/>
          </p:cNvSpPr>
          <p:nvPr/>
        </p:nvSpPr>
        <p:spPr bwMode="auto">
          <a:xfrm>
            <a:off x="1285878" y="210246"/>
            <a:ext cx="6786584" cy="64698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 rtl="1"/>
            <a:r>
              <a:rPr lang="ar-SA" sz="3200" b="1" dirty="0" smtClean="0">
                <a:solidFill>
                  <a:schemeClr val="bg1"/>
                </a:solidFill>
              </a:rPr>
              <a:t>حدّد نوع الكلمة التي تحتها خط في الأمثلة التالية: 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642910" y="1285856"/>
          <a:ext cx="8096265" cy="4598278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47927"/>
                <a:gridCol w="3954650"/>
                <a:gridCol w="3393688"/>
              </a:tblGrid>
              <a:tr h="1285888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3312390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sp>
        <p:nvSpPr>
          <p:cNvPr id="5" name="مربع نص 4"/>
          <p:cNvSpPr txBox="1"/>
          <p:nvPr/>
        </p:nvSpPr>
        <p:spPr>
          <a:xfrm>
            <a:off x="7786710" y="1214422"/>
            <a:ext cx="1000132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6000" dirty="0" smtClean="0">
                <a:solidFill>
                  <a:srgbClr val="FF0000"/>
                </a:solidFill>
              </a:rPr>
              <a:t>م</a:t>
            </a:r>
            <a:endParaRPr lang="ar-EG" sz="6000" dirty="0">
              <a:solidFill>
                <a:srgbClr val="FF0000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7786710" y="3556345"/>
            <a:ext cx="1000132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EG" sz="6000" dirty="0" smtClean="0">
                <a:solidFill>
                  <a:srgbClr val="FF0000"/>
                </a:solidFill>
              </a:rPr>
              <a:t>4</a:t>
            </a:r>
            <a:endParaRPr lang="ar-EG" sz="6000" dirty="0">
              <a:solidFill>
                <a:srgbClr val="FF000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4071934" y="1383557"/>
            <a:ext cx="321471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800" b="1" dirty="0" smtClean="0"/>
              <a:t>الجملة</a:t>
            </a:r>
            <a:endParaRPr lang="ar-EG" sz="4800" dirty="0"/>
          </a:p>
        </p:txBody>
      </p:sp>
      <p:sp>
        <p:nvSpPr>
          <p:cNvPr id="8" name="مربع نص 7"/>
          <p:cNvSpPr txBox="1"/>
          <p:nvPr/>
        </p:nvSpPr>
        <p:spPr>
          <a:xfrm>
            <a:off x="714348" y="1568223"/>
            <a:ext cx="321471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3600" b="1" dirty="0" smtClean="0"/>
              <a:t>نوع الكلمة</a:t>
            </a:r>
            <a:endParaRPr lang="en-US" sz="3600" dirty="0" smtClean="0"/>
          </a:p>
        </p:txBody>
      </p:sp>
      <p:sp>
        <p:nvSpPr>
          <p:cNvPr id="9" name="مربع نص 8"/>
          <p:cNvSpPr txBox="1"/>
          <p:nvPr/>
        </p:nvSpPr>
        <p:spPr>
          <a:xfrm>
            <a:off x="4572000" y="2616355"/>
            <a:ext cx="3143272" cy="31700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000" b="1" dirty="0" smtClean="0"/>
              <a:t>قال صلى الله عليه وسلم: (</a:t>
            </a:r>
            <a:r>
              <a:rPr lang="ar-SA" sz="4000" b="1" u="sng" dirty="0" smtClean="0"/>
              <a:t>من</a:t>
            </a:r>
            <a:r>
              <a:rPr lang="ar-SA" sz="4000" b="1" dirty="0" smtClean="0"/>
              <a:t> سرته حسنته وساءته سيئته فهو مؤمن) رواه الطبراني</a:t>
            </a:r>
            <a:endParaRPr lang="en-US" sz="40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785786" y="3320007"/>
            <a:ext cx="314327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EG" sz="4000" b="1" dirty="0" smtClean="0">
                <a:solidFill>
                  <a:srgbClr val="3333CC"/>
                </a:solidFill>
              </a:rPr>
              <a:t>حرف</a:t>
            </a:r>
            <a:endParaRPr lang="en-US" sz="4000" dirty="0">
              <a:solidFill>
                <a:srgbClr val="3333CC"/>
              </a:solidFill>
            </a:endParaRPr>
          </a:p>
        </p:txBody>
      </p:sp>
      <p:pic>
        <p:nvPicPr>
          <p:cNvPr id="11" name="صورة 10" descr="diamond-clip-art-images-purple-diamond-md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091" y="-24"/>
            <a:ext cx="7745437" cy="1023923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مستطيل مستدير الزوايا 11"/>
          <p:cNvSpPr>
            <a:spLocks noChangeArrowheads="1"/>
          </p:cNvSpPr>
          <p:nvPr/>
        </p:nvSpPr>
        <p:spPr bwMode="auto">
          <a:xfrm>
            <a:off x="1285878" y="210246"/>
            <a:ext cx="6786584" cy="64698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 rtl="1"/>
            <a:r>
              <a:rPr lang="ar-SA" sz="3200" b="1" dirty="0" smtClean="0">
                <a:solidFill>
                  <a:schemeClr val="bg1"/>
                </a:solidFill>
              </a:rPr>
              <a:t>حدّد نوع الكلمة التي تحتها خط في الأمثلة التالية: 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642910" y="1285856"/>
          <a:ext cx="8096265" cy="4598278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47927"/>
                <a:gridCol w="3954650"/>
                <a:gridCol w="3393688"/>
              </a:tblGrid>
              <a:tr h="1285888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3312390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sp>
        <p:nvSpPr>
          <p:cNvPr id="5" name="مربع نص 4"/>
          <p:cNvSpPr txBox="1"/>
          <p:nvPr/>
        </p:nvSpPr>
        <p:spPr>
          <a:xfrm>
            <a:off x="7786710" y="1214422"/>
            <a:ext cx="1000132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6000" dirty="0" smtClean="0">
                <a:solidFill>
                  <a:srgbClr val="FF0000"/>
                </a:solidFill>
              </a:rPr>
              <a:t>م</a:t>
            </a:r>
            <a:endParaRPr lang="ar-EG" sz="6000" dirty="0">
              <a:solidFill>
                <a:srgbClr val="FF0000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7786710" y="3556345"/>
            <a:ext cx="1000132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EG" sz="6000" dirty="0" smtClean="0">
                <a:solidFill>
                  <a:srgbClr val="FF0000"/>
                </a:solidFill>
              </a:rPr>
              <a:t>5</a:t>
            </a:r>
            <a:endParaRPr lang="ar-EG" sz="6000" dirty="0">
              <a:solidFill>
                <a:srgbClr val="FF000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4071934" y="1383557"/>
            <a:ext cx="321471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800" b="1" dirty="0" smtClean="0"/>
              <a:t>الجملة</a:t>
            </a:r>
            <a:endParaRPr lang="ar-EG" sz="4800" dirty="0"/>
          </a:p>
        </p:txBody>
      </p:sp>
      <p:sp>
        <p:nvSpPr>
          <p:cNvPr id="8" name="مربع نص 7"/>
          <p:cNvSpPr txBox="1"/>
          <p:nvPr/>
        </p:nvSpPr>
        <p:spPr>
          <a:xfrm>
            <a:off x="714348" y="1568223"/>
            <a:ext cx="321471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3600" b="1" dirty="0" smtClean="0"/>
              <a:t>نوع الكلمة</a:t>
            </a:r>
            <a:endParaRPr lang="en-US" sz="3600" dirty="0" smtClean="0"/>
          </a:p>
        </p:txBody>
      </p:sp>
      <p:sp>
        <p:nvSpPr>
          <p:cNvPr id="9" name="مربع نص 8"/>
          <p:cNvSpPr txBox="1"/>
          <p:nvPr/>
        </p:nvSpPr>
        <p:spPr>
          <a:xfrm>
            <a:off x="4071934" y="2616355"/>
            <a:ext cx="3857652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ar-SA" sz="3200" b="1" u="sng" dirty="0" smtClean="0"/>
              <a:t>سيطلع</a:t>
            </a:r>
            <a:r>
              <a:rPr lang="ar-SA" sz="3200" b="1" dirty="0" smtClean="0"/>
              <a:t> رغم الظلام الضياءُ                ويخضل بالنسمات الشّجرْ</a:t>
            </a:r>
            <a:endParaRPr lang="en-US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785786" y="3320007"/>
            <a:ext cx="314327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EG" sz="4000" b="1" dirty="0" smtClean="0">
                <a:solidFill>
                  <a:srgbClr val="3333CC"/>
                </a:solidFill>
              </a:rPr>
              <a:t>فعل</a:t>
            </a:r>
            <a:endParaRPr lang="en-US" sz="4000" dirty="0">
              <a:solidFill>
                <a:srgbClr val="3333CC"/>
              </a:solidFill>
            </a:endParaRPr>
          </a:p>
        </p:txBody>
      </p:sp>
      <p:pic>
        <p:nvPicPr>
          <p:cNvPr id="11" name="صورة 10" descr="diamond-clip-art-images-purple-diamond-md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091" y="-24"/>
            <a:ext cx="7745437" cy="1023923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مستطيل مستدير الزوايا 11"/>
          <p:cNvSpPr>
            <a:spLocks noChangeArrowheads="1"/>
          </p:cNvSpPr>
          <p:nvPr/>
        </p:nvSpPr>
        <p:spPr bwMode="auto">
          <a:xfrm>
            <a:off x="1285878" y="210246"/>
            <a:ext cx="6786584" cy="64698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 rtl="1"/>
            <a:r>
              <a:rPr lang="ar-SA" sz="3200" b="1" dirty="0" smtClean="0">
                <a:solidFill>
                  <a:schemeClr val="bg1"/>
                </a:solidFill>
              </a:rPr>
              <a:t>حدّد نوع الكلمة التي تحتها خط في الأمثلة التالية: 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642910" y="1285856"/>
          <a:ext cx="8096265" cy="4598278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47927"/>
                <a:gridCol w="3954650"/>
                <a:gridCol w="3393688"/>
              </a:tblGrid>
              <a:tr h="1285888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3312390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sp>
        <p:nvSpPr>
          <p:cNvPr id="5" name="مربع نص 4"/>
          <p:cNvSpPr txBox="1"/>
          <p:nvPr/>
        </p:nvSpPr>
        <p:spPr>
          <a:xfrm>
            <a:off x="7786710" y="1214422"/>
            <a:ext cx="1000132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6000" dirty="0" smtClean="0">
                <a:solidFill>
                  <a:srgbClr val="FF0000"/>
                </a:solidFill>
              </a:rPr>
              <a:t>م</a:t>
            </a:r>
            <a:endParaRPr lang="ar-EG" sz="6000" dirty="0">
              <a:solidFill>
                <a:srgbClr val="FF0000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7786710" y="3556345"/>
            <a:ext cx="1000132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EG" sz="6000" dirty="0" smtClean="0">
                <a:solidFill>
                  <a:srgbClr val="FF0000"/>
                </a:solidFill>
              </a:rPr>
              <a:t>6</a:t>
            </a:r>
            <a:endParaRPr lang="ar-EG" sz="6000" dirty="0">
              <a:solidFill>
                <a:srgbClr val="FF000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4071934" y="1383557"/>
            <a:ext cx="321471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800" b="1" dirty="0" smtClean="0"/>
              <a:t>الجملة</a:t>
            </a:r>
            <a:endParaRPr lang="ar-EG" sz="4800" dirty="0"/>
          </a:p>
        </p:txBody>
      </p:sp>
      <p:sp>
        <p:nvSpPr>
          <p:cNvPr id="8" name="مربع نص 7"/>
          <p:cNvSpPr txBox="1"/>
          <p:nvPr/>
        </p:nvSpPr>
        <p:spPr>
          <a:xfrm>
            <a:off x="714348" y="1568223"/>
            <a:ext cx="321471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3600" b="1" dirty="0" smtClean="0"/>
              <a:t>نوع الكلمة</a:t>
            </a:r>
            <a:endParaRPr lang="en-US" sz="3600" dirty="0" smtClean="0"/>
          </a:p>
        </p:txBody>
      </p:sp>
      <p:sp>
        <p:nvSpPr>
          <p:cNvPr id="9" name="مربع نص 8"/>
          <p:cNvSpPr txBox="1"/>
          <p:nvPr/>
        </p:nvSpPr>
        <p:spPr>
          <a:xfrm>
            <a:off x="4000496" y="3429000"/>
            <a:ext cx="3857652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3200" b="1" dirty="0" smtClean="0"/>
              <a:t>مضى </a:t>
            </a:r>
            <a:r>
              <a:rPr lang="ar-SA" sz="3200" b="1" u="sng" dirty="0" smtClean="0"/>
              <a:t>من</a:t>
            </a:r>
            <a:r>
              <a:rPr lang="ar-SA" sz="3200" b="1" dirty="0" smtClean="0"/>
              <a:t> الشهر عشرون يوماً.</a:t>
            </a:r>
            <a:endParaRPr lang="en-US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785786" y="3320007"/>
            <a:ext cx="314327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EG" sz="4000" b="1" dirty="0" smtClean="0">
                <a:solidFill>
                  <a:srgbClr val="3333CC"/>
                </a:solidFill>
              </a:rPr>
              <a:t>حرف</a:t>
            </a:r>
            <a:endParaRPr lang="en-US" sz="4000" dirty="0">
              <a:solidFill>
                <a:srgbClr val="3333CC"/>
              </a:solidFill>
            </a:endParaRPr>
          </a:p>
        </p:txBody>
      </p:sp>
      <p:pic>
        <p:nvPicPr>
          <p:cNvPr id="11" name="صورة 10" descr="diamond-clip-art-images-purple-diamond-md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091" y="-24"/>
            <a:ext cx="7745437" cy="1023923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مستطيل مستدير الزوايا 11"/>
          <p:cNvSpPr>
            <a:spLocks noChangeArrowheads="1"/>
          </p:cNvSpPr>
          <p:nvPr/>
        </p:nvSpPr>
        <p:spPr bwMode="auto">
          <a:xfrm>
            <a:off x="1285878" y="210246"/>
            <a:ext cx="6786584" cy="64698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 rtl="1"/>
            <a:r>
              <a:rPr lang="ar-SA" sz="3200" b="1" dirty="0" smtClean="0">
                <a:solidFill>
                  <a:schemeClr val="bg1"/>
                </a:solidFill>
              </a:rPr>
              <a:t>حدّد نوع الكلمة التي تحتها خط في الأمثلة التالية: 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642910" y="1285856"/>
          <a:ext cx="8096265" cy="4598278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47927"/>
                <a:gridCol w="3954650"/>
                <a:gridCol w="3393688"/>
              </a:tblGrid>
              <a:tr h="1285888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3312390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sp>
        <p:nvSpPr>
          <p:cNvPr id="5" name="مربع نص 4"/>
          <p:cNvSpPr txBox="1"/>
          <p:nvPr/>
        </p:nvSpPr>
        <p:spPr>
          <a:xfrm>
            <a:off x="7786710" y="1214422"/>
            <a:ext cx="1000132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6000" dirty="0" smtClean="0">
                <a:solidFill>
                  <a:srgbClr val="FF0000"/>
                </a:solidFill>
              </a:rPr>
              <a:t>م</a:t>
            </a:r>
            <a:endParaRPr lang="ar-EG" sz="6000" dirty="0">
              <a:solidFill>
                <a:srgbClr val="FF0000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7786710" y="3556345"/>
            <a:ext cx="1000132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EG" sz="6000" dirty="0" smtClean="0">
                <a:solidFill>
                  <a:srgbClr val="FF0000"/>
                </a:solidFill>
              </a:rPr>
              <a:t>7</a:t>
            </a:r>
            <a:endParaRPr lang="ar-EG" sz="6000" dirty="0">
              <a:solidFill>
                <a:srgbClr val="FF000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4071934" y="1383557"/>
            <a:ext cx="321471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800" b="1" dirty="0" smtClean="0"/>
              <a:t>الجملة</a:t>
            </a:r>
            <a:endParaRPr lang="ar-EG" sz="4800" dirty="0"/>
          </a:p>
        </p:txBody>
      </p:sp>
      <p:sp>
        <p:nvSpPr>
          <p:cNvPr id="8" name="مربع نص 7"/>
          <p:cNvSpPr txBox="1"/>
          <p:nvPr/>
        </p:nvSpPr>
        <p:spPr>
          <a:xfrm>
            <a:off x="714348" y="1568223"/>
            <a:ext cx="321471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3600" b="1" dirty="0" smtClean="0"/>
              <a:t>نوع الكلمة</a:t>
            </a:r>
            <a:endParaRPr lang="en-US" sz="3600" dirty="0" smtClean="0"/>
          </a:p>
        </p:txBody>
      </p:sp>
      <p:sp>
        <p:nvSpPr>
          <p:cNvPr id="9" name="مربع نص 8"/>
          <p:cNvSpPr txBox="1"/>
          <p:nvPr/>
        </p:nvSpPr>
        <p:spPr>
          <a:xfrm>
            <a:off x="4000496" y="3429000"/>
            <a:ext cx="3857652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3200" b="1" dirty="0" smtClean="0"/>
              <a:t>كتبت </a:t>
            </a:r>
            <a:r>
              <a:rPr lang="ar-SA" sz="3200" b="1" u="sng" dirty="0" smtClean="0"/>
              <a:t>بحثاً</a:t>
            </a:r>
            <a:r>
              <a:rPr lang="ar-SA" sz="3200" b="1" dirty="0" smtClean="0"/>
              <a:t> في فنون اللغة العربية. </a:t>
            </a:r>
            <a:endParaRPr lang="en-US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785786" y="3320007"/>
            <a:ext cx="314327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EG" sz="4000" b="1" dirty="0" smtClean="0">
                <a:solidFill>
                  <a:srgbClr val="3333CC"/>
                </a:solidFill>
              </a:rPr>
              <a:t>اسم</a:t>
            </a:r>
            <a:endParaRPr lang="en-US" sz="4000" dirty="0">
              <a:solidFill>
                <a:srgbClr val="3333CC"/>
              </a:solidFill>
            </a:endParaRPr>
          </a:p>
        </p:txBody>
      </p:sp>
      <p:pic>
        <p:nvPicPr>
          <p:cNvPr id="11" name="صورة 10" descr="diamond-clip-art-images-purple-diamond-md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091" y="-24"/>
            <a:ext cx="7745437" cy="1023923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مستطيل مستدير الزوايا 11"/>
          <p:cNvSpPr>
            <a:spLocks noChangeArrowheads="1"/>
          </p:cNvSpPr>
          <p:nvPr/>
        </p:nvSpPr>
        <p:spPr bwMode="auto">
          <a:xfrm>
            <a:off x="1285878" y="210246"/>
            <a:ext cx="6786584" cy="64698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 rtl="1"/>
            <a:r>
              <a:rPr lang="ar-SA" sz="3200" b="1" dirty="0" smtClean="0">
                <a:solidFill>
                  <a:schemeClr val="bg1"/>
                </a:solidFill>
              </a:rPr>
              <a:t>حدّد نوع الكلمة التي تحتها خط في الأمثلة التالية: 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244655" y="210344"/>
            <a:ext cx="8748464" cy="914400"/>
          </a:xfrm>
          <a:prstGeom prst="roundRect">
            <a:avLst/>
          </a:prstGeom>
          <a:solidFill>
            <a:srgbClr val="00FF00"/>
          </a:solidFill>
          <a:ln w="76200">
            <a:solidFill>
              <a:srgbClr val="FFC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79512" y="343895"/>
            <a:ext cx="85358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rtl="1"/>
            <a:r>
              <a:rPr lang="ar-EG" sz="3200" b="1" dirty="0" smtClean="0">
                <a:solidFill>
                  <a:schemeClr val="bg1"/>
                </a:solidFill>
              </a:rPr>
              <a:t>2- </a:t>
            </a:r>
            <a:r>
              <a:rPr lang="ar-SA" sz="3200" b="1" dirty="0" smtClean="0">
                <a:solidFill>
                  <a:schemeClr val="bg1"/>
                </a:solidFill>
              </a:rPr>
              <a:t>أكمل الجدول التالي مستفيدًا من معرفتك بعلامات الإعراب:</a:t>
            </a:r>
            <a:endParaRPr lang="en-US" sz="3200" dirty="0">
              <a:solidFill>
                <a:schemeClr val="bg1"/>
              </a:solidFill>
            </a:endParaRPr>
          </a:p>
        </p:txBody>
      </p:sp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29397"/>
                <a:gridCol w="3647067"/>
                <a:gridCol w="2137029"/>
                <a:gridCol w="2039435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" name="مستطيل 9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11" name="مستطيل 10"/>
          <p:cNvSpPr/>
          <p:nvPr/>
        </p:nvSpPr>
        <p:spPr>
          <a:xfrm>
            <a:off x="6012160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12" name="مستطيل 11"/>
          <p:cNvSpPr/>
          <p:nvPr/>
        </p:nvSpPr>
        <p:spPr>
          <a:xfrm>
            <a:off x="2500298" y="2214554"/>
            <a:ext cx="20986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1"/>
            <a:r>
              <a:rPr lang="ar-SA" sz="3200" b="1" dirty="0" smtClean="0"/>
              <a:t>الاسم المجرور</a:t>
            </a:r>
            <a:endParaRPr lang="en-US" sz="3200" dirty="0"/>
          </a:p>
        </p:txBody>
      </p:sp>
      <p:sp>
        <p:nvSpPr>
          <p:cNvPr id="13" name="مستطيل 12"/>
          <p:cNvSpPr/>
          <p:nvPr/>
        </p:nvSpPr>
        <p:spPr>
          <a:xfrm>
            <a:off x="323528" y="2204864"/>
            <a:ext cx="16177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1"/>
            <a:r>
              <a:rPr lang="ar-SA" sz="3200" b="1" dirty="0" smtClean="0"/>
              <a:t>علامة جره</a:t>
            </a:r>
            <a:endParaRPr lang="en-US" sz="3200" dirty="0"/>
          </a:p>
        </p:txBody>
      </p:sp>
      <p:sp>
        <p:nvSpPr>
          <p:cNvPr id="14" name="مستطيل 13"/>
          <p:cNvSpPr/>
          <p:nvPr/>
        </p:nvSpPr>
        <p:spPr>
          <a:xfrm>
            <a:off x="4716016" y="3645024"/>
            <a:ext cx="34563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SA" sz="3200" b="1" dirty="0" smtClean="0"/>
              <a:t>قال تعالى: (</a:t>
            </a:r>
            <a:r>
              <a:rPr lang="ar-SA" sz="3200" b="1" dirty="0" smtClean="0">
                <a:solidFill>
                  <a:srgbClr val="3333CC"/>
                </a:solidFill>
              </a:rPr>
              <a:t>كُنْتُمْ خَيْرَ أُمَّةٍ أُخْرِجَتْ لِلنَّاسِ</a:t>
            </a:r>
            <a:r>
              <a:rPr lang="ar-SA" sz="3200" b="1" dirty="0" smtClean="0"/>
              <a:t>) آل عمران 110</a:t>
            </a:r>
            <a:endParaRPr lang="en-US" sz="3200" dirty="0"/>
          </a:p>
        </p:txBody>
      </p:sp>
      <p:sp>
        <p:nvSpPr>
          <p:cNvPr id="15" name="مستطيل 14"/>
          <p:cNvSpPr/>
          <p:nvPr/>
        </p:nvSpPr>
        <p:spPr>
          <a:xfrm>
            <a:off x="8244408" y="3717032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1</a:t>
            </a:r>
            <a:endParaRPr lang="ar-SA" sz="3200" dirty="0"/>
          </a:p>
        </p:txBody>
      </p:sp>
      <p:sp>
        <p:nvSpPr>
          <p:cNvPr id="16" name="مربع نص 15"/>
          <p:cNvSpPr txBox="1"/>
          <p:nvPr/>
        </p:nvSpPr>
        <p:spPr>
          <a:xfrm>
            <a:off x="2699792" y="3795789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3200" b="1" dirty="0" smtClean="0"/>
              <a:t>أمةٍ</a:t>
            </a:r>
            <a:endParaRPr lang="en-US" sz="3200" dirty="0"/>
          </a:p>
        </p:txBody>
      </p:sp>
      <p:sp>
        <p:nvSpPr>
          <p:cNvPr id="17" name="مربع نص 16"/>
          <p:cNvSpPr txBox="1"/>
          <p:nvPr/>
        </p:nvSpPr>
        <p:spPr>
          <a:xfrm>
            <a:off x="642910" y="3786190"/>
            <a:ext cx="1800200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3200" b="1" dirty="0" smtClean="0"/>
              <a:t>الكسرة الظاهرة</a:t>
            </a:r>
            <a:endParaRPr lang="en-US" sz="3200" dirty="0"/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244655" y="210344"/>
            <a:ext cx="8748464" cy="914400"/>
          </a:xfrm>
          <a:prstGeom prst="roundRect">
            <a:avLst/>
          </a:prstGeom>
          <a:solidFill>
            <a:srgbClr val="00FF00"/>
          </a:solidFill>
          <a:ln w="76200">
            <a:solidFill>
              <a:srgbClr val="FFC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79512" y="343895"/>
            <a:ext cx="85358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rtl="1"/>
            <a:r>
              <a:rPr lang="ar-EG" sz="3200" b="1" dirty="0" smtClean="0">
                <a:solidFill>
                  <a:schemeClr val="bg1"/>
                </a:solidFill>
              </a:rPr>
              <a:t>2- </a:t>
            </a:r>
            <a:r>
              <a:rPr lang="ar-SA" sz="3200" b="1" dirty="0" smtClean="0">
                <a:solidFill>
                  <a:schemeClr val="bg1"/>
                </a:solidFill>
              </a:rPr>
              <a:t>أكمل الجدول التالي مستفيدًا من معرفتك بعلامات الإعراب:</a:t>
            </a:r>
            <a:endParaRPr lang="en-US" sz="3200" dirty="0">
              <a:solidFill>
                <a:schemeClr val="bg1"/>
              </a:solidFill>
            </a:endParaRPr>
          </a:p>
        </p:txBody>
      </p:sp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29397"/>
                <a:gridCol w="3647067"/>
                <a:gridCol w="2137029"/>
                <a:gridCol w="2039435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" name="مستطيل 9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11" name="مستطيل 10"/>
          <p:cNvSpPr/>
          <p:nvPr/>
        </p:nvSpPr>
        <p:spPr>
          <a:xfrm>
            <a:off x="6012160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12" name="مستطيل 11"/>
          <p:cNvSpPr/>
          <p:nvPr/>
        </p:nvSpPr>
        <p:spPr>
          <a:xfrm>
            <a:off x="2500298" y="2214554"/>
            <a:ext cx="20986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1"/>
            <a:r>
              <a:rPr lang="ar-SA" sz="3200" b="1" dirty="0" smtClean="0"/>
              <a:t>الاسم المجرور</a:t>
            </a:r>
            <a:endParaRPr lang="en-US" sz="3200" dirty="0"/>
          </a:p>
        </p:txBody>
      </p:sp>
      <p:sp>
        <p:nvSpPr>
          <p:cNvPr id="13" name="مستطيل 12"/>
          <p:cNvSpPr/>
          <p:nvPr/>
        </p:nvSpPr>
        <p:spPr>
          <a:xfrm>
            <a:off x="323528" y="2204864"/>
            <a:ext cx="16177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1"/>
            <a:r>
              <a:rPr lang="ar-SA" sz="3200" b="1" dirty="0" smtClean="0"/>
              <a:t>علامة جره</a:t>
            </a:r>
            <a:endParaRPr lang="en-US" sz="3200" dirty="0"/>
          </a:p>
        </p:txBody>
      </p:sp>
      <p:sp>
        <p:nvSpPr>
          <p:cNvPr id="14" name="مستطيل 13"/>
          <p:cNvSpPr/>
          <p:nvPr/>
        </p:nvSpPr>
        <p:spPr>
          <a:xfrm>
            <a:off x="4716016" y="3645024"/>
            <a:ext cx="34563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SA" sz="3200" b="1" dirty="0" smtClean="0"/>
              <a:t>قال تعالى: (</a:t>
            </a:r>
            <a:r>
              <a:rPr lang="ar-SA" sz="3200" b="1" dirty="0" smtClean="0">
                <a:solidFill>
                  <a:srgbClr val="3333CC"/>
                </a:solidFill>
              </a:rPr>
              <a:t>كِلْتَا الْجَنَّتَيْنِ آَتَتْ أُكُلَهَا</a:t>
            </a:r>
            <a:r>
              <a:rPr lang="ar-SA" sz="3200" b="1" dirty="0" smtClean="0"/>
              <a:t>) الكهف 33</a:t>
            </a:r>
            <a:endParaRPr lang="en-US" sz="3200" dirty="0"/>
          </a:p>
        </p:txBody>
      </p:sp>
      <p:sp>
        <p:nvSpPr>
          <p:cNvPr id="15" name="مستطيل 14"/>
          <p:cNvSpPr/>
          <p:nvPr/>
        </p:nvSpPr>
        <p:spPr>
          <a:xfrm>
            <a:off x="8244408" y="3717032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2</a:t>
            </a:r>
            <a:endParaRPr lang="ar-SA" sz="3200" dirty="0"/>
          </a:p>
        </p:txBody>
      </p:sp>
      <p:sp>
        <p:nvSpPr>
          <p:cNvPr id="16" name="مربع نص 15"/>
          <p:cNvSpPr txBox="1"/>
          <p:nvPr/>
        </p:nvSpPr>
        <p:spPr>
          <a:xfrm>
            <a:off x="2699792" y="3795789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3200" b="1" dirty="0" smtClean="0"/>
              <a:t>الجنتين</a:t>
            </a:r>
            <a:endParaRPr lang="en-US" sz="3200" dirty="0"/>
          </a:p>
        </p:txBody>
      </p:sp>
      <p:sp>
        <p:nvSpPr>
          <p:cNvPr id="17" name="مربع نص 16"/>
          <p:cNvSpPr txBox="1"/>
          <p:nvPr/>
        </p:nvSpPr>
        <p:spPr>
          <a:xfrm>
            <a:off x="642910" y="3786190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EG" sz="3200" b="1" dirty="0" smtClean="0"/>
              <a:t>الياء</a:t>
            </a:r>
            <a:endParaRPr lang="en-US" sz="3200" dirty="0"/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244655" y="210344"/>
            <a:ext cx="8748464" cy="914400"/>
          </a:xfrm>
          <a:prstGeom prst="roundRect">
            <a:avLst/>
          </a:prstGeom>
          <a:solidFill>
            <a:srgbClr val="00FF00"/>
          </a:solidFill>
          <a:ln w="76200">
            <a:solidFill>
              <a:srgbClr val="FFC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79512" y="343895"/>
            <a:ext cx="85358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rtl="1"/>
            <a:r>
              <a:rPr lang="ar-EG" sz="3200" b="1" dirty="0" smtClean="0">
                <a:solidFill>
                  <a:schemeClr val="bg1"/>
                </a:solidFill>
              </a:rPr>
              <a:t>2- </a:t>
            </a:r>
            <a:r>
              <a:rPr lang="ar-SA" sz="3200" b="1" dirty="0" smtClean="0">
                <a:solidFill>
                  <a:schemeClr val="bg1"/>
                </a:solidFill>
              </a:rPr>
              <a:t>أكمل الجدول التالي مستفيدًا من معرفتك بعلامات الإعراب:</a:t>
            </a:r>
            <a:endParaRPr lang="en-US" sz="3200" dirty="0">
              <a:solidFill>
                <a:schemeClr val="bg1"/>
              </a:solidFill>
            </a:endParaRPr>
          </a:p>
        </p:txBody>
      </p:sp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29397"/>
                <a:gridCol w="3647067"/>
                <a:gridCol w="2137029"/>
                <a:gridCol w="2039435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" name="مستطيل 9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11" name="مستطيل 10"/>
          <p:cNvSpPr/>
          <p:nvPr/>
        </p:nvSpPr>
        <p:spPr>
          <a:xfrm>
            <a:off x="6012160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12" name="مستطيل 11"/>
          <p:cNvSpPr/>
          <p:nvPr/>
        </p:nvSpPr>
        <p:spPr>
          <a:xfrm>
            <a:off x="2500298" y="2214554"/>
            <a:ext cx="20986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1"/>
            <a:r>
              <a:rPr lang="ar-SA" sz="3200" b="1" dirty="0" smtClean="0"/>
              <a:t>الاسم المجرور</a:t>
            </a:r>
            <a:endParaRPr lang="en-US" sz="3200" dirty="0"/>
          </a:p>
        </p:txBody>
      </p:sp>
      <p:sp>
        <p:nvSpPr>
          <p:cNvPr id="13" name="مستطيل 12"/>
          <p:cNvSpPr/>
          <p:nvPr/>
        </p:nvSpPr>
        <p:spPr>
          <a:xfrm>
            <a:off x="323528" y="2204864"/>
            <a:ext cx="16177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1"/>
            <a:r>
              <a:rPr lang="ar-SA" sz="3200" b="1" dirty="0" smtClean="0"/>
              <a:t>علامة جره</a:t>
            </a:r>
            <a:endParaRPr lang="en-US" sz="3200" dirty="0"/>
          </a:p>
        </p:txBody>
      </p:sp>
      <p:sp>
        <p:nvSpPr>
          <p:cNvPr id="14" name="مستطيل 13"/>
          <p:cNvSpPr/>
          <p:nvPr/>
        </p:nvSpPr>
        <p:spPr>
          <a:xfrm>
            <a:off x="4716016" y="3645024"/>
            <a:ext cx="34563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SA" sz="3200" b="1" dirty="0" smtClean="0"/>
              <a:t>قال تعالى: (</a:t>
            </a:r>
            <a:r>
              <a:rPr lang="ar-SA" sz="3200" b="1" dirty="0" smtClean="0">
                <a:solidFill>
                  <a:srgbClr val="3333CC"/>
                </a:solidFill>
              </a:rPr>
              <a:t>إِنِّي جَاعِلٌ فِي الْأَرْضِ خَلِيفَةً</a:t>
            </a:r>
            <a:r>
              <a:rPr lang="ar-SA" sz="3200" b="1" dirty="0" smtClean="0"/>
              <a:t>) البقرة 30</a:t>
            </a:r>
            <a:endParaRPr lang="en-US" sz="3200" dirty="0"/>
          </a:p>
        </p:txBody>
      </p:sp>
      <p:sp>
        <p:nvSpPr>
          <p:cNvPr id="15" name="مستطيل 14"/>
          <p:cNvSpPr/>
          <p:nvPr/>
        </p:nvSpPr>
        <p:spPr>
          <a:xfrm>
            <a:off x="8244408" y="3717032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3</a:t>
            </a:r>
            <a:endParaRPr lang="ar-SA" sz="3200" dirty="0"/>
          </a:p>
        </p:txBody>
      </p:sp>
      <p:sp>
        <p:nvSpPr>
          <p:cNvPr id="16" name="مربع نص 15"/>
          <p:cNvSpPr txBox="1"/>
          <p:nvPr/>
        </p:nvSpPr>
        <p:spPr>
          <a:xfrm>
            <a:off x="2699792" y="3915795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EG" sz="3200" b="1" dirty="0" smtClean="0"/>
              <a:t>الأرض</a:t>
            </a:r>
            <a:endParaRPr lang="en-US" sz="3200" dirty="0"/>
          </a:p>
        </p:txBody>
      </p:sp>
      <p:sp>
        <p:nvSpPr>
          <p:cNvPr id="17" name="مربع نص 16"/>
          <p:cNvSpPr txBox="1"/>
          <p:nvPr/>
        </p:nvSpPr>
        <p:spPr>
          <a:xfrm>
            <a:off x="642910" y="3786190"/>
            <a:ext cx="1800200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3200" b="1" dirty="0" smtClean="0"/>
              <a:t>الكسرة الظاهرة</a:t>
            </a:r>
            <a:endParaRPr lang="en-US" sz="3200" dirty="0"/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244655" y="210344"/>
            <a:ext cx="8748464" cy="914400"/>
          </a:xfrm>
          <a:prstGeom prst="roundRect">
            <a:avLst/>
          </a:prstGeom>
          <a:solidFill>
            <a:srgbClr val="00FF00"/>
          </a:solidFill>
          <a:ln w="76200">
            <a:solidFill>
              <a:srgbClr val="FFC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79512" y="343895"/>
            <a:ext cx="85358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rtl="1"/>
            <a:r>
              <a:rPr lang="ar-EG" sz="3200" b="1" dirty="0" smtClean="0">
                <a:solidFill>
                  <a:schemeClr val="bg1"/>
                </a:solidFill>
              </a:rPr>
              <a:t>2- </a:t>
            </a:r>
            <a:r>
              <a:rPr lang="ar-SA" sz="3200" b="1" dirty="0" smtClean="0">
                <a:solidFill>
                  <a:schemeClr val="bg1"/>
                </a:solidFill>
              </a:rPr>
              <a:t>أكمل الجدول التالي مستفيدًا من معرفتك بعلامات الإعراب:</a:t>
            </a:r>
            <a:endParaRPr lang="en-US" sz="3200" dirty="0">
              <a:solidFill>
                <a:schemeClr val="bg1"/>
              </a:solidFill>
            </a:endParaRPr>
          </a:p>
        </p:txBody>
      </p:sp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29397"/>
                <a:gridCol w="3647067"/>
                <a:gridCol w="2137029"/>
                <a:gridCol w="2039435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" name="مستطيل 9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11" name="مستطيل 10"/>
          <p:cNvSpPr/>
          <p:nvPr/>
        </p:nvSpPr>
        <p:spPr>
          <a:xfrm>
            <a:off x="6012160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12" name="مستطيل 11"/>
          <p:cNvSpPr/>
          <p:nvPr/>
        </p:nvSpPr>
        <p:spPr>
          <a:xfrm>
            <a:off x="2500298" y="2214554"/>
            <a:ext cx="20986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1"/>
            <a:r>
              <a:rPr lang="ar-SA" sz="3200" b="1" dirty="0" smtClean="0"/>
              <a:t>الاسم المجرور</a:t>
            </a:r>
            <a:endParaRPr lang="en-US" sz="3200" dirty="0"/>
          </a:p>
        </p:txBody>
      </p:sp>
      <p:sp>
        <p:nvSpPr>
          <p:cNvPr id="13" name="مستطيل 12"/>
          <p:cNvSpPr/>
          <p:nvPr/>
        </p:nvSpPr>
        <p:spPr>
          <a:xfrm>
            <a:off x="323528" y="2204864"/>
            <a:ext cx="16177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1"/>
            <a:r>
              <a:rPr lang="ar-SA" sz="3200" b="1" dirty="0" smtClean="0"/>
              <a:t>علامة جره</a:t>
            </a:r>
            <a:endParaRPr lang="en-US" sz="3200" dirty="0"/>
          </a:p>
        </p:txBody>
      </p:sp>
      <p:sp>
        <p:nvSpPr>
          <p:cNvPr id="14" name="مستطيل 13"/>
          <p:cNvSpPr/>
          <p:nvPr/>
        </p:nvSpPr>
        <p:spPr>
          <a:xfrm>
            <a:off x="4716016" y="3645024"/>
            <a:ext cx="34563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SA" sz="3200" b="1" dirty="0" smtClean="0"/>
              <a:t>قال تعالى: (</a:t>
            </a:r>
            <a:r>
              <a:rPr lang="ar-SA" sz="3200" b="1" dirty="0" smtClean="0">
                <a:solidFill>
                  <a:srgbClr val="3333CC"/>
                </a:solidFill>
              </a:rPr>
              <a:t>إِنَّ اللَّهَ فَالِقُ الْحَبِّ وَالنَّوَى</a:t>
            </a:r>
            <a:r>
              <a:rPr lang="ar-SA" sz="3200" b="1" dirty="0" smtClean="0"/>
              <a:t>) الأنعام 95</a:t>
            </a:r>
            <a:endParaRPr lang="en-US" sz="3200" dirty="0"/>
          </a:p>
        </p:txBody>
      </p:sp>
      <p:sp>
        <p:nvSpPr>
          <p:cNvPr id="15" name="مستطيل 14"/>
          <p:cNvSpPr/>
          <p:nvPr/>
        </p:nvSpPr>
        <p:spPr>
          <a:xfrm>
            <a:off x="8244408" y="3717032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4</a:t>
            </a:r>
            <a:endParaRPr lang="ar-SA" sz="3200" dirty="0"/>
          </a:p>
        </p:txBody>
      </p:sp>
      <p:sp>
        <p:nvSpPr>
          <p:cNvPr id="16" name="مربع نص 15"/>
          <p:cNvSpPr txBox="1"/>
          <p:nvPr/>
        </p:nvSpPr>
        <p:spPr>
          <a:xfrm>
            <a:off x="2699792" y="3795789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EG" sz="3200" b="1" dirty="0" smtClean="0"/>
              <a:t>الحب</a:t>
            </a:r>
            <a:endParaRPr lang="en-US" sz="3200" dirty="0"/>
          </a:p>
        </p:txBody>
      </p:sp>
      <p:sp>
        <p:nvSpPr>
          <p:cNvPr id="17" name="مربع نص 16"/>
          <p:cNvSpPr txBox="1"/>
          <p:nvPr/>
        </p:nvSpPr>
        <p:spPr>
          <a:xfrm>
            <a:off x="642910" y="3786190"/>
            <a:ext cx="1800200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3200" b="1" dirty="0" smtClean="0"/>
              <a:t>الكسرة الظاهرة</a:t>
            </a:r>
            <a:endParaRPr lang="en-US" sz="3200" dirty="0"/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244655" y="210344"/>
            <a:ext cx="8748464" cy="914400"/>
          </a:xfrm>
          <a:prstGeom prst="roundRect">
            <a:avLst/>
          </a:prstGeom>
          <a:solidFill>
            <a:srgbClr val="00FF00"/>
          </a:solidFill>
          <a:ln w="76200">
            <a:solidFill>
              <a:srgbClr val="FFC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79512" y="343895"/>
            <a:ext cx="85358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rtl="1"/>
            <a:r>
              <a:rPr lang="ar-EG" sz="3200" b="1" dirty="0" smtClean="0">
                <a:solidFill>
                  <a:schemeClr val="bg1"/>
                </a:solidFill>
              </a:rPr>
              <a:t>2- </a:t>
            </a:r>
            <a:r>
              <a:rPr lang="ar-SA" sz="3200" b="1" dirty="0" smtClean="0">
                <a:solidFill>
                  <a:schemeClr val="bg1"/>
                </a:solidFill>
              </a:rPr>
              <a:t>أكمل الجدول التالي مستفيدًا من معرفتك بعلامات الإعراب:</a:t>
            </a:r>
            <a:endParaRPr lang="en-US" sz="3200" dirty="0">
              <a:solidFill>
                <a:schemeClr val="bg1"/>
              </a:solidFill>
            </a:endParaRPr>
          </a:p>
        </p:txBody>
      </p:sp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29397"/>
                <a:gridCol w="3647067"/>
                <a:gridCol w="2137029"/>
                <a:gridCol w="2039435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" name="مستطيل 9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11" name="مستطيل 10"/>
          <p:cNvSpPr/>
          <p:nvPr/>
        </p:nvSpPr>
        <p:spPr>
          <a:xfrm>
            <a:off x="6012160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12" name="مستطيل 11"/>
          <p:cNvSpPr/>
          <p:nvPr/>
        </p:nvSpPr>
        <p:spPr>
          <a:xfrm>
            <a:off x="2500298" y="2214554"/>
            <a:ext cx="20986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1"/>
            <a:r>
              <a:rPr lang="ar-SA" sz="3200" b="1" dirty="0" smtClean="0"/>
              <a:t>الاسم المجرور</a:t>
            </a:r>
            <a:endParaRPr lang="en-US" sz="3200" dirty="0"/>
          </a:p>
        </p:txBody>
      </p:sp>
      <p:sp>
        <p:nvSpPr>
          <p:cNvPr id="13" name="مستطيل 12"/>
          <p:cNvSpPr/>
          <p:nvPr/>
        </p:nvSpPr>
        <p:spPr>
          <a:xfrm>
            <a:off x="323528" y="2204864"/>
            <a:ext cx="16177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1"/>
            <a:r>
              <a:rPr lang="ar-SA" sz="3200" b="1" dirty="0" smtClean="0"/>
              <a:t>علامة جره</a:t>
            </a:r>
            <a:endParaRPr lang="en-US" sz="3200" dirty="0"/>
          </a:p>
        </p:txBody>
      </p:sp>
      <p:sp>
        <p:nvSpPr>
          <p:cNvPr id="14" name="مستطيل 13"/>
          <p:cNvSpPr/>
          <p:nvPr/>
        </p:nvSpPr>
        <p:spPr>
          <a:xfrm>
            <a:off x="4643438" y="3571876"/>
            <a:ext cx="34563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SA" sz="3200" b="1" dirty="0" smtClean="0"/>
              <a:t>قال الشاعر:</a:t>
            </a:r>
            <a:endParaRPr lang="en-US" sz="3200" dirty="0" smtClean="0"/>
          </a:p>
          <a:p>
            <a:pPr algn="r" rtl="1"/>
            <a:r>
              <a:rPr lang="ar-SA" sz="2400" b="1" dirty="0" smtClean="0">
                <a:solidFill>
                  <a:srgbClr val="3333CC"/>
                </a:solidFill>
              </a:rPr>
              <a:t>إذا صحّ منكَ الودُّ فالكلُّ هيِّنٌ     وكلُّ الذي فوقَ التُّرابِ ترابُ</a:t>
            </a:r>
            <a:endParaRPr lang="en-US" sz="2400" dirty="0">
              <a:solidFill>
                <a:srgbClr val="3333CC"/>
              </a:solidFill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8244408" y="3717032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5</a:t>
            </a:r>
            <a:endParaRPr lang="ar-SA" sz="3200" dirty="0"/>
          </a:p>
        </p:txBody>
      </p:sp>
      <p:sp>
        <p:nvSpPr>
          <p:cNvPr id="16" name="مربع نص 15"/>
          <p:cNvSpPr txBox="1"/>
          <p:nvPr/>
        </p:nvSpPr>
        <p:spPr>
          <a:xfrm>
            <a:off x="2699792" y="3915795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EG" sz="3200" b="1" dirty="0" smtClean="0"/>
              <a:t>التراب</a:t>
            </a:r>
            <a:endParaRPr lang="en-US" sz="3200" dirty="0"/>
          </a:p>
        </p:txBody>
      </p:sp>
      <p:sp>
        <p:nvSpPr>
          <p:cNvPr id="17" name="مربع نص 16"/>
          <p:cNvSpPr txBox="1"/>
          <p:nvPr/>
        </p:nvSpPr>
        <p:spPr>
          <a:xfrm>
            <a:off x="642910" y="3786190"/>
            <a:ext cx="1800200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3200" b="1" dirty="0" smtClean="0"/>
              <a:t>الكسرة الظاهرة</a:t>
            </a:r>
            <a:endParaRPr lang="en-US" sz="3200" dirty="0"/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F:\شغل امل\الاشكال\1 (116)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67250" y="228600"/>
            <a:ext cx="4476750" cy="220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5029200" y="660400"/>
            <a:ext cx="36036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ar-EG" sz="6000" b="1" dirty="0" smtClean="0">
                <a:solidFill>
                  <a:srgbClr val="A50021"/>
                </a:solidFill>
                <a:latin typeface="Calibri" pitchFamily="34" charset="0"/>
              </a:rPr>
              <a:t>مدة التنفيذ</a:t>
            </a:r>
            <a:endParaRPr lang="en-US" sz="6000" dirty="0">
              <a:solidFill>
                <a:srgbClr val="A50021"/>
              </a:solidFill>
              <a:latin typeface="Calibri" pitchFamily="34" charset="0"/>
            </a:endParaRPr>
          </a:p>
        </p:txBody>
      </p:sp>
      <p:pic>
        <p:nvPicPr>
          <p:cNvPr id="6" name="Picture 1" descr="BCKLN010.WM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3400" y="2368550"/>
            <a:ext cx="7010400" cy="448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 rot="-663352">
            <a:off x="285750" y="4156908"/>
            <a:ext cx="7618413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ar-EG" sz="6600" b="1" dirty="0" smtClean="0">
                <a:solidFill>
                  <a:srgbClr val="3333FF"/>
                </a:solidFill>
                <a:latin typeface="Calibri" pitchFamily="34" charset="0"/>
              </a:rPr>
              <a:t>عدد الأسابيع </a:t>
            </a:r>
            <a:r>
              <a:rPr lang="ar-EG" sz="6600" b="1" dirty="0" smtClean="0">
                <a:solidFill>
                  <a:srgbClr val="FF0000"/>
                </a:solidFill>
                <a:latin typeface="Calibri" pitchFamily="34" charset="0"/>
              </a:rPr>
              <a:t>3</a:t>
            </a:r>
            <a:endParaRPr lang="ar-EG" sz="6600" b="1" dirty="0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93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93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93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93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93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93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193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193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pitba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244655" y="210344"/>
            <a:ext cx="8748464" cy="914400"/>
          </a:xfrm>
          <a:prstGeom prst="roundRect">
            <a:avLst/>
          </a:prstGeom>
          <a:solidFill>
            <a:srgbClr val="00FF00"/>
          </a:solidFill>
          <a:ln w="76200">
            <a:solidFill>
              <a:srgbClr val="FFC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79512" y="343895"/>
            <a:ext cx="85358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rtl="1"/>
            <a:r>
              <a:rPr lang="ar-EG" sz="3200" b="1" dirty="0" smtClean="0">
                <a:solidFill>
                  <a:schemeClr val="bg1"/>
                </a:solidFill>
              </a:rPr>
              <a:t>2- </a:t>
            </a:r>
            <a:r>
              <a:rPr lang="ar-SA" sz="3200" b="1" dirty="0" smtClean="0">
                <a:solidFill>
                  <a:schemeClr val="bg1"/>
                </a:solidFill>
              </a:rPr>
              <a:t>أكمل الجدول التالي مستفيدًا من معرفتك بعلامات الإعراب:</a:t>
            </a:r>
            <a:endParaRPr lang="en-US" sz="3200" dirty="0">
              <a:solidFill>
                <a:schemeClr val="bg1"/>
              </a:solidFill>
            </a:endParaRPr>
          </a:p>
        </p:txBody>
      </p:sp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29397"/>
                <a:gridCol w="3647067"/>
                <a:gridCol w="2137029"/>
                <a:gridCol w="2039435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" name="مستطيل 9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11" name="مستطيل 10"/>
          <p:cNvSpPr/>
          <p:nvPr/>
        </p:nvSpPr>
        <p:spPr>
          <a:xfrm>
            <a:off x="6012160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12" name="مستطيل 11"/>
          <p:cNvSpPr/>
          <p:nvPr/>
        </p:nvSpPr>
        <p:spPr>
          <a:xfrm>
            <a:off x="2500298" y="2214554"/>
            <a:ext cx="20986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1"/>
            <a:r>
              <a:rPr lang="ar-SA" sz="3200" b="1" dirty="0" smtClean="0"/>
              <a:t>الاسم المجرور</a:t>
            </a:r>
            <a:endParaRPr lang="en-US" sz="3200" dirty="0"/>
          </a:p>
        </p:txBody>
      </p:sp>
      <p:sp>
        <p:nvSpPr>
          <p:cNvPr id="13" name="مستطيل 12"/>
          <p:cNvSpPr/>
          <p:nvPr/>
        </p:nvSpPr>
        <p:spPr>
          <a:xfrm>
            <a:off x="323528" y="2204864"/>
            <a:ext cx="16177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1"/>
            <a:r>
              <a:rPr lang="ar-SA" sz="3200" b="1" dirty="0" smtClean="0"/>
              <a:t>علامة جره</a:t>
            </a:r>
            <a:endParaRPr lang="en-US" sz="3200" dirty="0"/>
          </a:p>
        </p:txBody>
      </p:sp>
      <p:sp>
        <p:nvSpPr>
          <p:cNvPr id="14" name="مستطيل 13"/>
          <p:cNvSpPr/>
          <p:nvPr/>
        </p:nvSpPr>
        <p:spPr>
          <a:xfrm>
            <a:off x="4643438" y="3571876"/>
            <a:ext cx="34563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SA" sz="3200" b="1" dirty="0" smtClean="0"/>
              <a:t>لا يرى الإنسان عيب ذي الودّ.</a:t>
            </a:r>
            <a:endParaRPr lang="en-US" sz="3200" dirty="0"/>
          </a:p>
        </p:txBody>
      </p:sp>
      <p:sp>
        <p:nvSpPr>
          <p:cNvPr id="15" name="مستطيل 14"/>
          <p:cNvSpPr/>
          <p:nvPr/>
        </p:nvSpPr>
        <p:spPr>
          <a:xfrm>
            <a:off x="8244408" y="3717032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6</a:t>
            </a:r>
            <a:endParaRPr lang="ar-SA" sz="3200" dirty="0"/>
          </a:p>
        </p:txBody>
      </p:sp>
      <p:sp>
        <p:nvSpPr>
          <p:cNvPr id="16" name="مربع نص 15"/>
          <p:cNvSpPr txBox="1"/>
          <p:nvPr/>
        </p:nvSpPr>
        <p:spPr>
          <a:xfrm>
            <a:off x="2699792" y="3795789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EG" sz="3200" b="1" dirty="0" smtClean="0"/>
              <a:t>ذي</a:t>
            </a:r>
            <a:endParaRPr lang="en-US" sz="3200" dirty="0"/>
          </a:p>
        </p:txBody>
      </p:sp>
      <p:sp>
        <p:nvSpPr>
          <p:cNvPr id="17" name="مربع نص 16"/>
          <p:cNvSpPr txBox="1"/>
          <p:nvPr/>
        </p:nvSpPr>
        <p:spPr>
          <a:xfrm>
            <a:off x="642910" y="3786190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EG" sz="3200" b="1" dirty="0" smtClean="0"/>
              <a:t>الياء</a:t>
            </a:r>
            <a:endParaRPr lang="en-US" sz="3200" dirty="0"/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244655" y="210344"/>
            <a:ext cx="8748464" cy="914400"/>
          </a:xfrm>
          <a:prstGeom prst="roundRect">
            <a:avLst/>
          </a:prstGeom>
          <a:solidFill>
            <a:srgbClr val="00FF00"/>
          </a:solidFill>
          <a:ln w="76200">
            <a:solidFill>
              <a:srgbClr val="FFC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79512" y="343895"/>
            <a:ext cx="85358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rtl="1"/>
            <a:r>
              <a:rPr lang="ar-EG" sz="3200" b="1" dirty="0" smtClean="0">
                <a:solidFill>
                  <a:schemeClr val="bg1"/>
                </a:solidFill>
              </a:rPr>
              <a:t>2- </a:t>
            </a:r>
            <a:r>
              <a:rPr lang="ar-SA" sz="3200" b="1" dirty="0" smtClean="0">
                <a:solidFill>
                  <a:schemeClr val="bg1"/>
                </a:solidFill>
              </a:rPr>
              <a:t>أكمل الجدول التالي مستفيدًا من معرفتك بعلامات الإعراب:</a:t>
            </a:r>
            <a:endParaRPr lang="en-US" sz="3200" dirty="0">
              <a:solidFill>
                <a:schemeClr val="bg1"/>
              </a:solidFill>
            </a:endParaRPr>
          </a:p>
        </p:txBody>
      </p:sp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29397"/>
                <a:gridCol w="3647067"/>
                <a:gridCol w="2137029"/>
                <a:gridCol w="2039435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" name="مستطيل 9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11" name="مستطيل 10"/>
          <p:cNvSpPr/>
          <p:nvPr/>
        </p:nvSpPr>
        <p:spPr>
          <a:xfrm>
            <a:off x="6012160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12" name="مستطيل 11"/>
          <p:cNvSpPr/>
          <p:nvPr/>
        </p:nvSpPr>
        <p:spPr>
          <a:xfrm>
            <a:off x="2428860" y="2214554"/>
            <a:ext cx="20986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1"/>
            <a:r>
              <a:rPr lang="ar-SA" sz="3200" b="1" dirty="0" smtClean="0"/>
              <a:t>الاسم المجرور</a:t>
            </a:r>
            <a:endParaRPr lang="en-US" sz="3200" dirty="0"/>
          </a:p>
        </p:txBody>
      </p:sp>
      <p:sp>
        <p:nvSpPr>
          <p:cNvPr id="13" name="مستطيل 12"/>
          <p:cNvSpPr/>
          <p:nvPr/>
        </p:nvSpPr>
        <p:spPr>
          <a:xfrm>
            <a:off x="323528" y="2204864"/>
            <a:ext cx="16177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1"/>
            <a:r>
              <a:rPr lang="ar-SA" sz="3200" b="1" dirty="0" smtClean="0"/>
              <a:t>علامة جره</a:t>
            </a:r>
            <a:endParaRPr lang="en-US" sz="3200" dirty="0"/>
          </a:p>
        </p:txBody>
      </p:sp>
      <p:sp>
        <p:nvSpPr>
          <p:cNvPr id="14" name="مستطيل 13"/>
          <p:cNvSpPr/>
          <p:nvPr/>
        </p:nvSpPr>
        <p:spPr>
          <a:xfrm>
            <a:off x="4643438" y="3571876"/>
            <a:ext cx="34563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SA" sz="3200" b="1" dirty="0" smtClean="0"/>
              <a:t>لا تهزأ بالمقصّرين؛ فتكون مثلهم. </a:t>
            </a:r>
            <a:endParaRPr lang="en-US" sz="3200" dirty="0"/>
          </a:p>
        </p:txBody>
      </p:sp>
      <p:sp>
        <p:nvSpPr>
          <p:cNvPr id="15" name="مستطيل 14"/>
          <p:cNvSpPr/>
          <p:nvPr/>
        </p:nvSpPr>
        <p:spPr>
          <a:xfrm>
            <a:off x="8244408" y="3717032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7</a:t>
            </a:r>
            <a:endParaRPr lang="ar-SA" sz="3200" dirty="0"/>
          </a:p>
        </p:txBody>
      </p:sp>
      <p:sp>
        <p:nvSpPr>
          <p:cNvPr id="16" name="مربع نص 15"/>
          <p:cNvSpPr txBox="1"/>
          <p:nvPr/>
        </p:nvSpPr>
        <p:spPr>
          <a:xfrm>
            <a:off x="2699792" y="3795789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3200" b="1" dirty="0" smtClean="0"/>
              <a:t>المقصرين</a:t>
            </a:r>
            <a:endParaRPr lang="en-US" sz="3200" dirty="0"/>
          </a:p>
        </p:txBody>
      </p:sp>
      <p:sp>
        <p:nvSpPr>
          <p:cNvPr id="17" name="مربع نص 16"/>
          <p:cNvSpPr txBox="1"/>
          <p:nvPr/>
        </p:nvSpPr>
        <p:spPr>
          <a:xfrm>
            <a:off x="642910" y="3786190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3200" b="1" dirty="0" smtClean="0"/>
              <a:t>الياء</a:t>
            </a:r>
            <a:endParaRPr lang="en-US" sz="3200" dirty="0"/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244655" y="210344"/>
            <a:ext cx="8748464" cy="914400"/>
          </a:xfrm>
          <a:prstGeom prst="roundRect">
            <a:avLst/>
          </a:prstGeom>
          <a:solidFill>
            <a:srgbClr val="9900CC"/>
          </a:solidFill>
          <a:ln w="76200">
            <a:solidFill>
              <a:srgbClr val="FFC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79512" y="343895"/>
            <a:ext cx="85358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rtl="1"/>
            <a:r>
              <a:rPr lang="ar-EG" sz="2800" b="1" dirty="0" smtClean="0">
                <a:solidFill>
                  <a:schemeClr val="bg1"/>
                </a:solidFill>
              </a:rPr>
              <a:t>3- </a:t>
            </a:r>
            <a:r>
              <a:rPr lang="ar-SA" sz="2800" b="1" dirty="0" smtClean="0">
                <a:solidFill>
                  <a:schemeClr val="bg1"/>
                </a:solidFill>
              </a:rPr>
              <a:t>في كل جملة مما يلي أحد حروف الجر، عيّنه، وعيّن الاسم المجرور: </a:t>
            </a:r>
            <a:endParaRPr lang="en-US" sz="2800" dirty="0">
              <a:solidFill>
                <a:schemeClr val="bg1"/>
              </a:solidFill>
            </a:endParaRPr>
          </a:p>
        </p:txBody>
      </p:sp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{35758FB7-9AC5-4552-8A53-C91805E547FA}</a:tableStyleId>
              </a:tblPr>
              <a:tblGrid>
                <a:gridCol w="529397"/>
                <a:gridCol w="3647067"/>
                <a:gridCol w="2137029"/>
                <a:gridCol w="2039435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مستطيل 9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11" name="مستطيل 10"/>
          <p:cNvSpPr/>
          <p:nvPr/>
        </p:nvSpPr>
        <p:spPr>
          <a:xfrm>
            <a:off x="6012160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12" name="مستطيل 11"/>
          <p:cNvSpPr/>
          <p:nvPr/>
        </p:nvSpPr>
        <p:spPr>
          <a:xfrm>
            <a:off x="2500298" y="2285992"/>
            <a:ext cx="20986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1"/>
            <a:r>
              <a:rPr lang="ar-SA" sz="3200" b="1" dirty="0" smtClean="0"/>
              <a:t>الاسم المجرور</a:t>
            </a:r>
            <a:endParaRPr lang="en-US" sz="3200" dirty="0"/>
          </a:p>
        </p:txBody>
      </p:sp>
      <p:sp>
        <p:nvSpPr>
          <p:cNvPr id="13" name="مستطيل 12"/>
          <p:cNvSpPr/>
          <p:nvPr/>
        </p:nvSpPr>
        <p:spPr>
          <a:xfrm>
            <a:off x="323528" y="2204864"/>
            <a:ext cx="16177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1"/>
            <a:r>
              <a:rPr lang="ar-SA" sz="3200" b="1" dirty="0" smtClean="0"/>
              <a:t>علامة جره</a:t>
            </a:r>
            <a:endParaRPr lang="en-US" sz="3200" dirty="0"/>
          </a:p>
        </p:txBody>
      </p:sp>
      <p:sp>
        <p:nvSpPr>
          <p:cNvPr id="14" name="مستطيل 13"/>
          <p:cNvSpPr/>
          <p:nvPr/>
        </p:nvSpPr>
        <p:spPr>
          <a:xfrm>
            <a:off x="4716016" y="3645024"/>
            <a:ext cx="34563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 smtClean="0"/>
              <a:t>قال تعالى: (</a:t>
            </a:r>
            <a:r>
              <a:rPr lang="ar-SA" sz="3200" b="1" dirty="0" smtClean="0">
                <a:solidFill>
                  <a:srgbClr val="3333CC"/>
                </a:solidFill>
              </a:rPr>
              <a:t>لَتَرْكَبُنَّ طَبَقًا عَنْ طَبَقٍ</a:t>
            </a:r>
            <a:r>
              <a:rPr lang="ar-SA" sz="3200" b="1" dirty="0" smtClean="0"/>
              <a:t>) الانشقاق 19</a:t>
            </a:r>
            <a:endParaRPr lang="en-US" sz="3200" dirty="0"/>
          </a:p>
        </p:txBody>
      </p:sp>
      <p:sp>
        <p:nvSpPr>
          <p:cNvPr id="15" name="مستطيل 14"/>
          <p:cNvSpPr/>
          <p:nvPr/>
        </p:nvSpPr>
        <p:spPr>
          <a:xfrm>
            <a:off x="8244408" y="3717032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1</a:t>
            </a:r>
            <a:endParaRPr lang="ar-SA" sz="3200" dirty="0"/>
          </a:p>
        </p:txBody>
      </p:sp>
      <p:sp>
        <p:nvSpPr>
          <p:cNvPr id="16" name="مربع نص 15"/>
          <p:cNvSpPr txBox="1"/>
          <p:nvPr/>
        </p:nvSpPr>
        <p:spPr>
          <a:xfrm>
            <a:off x="2699792" y="3795789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EG" sz="3200" b="1" dirty="0" smtClean="0"/>
              <a:t>عن</a:t>
            </a:r>
            <a:endParaRPr lang="en-US" sz="3200" dirty="0"/>
          </a:p>
        </p:txBody>
      </p:sp>
      <p:sp>
        <p:nvSpPr>
          <p:cNvPr id="17" name="مربع نص 16"/>
          <p:cNvSpPr txBox="1"/>
          <p:nvPr/>
        </p:nvSpPr>
        <p:spPr>
          <a:xfrm>
            <a:off x="642910" y="3786190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EG" sz="3200" b="1" dirty="0" smtClean="0"/>
              <a:t>طبق</a:t>
            </a:r>
            <a:endParaRPr lang="en-US" sz="3200" dirty="0"/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244655" y="210344"/>
            <a:ext cx="8748464" cy="914400"/>
          </a:xfrm>
          <a:prstGeom prst="roundRect">
            <a:avLst/>
          </a:prstGeom>
          <a:solidFill>
            <a:srgbClr val="9900CC"/>
          </a:solidFill>
          <a:ln w="76200">
            <a:solidFill>
              <a:srgbClr val="FFC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79512" y="343895"/>
            <a:ext cx="85358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rtl="1"/>
            <a:r>
              <a:rPr lang="ar-EG" sz="2800" b="1" dirty="0" smtClean="0">
                <a:solidFill>
                  <a:schemeClr val="bg1"/>
                </a:solidFill>
              </a:rPr>
              <a:t>3- </a:t>
            </a:r>
            <a:r>
              <a:rPr lang="ar-SA" sz="2800" b="1" dirty="0" smtClean="0">
                <a:solidFill>
                  <a:schemeClr val="bg1"/>
                </a:solidFill>
              </a:rPr>
              <a:t>في كل جملة مما يلي أحد حروف الجر، عيّنه، وعيّن الاسم المجرور: </a:t>
            </a:r>
            <a:endParaRPr lang="en-US" sz="2800" dirty="0">
              <a:solidFill>
                <a:schemeClr val="bg1"/>
              </a:solidFill>
            </a:endParaRPr>
          </a:p>
        </p:txBody>
      </p:sp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{35758FB7-9AC5-4552-8A53-C91805E547FA}</a:tableStyleId>
              </a:tblPr>
              <a:tblGrid>
                <a:gridCol w="529397"/>
                <a:gridCol w="3647067"/>
                <a:gridCol w="2137029"/>
                <a:gridCol w="2039435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مستطيل 9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11" name="مستطيل 10"/>
          <p:cNvSpPr/>
          <p:nvPr/>
        </p:nvSpPr>
        <p:spPr>
          <a:xfrm>
            <a:off x="6012160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12" name="مستطيل 11"/>
          <p:cNvSpPr/>
          <p:nvPr/>
        </p:nvSpPr>
        <p:spPr>
          <a:xfrm>
            <a:off x="2500298" y="2285992"/>
            <a:ext cx="20986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1"/>
            <a:r>
              <a:rPr lang="ar-SA" sz="3200" b="1" dirty="0" smtClean="0"/>
              <a:t>الاسم المجرور</a:t>
            </a:r>
            <a:endParaRPr lang="en-US" sz="3200" dirty="0"/>
          </a:p>
        </p:txBody>
      </p:sp>
      <p:sp>
        <p:nvSpPr>
          <p:cNvPr id="13" name="مستطيل 12"/>
          <p:cNvSpPr/>
          <p:nvPr/>
        </p:nvSpPr>
        <p:spPr>
          <a:xfrm>
            <a:off x="323528" y="2204864"/>
            <a:ext cx="16177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1"/>
            <a:r>
              <a:rPr lang="ar-SA" sz="3200" b="1" dirty="0" smtClean="0"/>
              <a:t>علامة جره</a:t>
            </a:r>
            <a:endParaRPr lang="en-US" sz="3200" dirty="0"/>
          </a:p>
        </p:txBody>
      </p:sp>
      <p:sp>
        <p:nvSpPr>
          <p:cNvPr id="14" name="مستطيل 13"/>
          <p:cNvSpPr/>
          <p:nvPr/>
        </p:nvSpPr>
        <p:spPr>
          <a:xfrm>
            <a:off x="4716016" y="3645024"/>
            <a:ext cx="34563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 smtClean="0"/>
              <a:t>قال تعالى: (</a:t>
            </a:r>
            <a:r>
              <a:rPr lang="ar-SA" sz="3200" b="1" dirty="0" smtClean="0">
                <a:solidFill>
                  <a:srgbClr val="3333CC"/>
                </a:solidFill>
              </a:rPr>
              <a:t>وَيَسِّرْ لِي أَمْرِي</a:t>
            </a:r>
            <a:r>
              <a:rPr lang="ar-SA" sz="3200" b="1" dirty="0" smtClean="0"/>
              <a:t>) طه 26</a:t>
            </a:r>
            <a:endParaRPr lang="en-US" sz="3200" dirty="0"/>
          </a:p>
        </p:txBody>
      </p:sp>
      <p:sp>
        <p:nvSpPr>
          <p:cNvPr id="15" name="مستطيل 14"/>
          <p:cNvSpPr/>
          <p:nvPr/>
        </p:nvSpPr>
        <p:spPr>
          <a:xfrm>
            <a:off x="8244408" y="3717032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2</a:t>
            </a:r>
            <a:endParaRPr lang="ar-SA" sz="3200" dirty="0"/>
          </a:p>
        </p:txBody>
      </p:sp>
      <p:sp>
        <p:nvSpPr>
          <p:cNvPr id="16" name="مربع نص 15"/>
          <p:cNvSpPr txBox="1"/>
          <p:nvPr/>
        </p:nvSpPr>
        <p:spPr>
          <a:xfrm>
            <a:off x="2699792" y="3795789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EG" sz="3200" b="1" dirty="0" smtClean="0"/>
              <a:t>لـ</a:t>
            </a:r>
            <a:endParaRPr lang="en-US" sz="3200" dirty="0"/>
          </a:p>
        </p:txBody>
      </p:sp>
      <p:sp>
        <p:nvSpPr>
          <p:cNvPr id="17" name="مربع نص 16"/>
          <p:cNvSpPr txBox="1"/>
          <p:nvPr/>
        </p:nvSpPr>
        <p:spPr>
          <a:xfrm>
            <a:off x="642910" y="3786190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ar-SA" sz="3200" b="1" dirty="0" smtClean="0"/>
              <a:t>الضمير/ي</a:t>
            </a:r>
            <a:endParaRPr lang="en-US" sz="3200" dirty="0"/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244655" y="210344"/>
            <a:ext cx="8748464" cy="914400"/>
          </a:xfrm>
          <a:prstGeom prst="roundRect">
            <a:avLst/>
          </a:prstGeom>
          <a:solidFill>
            <a:srgbClr val="9900CC"/>
          </a:solidFill>
          <a:ln w="76200">
            <a:solidFill>
              <a:srgbClr val="FFC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79512" y="343895"/>
            <a:ext cx="85358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rtl="1"/>
            <a:r>
              <a:rPr lang="ar-EG" sz="2800" b="1" dirty="0" smtClean="0">
                <a:solidFill>
                  <a:schemeClr val="bg1"/>
                </a:solidFill>
              </a:rPr>
              <a:t>3- </a:t>
            </a:r>
            <a:r>
              <a:rPr lang="ar-SA" sz="2800" b="1" dirty="0" smtClean="0">
                <a:solidFill>
                  <a:schemeClr val="bg1"/>
                </a:solidFill>
              </a:rPr>
              <a:t>في كل جملة مما يلي أحد حروف الجر، عيّنه، وعيّن الاسم المجرور: </a:t>
            </a:r>
            <a:endParaRPr lang="en-US" sz="2800" dirty="0">
              <a:solidFill>
                <a:schemeClr val="bg1"/>
              </a:solidFill>
            </a:endParaRPr>
          </a:p>
        </p:txBody>
      </p:sp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{35758FB7-9AC5-4552-8A53-C91805E547FA}</a:tableStyleId>
              </a:tblPr>
              <a:tblGrid>
                <a:gridCol w="529397"/>
                <a:gridCol w="3647067"/>
                <a:gridCol w="2137029"/>
                <a:gridCol w="2039435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مستطيل 9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11" name="مستطيل 10"/>
          <p:cNvSpPr/>
          <p:nvPr/>
        </p:nvSpPr>
        <p:spPr>
          <a:xfrm>
            <a:off x="6012160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12" name="مستطيل 11"/>
          <p:cNvSpPr/>
          <p:nvPr/>
        </p:nvSpPr>
        <p:spPr>
          <a:xfrm>
            <a:off x="2500298" y="2285992"/>
            <a:ext cx="20986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1"/>
            <a:r>
              <a:rPr lang="ar-SA" sz="3200" b="1" dirty="0" smtClean="0"/>
              <a:t>الاسم المجرور</a:t>
            </a:r>
            <a:endParaRPr lang="en-US" sz="3200" dirty="0"/>
          </a:p>
        </p:txBody>
      </p:sp>
      <p:sp>
        <p:nvSpPr>
          <p:cNvPr id="13" name="مستطيل 12"/>
          <p:cNvSpPr/>
          <p:nvPr/>
        </p:nvSpPr>
        <p:spPr>
          <a:xfrm>
            <a:off x="323528" y="2204864"/>
            <a:ext cx="16177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1"/>
            <a:r>
              <a:rPr lang="ar-SA" sz="3200" b="1" dirty="0" smtClean="0"/>
              <a:t>علامة جره</a:t>
            </a:r>
            <a:endParaRPr lang="en-US" sz="3200" dirty="0"/>
          </a:p>
        </p:txBody>
      </p:sp>
      <p:sp>
        <p:nvSpPr>
          <p:cNvPr id="14" name="مستطيل 13"/>
          <p:cNvSpPr/>
          <p:nvPr/>
        </p:nvSpPr>
        <p:spPr>
          <a:xfrm>
            <a:off x="4716016" y="3645024"/>
            <a:ext cx="34563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 smtClean="0"/>
              <a:t>قال تعالى: (</a:t>
            </a:r>
            <a:r>
              <a:rPr lang="ar-SA" sz="3200" b="1" dirty="0" smtClean="0">
                <a:solidFill>
                  <a:srgbClr val="3333CC"/>
                </a:solidFill>
              </a:rPr>
              <a:t>بِالْمُؤْمِنِينَ رَءُوفٌ رَحِيمٌ</a:t>
            </a:r>
            <a:r>
              <a:rPr lang="ar-SA" sz="3200" b="1" dirty="0" smtClean="0"/>
              <a:t>) التوبة 128</a:t>
            </a:r>
            <a:endParaRPr lang="en-US" sz="3200" dirty="0"/>
          </a:p>
        </p:txBody>
      </p:sp>
      <p:sp>
        <p:nvSpPr>
          <p:cNvPr id="15" name="مستطيل 14"/>
          <p:cNvSpPr/>
          <p:nvPr/>
        </p:nvSpPr>
        <p:spPr>
          <a:xfrm>
            <a:off x="8244408" y="3717032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3</a:t>
            </a:r>
            <a:endParaRPr lang="ar-SA" sz="3200" dirty="0"/>
          </a:p>
        </p:txBody>
      </p:sp>
      <p:sp>
        <p:nvSpPr>
          <p:cNvPr id="16" name="مربع نص 15"/>
          <p:cNvSpPr txBox="1"/>
          <p:nvPr/>
        </p:nvSpPr>
        <p:spPr>
          <a:xfrm>
            <a:off x="2699792" y="3795789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EG" sz="3200" b="1" dirty="0" smtClean="0"/>
              <a:t>بـ</a:t>
            </a:r>
            <a:endParaRPr lang="en-US" sz="3200" dirty="0"/>
          </a:p>
        </p:txBody>
      </p:sp>
      <p:sp>
        <p:nvSpPr>
          <p:cNvPr id="17" name="مربع نص 16"/>
          <p:cNvSpPr txBox="1"/>
          <p:nvPr/>
        </p:nvSpPr>
        <p:spPr>
          <a:xfrm>
            <a:off x="642910" y="3786190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3200" b="1" dirty="0" smtClean="0"/>
              <a:t>المؤمنين</a:t>
            </a:r>
            <a:endParaRPr lang="en-US" sz="3200" dirty="0"/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244655" y="210344"/>
            <a:ext cx="8748464" cy="914400"/>
          </a:xfrm>
          <a:prstGeom prst="roundRect">
            <a:avLst/>
          </a:prstGeom>
          <a:solidFill>
            <a:srgbClr val="9900CC"/>
          </a:solidFill>
          <a:ln w="76200">
            <a:solidFill>
              <a:srgbClr val="FFC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79512" y="343895"/>
            <a:ext cx="85358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rtl="1"/>
            <a:r>
              <a:rPr lang="ar-EG" sz="2800" b="1" dirty="0" smtClean="0">
                <a:solidFill>
                  <a:schemeClr val="bg1"/>
                </a:solidFill>
              </a:rPr>
              <a:t>3- </a:t>
            </a:r>
            <a:r>
              <a:rPr lang="ar-SA" sz="2800" b="1" dirty="0" smtClean="0">
                <a:solidFill>
                  <a:schemeClr val="bg1"/>
                </a:solidFill>
              </a:rPr>
              <a:t>في كل جملة مما يلي أحد حروف الجر، عيّنه، وعيّن الاسم المجرور: </a:t>
            </a:r>
            <a:endParaRPr lang="en-US" sz="2800" dirty="0">
              <a:solidFill>
                <a:schemeClr val="bg1"/>
              </a:solidFill>
            </a:endParaRPr>
          </a:p>
        </p:txBody>
      </p:sp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{35758FB7-9AC5-4552-8A53-C91805E547FA}</a:tableStyleId>
              </a:tblPr>
              <a:tblGrid>
                <a:gridCol w="529397"/>
                <a:gridCol w="3647067"/>
                <a:gridCol w="2137029"/>
                <a:gridCol w="2039435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مستطيل 9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11" name="مستطيل 10"/>
          <p:cNvSpPr/>
          <p:nvPr/>
        </p:nvSpPr>
        <p:spPr>
          <a:xfrm>
            <a:off x="6012160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12" name="مستطيل 11"/>
          <p:cNvSpPr/>
          <p:nvPr/>
        </p:nvSpPr>
        <p:spPr>
          <a:xfrm>
            <a:off x="2500298" y="2285992"/>
            <a:ext cx="20986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1"/>
            <a:r>
              <a:rPr lang="ar-SA" sz="3200" b="1" dirty="0" smtClean="0"/>
              <a:t>الاسم المجرور</a:t>
            </a:r>
            <a:endParaRPr lang="en-US" sz="3200" dirty="0"/>
          </a:p>
        </p:txBody>
      </p:sp>
      <p:sp>
        <p:nvSpPr>
          <p:cNvPr id="13" name="مستطيل 12"/>
          <p:cNvSpPr/>
          <p:nvPr/>
        </p:nvSpPr>
        <p:spPr>
          <a:xfrm>
            <a:off x="323528" y="2204864"/>
            <a:ext cx="16177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1"/>
            <a:r>
              <a:rPr lang="ar-SA" sz="3200" b="1" dirty="0" smtClean="0"/>
              <a:t>علامة جره</a:t>
            </a:r>
            <a:endParaRPr lang="en-US" sz="3200" dirty="0"/>
          </a:p>
        </p:txBody>
      </p:sp>
      <p:sp>
        <p:nvSpPr>
          <p:cNvPr id="14" name="مستطيل 13"/>
          <p:cNvSpPr/>
          <p:nvPr/>
        </p:nvSpPr>
        <p:spPr>
          <a:xfrm>
            <a:off x="4716016" y="3645024"/>
            <a:ext cx="34563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 smtClean="0"/>
              <a:t>قال تعالى: (</a:t>
            </a:r>
            <a:r>
              <a:rPr lang="ar-SA" sz="3200" b="1" dirty="0" smtClean="0">
                <a:solidFill>
                  <a:srgbClr val="3333CC"/>
                </a:solidFill>
              </a:rPr>
              <a:t>وَبِذِي الْقُرْبَى وَالْيَتَامَى وَالْمَسَاكِينِ</a:t>
            </a:r>
            <a:r>
              <a:rPr lang="ar-SA" sz="3200" b="1" dirty="0" smtClean="0"/>
              <a:t>) النساء 36</a:t>
            </a:r>
            <a:endParaRPr lang="en-US" sz="3200" dirty="0"/>
          </a:p>
        </p:txBody>
      </p:sp>
      <p:sp>
        <p:nvSpPr>
          <p:cNvPr id="15" name="مستطيل 14"/>
          <p:cNvSpPr/>
          <p:nvPr/>
        </p:nvSpPr>
        <p:spPr>
          <a:xfrm>
            <a:off x="8244408" y="3717032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4</a:t>
            </a:r>
            <a:endParaRPr lang="ar-SA" sz="3200" dirty="0"/>
          </a:p>
        </p:txBody>
      </p:sp>
      <p:sp>
        <p:nvSpPr>
          <p:cNvPr id="16" name="مربع نص 15"/>
          <p:cNvSpPr txBox="1"/>
          <p:nvPr/>
        </p:nvSpPr>
        <p:spPr>
          <a:xfrm>
            <a:off x="2699792" y="3795789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EG" sz="3200" b="1" dirty="0" smtClean="0"/>
              <a:t>بـ</a:t>
            </a:r>
            <a:endParaRPr lang="en-US" sz="3200" dirty="0"/>
          </a:p>
        </p:txBody>
      </p:sp>
      <p:sp>
        <p:nvSpPr>
          <p:cNvPr id="17" name="مربع نص 16"/>
          <p:cNvSpPr txBox="1"/>
          <p:nvPr/>
        </p:nvSpPr>
        <p:spPr>
          <a:xfrm>
            <a:off x="642910" y="3786190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EG" sz="3200" b="1" dirty="0" smtClean="0"/>
              <a:t>ذي</a:t>
            </a:r>
            <a:endParaRPr lang="en-US" sz="3200" dirty="0"/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244655" y="210344"/>
            <a:ext cx="8748464" cy="914400"/>
          </a:xfrm>
          <a:prstGeom prst="roundRect">
            <a:avLst/>
          </a:prstGeom>
          <a:solidFill>
            <a:srgbClr val="9900CC"/>
          </a:solidFill>
          <a:ln w="76200">
            <a:solidFill>
              <a:srgbClr val="FFC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79512" y="343895"/>
            <a:ext cx="85358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rtl="1"/>
            <a:r>
              <a:rPr lang="ar-EG" sz="2800" b="1" dirty="0" smtClean="0">
                <a:solidFill>
                  <a:schemeClr val="bg1"/>
                </a:solidFill>
              </a:rPr>
              <a:t>3- </a:t>
            </a:r>
            <a:r>
              <a:rPr lang="ar-SA" sz="2800" b="1" dirty="0" smtClean="0">
                <a:solidFill>
                  <a:schemeClr val="bg1"/>
                </a:solidFill>
              </a:rPr>
              <a:t>في كل جملة مما يلي أحد حروف الجر، عيّنه، وعيّن الاسم المجرور: </a:t>
            </a:r>
            <a:endParaRPr lang="en-US" sz="2800" dirty="0">
              <a:solidFill>
                <a:schemeClr val="bg1"/>
              </a:solidFill>
            </a:endParaRPr>
          </a:p>
        </p:txBody>
      </p:sp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{35758FB7-9AC5-4552-8A53-C91805E547FA}</a:tableStyleId>
              </a:tblPr>
              <a:tblGrid>
                <a:gridCol w="529397"/>
                <a:gridCol w="3647067"/>
                <a:gridCol w="2137029"/>
                <a:gridCol w="2039435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مستطيل 9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11" name="مستطيل 10"/>
          <p:cNvSpPr/>
          <p:nvPr/>
        </p:nvSpPr>
        <p:spPr>
          <a:xfrm>
            <a:off x="6012160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12" name="مستطيل 11"/>
          <p:cNvSpPr/>
          <p:nvPr/>
        </p:nvSpPr>
        <p:spPr>
          <a:xfrm>
            <a:off x="2500298" y="2285992"/>
            <a:ext cx="20986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1"/>
            <a:r>
              <a:rPr lang="ar-SA" sz="3200" b="1" dirty="0" smtClean="0"/>
              <a:t>الاسم المجرور</a:t>
            </a:r>
            <a:endParaRPr lang="en-US" sz="3200" dirty="0"/>
          </a:p>
        </p:txBody>
      </p:sp>
      <p:sp>
        <p:nvSpPr>
          <p:cNvPr id="13" name="مستطيل 12"/>
          <p:cNvSpPr/>
          <p:nvPr/>
        </p:nvSpPr>
        <p:spPr>
          <a:xfrm>
            <a:off x="323528" y="2204864"/>
            <a:ext cx="16177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1"/>
            <a:r>
              <a:rPr lang="ar-SA" sz="3200" b="1" dirty="0" smtClean="0"/>
              <a:t>علامة جره</a:t>
            </a:r>
            <a:endParaRPr lang="en-US" sz="3200" dirty="0"/>
          </a:p>
        </p:txBody>
      </p:sp>
      <p:sp>
        <p:nvSpPr>
          <p:cNvPr id="14" name="مستطيل 13"/>
          <p:cNvSpPr/>
          <p:nvPr/>
        </p:nvSpPr>
        <p:spPr>
          <a:xfrm>
            <a:off x="4716016" y="3645024"/>
            <a:ext cx="34563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 smtClean="0"/>
              <a:t>اطلب العلمَ حتى المماتِ. </a:t>
            </a:r>
            <a:endParaRPr lang="en-US" sz="3200" dirty="0" smtClean="0"/>
          </a:p>
        </p:txBody>
      </p:sp>
      <p:sp>
        <p:nvSpPr>
          <p:cNvPr id="15" name="مستطيل 14"/>
          <p:cNvSpPr/>
          <p:nvPr/>
        </p:nvSpPr>
        <p:spPr>
          <a:xfrm>
            <a:off x="8244408" y="3717032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5</a:t>
            </a:r>
            <a:endParaRPr lang="ar-SA" sz="3200" dirty="0"/>
          </a:p>
        </p:txBody>
      </p:sp>
      <p:sp>
        <p:nvSpPr>
          <p:cNvPr id="16" name="مربع نص 15"/>
          <p:cNvSpPr txBox="1"/>
          <p:nvPr/>
        </p:nvSpPr>
        <p:spPr>
          <a:xfrm>
            <a:off x="2699792" y="3795789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EG" sz="3200" b="1" dirty="0" smtClean="0"/>
              <a:t>حتى</a:t>
            </a:r>
            <a:endParaRPr lang="en-US" sz="3200" dirty="0"/>
          </a:p>
        </p:txBody>
      </p:sp>
      <p:sp>
        <p:nvSpPr>
          <p:cNvPr id="17" name="مربع نص 16"/>
          <p:cNvSpPr txBox="1"/>
          <p:nvPr/>
        </p:nvSpPr>
        <p:spPr>
          <a:xfrm>
            <a:off x="642910" y="3786190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EG" sz="3200" b="1" dirty="0" smtClean="0"/>
              <a:t>الممات</a:t>
            </a:r>
            <a:endParaRPr lang="en-US" sz="3200" dirty="0"/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244655" y="210344"/>
            <a:ext cx="8748464" cy="914400"/>
          </a:xfrm>
          <a:prstGeom prst="roundRect">
            <a:avLst/>
          </a:prstGeom>
          <a:solidFill>
            <a:srgbClr val="9900CC"/>
          </a:solidFill>
          <a:ln w="76200">
            <a:solidFill>
              <a:srgbClr val="FFC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79512" y="343895"/>
            <a:ext cx="85358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rtl="1"/>
            <a:r>
              <a:rPr lang="ar-EG" sz="2800" b="1" dirty="0" smtClean="0">
                <a:solidFill>
                  <a:schemeClr val="bg1"/>
                </a:solidFill>
              </a:rPr>
              <a:t>3- </a:t>
            </a:r>
            <a:r>
              <a:rPr lang="ar-SA" sz="2800" b="1" dirty="0" smtClean="0">
                <a:solidFill>
                  <a:schemeClr val="bg1"/>
                </a:solidFill>
              </a:rPr>
              <a:t>في كل جملة مما يلي أحد حروف الجر، عيّنه، وعيّن الاسم المجرور: </a:t>
            </a:r>
            <a:endParaRPr lang="en-US" sz="2800" dirty="0">
              <a:solidFill>
                <a:schemeClr val="bg1"/>
              </a:solidFill>
            </a:endParaRPr>
          </a:p>
        </p:txBody>
      </p:sp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{35758FB7-9AC5-4552-8A53-C91805E547FA}</a:tableStyleId>
              </a:tblPr>
              <a:tblGrid>
                <a:gridCol w="529397"/>
                <a:gridCol w="3647067"/>
                <a:gridCol w="2137029"/>
                <a:gridCol w="2039435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مستطيل 9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11" name="مستطيل 10"/>
          <p:cNvSpPr/>
          <p:nvPr/>
        </p:nvSpPr>
        <p:spPr>
          <a:xfrm>
            <a:off x="6012160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12" name="مستطيل 11"/>
          <p:cNvSpPr/>
          <p:nvPr/>
        </p:nvSpPr>
        <p:spPr>
          <a:xfrm>
            <a:off x="2500298" y="2285992"/>
            <a:ext cx="20986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1"/>
            <a:r>
              <a:rPr lang="ar-SA" sz="3200" b="1" dirty="0" smtClean="0"/>
              <a:t>الاسم المجرور</a:t>
            </a:r>
            <a:endParaRPr lang="en-US" sz="3200" dirty="0"/>
          </a:p>
        </p:txBody>
      </p:sp>
      <p:sp>
        <p:nvSpPr>
          <p:cNvPr id="13" name="مستطيل 12"/>
          <p:cNvSpPr/>
          <p:nvPr/>
        </p:nvSpPr>
        <p:spPr>
          <a:xfrm>
            <a:off x="323528" y="2204864"/>
            <a:ext cx="16177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1"/>
            <a:r>
              <a:rPr lang="ar-SA" sz="3200" b="1" dirty="0" smtClean="0"/>
              <a:t>علامة جره</a:t>
            </a:r>
            <a:endParaRPr lang="en-US" sz="3200" dirty="0"/>
          </a:p>
        </p:txBody>
      </p:sp>
      <p:sp>
        <p:nvSpPr>
          <p:cNvPr id="14" name="مستطيل 13"/>
          <p:cNvSpPr/>
          <p:nvPr/>
        </p:nvSpPr>
        <p:spPr>
          <a:xfrm>
            <a:off x="4716016" y="3645024"/>
            <a:ext cx="34563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 smtClean="0"/>
              <a:t>قد تكون الإشارة أبلغَ من العبارة. </a:t>
            </a:r>
            <a:endParaRPr lang="en-US" sz="3200" dirty="0"/>
          </a:p>
        </p:txBody>
      </p:sp>
      <p:sp>
        <p:nvSpPr>
          <p:cNvPr id="15" name="مستطيل 14"/>
          <p:cNvSpPr/>
          <p:nvPr/>
        </p:nvSpPr>
        <p:spPr>
          <a:xfrm>
            <a:off x="8244408" y="3717032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6</a:t>
            </a:r>
            <a:endParaRPr lang="ar-SA" sz="3200" dirty="0"/>
          </a:p>
        </p:txBody>
      </p:sp>
      <p:sp>
        <p:nvSpPr>
          <p:cNvPr id="16" name="مربع نص 15"/>
          <p:cNvSpPr txBox="1"/>
          <p:nvPr/>
        </p:nvSpPr>
        <p:spPr>
          <a:xfrm>
            <a:off x="2699792" y="3795789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EG" sz="3200" b="1" dirty="0" smtClean="0"/>
              <a:t>من</a:t>
            </a:r>
            <a:endParaRPr lang="en-US" sz="3200" dirty="0"/>
          </a:p>
        </p:txBody>
      </p:sp>
      <p:sp>
        <p:nvSpPr>
          <p:cNvPr id="17" name="مربع نص 16"/>
          <p:cNvSpPr txBox="1"/>
          <p:nvPr/>
        </p:nvSpPr>
        <p:spPr>
          <a:xfrm>
            <a:off x="642910" y="3786190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EG" sz="3200" b="1" dirty="0" smtClean="0"/>
              <a:t>العبارة</a:t>
            </a:r>
            <a:endParaRPr lang="en-US" sz="3200" dirty="0"/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244655" y="210344"/>
            <a:ext cx="8748464" cy="914400"/>
          </a:xfrm>
          <a:prstGeom prst="roundRect">
            <a:avLst/>
          </a:prstGeom>
          <a:solidFill>
            <a:srgbClr val="9900CC"/>
          </a:solidFill>
          <a:ln w="76200">
            <a:solidFill>
              <a:srgbClr val="FFC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79512" y="343895"/>
            <a:ext cx="85358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rtl="1"/>
            <a:r>
              <a:rPr lang="ar-EG" sz="2800" b="1" dirty="0" smtClean="0">
                <a:solidFill>
                  <a:schemeClr val="bg1"/>
                </a:solidFill>
              </a:rPr>
              <a:t>3- </a:t>
            </a:r>
            <a:r>
              <a:rPr lang="ar-SA" sz="2800" b="1" dirty="0" smtClean="0">
                <a:solidFill>
                  <a:schemeClr val="bg1"/>
                </a:solidFill>
              </a:rPr>
              <a:t>في كل جملة مما يلي أحد حروف الجر، عيّنه، وعيّن الاسم المجرور: </a:t>
            </a:r>
            <a:endParaRPr lang="en-US" sz="2800" dirty="0">
              <a:solidFill>
                <a:schemeClr val="bg1"/>
              </a:solidFill>
            </a:endParaRPr>
          </a:p>
        </p:txBody>
      </p:sp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{35758FB7-9AC5-4552-8A53-C91805E547FA}</a:tableStyleId>
              </a:tblPr>
              <a:tblGrid>
                <a:gridCol w="529397"/>
                <a:gridCol w="3647067"/>
                <a:gridCol w="2137029"/>
                <a:gridCol w="2039435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مستطيل 9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11" name="مستطيل 10"/>
          <p:cNvSpPr/>
          <p:nvPr/>
        </p:nvSpPr>
        <p:spPr>
          <a:xfrm>
            <a:off x="6012160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12" name="مستطيل 11"/>
          <p:cNvSpPr/>
          <p:nvPr/>
        </p:nvSpPr>
        <p:spPr>
          <a:xfrm>
            <a:off x="2500298" y="2285992"/>
            <a:ext cx="20986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1"/>
            <a:r>
              <a:rPr lang="ar-SA" sz="3200" b="1" dirty="0" smtClean="0"/>
              <a:t>الاسم المجرور</a:t>
            </a:r>
            <a:endParaRPr lang="en-US" sz="3200" dirty="0"/>
          </a:p>
        </p:txBody>
      </p:sp>
      <p:sp>
        <p:nvSpPr>
          <p:cNvPr id="13" name="مستطيل 12"/>
          <p:cNvSpPr/>
          <p:nvPr/>
        </p:nvSpPr>
        <p:spPr>
          <a:xfrm>
            <a:off x="323528" y="2204864"/>
            <a:ext cx="16177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1"/>
            <a:r>
              <a:rPr lang="ar-SA" sz="3200" b="1" dirty="0" smtClean="0"/>
              <a:t>علامة جره</a:t>
            </a:r>
            <a:endParaRPr lang="en-US" sz="3200" dirty="0"/>
          </a:p>
        </p:txBody>
      </p:sp>
      <p:sp>
        <p:nvSpPr>
          <p:cNvPr id="14" name="مستطيل 13"/>
          <p:cNvSpPr/>
          <p:nvPr/>
        </p:nvSpPr>
        <p:spPr>
          <a:xfrm>
            <a:off x="4643438" y="3429000"/>
            <a:ext cx="34563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SA" sz="3200" b="1" dirty="0" smtClean="0"/>
              <a:t>أبو الفتح البستي:</a:t>
            </a:r>
            <a:endParaRPr lang="en-US" sz="3200" dirty="0" smtClean="0"/>
          </a:p>
          <a:p>
            <a:pPr algn="r" rtl="1"/>
            <a:r>
              <a:rPr lang="ar-SA" sz="2400" b="1" dirty="0" smtClean="0"/>
              <a:t>أحسنْ إلى الناس تَستعْبِدْ قلوبهم      </a:t>
            </a:r>
            <a:endParaRPr lang="ar-EG" sz="2400" b="1" dirty="0" smtClean="0"/>
          </a:p>
          <a:p>
            <a:pPr algn="r" rtl="1"/>
            <a:r>
              <a:rPr lang="ar-SA" sz="2400" b="1" dirty="0" smtClean="0"/>
              <a:t>فطالما استعبد الإنسانَ إحسانُ</a:t>
            </a:r>
            <a:endParaRPr lang="en-US" sz="2400" dirty="0"/>
          </a:p>
        </p:txBody>
      </p:sp>
      <p:sp>
        <p:nvSpPr>
          <p:cNvPr id="15" name="مستطيل 14"/>
          <p:cNvSpPr/>
          <p:nvPr/>
        </p:nvSpPr>
        <p:spPr>
          <a:xfrm>
            <a:off x="8244408" y="3717032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7</a:t>
            </a:r>
            <a:endParaRPr lang="ar-SA" sz="3200" dirty="0"/>
          </a:p>
        </p:txBody>
      </p:sp>
      <p:sp>
        <p:nvSpPr>
          <p:cNvPr id="16" name="مربع نص 15"/>
          <p:cNvSpPr txBox="1"/>
          <p:nvPr/>
        </p:nvSpPr>
        <p:spPr>
          <a:xfrm>
            <a:off x="2699792" y="3795789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EG" sz="3200" b="1" dirty="0" smtClean="0"/>
              <a:t>إلى </a:t>
            </a:r>
            <a:endParaRPr lang="en-US" sz="3200" dirty="0"/>
          </a:p>
        </p:txBody>
      </p:sp>
      <p:sp>
        <p:nvSpPr>
          <p:cNvPr id="17" name="مربع نص 16"/>
          <p:cNvSpPr txBox="1"/>
          <p:nvPr/>
        </p:nvSpPr>
        <p:spPr>
          <a:xfrm>
            <a:off x="642910" y="3786190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EG" sz="3200" b="1" dirty="0" smtClean="0"/>
              <a:t>الناس</a:t>
            </a:r>
            <a:endParaRPr lang="en-US" sz="3200" dirty="0"/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rizontal Scroll 1"/>
          <p:cNvSpPr/>
          <p:nvPr/>
        </p:nvSpPr>
        <p:spPr>
          <a:xfrm>
            <a:off x="4572000" y="76200"/>
            <a:ext cx="3852863" cy="1752600"/>
          </a:xfrm>
          <a:prstGeom prst="horizontalScroll">
            <a:avLst>
              <a:gd name="adj" fmla="val 12500"/>
            </a:avLst>
          </a:prstGeom>
          <a:blipFill>
            <a:blip r:embed="rId5" cstate="print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ar-EG" sz="2800" b="1" dirty="0"/>
          </a:p>
        </p:txBody>
      </p:sp>
      <p:sp>
        <p:nvSpPr>
          <p:cNvPr id="3" name="Horizontal Scroll 2"/>
          <p:cNvSpPr/>
          <p:nvPr/>
        </p:nvSpPr>
        <p:spPr>
          <a:xfrm>
            <a:off x="4876800" y="220663"/>
            <a:ext cx="3763963" cy="1608137"/>
          </a:xfrm>
          <a:prstGeom prst="horizontalScroll">
            <a:avLst>
              <a:gd name="adj" fmla="val 12500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ar-EG" sz="2800" b="1" dirty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072066" y="287704"/>
            <a:ext cx="35719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4800" b="1" dirty="0" smtClean="0">
                <a:solidFill>
                  <a:srgbClr val="C00000"/>
                </a:solidFill>
                <a:latin typeface="Calibri" pitchFamily="34" charset="0"/>
              </a:rPr>
              <a:t>موضوعات الوحدة</a:t>
            </a:r>
            <a:endParaRPr lang="en-US" sz="4800" dirty="0">
              <a:solidFill>
                <a:srgbClr val="C00000"/>
              </a:solidFill>
              <a:latin typeface="Calibri" pitchFamily="34" charset="0"/>
            </a:endParaRPr>
          </a:p>
        </p:txBody>
      </p:sp>
      <p:pic>
        <p:nvPicPr>
          <p:cNvPr id="9" name="Picture 2" descr="g050296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" y="2628904"/>
            <a:ext cx="8839200" cy="30861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785786" y="3500438"/>
            <a:ext cx="7256463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buFont typeface="Wingdings" pitchFamily="2" charset="2"/>
              <a:buChar char="Ø"/>
            </a:pPr>
            <a:r>
              <a:rPr lang="ar-EG" sz="4400" b="1" dirty="0" smtClean="0">
                <a:solidFill>
                  <a:srgbClr val="FF33CC"/>
                </a:solidFill>
                <a:latin typeface="Calibri" pitchFamily="34" charset="0"/>
              </a:rPr>
              <a:t>الاسم المجرور بحرف الجر.</a:t>
            </a:r>
          </a:p>
          <a:p>
            <a:pPr algn="r" rtl="1">
              <a:buFont typeface="Wingdings" pitchFamily="2" charset="2"/>
              <a:buChar char="Ø"/>
            </a:pPr>
            <a:r>
              <a:rPr lang="ar-EG" sz="4400" b="1" dirty="0" smtClean="0">
                <a:solidFill>
                  <a:srgbClr val="FF33CC"/>
                </a:solidFill>
                <a:latin typeface="Calibri" pitchFamily="34" charset="0"/>
              </a:rPr>
              <a:t>المضاف إليه.</a:t>
            </a:r>
            <a:endParaRPr lang="en-US" sz="4400" b="1" dirty="0">
              <a:solidFill>
                <a:srgbClr val="FF33CC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915 - p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915 - p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915 - p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357555" y="142875"/>
            <a:ext cx="5481646" cy="1025525"/>
            <a:chOff x="1490970" y="2776206"/>
            <a:chExt cx="1513505" cy="1680456"/>
          </a:xfrm>
        </p:grpSpPr>
        <p:sp>
          <p:nvSpPr>
            <p:cNvPr id="16" name="Flowchart: Punched Tape 7"/>
            <p:cNvSpPr/>
            <p:nvPr/>
          </p:nvSpPr>
          <p:spPr bwMode="auto">
            <a:xfrm>
              <a:off x="1490970" y="2776206"/>
              <a:ext cx="1513505" cy="1639375"/>
            </a:xfrm>
            <a:prstGeom prst="roundRect">
              <a:avLst/>
            </a:prstGeom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accent2">
                    <a:lumMod val="20000"/>
                    <a:lumOff val="80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solidFill>
                <a:schemeClr val="bg1"/>
              </a:solidFill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 dirty="0"/>
            </a:p>
          </p:txBody>
        </p:sp>
        <p:sp>
          <p:nvSpPr>
            <p:cNvPr id="5129" name="TextBox 4"/>
            <p:cNvSpPr txBox="1">
              <a:spLocks noChangeArrowheads="1"/>
            </p:cNvSpPr>
            <p:nvPr/>
          </p:nvSpPr>
          <p:spPr bwMode="auto">
            <a:xfrm>
              <a:off x="1743308" y="2791791"/>
              <a:ext cx="982307" cy="16648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ar-EG" sz="6000" b="1" dirty="0" smtClean="0">
                  <a:latin typeface="Calibri" pitchFamily="34" charset="0"/>
                </a:rPr>
                <a:t>أهداف الوحدة</a:t>
              </a:r>
              <a:endParaRPr lang="en-US" sz="6000" dirty="0">
                <a:latin typeface="Calibri" pitchFamily="34" charset="0"/>
              </a:endParaRPr>
            </a:p>
          </p:txBody>
        </p:sp>
      </p:grpSp>
      <p:pic>
        <p:nvPicPr>
          <p:cNvPr id="18" name="صورة 17" descr="0043.WM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1371600"/>
            <a:ext cx="9144000" cy="53698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9" name="Rectangle 1"/>
          <p:cNvSpPr>
            <a:spLocks noChangeArrowheads="1"/>
          </p:cNvSpPr>
          <p:nvPr/>
        </p:nvSpPr>
        <p:spPr bwMode="auto">
          <a:xfrm>
            <a:off x="357158" y="1643050"/>
            <a:ext cx="848204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ar-EG" sz="4800" b="1" u="sng" dirty="0" smtClean="0">
                <a:solidFill>
                  <a:srgbClr val="FF0066"/>
                </a:solidFill>
              </a:rPr>
              <a:t>يتوقع بعد دراستك لهذه الوحدة أن:</a:t>
            </a:r>
            <a:endParaRPr lang="ar-EG" sz="4800" b="1" u="sng" dirty="0"/>
          </a:p>
        </p:txBody>
      </p:sp>
      <p:sp>
        <p:nvSpPr>
          <p:cNvPr id="8" name="مربع نص 7"/>
          <p:cNvSpPr txBox="1"/>
          <p:nvPr/>
        </p:nvSpPr>
        <p:spPr>
          <a:xfrm>
            <a:off x="285720" y="2786058"/>
            <a:ext cx="8358246" cy="23083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>
              <a:buFont typeface="Arial" pitchFamily="34" charset="0"/>
              <a:buChar char="#"/>
            </a:pPr>
            <a:r>
              <a:rPr lang="ar-EG" sz="3600" b="1" dirty="0" smtClean="0">
                <a:solidFill>
                  <a:srgbClr val="9900CC"/>
                </a:solidFill>
              </a:rPr>
              <a:t> تتعرف حروف الجر.</a:t>
            </a:r>
          </a:p>
          <a:p>
            <a:pPr algn="r" rtl="1">
              <a:buFont typeface="Arial" pitchFamily="34" charset="0"/>
              <a:buChar char="#"/>
            </a:pPr>
            <a:r>
              <a:rPr lang="ar-EG" sz="3600" b="1" dirty="0" smtClean="0">
                <a:solidFill>
                  <a:srgbClr val="9900CC"/>
                </a:solidFill>
              </a:rPr>
              <a:t> تضبط الاسم المجرور بالعلامة الإعرابية المناسبة.</a:t>
            </a:r>
          </a:p>
          <a:p>
            <a:pPr algn="r" rtl="1">
              <a:buFont typeface="Arial" pitchFamily="34" charset="0"/>
              <a:buChar char="#"/>
            </a:pPr>
            <a:r>
              <a:rPr lang="ar-EG" sz="3600" b="1" dirty="0" smtClean="0">
                <a:solidFill>
                  <a:srgbClr val="9900CC"/>
                </a:solidFill>
              </a:rPr>
              <a:t> تتعرف الإضافة.</a:t>
            </a:r>
          </a:p>
          <a:p>
            <a:pPr algn="r" rtl="1">
              <a:buFont typeface="Arial" pitchFamily="34" charset="0"/>
              <a:buChar char="#"/>
            </a:pPr>
            <a:r>
              <a:rPr lang="ar-EG" sz="3600" b="1" dirty="0" smtClean="0">
                <a:solidFill>
                  <a:srgbClr val="9900CC"/>
                </a:solidFill>
              </a:rPr>
              <a:t> تضبط المضاف إليه بالعلامة الإعرابية المناسبة.</a:t>
            </a:r>
            <a:endParaRPr lang="ar-EG" sz="3600" b="1" dirty="0">
              <a:solidFill>
                <a:srgbClr val="9900CC"/>
              </a:solidFill>
            </a:endParaRPr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4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3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" tmFilter="0, 0; 0.125,0.2665; 0.25,0.4; 0.375,0.465; 0.5,0.5;  0.625,0.535; 0.75,0.6; 0.875,0.7335; 1,1">
                                          <p:stCondLst>
                                            <p:cond delay="32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" tmFilter="0, 0; 0.125,0.2665; 0.25,0.4; 0.375,0.465; 0.5,0.5;  0.625,0.535; 0.75,0.6; 0.875,0.7335; 1,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" decel="50000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">
                                          <p:stCondLst>
                                            <p:cond delay="32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" decel="50000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137 -  خطأ الويندوز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163 - bird chirp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163 - bird chirp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163 - bird chirp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163 - bird chirp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صورة 1" descr="unnamed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3213" y="0"/>
            <a:ext cx="6300787" cy="243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ستطيل 2"/>
          <p:cNvSpPr/>
          <p:nvPr/>
        </p:nvSpPr>
        <p:spPr>
          <a:xfrm>
            <a:off x="4283968" y="685145"/>
            <a:ext cx="327205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ar-JO" sz="6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charset="0"/>
                <a:cs typeface="Arial" charset="0"/>
              </a:rPr>
              <a:t>الدرس </a:t>
            </a:r>
            <a:r>
              <a:rPr lang="ar-EG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charset="0"/>
                <a:cs typeface="Arial" charset="0"/>
              </a:rPr>
              <a:t>ا</a:t>
            </a:r>
            <a:r>
              <a:rPr lang="ar-EG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charset="0"/>
              </a:rPr>
              <a:t>لأول</a:t>
            </a:r>
            <a:endParaRPr lang="ar-EG" sz="6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pic>
        <p:nvPicPr>
          <p:cNvPr id="4" name="صورة 3" descr="97a2ff90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5650" y="3141663"/>
            <a:ext cx="7177088" cy="336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857224" y="3571876"/>
            <a:ext cx="707236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SA" sz="6000" b="1" dirty="0" smtClean="0"/>
              <a:t>الاسم المجرور بحرف الجر</a:t>
            </a:r>
            <a:endParaRPr lang="en-US" sz="6000" dirty="0"/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UZ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صورة 2" descr="39830_1225942626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74750" y="692150"/>
            <a:ext cx="6578600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2714612" y="1928802"/>
            <a:ext cx="3941779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6600" b="1" dirty="0" smtClean="0">
                <a:solidFill>
                  <a:srgbClr val="FF6699"/>
                </a:solidFill>
              </a:rPr>
              <a:t>نشاطات تمهيدية</a:t>
            </a:r>
            <a:endParaRPr lang="en-US" sz="6600" b="1" dirty="0">
              <a:solidFill>
                <a:srgbClr val="FF6699"/>
              </a:solidFill>
            </a:endParaRPr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b1jc2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428736"/>
            <a:ext cx="9144000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مربع نص 6"/>
          <p:cNvSpPr txBox="1">
            <a:spLocks noChangeArrowheads="1"/>
          </p:cNvSpPr>
          <p:nvPr/>
        </p:nvSpPr>
        <p:spPr bwMode="auto">
          <a:xfrm>
            <a:off x="714348" y="2285992"/>
            <a:ext cx="7883525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 rtl="1"/>
            <a:r>
              <a:rPr lang="ar-EG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1- </a:t>
            </a:r>
            <a:r>
              <a:rPr lang="ar-SA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اذكر أقسام الكلمة، ووضح الفرق بينها، مع التمثيل لكل قسم: </a:t>
            </a:r>
            <a:endParaRPr lang="en-US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 bldLvl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0167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4492" y="1538304"/>
            <a:ext cx="864235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500034" y="1714488"/>
            <a:ext cx="803277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/>
            <a:r>
              <a:rPr lang="ar-SA" sz="3200" b="1" dirty="0" smtClean="0">
                <a:solidFill>
                  <a:srgbClr val="FF0000"/>
                </a:solidFill>
              </a:rPr>
              <a:t>تنقسم الكلمة إلى ثلاثة أقسام:</a:t>
            </a:r>
            <a:endParaRPr lang="en-US" sz="3200" dirty="0" smtClean="0">
              <a:solidFill>
                <a:srgbClr val="FF0000"/>
              </a:solidFill>
            </a:endParaRPr>
          </a:p>
          <a:p>
            <a:pPr algn="ctr"/>
            <a:r>
              <a:rPr lang="ar-SA" sz="3200" b="1" dirty="0" smtClean="0">
                <a:solidFill>
                  <a:srgbClr val="FF0000"/>
                </a:solidFill>
              </a:rPr>
              <a:t>  اسم                         فعل                        حرف 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857224" y="3071810"/>
            <a:ext cx="7286676" cy="224676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>
              <a:buFont typeface="Wingdings" pitchFamily="2" charset="2"/>
              <a:buChar char="§"/>
            </a:pPr>
            <a:r>
              <a:rPr lang="ar-SA" sz="2800" b="1" u="sng" dirty="0" smtClean="0">
                <a:solidFill>
                  <a:srgbClr val="C00000"/>
                </a:solidFill>
              </a:rPr>
              <a:t>الاسم: </a:t>
            </a:r>
            <a:r>
              <a:rPr lang="ar-SA" sz="2800" b="1" dirty="0" smtClean="0">
                <a:solidFill>
                  <a:srgbClr val="3333CC"/>
                </a:solidFill>
              </a:rPr>
              <a:t>هو ما دل على ذات أو معنى مثل أحمد – الصدق. </a:t>
            </a:r>
            <a:endParaRPr lang="en-US" sz="2800" dirty="0" smtClean="0">
              <a:solidFill>
                <a:srgbClr val="3333CC"/>
              </a:solidFill>
            </a:endParaRPr>
          </a:p>
          <a:p>
            <a:pPr algn="r" rtl="1">
              <a:buFont typeface="Wingdings" pitchFamily="2" charset="2"/>
              <a:buChar char="§"/>
            </a:pPr>
            <a:r>
              <a:rPr lang="ar-SA" sz="2800" b="1" u="sng" dirty="0" smtClean="0">
                <a:solidFill>
                  <a:srgbClr val="C00000"/>
                </a:solidFill>
              </a:rPr>
              <a:t>الفعل: </a:t>
            </a:r>
            <a:r>
              <a:rPr lang="ar-SA" sz="2800" b="1" dirty="0" smtClean="0">
                <a:solidFill>
                  <a:srgbClr val="3333CC"/>
                </a:solidFill>
              </a:rPr>
              <a:t>هو ما دل على حصول عمل في زمن معين مثل: كتب – يكتب – اكتب. </a:t>
            </a:r>
            <a:endParaRPr lang="en-US" sz="2800" dirty="0" smtClean="0">
              <a:solidFill>
                <a:srgbClr val="3333CC"/>
              </a:solidFill>
            </a:endParaRPr>
          </a:p>
          <a:p>
            <a:pPr algn="r" rtl="1">
              <a:buFont typeface="Wingdings" pitchFamily="2" charset="2"/>
              <a:buChar char="§"/>
            </a:pPr>
            <a:r>
              <a:rPr lang="ar-SA" sz="2800" b="1" u="sng" dirty="0" smtClean="0">
                <a:solidFill>
                  <a:srgbClr val="C00000"/>
                </a:solidFill>
              </a:rPr>
              <a:t>الحرف</a:t>
            </a:r>
            <a:r>
              <a:rPr lang="ar-SA" sz="2800" b="1" dirty="0" smtClean="0">
                <a:solidFill>
                  <a:srgbClr val="3333CC"/>
                </a:solidFill>
              </a:rPr>
              <a:t>: هو ما لا يظهر معناه كاملا إلا مع غيره مثل: من – على – إلى.</a:t>
            </a:r>
            <a:endParaRPr lang="en-US" sz="2800" dirty="0" smtClean="0">
              <a:solidFill>
                <a:srgbClr val="3333CC"/>
              </a:solidFill>
            </a:endParaRPr>
          </a:p>
        </p:txBody>
      </p:sp>
    </p:spTree>
  </p:cSld>
  <p:clrMapOvr>
    <a:masterClrMapping/>
  </p:clrMapOvr>
  <p:transition>
    <p:split/>
    <p:sndAc>
      <p:stSnd>
        <p:snd r:embed="rId2" name="0698 - low pitched bong dru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طب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طب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86 - arcade shooting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86 - arcade shooting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86 - arcade shooting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3318</TotalTime>
  <Words>935</Words>
  <Application>Microsoft Office PowerPoint</Application>
  <PresentationFormat>عرض على الشاشة (3:4)‏</PresentationFormat>
  <Paragraphs>261</Paragraphs>
  <Slides>38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38</vt:i4>
      </vt:variant>
    </vt:vector>
  </HeadingPairs>
  <TitlesOfParts>
    <vt:vector size="39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  <vt:lpstr>الشريحة 31</vt:lpstr>
      <vt:lpstr>الشريحة 32</vt:lpstr>
      <vt:lpstr>الشريحة 33</vt:lpstr>
      <vt:lpstr>الشريحة 34</vt:lpstr>
      <vt:lpstr>الشريحة 35</vt:lpstr>
      <vt:lpstr>الشريحة 36</vt:lpstr>
      <vt:lpstr>الشريحة 37</vt:lpstr>
      <vt:lpstr>الشريحة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النحو والصرف3  المستوى الخامس - النظام الفصلي للتعليم الثانوي- المسار الأدبي ومدارس تحفيظ القرآن الكريم- الوحدة الثالثة</dc:title>
  <dc:subject>الوحدة الثالثة- 1- الاسم المجرور بحرف الجر</dc:subject>
  <dc:creator>أ/بندر الحازمي</dc:creator>
  <cp:keywords>حقيبة انجاز المعلم والمعلمة</cp:keywords>
  <cp:lastModifiedBy>secretools world</cp:lastModifiedBy>
  <cp:revision>914</cp:revision>
  <dcterms:created xsi:type="dcterms:W3CDTF">2015-04-20T14:52:37Z</dcterms:created>
  <dcterms:modified xsi:type="dcterms:W3CDTF">2016-09-27T06:18:22Z</dcterms:modified>
</cp:coreProperties>
</file>