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1" r:id="rId2"/>
    <p:sldId id="272" r:id="rId3"/>
    <p:sldId id="351" r:id="rId4"/>
    <p:sldId id="399" r:id="rId5"/>
    <p:sldId id="307" r:id="rId6"/>
    <p:sldId id="428" r:id="rId7"/>
    <p:sldId id="429" r:id="rId8"/>
    <p:sldId id="492" r:id="rId9"/>
    <p:sldId id="493" r:id="rId10"/>
    <p:sldId id="494" r:id="rId11"/>
    <p:sldId id="495" r:id="rId12"/>
    <p:sldId id="496" r:id="rId13"/>
    <p:sldId id="497" r:id="rId14"/>
    <p:sldId id="498" r:id="rId15"/>
    <p:sldId id="499" r:id="rId16"/>
    <p:sldId id="500" r:id="rId17"/>
    <p:sldId id="502" r:id="rId18"/>
    <p:sldId id="501" r:id="rId19"/>
    <p:sldId id="503" r:id="rId20"/>
    <p:sldId id="504" r:id="rId21"/>
    <p:sldId id="309" r:id="rId22"/>
    <p:sldId id="505" r:id="rId23"/>
    <p:sldId id="506" r:id="rId24"/>
    <p:sldId id="507" r:id="rId25"/>
    <p:sldId id="508" r:id="rId26"/>
    <p:sldId id="509" r:id="rId27"/>
    <p:sldId id="510" r:id="rId28"/>
    <p:sldId id="511" r:id="rId29"/>
    <p:sldId id="512" r:id="rId30"/>
    <p:sldId id="519" r:id="rId31"/>
    <p:sldId id="513" r:id="rId32"/>
    <p:sldId id="514" r:id="rId33"/>
    <p:sldId id="515" r:id="rId34"/>
    <p:sldId id="516" r:id="rId35"/>
    <p:sldId id="517" r:id="rId36"/>
    <p:sldId id="520" r:id="rId37"/>
    <p:sldId id="518" r:id="rId38"/>
    <p:sldId id="521" r:id="rId39"/>
    <p:sldId id="522" r:id="rId40"/>
    <p:sldId id="523" r:id="rId41"/>
    <p:sldId id="524" r:id="rId42"/>
    <p:sldId id="525" r:id="rId43"/>
    <p:sldId id="526" r:id="rId44"/>
    <p:sldId id="527" r:id="rId45"/>
    <p:sldId id="528" r:id="rId46"/>
    <p:sldId id="529" r:id="rId47"/>
    <p:sldId id="530" r:id="rId48"/>
    <p:sldId id="531" r:id="rId49"/>
    <p:sldId id="532" r:id="rId50"/>
    <p:sldId id="533" r:id="rId51"/>
    <p:sldId id="534" r:id="rId52"/>
    <p:sldId id="535" r:id="rId53"/>
    <p:sldId id="536" r:id="rId54"/>
    <p:sldId id="537" r:id="rId55"/>
    <p:sldId id="464" r:id="rId56"/>
    <p:sldId id="465" r:id="rId5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660033"/>
    <a:srgbClr val="9900CC"/>
    <a:srgbClr val="FF6699"/>
    <a:srgbClr val="66FFFF"/>
    <a:srgbClr val="D60093"/>
    <a:srgbClr val="006600"/>
    <a:srgbClr val="FF00FF"/>
    <a:srgbClr val="FFFFCC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نمط ذو سمات 1 - تميي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نمط ذو سمات 1 - تمييز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نمط ذو سمات 1 - تميي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نمط ذو سمات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نمط ذو سمات 1 - تميي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CAF9ED-07DC-4A11-8D7F-57B35C25682E}" styleName="نمط متوسط 1 - تميي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33" d="100"/>
          <a:sy n="33" d="100"/>
        </p:scale>
        <p:origin x="-78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51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ADEC5-A4C1-4826-A09A-6E7D7D3A3693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EA5EB-8050-4995-B1BA-1F3C6FB2FE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08274-6412-4B64-A763-C9A237306E6A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B0A3C-5EF2-48B9-9ABA-3258293EDC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6D414-D053-443E-8ED8-A5B3032AD528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0E596-567D-4E25-B292-F3436AA730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61349-AF96-4166-8732-AB978E853073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3C1C3-7C07-4B6A-A71E-A94E6567C8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E41CA-CE98-4686-8F54-FF89B9C56584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86822-9B04-4DCF-A2B7-03A19EBCBA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A4E88-A0EF-4467-97AB-9591637A04C7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258AC-7905-4427-8982-24CF1C4E4F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9B5CF-B493-42C8-A233-E79171FA3ADE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8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DF0EC-9399-4742-BBF3-018A658AB6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6DFEB-6514-4B34-A041-7F13492588EC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4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699E9-73E0-41D1-89F9-C09E224746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10E74-79F9-44B0-814F-E8E7AC55814D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3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1CC71-34F8-4873-8AD2-AFC5EED141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1B542-57E1-4C17-8B7E-01F915E9D183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34B79-0DF3-444B-B57B-B30B244C66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00347-C244-46E2-AE46-6438453BF4AE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359E-1EB8-4E3C-A9D3-6E50EEBC42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عنصر نائب للعنوان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en-US" smtClean="0"/>
          </a:p>
        </p:txBody>
      </p:sp>
      <p:sp>
        <p:nvSpPr>
          <p:cNvPr id="1027" name="عنصر نائب للنص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  <a:endParaRPr lang="en-US" smtClean="0"/>
          </a:p>
          <a:p>
            <a:pPr lvl="1"/>
            <a:r>
              <a:rPr lang="ar-SA" smtClean="0"/>
              <a:t>المستوى الثاني</a:t>
            </a:r>
            <a:endParaRPr lang="en-US" smtClean="0"/>
          </a:p>
          <a:p>
            <a:pPr lvl="2"/>
            <a:r>
              <a:rPr lang="ar-SA" smtClean="0"/>
              <a:t>المستوى الثالث</a:t>
            </a:r>
            <a:endParaRPr lang="en-US" smtClean="0"/>
          </a:p>
          <a:p>
            <a:pPr lvl="3"/>
            <a:r>
              <a:rPr lang="ar-SA" smtClean="0"/>
              <a:t>المستوى الرابع</a:t>
            </a:r>
            <a:endParaRPr lang="en-US" smtClean="0"/>
          </a:p>
          <a:p>
            <a:pPr lvl="4"/>
            <a:r>
              <a:rPr lang="ar-SA" smtClean="0"/>
              <a:t>المستوى الخامس</a:t>
            </a:r>
            <a:endParaRPr lang="en-US" smtClean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1BE30F-A8B1-46C7-AAE9-303E39A6CD32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D2DFC3-1104-4B7E-9DE4-F570F7A0B8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/>
    <p:sndAc>
      <p:stSnd>
        <p:snd r:embed="rId13" name="0698 - low pitched bong drum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Arial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audio" Target="../media/audio2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audio" Target="../media/audio2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audio" Target="../media/audio24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audio" Target="../media/audio2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audio" Target="../media/audio24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audio" Target="../media/audio26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audio" Target="../media/audio26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0.wav"/><Relationship Id="rId5" Type="http://schemas.openxmlformats.org/officeDocument/2006/relationships/audio" Target="../media/audio29.wav"/><Relationship Id="rId4" Type="http://schemas.openxmlformats.org/officeDocument/2006/relationships/audio" Target="../media/audio28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0.wav"/><Relationship Id="rId4" Type="http://schemas.openxmlformats.org/officeDocument/2006/relationships/audio" Target="../media/audio29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0.wav"/><Relationship Id="rId4" Type="http://schemas.openxmlformats.org/officeDocument/2006/relationships/audio" Target="../media/audio29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0.wav"/><Relationship Id="rId4" Type="http://schemas.openxmlformats.org/officeDocument/2006/relationships/audio" Target="../media/audio29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0.wav"/><Relationship Id="rId5" Type="http://schemas.openxmlformats.org/officeDocument/2006/relationships/audio" Target="../media/audio29.wav"/><Relationship Id="rId4" Type="http://schemas.openxmlformats.org/officeDocument/2006/relationships/audio" Target="../media/audio28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0.wav"/><Relationship Id="rId4" Type="http://schemas.openxmlformats.org/officeDocument/2006/relationships/audio" Target="../media/audio29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0.wav"/><Relationship Id="rId4" Type="http://schemas.openxmlformats.org/officeDocument/2006/relationships/audio" Target="../media/audio29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0.wav"/><Relationship Id="rId4" Type="http://schemas.openxmlformats.org/officeDocument/2006/relationships/audio" Target="../media/audio29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audio" Target="../media/audio16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gif"/><Relationship Id="rId4" Type="http://schemas.openxmlformats.org/officeDocument/2006/relationships/audio" Target="../media/audio32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0.wav"/><Relationship Id="rId5" Type="http://schemas.openxmlformats.org/officeDocument/2006/relationships/audio" Target="../media/audio29.wav"/><Relationship Id="rId4" Type="http://schemas.openxmlformats.org/officeDocument/2006/relationships/audio" Target="../media/audio28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0.wav"/><Relationship Id="rId4" Type="http://schemas.openxmlformats.org/officeDocument/2006/relationships/audio" Target="../media/audio29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0.wav"/><Relationship Id="rId4" Type="http://schemas.openxmlformats.org/officeDocument/2006/relationships/audio" Target="../media/audio29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0.wav"/><Relationship Id="rId4" Type="http://schemas.openxmlformats.org/officeDocument/2006/relationships/audio" Target="../media/audio29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gif"/><Relationship Id="rId4" Type="http://schemas.openxmlformats.org/officeDocument/2006/relationships/audio" Target="../media/audio32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5.wav"/><Relationship Id="rId4" Type="http://schemas.openxmlformats.org/officeDocument/2006/relationships/audio" Target="../media/audio34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5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5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5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5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5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5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6.wav"/><Relationship Id="rId4" Type="http://schemas.openxmlformats.org/officeDocument/2006/relationships/audio" Target="../media/audio34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6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6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6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6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6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7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6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6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gif"/><Relationship Id="rId4" Type="http://schemas.openxmlformats.org/officeDocument/2006/relationships/audio" Target="../media/audio32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7" Type="http://schemas.openxmlformats.org/officeDocument/2006/relationships/image" Target="../media/image19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audio" Target="../media/audio38.wav"/><Relationship Id="rId4" Type="http://schemas.openxmlformats.org/officeDocument/2006/relationships/audio" Target="../media/audio2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audio" Target="../media/audio20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audio" Target="../media/audio2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audio" Target="../media/audio2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3"/>
          <p:cNvGrpSpPr>
            <a:grpSpLocks/>
          </p:cNvGrpSpPr>
          <p:nvPr/>
        </p:nvGrpSpPr>
        <p:grpSpPr bwMode="auto">
          <a:xfrm>
            <a:off x="785813" y="928688"/>
            <a:ext cx="7715250" cy="4445000"/>
            <a:chOff x="1142976" y="1357298"/>
            <a:chExt cx="6500858" cy="3802380"/>
          </a:xfrm>
        </p:grpSpPr>
        <p:sp>
          <p:nvSpPr>
            <p:cNvPr id="3" name="شكل بيضاوي 2"/>
            <p:cNvSpPr/>
            <p:nvPr/>
          </p:nvSpPr>
          <p:spPr>
            <a:xfrm>
              <a:off x="2143520" y="1999628"/>
              <a:ext cx="4486395" cy="2501423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pic>
          <p:nvPicPr>
            <p:cNvPr id="2053" name="صورة 1" descr="a54521de7b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42976" y="1357298"/>
              <a:ext cx="6500858" cy="3802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143240" y="2714620"/>
            <a:ext cx="311335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JO" sz="5400" b="1" dirty="0"/>
              <a:t>الوحدة </a:t>
            </a:r>
            <a:r>
              <a:rPr lang="ar-EG" sz="5400" b="1" dirty="0" smtClean="0"/>
              <a:t>الثالثة</a:t>
            </a:r>
            <a:endParaRPr lang="en-US" sz="5400" b="1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7389_86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28604"/>
            <a:ext cx="8929718" cy="5929354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6056" y="812205"/>
            <a:ext cx="80105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rtl="1"/>
            <a:r>
              <a:rPr lang="ar-EG" sz="3600" b="1" dirty="0" smtClean="0">
                <a:solidFill>
                  <a:srgbClr val="D60093"/>
                </a:solidFill>
              </a:rPr>
              <a:t>ج- </a:t>
            </a:r>
            <a:r>
              <a:rPr lang="ar-SA" sz="3600" b="1" dirty="0" smtClean="0">
                <a:solidFill>
                  <a:srgbClr val="D60093"/>
                </a:solidFill>
              </a:rPr>
              <a:t>اسم من الأسماء الخمسة مجرور بحرف الجر:</a:t>
            </a:r>
            <a:endParaRPr lang="en-US" sz="3600" dirty="0" smtClean="0">
              <a:solidFill>
                <a:srgbClr val="D60093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85786" y="2214554"/>
            <a:ext cx="7578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3600" b="1" dirty="0" smtClean="0"/>
              <a:t>أخذت من أخيك الساعة الخاصة بك.</a:t>
            </a:r>
            <a:endParaRPr lang="en-US" sz="3600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00034" y="3737774"/>
            <a:ext cx="80105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EG" sz="3600" b="1" dirty="0" smtClean="0">
                <a:solidFill>
                  <a:srgbClr val="D60093"/>
                </a:solidFill>
              </a:rPr>
              <a:t>ح- </a:t>
            </a:r>
            <a:r>
              <a:rPr lang="ar-SA" sz="3600" b="1" dirty="0" smtClean="0">
                <a:solidFill>
                  <a:srgbClr val="D60093"/>
                </a:solidFill>
              </a:rPr>
              <a:t>مثنى مجرور بحرف الجر:</a:t>
            </a:r>
            <a:endParaRPr lang="en-US" sz="3600" dirty="0" smtClean="0">
              <a:solidFill>
                <a:srgbClr val="D60093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79764" y="5140123"/>
            <a:ext cx="7578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en-US" sz="3600" b="1" dirty="0" smtClean="0"/>
              <a:t> </a:t>
            </a:r>
            <a:r>
              <a:rPr lang="ar-SA" sz="3600" b="1" dirty="0" smtClean="0"/>
              <a:t>ذهبت إلى المعلمين المحترفين.  </a:t>
            </a:r>
            <a:endParaRPr lang="en-US" sz="36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11 - ch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11 - ch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7389_86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28604"/>
            <a:ext cx="8929718" cy="5929354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6056" y="812205"/>
            <a:ext cx="80105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EG" sz="3600" b="1" dirty="0" smtClean="0">
                <a:solidFill>
                  <a:srgbClr val="D60093"/>
                </a:solidFill>
              </a:rPr>
              <a:t>خ- </a:t>
            </a:r>
            <a:r>
              <a:rPr lang="ar-SA" sz="3600" b="1" dirty="0" smtClean="0">
                <a:solidFill>
                  <a:srgbClr val="D60093"/>
                </a:solidFill>
              </a:rPr>
              <a:t>جمع تكسير مجرور بحرف الجر:</a:t>
            </a:r>
            <a:endParaRPr lang="en-US" sz="3600" dirty="0" smtClean="0">
              <a:solidFill>
                <a:srgbClr val="D60093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85786" y="2214554"/>
            <a:ext cx="7578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3600" b="1" dirty="0" smtClean="0"/>
              <a:t>تكلمت مع أحد الأطباء عن الطحالب. </a:t>
            </a:r>
            <a:endParaRPr lang="en-US" sz="36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11 - ch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1jc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14348" y="747358"/>
            <a:ext cx="7474353" cy="468190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643042" y="1785926"/>
            <a:ext cx="521497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rtl="1"/>
            <a:r>
              <a:rPr lang="ar-EG" sz="4400" b="1" dirty="0" smtClean="0">
                <a:solidFill>
                  <a:srgbClr val="3333CC"/>
                </a:solidFill>
              </a:rPr>
              <a:t>3- </a:t>
            </a:r>
            <a:r>
              <a:rPr lang="ar-SA" sz="4400" b="1" dirty="0" smtClean="0">
                <a:solidFill>
                  <a:srgbClr val="3333CC"/>
                </a:solidFill>
              </a:rPr>
              <a:t>استخدم الكلمات التالية مجرورة بحرف الجر مع إبراز علامة الجر:</a:t>
            </a:r>
            <a:endParaRPr lang="en-US" sz="44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ءىتا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428604"/>
            <a:ext cx="8454866" cy="5929354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500826" y="857232"/>
            <a:ext cx="1857388" cy="1528465"/>
          </a:xfrm>
          <a:prstGeom prst="wave">
            <a:avLst/>
          </a:prstGeom>
          <a:solidFill>
            <a:srgbClr val="66FFFF"/>
          </a:solidFill>
          <a:ln w="57150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r"/>
            <a:r>
              <a:rPr lang="ar-SA" sz="4400" b="1" dirty="0" smtClean="0"/>
              <a:t>الحافظات</a:t>
            </a:r>
            <a:endParaRPr lang="ar-EG" sz="44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571472" y="1071546"/>
            <a:ext cx="57864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ar-SA" sz="3600" b="1" dirty="0" smtClean="0"/>
              <a:t>فرحت كثيراً بالحافظاتِ. </a:t>
            </a:r>
            <a:endParaRPr lang="en-US" sz="3600" dirty="0" smtClean="0"/>
          </a:p>
        </p:txBody>
      </p:sp>
      <p:sp>
        <p:nvSpPr>
          <p:cNvPr id="5" name="مربع نص 4"/>
          <p:cNvSpPr txBox="1"/>
          <p:nvPr/>
        </p:nvSpPr>
        <p:spPr>
          <a:xfrm>
            <a:off x="6500826" y="2543477"/>
            <a:ext cx="1857388" cy="1528465"/>
          </a:xfrm>
          <a:prstGeom prst="wave">
            <a:avLst/>
          </a:prstGeom>
          <a:solidFill>
            <a:srgbClr val="FF6699"/>
          </a:solidFill>
          <a:ln w="57150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r"/>
            <a:r>
              <a:rPr lang="ar-SA" sz="4400" b="1" dirty="0" smtClean="0"/>
              <a:t>المتقون</a:t>
            </a:r>
            <a:endParaRPr lang="ar-EG" sz="44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571472" y="2925545"/>
            <a:ext cx="57864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ar-SA" sz="3600" b="1" dirty="0" smtClean="0"/>
              <a:t>اللهم اجعلني من المتقين.</a:t>
            </a:r>
            <a:endParaRPr lang="en-US" sz="36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6500826" y="4329427"/>
            <a:ext cx="1857388" cy="1528465"/>
          </a:xfrm>
          <a:prstGeom prst="wave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4400" b="1" dirty="0" smtClean="0"/>
              <a:t>أخو</a:t>
            </a:r>
            <a:endParaRPr lang="ar-EG" sz="44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571472" y="4711495"/>
            <a:ext cx="57864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ar-SA" sz="3600" b="1" dirty="0" smtClean="0"/>
              <a:t>تقابلت بأخيك بالمطار. </a:t>
            </a:r>
            <a:endParaRPr lang="en-US" sz="36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260 - castan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260 - castan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105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260 - castan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105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260 - castan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105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ءىتا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428604"/>
            <a:ext cx="8454866" cy="5929354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500826" y="857232"/>
            <a:ext cx="1857388" cy="1528465"/>
          </a:xfrm>
          <a:prstGeom prst="wave">
            <a:avLst/>
          </a:prstGeom>
          <a:solidFill>
            <a:srgbClr val="66FFFF"/>
          </a:solidFill>
          <a:ln w="57150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4400" b="1" dirty="0" smtClean="0"/>
              <a:t>معالم</a:t>
            </a:r>
            <a:endParaRPr lang="ar-EG" sz="44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571472" y="1071546"/>
            <a:ext cx="57864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ar-SA" sz="3600" b="1" dirty="0" smtClean="0"/>
              <a:t>نظرت إلى معالمَ كثيرة في مصر.</a:t>
            </a:r>
            <a:endParaRPr lang="en-US" sz="36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500826" y="2543477"/>
            <a:ext cx="1857388" cy="1528465"/>
          </a:xfrm>
          <a:prstGeom prst="wave">
            <a:avLst/>
          </a:prstGeom>
          <a:solidFill>
            <a:srgbClr val="FF6699"/>
          </a:solidFill>
          <a:ln w="57150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r"/>
            <a:r>
              <a:rPr lang="ar-SA" sz="4400" b="1" dirty="0" smtClean="0"/>
              <a:t>المشاهير</a:t>
            </a:r>
            <a:endParaRPr lang="ar-EG" sz="44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571472" y="2925545"/>
            <a:ext cx="57864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ar-SA" sz="3600" b="1" dirty="0" smtClean="0"/>
              <a:t>التقيت الكثير من المشاهيرِ. </a:t>
            </a:r>
            <a:endParaRPr lang="en-US" sz="36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6500826" y="4329427"/>
            <a:ext cx="1857388" cy="1528465"/>
          </a:xfrm>
          <a:prstGeom prst="wave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4400" b="1" dirty="0" smtClean="0"/>
              <a:t>كتابان</a:t>
            </a:r>
            <a:endParaRPr lang="ar-EG" sz="44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571472" y="4711495"/>
            <a:ext cx="57864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ar-SA" sz="3600" b="1" dirty="0" smtClean="0"/>
              <a:t>قرأت القصة من كتابين مختلفين.</a:t>
            </a:r>
            <a:endParaRPr lang="en-US" sz="36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260 - castan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260 - castan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105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260 - castan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105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260 - castan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105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ءىتا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428604"/>
            <a:ext cx="8454866" cy="5929354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500826" y="2043411"/>
            <a:ext cx="1857388" cy="1528465"/>
          </a:xfrm>
          <a:prstGeom prst="wave">
            <a:avLst/>
          </a:prstGeom>
          <a:solidFill>
            <a:srgbClr val="66FFFF"/>
          </a:solidFill>
          <a:ln w="57150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4400" b="1" dirty="0" smtClean="0"/>
              <a:t>اللهفان</a:t>
            </a:r>
            <a:endParaRPr lang="ar-EG" sz="44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571472" y="2257725"/>
            <a:ext cx="57864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/>
            <a:r>
              <a:rPr lang="ar-SA" sz="3600" b="1" dirty="0" smtClean="0"/>
              <a:t>يا أخي اتقِ دعوة من اللهفانِ.  </a:t>
            </a:r>
            <a:endParaRPr lang="en-US" sz="36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260 - castan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260 - castan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105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صورة 2" descr="39830_1225942626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750" y="692150"/>
            <a:ext cx="6578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987675" y="1571612"/>
            <a:ext cx="3429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8800" b="1" dirty="0" smtClean="0">
                <a:solidFill>
                  <a:srgbClr val="3333CC"/>
                </a:solidFill>
              </a:rPr>
              <a:t>نشاطات التعلم</a:t>
            </a:r>
            <a:endParaRPr lang="en-US" sz="88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1jc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14348" y="747358"/>
            <a:ext cx="7474353" cy="468190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643042" y="2061512"/>
            <a:ext cx="607223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rtl="1"/>
            <a:r>
              <a:rPr lang="ar-EG" sz="6000" b="1" dirty="0" smtClean="0">
                <a:solidFill>
                  <a:srgbClr val="660033"/>
                </a:solidFill>
              </a:rPr>
              <a:t>1- </a:t>
            </a:r>
            <a:r>
              <a:rPr lang="ar-SA" sz="6000" b="1" dirty="0" smtClean="0">
                <a:solidFill>
                  <a:srgbClr val="660033"/>
                </a:solidFill>
              </a:rPr>
              <a:t>أكمل الجمل التالية بكلمة مناسبة: </a:t>
            </a:r>
            <a:endParaRPr lang="en-US" sz="6000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gv-18.png"/>
          <p:cNvPicPr>
            <a:picLocks noChangeAspect="1"/>
          </p:cNvPicPr>
          <p:nvPr/>
        </p:nvPicPr>
        <p:blipFill>
          <a:blip r:embed="rId5" cstate="print">
            <a:lum bright="62000"/>
          </a:blip>
          <a:stretch>
            <a:fillRect/>
          </a:stretch>
        </p:blipFill>
        <p:spPr bwMode="auto">
          <a:xfrm>
            <a:off x="0" y="0"/>
            <a:ext cx="9372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571472" y="533400"/>
            <a:ext cx="807249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r" rtl="1">
              <a:buBlip>
                <a:blip r:embed="rId6"/>
              </a:buBlip>
            </a:pPr>
            <a:r>
              <a:rPr lang="ar-SA" sz="4800" b="1" dirty="0" smtClean="0">
                <a:solidFill>
                  <a:srgbClr val="7030A0"/>
                </a:solidFill>
              </a:rPr>
              <a:t>العاقل يستطيع أن يفرّق بين </a:t>
            </a:r>
            <a:r>
              <a:rPr lang="ar-SA" sz="1600" b="1" dirty="0" smtClean="0">
                <a:solidFill>
                  <a:srgbClr val="7030A0"/>
                </a:solidFill>
              </a:rPr>
              <a:t>....</a:t>
            </a:r>
            <a:r>
              <a:rPr lang="ar-EG" sz="1600" b="1" dirty="0" smtClean="0">
                <a:solidFill>
                  <a:srgbClr val="7030A0"/>
                </a:solidFill>
              </a:rPr>
              <a:t>......................</a:t>
            </a:r>
            <a:r>
              <a:rPr lang="ar-SA" sz="1600" b="1" dirty="0" smtClean="0">
                <a:solidFill>
                  <a:srgbClr val="7030A0"/>
                </a:solidFill>
              </a:rPr>
              <a:t>..........</a:t>
            </a:r>
            <a:r>
              <a:rPr lang="ar-SA" sz="4800" b="1" dirty="0" smtClean="0">
                <a:solidFill>
                  <a:srgbClr val="7030A0"/>
                </a:solidFill>
              </a:rPr>
              <a:t> والباطل بعقله. </a:t>
            </a:r>
            <a:endParaRPr lang="en-US" sz="4800" dirty="0" smtClean="0">
              <a:solidFill>
                <a:srgbClr val="7030A0"/>
              </a:solidFill>
            </a:endParaRPr>
          </a:p>
          <a:p>
            <a:pPr lvl="0" algn="r" rtl="1">
              <a:buBlip>
                <a:blip r:embed="rId6"/>
              </a:buBlip>
            </a:pPr>
            <a:r>
              <a:rPr lang="ar-SA" sz="4800" b="1" dirty="0" smtClean="0">
                <a:solidFill>
                  <a:srgbClr val="7030A0"/>
                </a:solidFill>
              </a:rPr>
              <a:t>أعجبتني زُرقة </a:t>
            </a:r>
            <a:r>
              <a:rPr lang="ar-SA" sz="1600" b="1" dirty="0" smtClean="0">
                <a:solidFill>
                  <a:srgbClr val="7030A0"/>
                </a:solidFill>
              </a:rPr>
              <a:t>.......</a:t>
            </a:r>
            <a:r>
              <a:rPr lang="ar-EG" sz="1600" b="1" dirty="0" smtClean="0">
                <a:solidFill>
                  <a:srgbClr val="7030A0"/>
                </a:solidFill>
              </a:rPr>
              <a:t>..........................</a:t>
            </a:r>
            <a:r>
              <a:rPr lang="ar-SA" sz="1600" b="1" dirty="0" smtClean="0">
                <a:solidFill>
                  <a:srgbClr val="7030A0"/>
                </a:solidFill>
              </a:rPr>
              <a:t>......................</a:t>
            </a:r>
            <a:r>
              <a:rPr lang="ar-SA" sz="4800" b="1" dirty="0" smtClean="0">
                <a:solidFill>
                  <a:srgbClr val="7030A0"/>
                </a:solidFill>
              </a:rPr>
              <a:t> .</a:t>
            </a:r>
            <a:endParaRPr lang="en-US" sz="4800" dirty="0" smtClean="0">
              <a:solidFill>
                <a:srgbClr val="7030A0"/>
              </a:solidFill>
            </a:endParaRPr>
          </a:p>
          <a:p>
            <a:pPr lvl="0" algn="r" rtl="1">
              <a:buBlip>
                <a:blip r:embed="rId6"/>
              </a:buBlip>
            </a:pPr>
            <a:r>
              <a:rPr lang="ar-SA" sz="4800" b="1" dirty="0" smtClean="0">
                <a:solidFill>
                  <a:srgbClr val="7030A0"/>
                </a:solidFill>
              </a:rPr>
              <a:t>منظِّمَا </a:t>
            </a:r>
            <a:r>
              <a:rPr lang="ar-SA" sz="1600" b="1" dirty="0" smtClean="0">
                <a:solidFill>
                  <a:srgbClr val="7030A0"/>
                </a:solidFill>
              </a:rPr>
              <a:t>.....</a:t>
            </a:r>
            <a:r>
              <a:rPr lang="ar-EG" sz="1600" b="1" dirty="0" smtClean="0">
                <a:solidFill>
                  <a:srgbClr val="7030A0"/>
                </a:solidFill>
              </a:rPr>
              <a:t>................................</a:t>
            </a:r>
            <a:r>
              <a:rPr lang="ar-SA" sz="1600" b="1" dirty="0" smtClean="0">
                <a:solidFill>
                  <a:srgbClr val="7030A0"/>
                </a:solidFill>
              </a:rPr>
              <a:t>.................</a:t>
            </a:r>
            <a:r>
              <a:rPr lang="ar-SA" sz="4800" b="1" dirty="0" smtClean="0">
                <a:solidFill>
                  <a:srgbClr val="7030A0"/>
                </a:solidFill>
              </a:rPr>
              <a:t> تعبا في تنظيمه. </a:t>
            </a:r>
            <a:endParaRPr lang="en-US" sz="4800" dirty="0" smtClean="0">
              <a:solidFill>
                <a:srgbClr val="7030A0"/>
              </a:solidFill>
            </a:endParaRPr>
          </a:p>
          <a:p>
            <a:pPr lvl="0" algn="r" rtl="1">
              <a:buBlip>
                <a:blip r:embed="rId6"/>
              </a:buBlip>
            </a:pPr>
            <a:r>
              <a:rPr lang="ar-SA" sz="4800" b="1" dirty="0" smtClean="0">
                <a:solidFill>
                  <a:srgbClr val="7030A0"/>
                </a:solidFill>
              </a:rPr>
              <a:t>خير </a:t>
            </a:r>
            <a:r>
              <a:rPr lang="ar-SA" sz="1600" b="1" dirty="0" smtClean="0">
                <a:solidFill>
                  <a:srgbClr val="7030A0"/>
                </a:solidFill>
              </a:rPr>
              <a:t>.........</a:t>
            </a:r>
            <a:r>
              <a:rPr lang="ar-EG" sz="1600" b="1" dirty="0" smtClean="0">
                <a:solidFill>
                  <a:srgbClr val="7030A0"/>
                </a:solidFill>
              </a:rPr>
              <a:t>...................................</a:t>
            </a:r>
            <a:r>
              <a:rPr lang="ar-SA" sz="1600" b="1" dirty="0" smtClean="0">
                <a:solidFill>
                  <a:srgbClr val="7030A0"/>
                </a:solidFill>
              </a:rPr>
              <a:t>............</a:t>
            </a:r>
            <a:r>
              <a:rPr lang="ar-SA" sz="4800" b="1" dirty="0" smtClean="0">
                <a:solidFill>
                  <a:srgbClr val="7030A0"/>
                </a:solidFill>
              </a:rPr>
              <a:t> الذي ينفَق في سبيل الله. </a:t>
            </a:r>
            <a:endParaRPr lang="en-US" sz="4800" dirty="0">
              <a:solidFill>
                <a:srgbClr val="7030A0"/>
              </a:solidFill>
            </a:endParaRPr>
          </a:p>
        </p:txBody>
      </p:sp>
      <p:sp>
        <p:nvSpPr>
          <p:cNvPr id="5" name="Rectangle 51"/>
          <p:cNvSpPr>
            <a:spLocks noChangeArrowheads="1"/>
          </p:cNvSpPr>
          <p:nvPr/>
        </p:nvSpPr>
        <p:spPr bwMode="auto">
          <a:xfrm>
            <a:off x="6743354" y="1373675"/>
            <a:ext cx="111479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SA" sz="4400" b="1" dirty="0" smtClean="0"/>
              <a:t>الحق </a:t>
            </a:r>
            <a:endParaRPr lang="ar-SA" sz="4800" dirty="0">
              <a:solidFill>
                <a:srgbClr val="FF00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394515" y="2060848"/>
            <a:ext cx="15346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SA" sz="4400" b="1" dirty="0" smtClean="0"/>
              <a:t>الماء</a:t>
            </a:r>
            <a:endParaRPr lang="ar-SA" sz="4400" b="1" dirty="0"/>
          </a:p>
        </p:txBody>
      </p: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4466085" y="2873873"/>
            <a:ext cx="15346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400" b="1" dirty="0" smtClean="0"/>
              <a:t>الملف</a:t>
            </a:r>
            <a:endParaRPr lang="ar-SA" sz="4400" b="1" dirty="0"/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4572000" y="4221088"/>
            <a:ext cx="15346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SA" sz="4400" b="1" dirty="0" smtClean="0"/>
              <a:t>المال </a:t>
            </a:r>
            <a:endParaRPr lang="ar-SA" sz="4400" b="1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18 - do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18 - do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18 - do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18 - do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18 - do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gv-18.png"/>
          <p:cNvPicPr>
            <a:picLocks noChangeAspect="1"/>
          </p:cNvPicPr>
          <p:nvPr/>
        </p:nvPicPr>
        <p:blipFill>
          <a:blip r:embed="rId5" cstate="print">
            <a:lum bright="62000"/>
          </a:blip>
          <a:stretch>
            <a:fillRect/>
          </a:stretch>
        </p:blipFill>
        <p:spPr bwMode="auto">
          <a:xfrm>
            <a:off x="0" y="0"/>
            <a:ext cx="9372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571472" y="1462094"/>
            <a:ext cx="807249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r" rtl="1">
              <a:buBlip>
                <a:blip r:embed="rId6"/>
              </a:buBlip>
            </a:pPr>
            <a:r>
              <a:rPr lang="ar-SA" sz="4800" b="1" dirty="0" smtClean="0">
                <a:solidFill>
                  <a:srgbClr val="9900CC"/>
                </a:solidFill>
              </a:rPr>
              <a:t>مساعدو </a:t>
            </a:r>
            <a:r>
              <a:rPr lang="ar-SA" sz="1400" b="1" dirty="0" smtClean="0">
                <a:solidFill>
                  <a:srgbClr val="9900CC"/>
                </a:solidFill>
              </a:rPr>
              <a:t>.....</a:t>
            </a:r>
            <a:r>
              <a:rPr lang="ar-EG" sz="1400" b="1" dirty="0" smtClean="0">
                <a:solidFill>
                  <a:srgbClr val="9900CC"/>
                </a:solidFill>
              </a:rPr>
              <a:t>.............</a:t>
            </a:r>
            <a:r>
              <a:rPr lang="ar-SA" sz="1400" b="1" dirty="0" smtClean="0">
                <a:solidFill>
                  <a:srgbClr val="9900CC"/>
                </a:solidFill>
              </a:rPr>
              <a:t>...................</a:t>
            </a:r>
            <a:r>
              <a:rPr lang="ar-SA" sz="4800" b="1" dirty="0" smtClean="0">
                <a:solidFill>
                  <a:srgbClr val="9900CC"/>
                </a:solidFill>
              </a:rPr>
              <a:t> مأجورون عند ربهم. </a:t>
            </a:r>
            <a:endParaRPr lang="en-US" sz="4800" dirty="0" smtClean="0">
              <a:solidFill>
                <a:srgbClr val="9900CC"/>
              </a:solidFill>
            </a:endParaRPr>
          </a:p>
          <a:p>
            <a:pPr lvl="0" algn="r" rtl="1">
              <a:buBlip>
                <a:blip r:embed="rId6"/>
              </a:buBlip>
            </a:pPr>
            <a:r>
              <a:rPr lang="ar-SA" sz="4800" b="1" dirty="0" smtClean="0">
                <a:solidFill>
                  <a:srgbClr val="9900CC"/>
                </a:solidFill>
              </a:rPr>
              <a:t>آفة </a:t>
            </a:r>
            <a:r>
              <a:rPr lang="ar-SA" sz="1400" b="1" dirty="0" smtClean="0">
                <a:solidFill>
                  <a:srgbClr val="9900CC"/>
                </a:solidFill>
              </a:rPr>
              <a:t>....</a:t>
            </a:r>
            <a:r>
              <a:rPr lang="ar-EG" sz="1400" b="1" dirty="0" smtClean="0">
                <a:solidFill>
                  <a:srgbClr val="9900CC"/>
                </a:solidFill>
              </a:rPr>
              <a:t>..........................</a:t>
            </a:r>
            <a:r>
              <a:rPr lang="ar-SA" sz="1400" b="1" dirty="0" smtClean="0">
                <a:solidFill>
                  <a:srgbClr val="9900CC"/>
                </a:solidFill>
              </a:rPr>
              <a:t>................</a:t>
            </a:r>
            <a:r>
              <a:rPr lang="ar-SA" sz="4800" b="1" dirty="0" smtClean="0">
                <a:solidFill>
                  <a:srgbClr val="9900CC"/>
                </a:solidFill>
              </a:rPr>
              <a:t> النسيان. </a:t>
            </a:r>
            <a:endParaRPr lang="en-US" sz="4800" dirty="0" smtClean="0">
              <a:solidFill>
                <a:srgbClr val="9900CC"/>
              </a:solidFill>
            </a:endParaRPr>
          </a:p>
          <a:p>
            <a:pPr lvl="0" algn="r" rtl="1">
              <a:buBlip>
                <a:blip r:embed="rId6"/>
              </a:buBlip>
            </a:pPr>
            <a:r>
              <a:rPr lang="ar-SA" sz="4800" b="1" dirty="0" smtClean="0">
                <a:solidFill>
                  <a:srgbClr val="9900CC"/>
                </a:solidFill>
              </a:rPr>
              <a:t>كاتم </a:t>
            </a:r>
            <a:r>
              <a:rPr lang="ar-SA" sz="1400" b="1" dirty="0" smtClean="0">
                <a:solidFill>
                  <a:srgbClr val="9900CC"/>
                </a:solidFill>
              </a:rPr>
              <a:t>..</a:t>
            </a:r>
            <a:r>
              <a:rPr lang="ar-EG" sz="1400" b="1" dirty="0" smtClean="0">
                <a:solidFill>
                  <a:srgbClr val="9900CC"/>
                </a:solidFill>
              </a:rPr>
              <a:t>,,,,,,,,,,,,,,,,,,,,,,,,,,,,,,,,,,,</a:t>
            </a:r>
            <a:r>
              <a:rPr lang="ar-SA" sz="1400" b="1" dirty="0" smtClean="0">
                <a:solidFill>
                  <a:srgbClr val="9900CC"/>
                </a:solidFill>
              </a:rPr>
              <a:t>...............</a:t>
            </a:r>
            <a:r>
              <a:rPr lang="ar-SA" sz="4800" b="1" dirty="0" smtClean="0">
                <a:solidFill>
                  <a:srgbClr val="9900CC"/>
                </a:solidFill>
              </a:rPr>
              <a:t> آثم عند ربه. </a:t>
            </a:r>
            <a:endParaRPr lang="en-US" sz="4800" dirty="0">
              <a:solidFill>
                <a:srgbClr val="9900CC"/>
              </a:solidFill>
            </a:endParaRPr>
          </a:p>
        </p:txBody>
      </p:sp>
      <p:sp>
        <p:nvSpPr>
          <p:cNvPr id="5" name="Rectangle 51"/>
          <p:cNvSpPr>
            <a:spLocks noChangeArrowheads="1"/>
          </p:cNvSpPr>
          <p:nvPr/>
        </p:nvSpPr>
        <p:spPr bwMode="auto">
          <a:xfrm>
            <a:off x="4572000" y="1484784"/>
            <a:ext cx="17577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400" b="1" dirty="0" smtClean="0"/>
              <a:t>الفقراء</a:t>
            </a:r>
            <a:endParaRPr lang="ar-SA" sz="4800" dirty="0">
              <a:solidFill>
                <a:srgbClr val="FF00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5436096" y="2852936"/>
            <a:ext cx="15346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400" b="1" dirty="0" smtClean="0"/>
              <a:t>العلم</a:t>
            </a:r>
            <a:endParaRPr lang="ar-SA" sz="4400" b="1" dirty="0"/>
          </a:p>
        </p:txBody>
      </p: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4499992" y="3717032"/>
            <a:ext cx="239193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400" b="1" dirty="0" smtClean="0"/>
              <a:t>الشهادة</a:t>
            </a:r>
            <a:endParaRPr lang="ar-SA" sz="4400" b="1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18 - do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18 - do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18 - do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18 - do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7401_329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49103">
            <a:off x="5884" y="966175"/>
            <a:ext cx="8777111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 rot="786043">
            <a:off x="988858" y="2034123"/>
            <a:ext cx="65907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ar-EG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المتممات المجرورة</a:t>
            </a:r>
            <a:endParaRPr lang="en-US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1jc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14348" y="747358"/>
            <a:ext cx="7474353" cy="468190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643042" y="1857364"/>
            <a:ext cx="607223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ar-EG" sz="5400" b="1" dirty="0" smtClean="0">
                <a:solidFill>
                  <a:srgbClr val="660033"/>
                </a:solidFill>
              </a:rPr>
              <a:t>2- </a:t>
            </a:r>
            <a:r>
              <a:rPr lang="ar-SA" sz="5400" b="1" dirty="0" smtClean="0">
                <a:solidFill>
                  <a:srgbClr val="660033"/>
                </a:solidFill>
              </a:rPr>
              <a:t>حدّد الحرف المحذوف من الكلمات التي تحتها خط فيما يلي:</a:t>
            </a:r>
            <a:endParaRPr lang="en-US" sz="5400" b="1" dirty="0" smtClean="0">
              <a:solidFill>
                <a:srgbClr val="660033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285721" y="785794"/>
          <a:ext cx="8429684" cy="4714910"/>
        </p:xfrm>
        <a:graphic>
          <a:graphicData uri="http://schemas.openxmlformats.org/drawingml/2006/table">
            <a:tbl>
              <a:tblPr rtl="1" firstRow="1" bandRow="1">
                <a:tableStyleId>{9DCAF9ED-07DC-4A11-8D7F-57B35C25682E}</a:tableStyleId>
              </a:tblPr>
              <a:tblGrid>
                <a:gridCol w="997071"/>
                <a:gridCol w="4622718"/>
                <a:gridCol w="280989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7643834" y="785794"/>
            <a:ext cx="983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</a:t>
            </a:r>
            <a:endParaRPr lang="ar-EG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88816" y="915399"/>
            <a:ext cx="251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الجملة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7158" y="915399"/>
            <a:ext cx="2655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الحرف المحذوف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715272" y="1857364"/>
            <a:ext cx="892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1</a:t>
            </a:r>
            <a:endParaRPr lang="ar-EG" sz="4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214679" y="1905648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قال تعالى: (</a:t>
            </a:r>
            <a:r>
              <a:rPr lang="ar-SA" sz="3600" b="1" dirty="0" smtClean="0">
                <a:solidFill>
                  <a:srgbClr val="660033"/>
                </a:solidFill>
              </a:rPr>
              <a:t>غَيْرَ مُسَافِحِينَ وَلَا </a:t>
            </a:r>
            <a:r>
              <a:rPr lang="ar-SA" sz="3600" b="1" u="sng" dirty="0" smtClean="0">
                <a:solidFill>
                  <a:srgbClr val="660033"/>
                </a:solidFill>
              </a:rPr>
              <a:t>مُتَّخِذِي</a:t>
            </a:r>
            <a:r>
              <a:rPr lang="ar-SA" sz="3600" b="1" dirty="0" smtClean="0">
                <a:solidFill>
                  <a:srgbClr val="660033"/>
                </a:solidFill>
              </a:rPr>
              <a:t> أَخْدَانٍ</a:t>
            </a:r>
            <a:r>
              <a:rPr lang="ar-SA" sz="3600" b="1" dirty="0" smtClean="0"/>
              <a:t>) المائدة 5</a:t>
            </a:r>
            <a:endParaRPr lang="en-US" sz="3600" dirty="0"/>
          </a:p>
        </p:txBody>
      </p:sp>
      <p:sp>
        <p:nvSpPr>
          <p:cNvPr id="13" name="مستطيل 12"/>
          <p:cNvSpPr/>
          <p:nvPr/>
        </p:nvSpPr>
        <p:spPr>
          <a:xfrm>
            <a:off x="7715272" y="3792684"/>
            <a:ext cx="857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2</a:t>
            </a:r>
            <a:endParaRPr lang="en-US" sz="4000" b="1" dirty="0"/>
          </a:p>
        </p:txBody>
      </p:sp>
      <p:sp>
        <p:nvSpPr>
          <p:cNvPr id="14" name="مستطيل 13"/>
          <p:cNvSpPr/>
          <p:nvPr/>
        </p:nvSpPr>
        <p:spPr>
          <a:xfrm>
            <a:off x="3251316" y="3714752"/>
            <a:ext cx="43577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قال تعالى: (</a:t>
            </a:r>
            <a:r>
              <a:rPr lang="ar-SA" sz="3600" b="1" dirty="0" smtClean="0">
                <a:solidFill>
                  <a:srgbClr val="660033"/>
                </a:solidFill>
              </a:rPr>
              <a:t>مَا أَنَا بِمُصْرِخِكُمْ وَمَا أَنْتُمْ </a:t>
            </a:r>
            <a:r>
              <a:rPr lang="ar-SA" sz="3600" b="1" u="sng" dirty="0" smtClean="0">
                <a:solidFill>
                  <a:srgbClr val="660033"/>
                </a:solidFill>
              </a:rPr>
              <a:t>بِمُصْرِخِيَّ</a:t>
            </a:r>
            <a:r>
              <a:rPr lang="ar-SA" sz="3600" b="1" dirty="0" smtClean="0"/>
              <a:t>) إبراهيم 22</a:t>
            </a:r>
            <a:endParaRPr lang="en-US" sz="3600" dirty="0"/>
          </a:p>
        </p:txBody>
      </p:sp>
      <p:sp>
        <p:nvSpPr>
          <p:cNvPr id="21" name="مستطيل 20"/>
          <p:cNvSpPr/>
          <p:nvPr/>
        </p:nvSpPr>
        <p:spPr>
          <a:xfrm>
            <a:off x="349232" y="2000240"/>
            <a:ext cx="2638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3333CC"/>
                </a:solidFill>
              </a:rPr>
              <a:t>ن</a:t>
            </a:r>
            <a:endParaRPr lang="ar-EG" sz="4800" dirty="0">
              <a:solidFill>
                <a:srgbClr val="3333CC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349232" y="3925677"/>
            <a:ext cx="2638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3333CC"/>
                </a:solidFill>
              </a:rPr>
              <a:t>ن</a:t>
            </a:r>
            <a:endParaRPr lang="ar-EG" sz="48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285721" y="785794"/>
          <a:ext cx="8429684" cy="4714910"/>
        </p:xfrm>
        <a:graphic>
          <a:graphicData uri="http://schemas.openxmlformats.org/drawingml/2006/table">
            <a:tbl>
              <a:tblPr rtl="1" firstRow="1" bandRow="1">
                <a:tableStyleId>{9DCAF9ED-07DC-4A11-8D7F-57B35C25682E}</a:tableStyleId>
              </a:tblPr>
              <a:tblGrid>
                <a:gridCol w="997071"/>
                <a:gridCol w="4622718"/>
                <a:gridCol w="280989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7643834" y="785794"/>
            <a:ext cx="983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</a:t>
            </a:r>
            <a:endParaRPr lang="ar-EG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88816" y="915399"/>
            <a:ext cx="251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الجملة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7158" y="915399"/>
            <a:ext cx="2655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الحرف المحذوف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715272" y="1857364"/>
            <a:ext cx="892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3</a:t>
            </a:r>
            <a:endParaRPr lang="ar-EG" sz="4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214679" y="1905648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قال تعالى: (</a:t>
            </a:r>
            <a:r>
              <a:rPr lang="ar-SA" sz="3600" b="1" dirty="0" smtClean="0">
                <a:solidFill>
                  <a:srgbClr val="3333CC"/>
                </a:solidFill>
              </a:rPr>
              <a:t>تَبَّتْ </a:t>
            </a:r>
            <a:r>
              <a:rPr lang="ar-SA" sz="3600" b="1" u="sng" dirty="0" smtClean="0">
                <a:solidFill>
                  <a:srgbClr val="3333CC"/>
                </a:solidFill>
              </a:rPr>
              <a:t>يَدَا</a:t>
            </a:r>
            <a:r>
              <a:rPr lang="ar-SA" sz="3600" b="1" dirty="0" smtClean="0">
                <a:solidFill>
                  <a:srgbClr val="3333CC"/>
                </a:solidFill>
              </a:rPr>
              <a:t> أَبِي لَهَبٍ وَتَبَّ</a:t>
            </a:r>
            <a:r>
              <a:rPr lang="ar-SA" sz="3600" b="1" dirty="0" smtClean="0"/>
              <a:t>) المسد 1</a:t>
            </a:r>
            <a:endParaRPr lang="en-US" sz="3600" dirty="0"/>
          </a:p>
        </p:txBody>
      </p:sp>
      <p:sp>
        <p:nvSpPr>
          <p:cNvPr id="13" name="مستطيل 12"/>
          <p:cNvSpPr/>
          <p:nvPr/>
        </p:nvSpPr>
        <p:spPr>
          <a:xfrm>
            <a:off x="7715272" y="3792684"/>
            <a:ext cx="857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4</a:t>
            </a:r>
            <a:endParaRPr lang="en-US" sz="4000" b="1" dirty="0"/>
          </a:p>
        </p:txBody>
      </p:sp>
      <p:sp>
        <p:nvSpPr>
          <p:cNvPr id="14" name="مستطيل 13"/>
          <p:cNvSpPr/>
          <p:nvPr/>
        </p:nvSpPr>
        <p:spPr>
          <a:xfrm>
            <a:off x="3251316" y="3714752"/>
            <a:ext cx="43577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/>
              <a:t>عن عائشة رضي الله عنها عن النبي صلى الله عليه وسلم (</a:t>
            </a:r>
            <a:r>
              <a:rPr lang="ar-SA" sz="2800" b="1" u="sng" dirty="0" smtClean="0">
                <a:solidFill>
                  <a:srgbClr val="3333CC"/>
                </a:solidFill>
              </a:rPr>
              <a:t>ركعتا</a:t>
            </a:r>
            <a:r>
              <a:rPr lang="ar-SA" sz="2800" b="1" dirty="0" smtClean="0">
                <a:solidFill>
                  <a:srgbClr val="3333CC"/>
                </a:solidFill>
              </a:rPr>
              <a:t> الفجر خير من الدنيا وما فيها</a:t>
            </a:r>
            <a:r>
              <a:rPr lang="ar-SA" sz="2800" b="1" dirty="0" smtClean="0"/>
              <a:t>) رواه مسلم. </a:t>
            </a:r>
            <a:endParaRPr lang="en-US" sz="2800" dirty="0"/>
          </a:p>
        </p:txBody>
      </p:sp>
      <p:sp>
        <p:nvSpPr>
          <p:cNvPr id="21" name="مستطيل 20"/>
          <p:cNvSpPr/>
          <p:nvPr/>
        </p:nvSpPr>
        <p:spPr>
          <a:xfrm>
            <a:off x="349232" y="2000240"/>
            <a:ext cx="2638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3333CC"/>
                </a:solidFill>
              </a:rPr>
              <a:t>ن</a:t>
            </a:r>
            <a:endParaRPr lang="ar-EG" sz="4800" dirty="0">
              <a:solidFill>
                <a:srgbClr val="3333CC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349232" y="3925677"/>
            <a:ext cx="2638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3333CC"/>
                </a:solidFill>
              </a:rPr>
              <a:t>ن</a:t>
            </a:r>
            <a:endParaRPr lang="ar-EG" sz="48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285721" y="785794"/>
          <a:ext cx="8429684" cy="4714910"/>
        </p:xfrm>
        <a:graphic>
          <a:graphicData uri="http://schemas.openxmlformats.org/drawingml/2006/table">
            <a:tbl>
              <a:tblPr rtl="1" firstRow="1" bandRow="1">
                <a:tableStyleId>{9DCAF9ED-07DC-4A11-8D7F-57B35C25682E}</a:tableStyleId>
              </a:tblPr>
              <a:tblGrid>
                <a:gridCol w="997071"/>
                <a:gridCol w="4622718"/>
                <a:gridCol w="280989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7643834" y="785794"/>
            <a:ext cx="983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</a:t>
            </a:r>
            <a:endParaRPr lang="ar-EG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88816" y="915399"/>
            <a:ext cx="251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الجملة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7158" y="915399"/>
            <a:ext cx="2655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الحرف المحذوف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715272" y="1857364"/>
            <a:ext cx="892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5</a:t>
            </a:r>
            <a:endParaRPr lang="ar-EG" sz="4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214679" y="2085795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u="sng" dirty="0" smtClean="0"/>
              <a:t>منظمو</a:t>
            </a:r>
            <a:r>
              <a:rPr lang="ar-SA" sz="3600" b="1" dirty="0" smtClean="0"/>
              <a:t> الحفل أجادوا في تنظيمه. </a:t>
            </a:r>
            <a:endParaRPr lang="en-US" sz="3600" dirty="0"/>
          </a:p>
        </p:txBody>
      </p:sp>
      <p:sp>
        <p:nvSpPr>
          <p:cNvPr id="13" name="مستطيل 12"/>
          <p:cNvSpPr/>
          <p:nvPr/>
        </p:nvSpPr>
        <p:spPr>
          <a:xfrm>
            <a:off x="7715272" y="3792684"/>
            <a:ext cx="857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6</a:t>
            </a:r>
            <a:endParaRPr lang="en-US" sz="4000" b="1" dirty="0"/>
          </a:p>
        </p:txBody>
      </p:sp>
      <p:sp>
        <p:nvSpPr>
          <p:cNvPr id="14" name="مستطيل 13"/>
          <p:cNvSpPr/>
          <p:nvPr/>
        </p:nvSpPr>
        <p:spPr>
          <a:xfrm>
            <a:off x="3251316" y="3714752"/>
            <a:ext cx="43577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800" b="1" dirty="0" smtClean="0">
                <a:solidFill>
                  <a:srgbClr val="3333CC"/>
                </a:solidFill>
              </a:rPr>
              <a:t>قال الشاعر: </a:t>
            </a:r>
            <a:endParaRPr lang="en-US" sz="2800" dirty="0" smtClean="0">
              <a:solidFill>
                <a:srgbClr val="3333CC"/>
              </a:solidFill>
            </a:endParaRPr>
          </a:p>
          <a:p>
            <a:pPr algn="r" rtl="1"/>
            <a:r>
              <a:rPr lang="ar-SA" sz="2800" b="1" dirty="0" smtClean="0"/>
              <a:t>إن يغنيا عني </a:t>
            </a:r>
            <a:r>
              <a:rPr lang="ar-SA" sz="2800" b="1" u="sng" dirty="0" err="1" smtClean="0"/>
              <a:t>المستوطنا</a:t>
            </a:r>
            <a:r>
              <a:rPr lang="ar-SA" sz="2800" b="1" dirty="0" smtClean="0"/>
              <a:t> </a:t>
            </a:r>
            <a:r>
              <a:rPr lang="ar-SA" sz="2800" b="1" dirty="0" smtClean="0"/>
              <a:t>عدنٍ</a:t>
            </a:r>
          </a:p>
          <a:p>
            <a:pPr algn="r" rtl="1"/>
            <a:r>
              <a:rPr lang="ar-SA" sz="2800" b="1" dirty="0" smtClean="0"/>
              <a:t> </a:t>
            </a:r>
            <a:r>
              <a:rPr lang="ar-SA" sz="2800" b="1" dirty="0" smtClean="0"/>
              <a:t>        فإنني </a:t>
            </a:r>
            <a:r>
              <a:rPr lang="ar-SA" sz="2800" b="1" dirty="0" smtClean="0"/>
              <a:t>لست يوماً عنهما بغني</a:t>
            </a:r>
            <a:endParaRPr lang="en-US" sz="2800" dirty="0"/>
          </a:p>
        </p:txBody>
      </p:sp>
      <p:sp>
        <p:nvSpPr>
          <p:cNvPr id="21" name="مستطيل 20"/>
          <p:cNvSpPr/>
          <p:nvPr/>
        </p:nvSpPr>
        <p:spPr>
          <a:xfrm>
            <a:off x="349232" y="2000240"/>
            <a:ext cx="2638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3333CC"/>
                </a:solidFill>
              </a:rPr>
              <a:t>ن</a:t>
            </a:r>
            <a:endParaRPr lang="ar-EG" sz="4800" dirty="0">
              <a:solidFill>
                <a:srgbClr val="3333CC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349232" y="3925677"/>
            <a:ext cx="2638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3333CC"/>
                </a:solidFill>
              </a:rPr>
              <a:t>ن</a:t>
            </a:r>
            <a:endParaRPr lang="ar-EG" sz="48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285721" y="785794"/>
          <a:ext cx="8429684" cy="2828946"/>
        </p:xfrm>
        <a:graphic>
          <a:graphicData uri="http://schemas.openxmlformats.org/drawingml/2006/table">
            <a:tbl>
              <a:tblPr rtl="1" firstRow="1" bandRow="1">
                <a:tableStyleId>{9DCAF9ED-07DC-4A11-8D7F-57B35C25682E}</a:tableStyleId>
              </a:tblPr>
              <a:tblGrid>
                <a:gridCol w="997071"/>
                <a:gridCol w="4622718"/>
                <a:gridCol w="280989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7643834" y="785794"/>
            <a:ext cx="983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</a:t>
            </a:r>
            <a:endParaRPr lang="ar-EG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88816" y="915399"/>
            <a:ext cx="251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الجملة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7158" y="915399"/>
            <a:ext cx="2655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الحرف المحذوف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715272" y="1857364"/>
            <a:ext cx="892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7</a:t>
            </a:r>
            <a:endParaRPr lang="ar-EG" sz="4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059832" y="1714488"/>
            <a:ext cx="45125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800" b="1" dirty="0" smtClean="0">
                <a:solidFill>
                  <a:srgbClr val="3333CC"/>
                </a:solidFill>
              </a:rPr>
              <a:t>قال الشاعر: </a:t>
            </a:r>
            <a:endParaRPr lang="en-US" sz="2800" dirty="0" smtClean="0">
              <a:solidFill>
                <a:srgbClr val="3333CC"/>
              </a:solidFill>
            </a:endParaRPr>
          </a:p>
          <a:p>
            <a:pPr algn="ctr" rtl="1"/>
            <a:r>
              <a:rPr lang="ar-SA" sz="2800" b="1" dirty="0" smtClean="0"/>
              <a:t>ليس الأخلاء </a:t>
            </a:r>
            <a:r>
              <a:rPr lang="ar-SA" sz="2800" b="1" u="sng" dirty="0" smtClean="0"/>
              <a:t>بالمصغي</a:t>
            </a:r>
            <a:r>
              <a:rPr lang="ar-SA" sz="2800" b="1" dirty="0" smtClean="0"/>
              <a:t> </a:t>
            </a:r>
            <a:r>
              <a:rPr lang="ar-SA" sz="2800" b="1" dirty="0" smtClean="0"/>
              <a:t>مسامعهم                                                   إلى </a:t>
            </a:r>
            <a:r>
              <a:rPr lang="ar-SA" sz="2800" b="1" dirty="0" smtClean="0"/>
              <a:t>الوشاة ولو كانوا ذوي رحم</a:t>
            </a:r>
            <a:endParaRPr lang="en-US" sz="2800" dirty="0"/>
          </a:p>
        </p:txBody>
      </p:sp>
      <p:sp>
        <p:nvSpPr>
          <p:cNvPr id="21" name="مستطيل 20"/>
          <p:cNvSpPr/>
          <p:nvPr/>
        </p:nvSpPr>
        <p:spPr>
          <a:xfrm>
            <a:off x="349232" y="2000240"/>
            <a:ext cx="2638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3333CC"/>
                </a:solidFill>
              </a:rPr>
              <a:t>ن</a:t>
            </a:r>
            <a:endParaRPr lang="ar-EG" sz="48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1jc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14348" y="747358"/>
            <a:ext cx="7474353" cy="468190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643042" y="1714488"/>
            <a:ext cx="6072230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rtl="1"/>
            <a:r>
              <a:rPr lang="ar-EG" sz="5400" b="1" dirty="0" smtClean="0">
                <a:solidFill>
                  <a:srgbClr val="660033"/>
                </a:solidFill>
              </a:rPr>
              <a:t>3- </a:t>
            </a:r>
            <a:r>
              <a:rPr lang="ar-SA" sz="4400" b="1" dirty="0" smtClean="0">
                <a:solidFill>
                  <a:srgbClr val="660033"/>
                </a:solidFill>
              </a:rPr>
              <a:t>أعد صياغة الجمل التالية بوضع اسم ظاهر مكان الضمير الذي تحته خط كما في المثال الأول: </a:t>
            </a:r>
            <a:endParaRPr lang="en-US" sz="4400" b="1" dirty="0" smtClean="0">
              <a:solidFill>
                <a:srgbClr val="660033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285721" y="785794"/>
          <a:ext cx="8429684" cy="4714910"/>
        </p:xfrm>
        <a:graphic>
          <a:graphicData uri="http://schemas.openxmlformats.org/drawingml/2006/table">
            <a:tbl>
              <a:tblPr rtl="1" firstRow="1" bandRow="1">
                <a:tableStyleId>{9DCAF9ED-07DC-4A11-8D7F-57B35C25682E}</a:tableStyleId>
              </a:tblPr>
              <a:tblGrid>
                <a:gridCol w="997071"/>
                <a:gridCol w="4622718"/>
                <a:gridCol w="280989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7643834" y="785794"/>
            <a:ext cx="983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</a:t>
            </a:r>
            <a:endParaRPr lang="ar-EG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88816" y="915399"/>
            <a:ext cx="251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الجملة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7158" y="915399"/>
            <a:ext cx="2655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التغيير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715272" y="1857364"/>
            <a:ext cx="892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1</a:t>
            </a:r>
            <a:endParaRPr lang="ar-EG" sz="4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214679" y="1905648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الكلمة الملونة لا أعرف </a:t>
            </a:r>
            <a:r>
              <a:rPr lang="ar-SA" sz="3600" b="1" u="sng" dirty="0" smtClean="0">
                <a:solidFill>
                  <a:srgbClr val="3333CC"/>
                </a:solidFill>
              </a:rPr>
              <a:t>معناها</a:t>
            </a:r>
            <a:r>
              <a:rPr lang="ar-SA" sz="3600" b="1" dirty="0" smtClean="0">
                <a:solidFill>
                  <a:srgbClr val="3333CC"/>
                </a:solidFill>
              </a:rPr>
              <a:t>. 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715272" y="3792684"/>
            <a:ext cx="857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2</a:t>
            </a:r>
            <a:endParaRPr lang="en-US" sz="4000" b="1" dirty="0"/>
          </a:p>
        </p:txBody>
      </p:sp>
      <p:sp>
        <p:nvSpPr>
          <p:cNvPr id="14" name="مستطيل 13"/>
          <p:cNvSpPr/>
          <p:nvPr/>
        </p:nvSpPr>
        <p:spPr>
          <a:xfrm>
            <a:off x="3251316" y="3714752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الرجل الكريم أعجبتني </a:t>
            </a:r>
            <a:r>
              <a:rPr lang="ar-SA" sz="3600" b="1" u="sng" dirty="0" smtClean="0">
                <a:solidFill>
                  <a:srgbClr val="3333CC"/>
                </a:solidFill>
              </a:rPr>
              <a:t>أخلاقه</a:t>
            </a:r>
            <a:r>
              <a:rPr lang="ar-SA" sz="3600" b="1" dirty="0" smtClean="0">
                <a:solidFill>
                  <a:srgbClr val="3333CC"/>
                </a:solidFill>
              </a:rPr>
              <a:t>. 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49232" y="2000240"/>
            <a:ext cx="26381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لا أعرف معنى الكلمة الملوّنة.</a:t>
            </a:r>
            <a:endParaRPr lang="en-US" sz="3600" dirty="0"/>
          </a:p>
        </p:txBody>
      </p:sp>
      <p:sp>
        <p:nvSpPr>
          <p:cNvPr id="22" name="مستطيل 21"/>
          <p:cNvSpPr/>
          <p:nvPr/>
        </p:nvSpPr>
        <p:spPr>
          <a:xfrm>
            <a:off x="349232" y="3925677"/>
            <a:ext cx="26381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أعجبتني أخلاق الرجل الكريم</a:t>
            </a:r>
            <a:endParaRPr lang="en-US" sz="36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21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285721" y="785794"/>
          <a:ext cx="8429684" cy="4714910"/>
        </p:xfrm>
        <a:graphic>
          <a:graphicData uri="http://schemas.openxmlformats.org/drawingml/2006/table">
            <a:tbl>
              <a:tblPr rtl="1" firstRow="1" bandRow="1">
                <a:tableStyleId>{9DCAF9ED-07DC-4A11-8D7F-57B35C25682E}</a:tableStyleId>
              </a:tblPr>
              <a:tblGrid>
                <a:gridCol w="997071"/>
                <a:gridCol w="4622718"/>
                <a:gridCol w="280989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7643834" y="785794"/>
            <a:ext cx="983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</a:t>
            </a:r>
            <a:endParaRPr lang="ar-EG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88816" y="915399"/>
            <a:ext cx="251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الجملة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7158" y="915399"/>
            <a:ext cx="2655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التغيير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715272" y="1857364"/>
            <a:ext cx="892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3</a:t>
            </a:r>
            <a:endParaRPr lang="ar-EG" sz="4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214679" y="1905648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الطالب النجيب </a:t>
            </a:r>
            <a:r>
              <a:rPr lang="ar-SA" sz="3600" b="1" u="sng" dirty="0" smtClean="0">
                <a:solidFill>
                  <a:srgbClr val="3333CC"/>
                </a:solidFill>
              </a:rPr>
              <a:t>ثقافته</a:t>
            </a:r>
            <a:r>
              <a:rPr lang="ar-SA" sz="3600" b="1" dirty="0" smtClean="0">
                <a:solidFill>
                  <a:srgbClr val="3333CC"/>
                </a:solidFill>
              </a:rPr>
              <a:t> واسعة. 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715272" y="3792684"/>
            <a:ext cx="857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4</a:t>
            </a:r>
            <a:endParaRPr lang="en-US" sz="4000" b="1" dirty="0"/>
          </a:p>
        </p:txBody>
      </p:sp>
      <p:sp>
        <p:nvSpPr>
          <p:cNvPr id="14" name="مستطيل 13"/>
          <p:cNvSpPr/>
          <p:nvPr/>
        </p:nvSpPr>
        <p:spPr>
          <a:xfrm>
            <a:off x="3251316" y="3943183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الاجتماع القادم لا أستطيع </a:t>
            </a:r>
            <a:r>
              <a:rPr lang="ar-SA" sz="3600" b="1" u="sng" dirty="0" smtClean="0">
                <a:solidFill>
                  <a:srgbClr val="3333CC"/>
                </a:solidFill>
              </a:rPr>
              <a:t>حضوره</a:t>
            </a:r>
            <a:r>
              <a:rPr lang="ar-SA" sz="3600" b="1" dirty="0" smtClean="0">
                <a:solidFill>
                  <a:srgbClr val="3333CC"/>
                </a:solidFill>
              </a:rPr>
              <a:t>. 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49232" y="2000240"/>
            <a:ext cx="26381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ثقافة الطالب النجيب واسعة</a:t>
            </a:r>
            <a:endParaRPr lang="en-US" sz="3600" dirty="0"/>
          </a:p>
        </p:txBody>
      </p:sp>
      <p:sp>
        <p:nvSpPr>
          <p:cNvPr id="22" name="مستطيل 21"/>
          <p:cNvSpPr/>
          <p:nvPr/>
        </p:nvSpPr>
        <p:spPr>
          <a:xfrm>
            <a:off x="349232" y="3786190"/>
            <a:ext cx="26381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لا أستطيع حضور الاجتماع القادم</a:t>
            </a:r>
            <a:endParaRPr lang="en-US" sz="36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1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285721" y="785794"/>
          <a:ext cx="8429684" cy="4714910"/>
        </p:xfrm>
        <a:graphic>
          <a:graphicData uri="http://schemas.openxmlformats.org/drawingml/2006/table">
            <a:tbl>
              <a:tblPr rtl="1" firstRow="1" bandRow="1">
                <a:tableStyleId>{9DCAF9ED-07DC-4A11-8D7F-57B35C25682E}</a:tableStyleId>
              </a:tblPr>
              <a:tblGrid>
                <a:gridCol w="997071"/>
                <a:gridCol w="4622718"/>
                <a:gridCol w="280989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7643834" y="785794"/>
            <a:ext cx="983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</a:t>
            </a:r>
            <a:endParaRPr lang="ar-EG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88816" y="915399"/>
            <a:ext cx="251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الجملة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7158" y="915399"/>
            <a:ext cx="2655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التغيير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715272" y="2221048"/>
            <a:ext cx="892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5</a:t>
            </a:r>
            <a:endParaRPr lang="ar-EG" sz="4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214678" y="2214554"/>
            <a:ext cx="4357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الحديقة عالية </a:t>
            </a:r>
            <a:r>
              <a:rPr lang="ar-SA" sz="3600" b="1" u="sng" dirty="0" smtClean="0">
                <a:solidFill>
                  <a:srgbClr val="3333CC"/>
                </a:solidFill>
              </a:rPr>
              <a:t>أسوارها</a:t>
            </a:r>
            <a:r>
              <a:rPr lang="ar-SA" sz="3600" b="1" dirty="0" smtClean="0">
                <a:solidFill>
                  <a:srgbClr val="3333CC"/>
                </a:solidFill>
              </a:rPr>
              <a:t>. 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715272" y="3792684"/>
            <a:ext cx="857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6</a:t>
            </a:r>
            <a:endParaRPr lang="en-US" sz="4000" b="1" dirty="0"/>
          </a:p>
        </p:txBody>
      </p:sp>
      <p:sp>
        <p:nvSpPr>
          <p:cNvPr id="14" name="مستطيل 13"/>
          <p:cNvSpPr/>
          <p:nvPr/>
        </p:nvSpPr>
        <p:spPr>
          <a:xfrm>
            <a:off x="3251316" y="3943183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العلم </a:t>
            </a:r>
            <a:r>
              <a:rPr lang="ar-SA" sz="3600" b="1" u="sng" dirty="0" smtClean="0">
                <a:solidFill>
                  <a:srgbClr val="3333CC"/>
                </a:solidFill>
              </a:rPr>
              <a:t>طلبه</a:t>
            </a:r>
            <a:r>
              <a:rPr lang="ar-SA" sz="3600" b="1" dirty="0" smtClean="0">
                <a:solidFill>
                  <a:srgbClr val="3333CC"/>
                </a:solidFill>
              </a:rPr>
              <a:t> فريضة على كل مسلم. 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49232" y="2000240"/>
            <a:ext cx="26381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أسوار الحديقة عالية</a:t>
            </a:r>
            <a:endParaRPr lang="en-US" sz="3600" dirty="0"/>
          </a:p>
        </p:txBody>
      </p:sp>
      <p:sp>
        <p:nvSpPr>
          <p:cNvPr id="22" name="مستطيل 21"/>
          <p:cNvSpPr/>
          <p:nvPr/>
        </p:nvSpPr>
        <p:spPr>
          <a:xfrm>
            <a:off x="349232" y="3925677"/>
            <a:ext cx="26381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طلب العلم فريضة على كل مسلم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285721" y="785794"/>
          <a:ext cx="8429684" cy="2828946"/>
        </p:xfrm>
        <a:graphic>
          <a:graphicData uri="http://schemas.openxmlformats.org/drawingml/2006/table">
            <a:tbl>
              <a:tblPr rtl="1" firstRow="1" bandRow="1">
                <a:tableStyleId>{9DCAF9ED-07DC-4A11-8D7F-57B35C25682E}</a:tableStyleId>
              </a:tblPr>
              <a:tblGrid>
                <a:gridCol w="997071"/>
                <a:gridCol w="4622718"/>
                <a:gridCol w="280989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7643834" y="785794"/>
            <a:ext cx="983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</a:t>
            </a:r>
            <a:endParaRPr lang="ar-EG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88816" y="915399"/>
            <a:ext cx="251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الجملة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7158" y="915399"/>
            <a:ext cx="2655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التغيير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715272" y="2221048"/>
            <a:ext cx="892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7</a:t>
            </a:r>
            <a:endParaRPr lang="ar-EG" sz="4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214678" y="2214554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الأوطان </a:t>
            </a:r>
            <a:r>
              <a:rPr lang="ar-SA" sz="3600" b="1" u="sng" dirty="0" smtClean="0">
                <a:solidFill>
                  <a:srgbClr val="3333CC"/>
                </a:solidFill>
              </a:rPr>
              <a:t>مكانتها</a:t>
            </a:r>
            <a:r>
              <a:rPr lang="ar-SA" sz="3600" b="1" dirty="0" smtClean="0">
                <a:solidFill>
                  <a:srgbClr val="3333CC"/>
                </a:solidFill>
              </a:rPr>
              <a:t> عظيمة في النفوس. 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49232" y="1817550"/>
            <a:ext cx="26381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مكانة الأوطان عظيمة في النفوس</a:t>
            </a:r>
            <a:endParaRPr lang="en-US" sz="36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صورة 1" descr="unnamed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213" y="0"/>
            <a:ext cx="6300787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4283968" y="685145"/>
            <a:ext cx="34259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JO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الدرس </a:t>
            </a:r>
            <a:r>
              <a:rPr lang="ar-EG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الثاني</a:t>
            </a:r>
          </a:p>
        </p:txBody>
      </p:sp>
      <p:pic>
        <p:nvPicPr>
          <p:cNvPr id="4" name="صورة 3" descr="97a2ff90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650" y="3141663"/>
            <a:ext cx="7177088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857224" y="3571876"/>
            <a:ext cx="70723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6000" b="1" dirty="0" smtClean="0"/>
              <a:t>المضاف إليه</a:t>
            </a:r>
            <a:endParaRPr lang="en-US" sz="60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468313" y="404813"/>
            <a:ext cx="8150225" cy="1655762"/>
            <a:chOff x="7179283" y="357166"/>
            <a:chExt cx="914566" cy="1857366"/>
          </a:xfrm>
        </p:grpSpPr>
        <p:sp>
          <p:nvSpPr>
            <p:cNvPr id="3" name="مستطيل مستدير الزوايا 2"/>
            <p:cNvSpPr/>
            <p:nvPr/>
          </p:nvSpPr>
          <p:spPr>
            <a:xfrm>
              <a:off x="7349940" y="499629"/>
              <a:ext cx="610126" cy="142997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pic>
          <p:nvPicPr>
            <p:cNvPr id="4" name="صورة 1" descr="CBd-6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7179283" y="357166"/>
              <a:ext cx="914566" cy="1857366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214414" y="714356"/>
            <a:ext cx="6572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SA" sz="5400" b="1" dirty="0" smtClean="0"/>
              <a:t>مهارات حياتية: </a:t>
            </a:r>
            <a:endParaRPr lang="en-US" sz="5400" dirty="0"/>
          </a:p>
        </p:txBody>
      </p:sp>
      <p:pic>
        <p:nvPicPr>
          <p:cNvPr id="6" name="صورة 5" descr="img_1355587389_86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2633492"/>
            <a:ext cx="8643998" cy="30815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928662" y="2928934"/>
            <a:ext cx="7380287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3333CC"/>
                </a:solidFill>
              </a:rPr>
              <a:t>لا يعرف الإنسان بظاهر جسمه، ولا بمظهر لباسه، ولكن يعرف بعقله ورجاحته، ودليل عقله لسانه أولًا، وتصرفاته ثانيًا. </a:t>
            </a:r>
            <a:endParaRPr lang="en-US" sz="44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39 - 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39 - 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60 - b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60 - b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1jc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14348" y="747358"/>
            <a:ext cx="7474353" cy="468190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643042" y="1946025"/>
            <a:ext cx="607223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ar-EG" sz="4000" b="1" dirty="0" smtClean="0">
                <a:solidFill>
                  <a:srgbClr val="660033"/>
                </a:solidFill>
              </a:rPr>
              <a:t>4- </a:t>
            </a:r>
            <a:r>
              <a:rPr lang="ar-SA" sz="4000" b="1" dirty="0" smtClean="0">
                <a:solidFill>
                  <a:srgbClr val="660033"/>
                </a:solidFill>
              </a:rPr>
              <a:t>أعد صياغة الجمل التالية بوضع ضمير مكان الكلمة التي تحتها خط فيما يلي كما في المثال الأول مع تغيير ما يلزم:</a:t>
            </a:r>
            <a:endParaRPr lang="en-US" sz="4000" b="1" dirty="0" smtClean="0">
              <a:solidFill>
                <a:srgbClr val="660033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285721" y="785794"/>
          <a:ext cx="8429684" cy="4714910"/>
        </p:xfrm>
        <a:graphic>
          <a:graphicData uri="http://schemas.openxmlformats.org/drawingml/2006/table">
            <a:tbl>
              <a:tblPr rtl="1" firstRow="1" bandRow="1">
                <a:tableStyleId>{9DCAF9ED-07DC-4A11-8D7F-57B35C25682E}</a:tableStyleId>
              </a:tblPr>
              <a:tblGrid>
                <a:gridCol w="997071"/>
                <a:gridCol w="4622718"/>
                <a:gridCol w="280989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7643834" y="785794"/>
            <a:ext cx="983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</a:t>
            </a:r>
            <a:endParaRPr lang="ar-EG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88816" y="915399"/>
            <a:ext cx="251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الجملة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7158" y="915399"/>
            <a:ext cx="2655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التغيير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715272" y="1857364"/>
            <a:ext cx="892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1</a:t>
            </a:r>
            <a:endParaRPr lang="ar-EG" sz="4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214679" y="2188011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عقل </a:t>
            </a:r>
            <a:r>
              <a:rPr lang="ar-SA" sz="3600" b="1" u="sng" dirty="0" smtClean="0">
                <a:solidFill>
                  <a:srgbClr val="3333CC"/>
                </a:solidFill>
              </a:rPr>
              <a:t>الإنسان</a:t>
            </a:r>
            <a:r>
              <a:rPr lang="ar-SA" sz="3600" b="1" dirty="0" smtClean="0">
                <a:solidFill>
                  <a:srgbClr val="3333CC"/>
                </a:solidFill>
              </a:rPr>
              <a:t> مخبوءٌ تحت لسانه. 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715272" y="3792684"/>
            <a:ext cx="857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2</a:t>
            </a:r>
            <a:endParaRPr lang="en-US" sz="4000" b="1" dirty="0"/>
          </a:p>
        </p:txBody>
      </p:sp>
      <p:sp>
        <p:nvSpPr>
          <p:cNvPr id="14" name="مستطيل 13"/>
          <p:cNvSpPr/>
          <p:nvPr/>
        </p:nvSpPr>
        <p:spPr>
          <a:xfrm>
            <a:off x="3251316" y="3997115"/>
            <a:ext cx="4357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أمواج </a:t>
            </a:r>
            <a:r>
              <a:rPr lang="ar-SA" sz="3600" b="1" u="sng" dirty="0" smtClean="0">
                <a:solidFill>
                  <a:srgbClr val="3333CC"/>
                </a:solidFill>
              </a:rPr>
              <a:t>البحر</a:t>
            </a:r>
            <a:r>
              <a:rPr lang="ar-SA" sz="3600" b="1" dirty="0" smtClean="0">
                <a:solidFill>
                  <a:srgbClr val="3333CC"/>
                </a:solidFill>
              </a:rPr>
              <a:t> متلاطمة. 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49232" y="2000240"/>
            <a:ext cx="26381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الإنسان عقله مخبوء تحت لسانه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349232" y="3925677"/>
            <a:ext cx="26381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البحر أمواجه متلاطمة</a:t>
            </a:r>
            <a:endParaRPr lang="en-US" sz="36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21" grpId="0"/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285721" y="785794"/>
          <a:ext cx="8429684" cy="4714910"/>
        </p:xfrm>
        <a:graphic>
          <a:graphicData uri="http://schemas.openxmlformats.org/drawingml/2006/table">
            <a:tbl>
              <a:tblPr rtl="1" firstRow="1" bandRow="1">
                <a:tableStyleId>{9DCAF9ED-07DC-4A11-8D7F-57B35C25682E}</a:tableStyleId>
              </a:tblPr>
              <a:tblGrid>
                <a:gridCol w="997071"/>
                <a:gridCol w="4622718"/>
                <a:gridCol w="280989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7643834" y="785794"/>
            <a:ext cx="983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</a:t>
            </a:r>
            <a:endParaRPr lang="ar-EG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88816" y="915399"/>
            <a:ext cx="251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الجملة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7158" y="915399"/>
            <a:ext cx="2655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التغيير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715272" y="1857364"/>
            <a:ext cx="892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3</a:t>
            </a:r>
            <a:endParaRPr lang="ar-EG" sz="4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214678" y="2214554"/>
            <a:ext cx="4357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احترام </a:t>
            </a:r>
            <a:r>
              <a:rPr lang="ar-SA" sz="3600" b="1" u="sng" dirty="0" smtClean="0">
                <a:solidFill>
                  <a:srgbClr val="3333CC"/>
                </a:solidFill>
              </a:rPr>
              <a:t>الوالدين</a:t>
            </a:r>
            <a:r>
              <a:rPr lang="ar-SA" sz="3600" b="1" dirty="0" smtClean="0">
                <a:solidFill>
                  <a:srgbClr val="3333CC"/>
                </a:solidFill>
              </a:rPr>
              <a:t> واجب. 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715272" y="3792684"/>
            <a:ext cx="857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4</a:t>
            </a:r>
            <a:endParaRPr lang="en-US" sz="4000" b="1" dirty="0"/>
          </a:p>
        </p:txBody>
      </p:sp>
      <p:sp>
        <p:nvSpPr>
          <p:cNvPr id="14" name="مستطيل 13"/>
          <p:cNvSpPr/>
          <p:nvPr/>
        </p:nvSpPr>
        <p:spPr>
          <a:xfrm>
            <a:off x="3251316" y="3714752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أجر </a:t>
            </a:r>
            <a:r>
              <a:rPr lang="ar-SA" sz="3600" b="1" u="sng" dirty="0" smtClean="0">
                <a:solidFill>
                  <a:srgbClr val="3333CC"/>
                </a:solidFill>
              </a:rPr>
              <a:t>المتصدقين</a:t>
            </a:r>
            <a:r>
              <a:rPr lang="ar-SA" sz="3600" b="1" dirty="0" smtClean="0">
                <a:solidFill>
                  <a:srgbClr val="3333CC"/>
                </a:solidFill>
              </a:rPr>
              <a:t> عظيم عند الله. 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49232" y="2000240"/>
            <a:ext cx="26381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الوالدان احترامهما واجب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349232" y="3786190"/>
            <a:ext cx="26381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المتصدقون أجرهم عظيم عند الله</a:t>
            </a:r>
            <a:endParaRPr lang="en-US" sz="36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1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285721" y="785794"/>
          <a:ext cx="8429684" cy="4714910"/>
        </p:xfrm>
        <a:graphic>
          <a:graphicData uri="http://schemas.openxmlformats.org/drawingml/2006/table">
            <a:tbl>
              <a:tblPr rtl="1" firstRow="1" bandRow="1">
                <a:tableStyleId>{9DCAF9ED-07DC-4A11-8D7F-57B35C25682E}</a:tableStyleId>
              </a:tblPr>
              <a:tblGrid>
                <a:gridCol w="997071"/>
                <a:gridCol w="4622718"/>
                <a:gridCol w="280989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7643834" y="785794"/>
            <a:ext cx="983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</a:t>
            </a:r>
            <a:endParaRPr lang="ar-EG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88816" y="915399"/>
            <a:ext cx="251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الجملة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7158" y="915399"/>
            <a:ext cx="2655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التغيير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715272" y="2071678"/>
            <a:ext cx="892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5</a:t>
            </a:r>
            <a:endParaRPr lang="ar-EG" sz="4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214678" y="2285992"/>
            <a:ext cx="4357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محاسن </a:t>
            </a:r>
            <a:r>
              <a:rPr lang="ar-SA" sz="3600" b="1" u="sng" dirty="0" smtClean="0">
                <a:solidFill>
                  <a:srgbClr val="3333CC"/>
                </a:solidFill>
              </a:rPr>
              <a:t>الإسلام</a:t>
            </a:r>
            <a:r>
              <a:rPr lang="ar-SA" sz="3600" b="1" dirty="0" smtClean="0">
                <a:solidFill>
                  <a:srgbClr val="3333CC"/>
                </a:solidFill>
              </a:rPr>
              <a:t> متعددة. 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715272" y="4006998"/>
            <a:ext cx="857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6</a:t>
            </a:r>
            <a:endParaRPr lang="en-US" sz="4000" b="1" dirty="0"/>
          </a:p>
        </p:txBody>
      </p:sp>
      <p:sp>
        <p:nvSpPr>
          <p:cNvPr id="14" name="مستطيل 13"/>
          <p:cNvSpPr/>
          <p:nvPr/>
        </p:nvSpPr>
        <p:spPr>
          <a:xfrm>
            <a:off x="3286116" y="4143380"/>
            <a:ext cx="4357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بساتين </a:t>
            </a:r>
            <a:r>
              <a:rPr lang="ar-SA" sz="3600" b="1" u="sng" dirty="0" smtClean="0">
                <a:solidFill>
                  <a:srgbClr val="3333CC"/>
                </a:solidFill>
              </a:rPr>
              <a:t>الطائف</a:t>
            </a:r>
            <a:r>
              <a:rPr lang="ar-SA" sz="3600" b="1" dirty="0" smtClean="0">
                <a:solidFill>
                  <a:srgbClr val="3333CC"/>
                </a:solidFill>
              </a:rPr>
              <a:t> كثيرة. 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49232" y="2000240"/>
            <a:ext cx="26381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الإسلام محاسنه متعددة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349232" y="3925677"/>
            <a:ext cx="26381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الطائف بساتينه كثيرة</a:t>
            </a:r>
            <a:endParaRPr lang="en-US" sz="36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1" grpId="0"/>
      <p:bldP spid="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285721" y="785794"/>
          <a:ext cx="8429684" cy="2828946"/>
        </p:xfrm>
        <a:graphic>
          <a:graphicData uri="http://schemas.openxmlformats.org/drawingml/2006/table">
            <a:tbl>
              <a:tblPr rtl="1" firstRow="1" bandRow="1">
                <a:tableStyleId>{9DCAF9ED-07DC-4A11-8D7F-57B35C25682E}</a:tableStyleId>
              </a:tblPr>
              <a:tblGrid>
                <a:gridCol w="997071"/>
                <a:gridCol w="4622718"/>
                <a:gridCol w="280989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7643834" y="785794"/>
            <a:ext cx="983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</a:t>
            </a:r>
            <a:endParaRPr lang="ar-EG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88816" y="915399"/>
            <a:ext cx="251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الجملة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7158" y="915399"/>
            <a:ext cx="2655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التغيير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715272" y="2071678"/>
            <a:ext cx="892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7</a:t>
            </a:r>
            <a:endParaRPr lang="ar-EG" sz="4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214679" y="2062641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محطة </a:t>
            </a:r>
            <a:r>
              <a:rPr lang="ar-SA" sz="3600" b="1" u="sng" dirty="0" smtClean="0">
                <a:solidFill>
                  <a:srgbClr val="3333CC"/>
                </a:solidFill>
              </a:rPr>
              <a:t>القطار</a:t>
            </a:r>
            <a:r>
              <a:rPr lang="ar-SA" sz="3600" b="1" dirty="0" smtClean="0">
                <a:solidFill>
                  <a:srgbClr val="3333CC"/>
                </a:solidFill>
              </a:rPr>
              <a:t> قريبة من المنزل.</a:t>
            </a:r>
            <a:endParaRPr lang="en-US" sz="3600" dirty="0">
              <a:solidFill>
                <a:srgbClr val="3333CC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49232" y="2000240"/>
            <a:ext cx="26381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3333CC"/>
                </a:solidFill>
              </a:rPr>
              <a:t>القطار محطته قريبة من المنزل</a:t>
            </a:r>
            <a:endParaRPr lang="en-US" sz="36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468313" y="404813"/>
            <a:ext cx="8150225" cy="1655762"/>
            <a:chOff x="7179283" y="357166"/>
            <a:chExt cx="914566" cy="1857366"/>
          </a:xfrm>
        </p:grpSpPr>
        <p:sp>
          <p:nvSpPr>
            <p:cNvPr id="3" name="مستطيل مستدير الزوايا 2"/>
            <p:cNvSpPr/>
            <p:nvPr/>
          </p:nvSpPr>
          <p:spPr>
            <a:xfrm>
              <a:off x="7349940" y="499629"/>
              <a:ext cx="610126" cy="142997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pic>
          <p:nvPicPr>
            <p:cNvPr id="4" name="صورة 1" descr="CBd-6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7179283" y="357166"/>
              <a:ext cx="914566" cy="1857366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214414" y="606492"/>
            <a:ext cx="657229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6600" b="1" u="sng" dirty="0" smtClean="0"/>
              <a:t>إثراء</a:t>
            </a:r>
            <a:r>
              <a:rPr lang="ar-SA" sz="6600" b="1" dirty="0" smtClean="0"/>
              <a:t> </a:t>
            </a:r>
            <a:endParaRPr lang="en-US" sz="6600" dirty="0"/>
          </a:p>
        </p:txBody>
      </p:sp>
      <p:pic>
        <p:nvPicPr>
          <p:cNvPr id="6" name="صورة 5" descr="img_1355587389_86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2633492"/>
            <a:ext cx="8643998" cy="30815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977927" y="3125458"/>
            <a:ext cx="738028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3333CC"/>
                </a:solidFill>
              </a:rPr>
              <a:t>كل ضمير اتصل باسم فهو في محل جر مضاف إليه. </a:t>
            </a:r>
            <a:endParaRPr lang="en-US" sz="44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39 - 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39 - 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60 - b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60 - b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1jc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14348" y="747358"/>
            <a:ext cx="7474353" cy="468190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643042" y="1946025"/>
            <a:ext cx="607223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rtl="1"/>
            <a:r>
              <a:rPr lang="ar-EG" sz="4000" b="1" dirty="0" smtClean="0">
                <a:solidFill>
                  <a:srgbClr val="660033"/>
                </a:solidFill>
              </a:rPr>
              <a:t>5- </a:t>
            </a:r>
            <a:r>
              <a:rPr lang="ar-SA" sz="4000" b="1" dirty="0" smtClean="0">
                <a:solidFill>
                  <a:srgbClr val="660033"/>
                </a:solidFill>
              </a:rPr>
              <a:t>بالاستفادة من الإثراء المرفق حدّد الضمير الذي جاء في محل جر مضاف إليه: </a:t>
            </a:r>
            <a:endParaRPr lang="en-US" sz="4000" b="1" dirty="0" smtClean="0">
              <a:solidFill>
                <a:srgbClr val="660033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0" y="357166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001024" y="613270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001024" y="2955193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1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143372" y="571480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42876" y="642918"/>
            <a:ext cx="350043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006600"/>
                </a:solidFill>
              </a:rPr>
              <a:t>المضاف إليه</a:t>
            </a:r>
            <a:endParaRPr lang="en-US" sz="4400" b="1" dirty="0" smtClean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857620" y="2143116"/>
            <a:ext cx="4000528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قال تعالى: (</a:t>
            </a:r>
            <a:r>
              <a:rPr lang="ar-SA" sz="4000" b="1" dirty="0" smtClean="0">
                <a:solidFill>
                  <a:srgbClr val="3333CC"/>
                </a:solidFill>
              </a:rPr>
              <a:t>إِنِّي أَرَانِي أَحْمِلُ فَوْقَ رَأْسِي خُبْزًا تَأْكُلُ الطَّيْرُ مِنْهُ</a:t>
            </a:r>
            <a:r>
              <a:rPr lang="ar-SA" sz="4000" b="1" dirty="0" smtClean="0"/>
              <a:t>) يوسف 36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85720" y="2643182"/>
            <a:ext cx="342060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الياء      ي</a:t>
            </a:r>
            <a:endParaRPr lang="en-US" sz="40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16 - bay-yo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16 - bay-yo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16 - bay-yo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16 - bay-yo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0" y="357166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001024" y="613270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001024" y="2955193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2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143372" y="571480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42876" y="642918"/>
            <a:ext cx="350043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006600"/>
                </a:solidFill>
              </a:rPr>
              <a:t>المضاف إليه</a:t>
            </a:r>
            <a:endParaRPr lang="en-US" sz="4400" b="1" dirty="0" smtClean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857620" y="2143116"/>
            <a:ext cx="4000528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قال تعالى: (</a:t>
            </a:r>
            <a:r>
              <a:rPr lang="ar-SA" sz="4000" b="1" dirty="0" smtClean="0">
                <a:solidFill>
                  <a:srgbClr val="3333CC"/>
                </a:solidFill>
              </a:rPr>
              <a:t>إِنِّي وَجَّهْتُ وَجْهِيَ لِلَّذِي فَطَرَ السَّمَاوَاتِ وَالْأَرْضَ حَنِيفًا</a:t>
            </a:r>
            <a:r>
              <a:rPr lang="ar-SA" sz="4000" b="1" dirty="0" smtClean="0"/>
              <a:t>) الأنعام 79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85720" y="2643182"/>
            <a:ext cx="342060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الياء   ي</a:t>
            </a:r>
            <a:endParaRPr lang="en-US" sz="40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صورة 2" descr="39830_1225942626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750" y="692150"/>
            <a:ext cx="6578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714612" y="1928802"/>
            <a:ext cx="3941779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6600" b="1" dirty="0" smtClean="0">
                <a:solidFill>
                  <a:srgbClr val="FF6699"/>
                </a:solidFill>
              </a:rPr>
              <a:t>نشاطات تمهيدية</a:t>
            </a:r>
            <a:endParaRPr lang="en-US" sz="6600" b="1" dirty="0">
              <a:solidFill>
                <a:srgbClr val="FF6699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0" y="357166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001024" y="613270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001024" y="2955193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3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143372" y="571480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42876" y="642918"/>
            <a:ext cx="350043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006600"/>
                </a:solidFill>
              </a:rPr>
              <a:t>المضاف إليه</a:t>
            </a:r>
            <a:endParaRPr lang="en-US" sz="4400" b="1" dirty="0" smtClean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857620" y="2490140"/>
            <a:ext cx="4000528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إن شرعت في عمل فأستمد من الله حسن معونته. </a:t>
            </a:r>
            <a:endParaRPr lang="en-US" sz="4000" dirty="0">
              <a:solidFill>
                <a:srgbClr val="33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85720" y="2643182"/>
            <a:ext cx="342060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الهاء    ـه</a:t>
            </a:r>
            <a:endParaRPr lang="en-US" sz="40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0" y="357166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001024" y="613270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001024" y="2955193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4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143372" y="571480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42876" y="642918"/>
            <a:ext cx="350043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006600"/>
                </a:solidFill>
              </a:rPr>
              <a:t>المضاف إليه</a:t>
            </a:r>
            <a:endParaRPr lang="en-US" sz="4400" b="1" dirty="0" smtClean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929058" y="2748503"/>
            <a:ext cx="400052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من أطاع غضبه أضاع أدبه. </a:t>
            </a:r>
            <a:endParaRPr lang="en-US" sz="4000" dirty="0">
              <a:solidFill>
                <a:srgbClr val="33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85720" y="2643182"/>
            <a:ext cx="342060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الهاء     ـه</a:t>
            </a:r>
            <a:endParaRPr lang="en-US" sz="40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0" y="357166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001024" y="613270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001024" y="2955193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5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143372" y="571480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42876" y="642918"/>
            <a:ext cx="350043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006600"/>
                </a:solidFill>
              </a:rPr>
              <a:t>المضاف إليه</a:t>
            </a:r>
            <a:endParaRPr lang="en-US" sz="4400" b="1" dirty="0" smtClean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929058" y="2748503"/>
            <a:ext cx="400052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تواضع لقومك يرفعوك.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85720" y="2643182"/>
            <a:ext cx="342060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الكاف    ك</a:t>
            </a:r>
            <a:endParaRPr lang="en-US" sz="40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0" y="357166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001024" y="613270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001024" y="2955193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6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143372" y="571480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42876" y="642918"/>
            <a:ext cx="350043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006600"/>
                </a:solidFill>
              </a:rPr>
              <a:t>المضاف إليه</a:t>
            </a:r>
            <a:endParaRPr lang="en-US" sz="4400" b="1" dirty="0" smtClean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786182" y="2500306"/>
            <a:ext cx="417019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800" b="1" dirty="0" smtClean="0">
                <a:solidFill>
                  <a:srgbClr val="3333CC"/>
                </a:solidFill>
              </a:rPr>
              <a:t>قال الشاعر: </a:t>
            </a:r>
            <a:endParaRPr lang="en-US" sz="2800" dirty="0" smtClean="0">
              <a:solidFill>
                <a:srgbClr val="3333CC"/>
              </a:solidFill>
            </a:endParaRPr>
          </a:p>
          <a:p>
            <a:pPr algn="r" rtl="1"/>
            <a:r>
              <a:rPr lang="ar-SA" sz="2800" b="1" dirty="0" smtClean="0">
                <a:solidFill>
                  <a:srgbClr val="3333CC"/>
                </a:solidFill>
              </a:rPr>
              <a:t>فما حسنٌ أن يعذر المرء نفسه </a:t>
            </a:r>
            <a:endParaRPr lang="en-US" sz="2800" dirty="0" smtClean="0">
              <a:solidFill>
                <a:srgbClr val="3333CC"/>
              </a:solidFill>
            </a:endParaRPr>
          </a:p>
          <a:p>
            <a:pPr algn="ctr" rtl="1"/>
            <a:r>
              <a:rPr lang="ar-SA" sz="2800" b="1" dirty="0" smtClean="0">
                <a:solidFill>
                  <a:srgbClr val="3333CC"/>
                </a:solidFill>
              </a:rPr>
              <a:t>    وليس </a:t>
            </a:r>
            <a:r>
              <a:rPr lang="ar-SA" sz="2800" b="1" dirty="0" smtClean="0">
                <a:solidFill>
                  <a:srgbClr val="3333CC"/>
                </a:solidFill>
              </a:rPr>
              <a:t>له من سائر الناس عاذر</a:t>
            </a:r>
            <a:endParaRPr lang="en-US" sz="2800" dirty="0">
              <a:solidFill>
                <a:srgbClr val="33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85720" y="2643182"/>
            <a:ext cx="342060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الهاء     ـه</a:t>
            </a:r>
            <a:endParaRPr lang="en-US" sz="40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0" y="357166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001024" y="613270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001024" y="2955193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7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143372" y="571480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42876" y="642918"/>
            <a:ext cx="350043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006600"/>
                </a:solidFill>
              </a:rPr>
              <a:t>المضاف إليه</a:t>
            </a:r>
            <a:endParaRPr lang="en-US" sz="4400" b="1" dirty="0" smtClean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786182" y="2500306"/>
            <a:ext cx="400052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800" b="1" dirty="0" smtClean="0">
                <a:solidFill>
                  <a:srgbClr val="3333CC"/>
                </a:solidFill>
              </a:rPr>
              <a:t>قال الشاعر: </a:t>
            </a:r>
            <a:endParaRPr lang="en-US" sz="2800" dirty="0" smtClean="0">
              <a:solidFill>
                <a:srgbClr val="3333CC"/>
              </a:solidFill>
            </a:endParaRPr>
          </a:p>
          <a:p>
            <a:pPr algn="r" rtl="1"/>
            <a:r>
              <a:rPr lang="ar-SA" sz="2800" b="1" dirty="0" smtClean="0">
                <a:solidFill>
                  <a:srgbClr val="3333CC"/>
                </a:solidFill>
              </a:rPr>
              <a:t>وعليك نفسك فارْعَها </a:t>
            </a:r>
            <a:endParaRPr lang="ar-SA" sz="2800" b="1" dirty="0" smtClean="0">
              <a:solidFill>
                <a:srgbClr val="3333CC"/>
              </a:solidFill>
            </a:endParaRPr>
          </a:p>
          <a:p>
            <a:pPr algn="ctr" rtl="1"/>
            <a:r>
              <a:rPr lang="ar-SA" sz="2800" b="1" dirty="0" smtClean="0">
                <a:solidFill>
                  <a:srgbClr val="3333CC"/>
                </a:solidFill>
              </a:rPr>
              <a:t> </a:t>
            </a:r>
            <a:r>
              <a:rPr lang="ar-SA" sz="2800" b="1" dirty="0" smtClean="0">
                <a:solidFill>
                  <a:srgbClr val="3333CC"/>
                </a:solidFill>
              </a:rPr>
              <a:t> </a:t>
            </a:r>
            <a:r>
              <a:rPr lang="ar-SA" sz="2800" b="1" dirty="0" smtClean="0">
                <a:solidFill>
                  <a:srgbClr val="3333CC"/>
                </a:solidFill>
              </a:rPr>
              <a:t>           </a:t>
            </a:r>
            <a:r>
              <a:rPr lang="ar-SA" sz="2800" b="1" dirty="0" smtClean="0">
                <a:solidFill>
                  <a:srgbClr val="3333CC"/>
                </a:solidFill>
              </a:rPr>
              <a:t>واكسب لها فعلًا جميلا</a:t>
            </a:r>
            <a:endParaRPr lang="en-US" sz="2800" dirty="0">
              <a:solidFill>
                <a:srgbClr val="33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85720" y="2643182"/>
            <a:ext cx="342060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الكاف   ك</a:t>
            </a:r>
            <a:endParaRPr lang="en-US" sz="40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1jc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14348" y="747358"/>
            <a:ext cx="7474353" cy="468190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643042" y="1946025"/>
            <a:ext cx="607223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ar-EG" sz="4000" b="1" dirty="0" smtClean="0">
                <a:solidFill>
                  <a:srgbClr val="660033"/>
                </a:solidFill>
              </a:rPr>
              <a:t>6- </a:t>
            </a:r>
            <a:r>
              <a:rPr lang="ar-SA" sz="4000" b="1" dirty="0" smtClean="0">
                <a:solidFill>
                  <a:srgbClr val="660033"/>
                </a:solidFill>
              </a:rPr>
              <a:t>أضف إلى كل جملة مما يلي مضافاً إليه مستفيداً من الأمثلة المحلولة, ثم أكمل الاستنتاج بعدها:</a:t>
            </a:r>
            <a:endParaRPr lang="en-US" sz="4000" b="1" dirty="0" smtClean="0">
              <a:solidFill>
                <a:srgbClr val="660033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2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14314" y="973862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215338" y="1229966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215338" y="3571889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1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357686" y="1188176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14314" y="1220916"/>
            <a:ext cx="350043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006600"/>
                </a:solidFill>
              </a:rPr>
              <a:t>التغيير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000496" y="3578370"/>
            <a:ext cx="400052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أحبُّ القراءةَ.</a:t>
            </a:r>
            <a:endParaRPr lang="en-US" sz="4000" dirty="0">
              <a:solidFill>
                <a:srgbClr val="33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28596" y="3571876"/>
            <a:ext cx="342060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ar-SA" sz="4000" b="1" dirty="0" smtClean="0"/>
              <a:t>أحبُّ قراءةَ الكتبِ.</a:t>
            </a:r>
            <a:endParaRPr lang="en-US" sz="40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16 - bay-yo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16 - bay-yo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16 - bay-yo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16 - bay-yo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14314" y="973862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215338" y="1229966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215338" y="3571889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2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357686" y="1188176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14314" y="1220916"/>
            <a:ext cx="350043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006600"/>
                </a:solidFill>
              </a:rPr>
              <a:t>التغيير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000496" y="3578370"/>
            <a:ext cx="400052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أستفيد من الخبرات.</a:t>
            </a:r>
            <a:endParaRPr lang="en-US" sz="4000" dirty="0">
              <a:solidFill>
                <a:srgbClr val="33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00034" y="3259878"/>
            <a:ext cx="3420609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أستفيد من خبرات الكبار</a:t>
            </a:r>
            <a:endParaRPr lang="en-US" sz="40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14314" y="973862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215338" y="1229966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215338" y="3571889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3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357686" y="1188176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14314" y="1220916"/>
            <a:ext cx="350043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006600"/>
                </a:solidFill>
              </a:rPr>
              <a:t>التغيير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000496" y="3578370"/>
            <a:ext cx="400052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أتفاءل دائمًا بالأفضل. </a:t>
            </a:r>
            <a:endParaRPr lang="en-US" sz="4000" dirty="0">
              <a:solidFill>
                <a:srgbClr val="33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00034" y="3259878"/>
            <a:ext cx="3420609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أتفاءل دائماً بأفضل النتائج</a:t>
            </a:r>
            <a:endParaRPr lang="en-US" sz="40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14314" y="973862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215338" y="1229966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215338" y="3571889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4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357686" y="1188176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14314" y="1220916"/>
            <a:ext cx="350043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006600"/>
                </a:solidFill>
              </a:rPr>
              <a:t>التغيير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000496" y="3578370"/>
            <a:ext cx="400052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احفظ لكلٍّ حقَّه.  </a:t>
            </a:r>
            <a:endParaRPr lang="en-US" sz="4000" dirty="0">
              <a:solidFill>
                <a:srgbClr val="33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00034" y="3259878"/>
            <a:ext cx="3420609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أحفظ لكلِّ إنسانٍ حقَّه</a:t>
            </a:r>
            <a:endParaRPr lang="en-US" sz="40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1jc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736"/>
            <a:ext cx="914400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714348" y="2285992"/>
            <a:ext cx="788352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rtl="1"/>
            <a:r>
              <a:rPr lang="ar-EG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1- </a:t>
            </a:r>
            <a:r>
              <a:rPr lang="ar-S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اذكر أنواع المعارف، ومثّل لكل نوع في جملة مفيدة: </a:t>
            </a:r>
            <a:endParaRPr lang="en-US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bldLvl="2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14314" y="973862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215338" y="1229966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215338" y="3571889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5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357686" y="1188176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14314" y="1220916"/>
            <a:ext cx="350043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006600"/>
                </a:solidFill>
              </a:rPr>
              <a:t>التغيير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000496" y="3578370"/>
            <a:ext cx="400052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ar-SA" sz="4000" b="1" dirty="0" smtClean="0">
                <a:solidFill>
                  <a:srgbClr val="3333CC"/>
                </a:solidFill>
              </a:rPr>
              <a:t>هل هذا البيت معروفٌ؟</a:t>
            </a:r>
            <a:endParaRPr lang="en-US" sz="4000" dirty="0">
              <a:solidFill>
                <a:srgbClr val="33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00034" y="3259878"/>
            <a:ext cx="3420609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هل هذا البيت معروفُ القائلِ؟</a:t>
            </a:r>
            <a:endParaRPr lang="en-US" sz="40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14314" y="973862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215338" y="1229966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215338" y="3571889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6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357686" y="1188176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14314" y="1220916"/>
            <a:ext cx="350043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006600"/>
                </a:solidFill>
              </a:rPr>
              <a:t>التغيير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000496" y="3578370"/>
            <a:ext cx="400052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هذا حارسٌ.</a:t>
            </a:r>
            <a:endParaRPr lang="en-US" sz="4000" dirty="0">
              <a:solidFill>
                <a:srgbClr val="33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00034" y="3259878"/>
            <a:ext cx="342060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هذا حارس المنزل</a:t>
            </a:r>
            <a:endParaRPr lang="en-US" sz="40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14314" y="973862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215338" y="1229966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215338" y="3571889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7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357686" y="1188176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14314" y="1220916"/>
            <a:ext cx="350043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006600"/>
                </a:solidFill>
              </a:rPr>
              <a:t>التغيير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000496" y="3578370"/>
            <a:ext cx="400052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هؤلاء متفوّقون. </a:t>
            </a:r>
            <a:endParaRPr lang="en-US" sz="4000" dirty="0">
              <a:solidFill>
                <a:srgbClr val="33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00034" y="3259878"/>
            <a:ext cx="3420609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هؤلاء متفوّقو الفصلِ</a:t>
            </a:r>
            <a:endParaRPr lang="en-US" sz="40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14314" y="973862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215338" y="1229966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215338" y="3571889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8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357686" y="1188176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14314" y="1220916"/>
            <a:ext cx="350043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006600"/>
                </a:solidFill>
              </a:rPr>
              <a:t>التغيير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000496" y="3578370"/>
            <a:ext cx="400052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هذان قاضيان. </a:t>
            </a:r>
            <a:endParaRPr lang="en-US" sz="4000" dirty="0">
              <a:solidFill>
                <a:srgbClr val="33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00034" y="3506932"/>
            <a:ext cx="342060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هذان قاضيا الدائرة</a:t>
            </a:r>
            <a:endParaRPr lang="en-US" sz="40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14314" y="973862"/>
          <a:ext cx="8810613" cy="4598278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813918"/>
                <a:gridCol w="4303576"/>
                <a:gridCol w="3693119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8215338" y="1229966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م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215338" y="3571889"/>
            <a:ext cx="857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006600"/>
                </a:solidFill>
              </a:rPr>
              <a:t>9</a:t>
            </a:r>
            <a:endParaRPr lang="ar-EG" sz="4800" b="1" dirty="0">
              <a:solidFill>
                <a:srgbClr val="0066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357686" y="1188176"/>
            <a:ext cx="3498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>
                <a:solidFill>
                  <a:srgbClr val="006600"/>
                </a:solidFill>
              </a:rPr>
              <a:t>الجملة</a:t>
            </a:r>
            <a:endParaRPr lang="ar-EG" sz="4800" dirty="0">
              <a:solidFill>
                <a:srgbClr val="0066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14314" y="1220916"/>
            <a:ext cx="350043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006600"/>
                </a:solidFill>
              </a:rPr>
              <a:t>التغيير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000496" y="3578370"/>
            <a:ext cx="400052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solidFill>
                  <a:srgbClr val="3333CC"/>
                </a:solidFill>
              </a:rPr>
              <a:t>هؤلاء معلمون. </a:t>
            </a:r>
            <a:endParaRPr lang="en-US" sz="4000" dirty="0">
              <a:solidFill>
                <a:srgbClr val="33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00034" y="3259878"/>
            <a:ext cx="3420609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هؤلاء معلمو المدرسة</a:t>
            </a:r>
            <a:endParaRPr lang="en-US" sz="40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5000628" y="404813"/>
            <a:ext cx="3617910" cy="1655762"/>
            <a:chOff x="7179283" y="357166"/>
            <a:chExt cx="914566" cy="1857366"/>
          </a:xfrm>
          <a:solidFill>
            <a:srgbClr val="9900CC"/>
          </a:solidFill>
        </p:grpSpPr>
        <p:sp>
          <p:nvSpPr>
            <p:cNvPr id="3" name="مستطيل مستدير الزوايا 2"/>
            <p:cNvSpPr/>
            <p:nvPr/>
          </p:nvSpPr>
          <p:spPr>
            <a:xfrm>
              <a:off x="7349940" y="499629"/>
              <a:ext cx="610126" cy="142997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pic>
          <p:nvPicPr>
            <p:cNvPr id="4" name="صورة 1" descr="CBd-6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7179283" y="357166"/>
              <a:ext cx="914566" cy="1857366"/>
            </a:xfrm>
            <a:prstGeom prst="round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5286380" y="785794"/>
            <a:ext cx="306503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SA" sz="4400" b="1" dirty="0" smtClean="0"/>
              <a:t>مهارات حياتية: </a:t>
            </a:r>
            <a:endParaRPr lang="en-US" sz="4400" dirty="0"/>
          </a:p>
        </p:txBody>
      </p:sp>
      <p:pic>
        <p:nvPicPr>
          <p:cNvPr id="6" name="صورة 5" descr="img_1355587389_86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2633492"/>
            <a:ext cx="8643998" cy="30815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57224" y="2786058"/>
            <a:ext cx="738028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/>
            <a:r>
              <a:rPr lang="ar-SA" sz="3600" b="1" dirty="0" smtClean="0"/>
              <a:t>((</a:t>
            </a:r>
            <a:r>
              <a:rPr lang="ar-SA" sz="3600" b="1" dirty="0" smtClean="0">
                <a:solidFill>
                  <a:srgbClr val="3333CC"/>
                </a:solidFill>
              </a:rPr>
              <a:t>التفاؤل يمنحك النجاح قبل اكتماله</a:t>
            </a:r>
            <a:r>
              <a:rPr lang="ar-SA" sz="3600" b="1" dirty="0" smtClean="0"/>
              <a:t>)) جميلة هذه العبارة، ولكن القليل يعمل بها، فما أكثر الذين يتسرب اليأس إلى نفوسهم قبل أن يجنوا ثمرة كفاحهم، ولو استمروا وثابروا لحصدوا كل ما زرعوا وأكثر. </a:t>
            </a:r>
            <a:endParaRPr lang="en-US" sz="36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39 - 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39 - 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60 - b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60 - b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free-vector-hardcover-book-on-side-clip-art_106558_Hardcover_Book_On_Side_clip_art_high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145956" y="0"/>
            <a:ext cx="299804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5857884" y="71414"/>
            <a:ext cx="28575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EG" sz="3600" b="1" dirty="0" smtClean="0">
                <a:solidFill>
                  <a:srgbClr val="FF0000"/>
                </a:solidFill>
              </a:rPr>
              <a:t>الاستنتاج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pic>
        <p:nvPicPr>
          <p:cNvPr id="4" name="صورة 3" descr="img_1355587389_864.png"/>
          <p:cNvPicPr>
            <a:picLocks noChangeAspect="1"/>
          </p:cNvPicPr>
          <p:nvPr/>
        </p:nvPicPr>
        <p:blipFill>
          <a:blip r:embed="rId7" cstate="print">
            <a:lum bright="52000" contrast="72000"/>
          </a:blip>
          <a:stretch>
            <a:fillRect/>
          </a:stretch>
        </p:blipFill>
        <p:spPr>
          <a:xfrm>
            <a:off x="-396552" y="1214422"/>
            <a:ext cx="9865096" cy="5643578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00034" y="1779687"/>
            <a:ext cx="80105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rtl="1"/>
            <a:r>
              <a:rPr lang="ar-SA" sz="3200" b="1" dirty="0" smtClean="0">
                <a:solidFill>
                  <a:srgbClr val="3333CC"/>
                </a:solidFill>
              </a:rPr>
              <a:t>المضاف إليه يكون اسمًا، كما أن المضاف </a:t>
            </a:r>
            <a:r>
              <a:rPr lang="ar-SA" sz="1200" b="1" dirty="0" smtClean="0">
                <a:solidFill>
                  <a:srgbClr val="3333CC"/>
                </a:solidFill>
              </a:rPr>
              <a:t>....</a:t>
            </a:r>
            <a:r>
              <a:rPr lang="ar-EG" sz="1200" b="1" dirty="0" smtClean="0">
                <a:solidFill>
                  <a:srgbClr val="3333CC"/>
                </a:solidFill>
              </a:rPr>
              <a:t>...........</a:t>
            </a:r>
            <a:r>
              <a:rPr lang="ar-SA" sz="1200" b="1" dirty="0" smtClean="0">
                <a:solidFill>
                  <a:srgbClr val="3333CC"/>
                </a:solidFill>
              </a:rPr>
              <a:t>................</a:t>
            </a:r>
            <a:r>
              <a:rPr lang="ar-SA" sz="3200" b="1" dirty="0" smtClean="0">
                <a:solidFill>
                  <a:srgbClr val="3333CC"/>
                </a:solidFill>
              </a:rPr>
              <a:t> أيضًا. </a:t>
            </a:r>
            <a:endParaRPr lang="en-US" sz="3200" dirty="0" smtClean="0">
              <a:solidFill>
                <a:srgbClr val="3333CC"/>
              </a:solidFill>
            </a:endParaRPr>
          </a:p>
          <a:p>
            <a:pPr lvl="0" algn="ctr" rtl="1"/>
            <a:r>
              <a:rPr lang="ar-SA" sz="3200" b="1" dirty="0" smtClean="0">
                <a:solidFill>
                  <a:srgbClr val="3333CC"/>
                </a:solidFill>
              </a:rPr>
              <a:t>عندما يكون الاسم متصلًا بـ (أل) فإنها </a:t>
            </a:r>
            <a:r>
              <a:rPr lang="ar-SA" sz="1200" b="1" dirty="0" smtClean="0">
                <a:solidFill>
                  <a:srgbClr val="3333CC"/>
                </a:solidFill>
              </a:rPr>
              <a:t>..........</a:t>
            </a:r>
            <a:r>
              <a:rPr lang="ar-EG" sz="1200" b="1" dirty="0" smtClean="0">
                <a:solidFill>
                  <a:srgbClr val="3333CC"/>
                </a:solidFill>
              </a:rPr>
              <a:t>.............</a:t>
            </a:r>
            <a:r>
              <a:rPr lang="ar-SA" sz="1200" b="1" dirty="0" smtClean="0">
                <a:solidFill>
                  <a:srgbClr val="3333CC"/>
                </a:solidFill>
              </a:rPr>
              <a:t>..........</a:t>
            </a:r>
            <a:r>
              <a:rPr lang="ar-SA" sz="3200" b="1" dirty="0" smtClean="0">
                <a:solidFill>
                  <a:srgbClr val="3333CC"/>
                </a:solidFill>
              </a:rPr>
              <a:t> عندما يأتي مضافًا، كما يحذف منه </a:t>
            </a:r>
            <a:r>
              <a:rPr lang="ar-SA" sz="1200" b="1" dirty="0" smtClean="0">
                <a:solidFill>
                  <a:srgbClr val="3333CC"/>
                </a:solidFill>
              </a:rPr>
              <a:t>......</a:t>
            </a:r>
            <a:r>
              <a:rPr lang="ar-EG" sz="1200" b="1" dirty="0" smtClean="0">
                <a:solidFill>
                  <a:srgbClr val="3333CC"/>
                </a:solidFill>
              </a:rPr>
              <a:t>...............</a:t>
            </a:r>
            <a:r>
              <a:rPr lang="ar-SA" sz="1200" b="1" dirty="0" smtClean="0">
                <a:solidFill>
                  <a:srgbClr val="3333CC"/>
                </a:solidFill>
              </a:rPr>
              <a:t>............</a:t>
            </a:r>
            <a:r>
              <a:rPr lang="ar-SA" sz="3200" b="1" dirty="0" smtClean="0">
                <a:solidFill>
                  <a:srgbClr val="3333CC"/>
                </a:solidFill>
              </a:rPr>
              <a:t> إذا كان منوّنًا.</a:t>
            </a:r>
            <a:endParaRPr lang="en-US" sz="3200" dirty="0" smtClean="0">
              <a:solidFill>
                <a:srgbClr val="3333CC"/>
              </a:solidFill>
            </a:endParaRPr>
          </a:p>
          <a:p>
            <a:pPr lvl="0" algn="ctr" rtl="1"/>
            <a:r>
              <a:rPr lang="ar-SA" sz="3200" b="1" dirty="0" smtClean="0">
                <a:solidFill>
                  <a:srgbClr val="3333CC"/>
                </a:solidFill>
              </a:rPr>
              <a:t>إذا كان المضاف مثنى أو جمع مذكر سالم فتحذف منه </a:t>
            </a:r>
            <a:r>
              <a:rPr lang="ar-SA" sz="1200" b="1" dirty="0" smtClean="0">
                <a:solidFill>
                  <a:srgbClr val="3333CC"/>
                </a:solidFill>
              </a:rPr>
              <a:t>.........</a:t>
            </a:r>
            <a:r>
              <a:rPr lang="ar-EG" sz="1200" b="1" dirty="0" smtClean="0">
                <a:solidFill>
                  <a:srgbClr val="3333CC"/>
                </a:solidFill>
              </a:rPr>
              <a:t>...........</a:t>
            </a:r>
            <a:r>
              <a:rPr lang="ar-SA" sz="1200" b="1" dirty="0" smtClean="0">
                <a:solidFill>
                  <a:srgbClr val="3333CC"/>
                </a:solidFill>
              </a:rPr>
              <a:t>.................</a:t>
            </a:r>
            <a:r>
              <a:rPr lang="ar-SA" sz="3200" b="1" dirty="0" smtClean="0">
                <a:solidFill>
                  <a:srgbClr val="3333CC"/>
                </a:solidFill>
              </a:rPr>
              <a:t> .</a:t>
            </a:r>
            <a:endParaRPr lang="en-US" sz="3200" dirty="0" smtClean="0">
              <a:solidFill>
                <a:srgbClr val="3333CC"/>
              </a:solidFill>
            </a:endParaRPr>
          </a:p>
          <a:p>
            <a:pPr lvl="0" algn="ctr" rtl="1"/>
            <a:r>
              <a:rPr lang="ar-SA" sz="3200" b="1" dirty="0" smtClean="0">
                <a:solidFill>
                  <a:srgbClr val="3333CC"/>
                </a:solidFill>
              </a:rPr>
              <a:t>المضاف إليه يكون </a:t>
            </a:r>
            <a:r>
              <a:rPr lang="ar-SA" sz="1200" b="1" dirty="0" smtClean="0">
                <a:solidFill>
                  <a:srgbClr val="3333CC"/>
                </a:solidFill>
              </a:rPr>
              <a:t>..........</a:t>
            </a:r>
            <a:r>
              <a:rPr lang="ar-EG" sz="1200" b="1" dirty="0" smtClean="0">
                <a:solidFill>
                  <a:srgbClr val="3333CC"/>
                </a:solidFill>
              </a:rPr>
              <a:t>...........</a:t>
            </a:r>
            <a:r>
              <a:rPr lang="ar-SA" sz="1200" b="1" dirty="0" smtClean="0">
                <a:solidFill>
                  <a:srgbClr val="3333CC"/>
                </a:solidFill>
              </a:rPr>
              <a:t>..............</a:t>
            </a:r>
            <a:r>
              <a:rPr lang="ar-SA" sz="3200" b="1" dirty="0" smtClean="0">
                <a:solidFill>
                  <a:srgbClr val="3333CC"/>
                </a:solidFill>
              </a:rPr>
              <a:t> بينما تختلف الحالة الإعرابية للمضاف بحسب موقعه من الجملة. </a:t>
            </a:r>
            <a:endParaRPr lang="en-US" sz="3200" dirty="0">
              <a:solidFill>
                <a:srgbClr val="3333CC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28728" y="1853975"/>
            <a:ext cx="16430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EG" sz="3600" b="1" dirty="0" smtClean="0"/>
              <a:t>اسم</a:t>
            </a:r>
            <a:endParaRPr lang="en-US" sz="3600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581128" y="2282603"/>
            <a:ext cx="16430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EG" sz="3600" b="1" dirty="0" smtClean="0"/>
              <a:t>تحذف</a:t>
            </a:r>
            <a:endParaRPr lang="en-US" sz="3600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000364" y="2786058"/>
            <a:ext cx="16430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EG" sz="3600" b="1" dirty="0" smtClean="0"/>
              <a:t>التنوين</a:t>
            </a:r>
            <a:endParaRPr lang="en-US" sz="3600" dirty="0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857620" y="3782801"/>
            <a:ext cx="16430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EG" sz="3600" b="1" dirty="0" smtClean="0"/>
              <a:t>النون</a:t>
            </a:r>
            <a:endParaRPr lang="en-US" sz="3600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643306" y="4286256"/>
            <a:ext cx="16430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EG" sz="3600" b="1" smtClean="0"/>
              <a:t>مجرورا</a:t>
            </a:r>
            <a:endParaRPr lang="en-US" sz="36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364 - yooo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364 - yooo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107 - bass drum 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107 - bass drum 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107 - bass drum 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107 - bass drum 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107 - bass drum 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167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492" y="428604"/>
            <a:ext cx="8642350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0034" y="785794"/>
            <a:ext cx="80327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SA" sz="3600" b="1" u="sng" dirty="0" smtClean="0">
                <a:solidFill>
                  <a:srgbClr val="FF6699"/>
                </a:solidFill>
              </a:rPr>
              <a:t>ينقسم الاسم من حيث التنكير و والتعريف إلى نكرة ومعرفة وللمعرفة أنواع منها: </a:t>
            </a:r>
            <a:endParaRPr lang="en-US" sz="3600" u="sng" dirty="0">
              <a:solidFill>
                <a:srgbClr val="FF6699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539552" y="2500306"/>
            <a:ext cx="7747224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rtl="1">
              <a:buBlip>
                <a:blip r:embed="rId6"/>
              </a:buBlip>
            </a:pPr>
            <a:r>
              <a:rPr lang="ar-SA" sz="3600" b="1" dirty="0" smtClean="0"/>
              <a:t> </a:t>
            </a:r>
            <a:r>
              <a:rPr lang="ar-SA" sz="3600" b="1" u="sng" dirty="0" smtClean="0">
                <a:solidFill>
                  <a:srgbClr val="FF6699"/>
                </a:solidFill>
              </a:rPr>
              <a:t>الضمير: </a:t>
            </a:r>
            <a:r>
              <a:rPr lang="ar-SA" sz="3600" b="1" dirty="0" smtClean="0"/>
              <a:t>مثل أنت محترم.  </a:t>
            </a:r>
            <a:endParaRPr lang="en-US" sz="3600" dirty="0" smtClean="0"/>
          </a:p>
          <a:p>
            <a:pPr lvl="0" algn="r" rtl="1">
              <a:buBlip>
                <a:blip r:embed="rId6"/>
              </a:buBlip>
            </a:pPr>
            <a:r>
              <a:rPr lang="ar-SA" sz="3600" b="1" u="sng" dirty="0" smtClean="0">
                <a:solidFill>
                  <a:srgbClr val="FF6699"/>
                </a:solidFill>
              </a:rPr>
              <a:t>العلم: </a:t>
            </a:r>
            <a:r>
              <a:rPr lang="ar-SA" sz="3600" b="1" dirty="0" smtClean="0"/>
              <a:t>مثل محمد في مكة.  </a:t>
            </a:r>
            <a:endParaRPr lang="en-US" sz="3600" dirty="0" smtClean="0"/>
          </a:p>
          <a:p>
            <a:pPr lvl="0" algn="r" rtl="1">
              <a:buBlip>
                <a:blip r:embed="rId6"/>
              </a:buBlip>
            </a:pPr>
            <a:r>
              <a:rPr lang="ar-SA" sz="3600" b="1" u="sng" dirty="0" smtClean="0">
                <a:solidFill>
                  <a:srgbClr val="FF6699"/>
                </a:solidFill>
              </a:rPr>
              <a:t>اسم الإشارة: </a:t>
            </a:r>
            <a:r>
              <a:rPr lang="ar-SA" sz="3600" b="1" dirty="0" smtClean="0"/>
              <a:t>مثل هذا عطوف. </a:t>
            </a:r>
            <a:endParaRPr lang="en-US" sz="3600" dirty="0" smtClean="0"/>
          </a:p>
          <a:p>
            <a:pPr lvl="0" algn="r" rtl="1">
              <a:buBlip>
                <a:blip r:embed="rId6"/>
              </a:buBlip>
            </a:pPr>
            <a:r>
              <a:rPr lang="ar-SA" sz="3600" b="1" u="sng" dirty="0" smtClean="0">
                <a:solidFill>
                  <a:srgbClr val="FF6699"/>
                </a:solidFill>
              </a:rPr>
              <a:t>اسم الموصول: </a:t>
            </a:r>
            <a:r>
              <a:rPr lang="ar-SA" sz="3600" b="1" dirty="0" smtClean="0"/>
              <a:t>مثل جاء الذي هو إمام المسجد. </a:t>
            </a:r>
            <a:endParaRPr lang="en-US" sz="3600" dirty="0" smtClean="0"/>
          </a:p>
          <a:p>
            <a:pPr lvl="0" algn="r" rtl="1">
              <a:buBlip>
                <a:blip r:embed="rId6"/>
              </a:buBlip>
            </a:pPr>
            <a:r>
              <a:rPr lang="ar-SA" sz="3600" b="1" u="sng" dirty="0" smtClean="0">
                <a:solidFill>
                  <a:srgbClr val="FF6699"/>
                </a:solidFill>
              </a:rPr>
              <a:t>المقترن بأل: </a:t>
            </a:r>
            <a:r>
              <a:rPr lang="ar-SA" sz="3600" b="1" dirty="0" smtClean="0"/>
              <a:t>مثل سلمت على الرجل.             </a:t>
            </a:r>
            <a:endParaRPr lang="en-US" sz="3600" dirty="0" smtClean="0"/>
          </a:p>
          <a:p>
            <a:pPr lvl="0" algn="r" rtl="1">
              <a:buBlip>
                <a:blip r:embed="rId6"/>
              </a:buBlip>
            </a:pPr>
            <a:r>
              <a:rPr lang="ar-SA" sz="3600" b="1" u="sng" dirty="0" smtClean="0">
                <a:solidFill>
                  <a:srgbClr val="FF6699"/>
                </a:solidFill>
              </a:rPr>
              <a:t>المضاف إلى معرفة: </a:t>
            </a:r>
            <a:r>
              <a:rPr lang="ar-SA" sz="3600" b="1" dirty="0" smtClean="0"/>
              <a:t>مثل كتابي شيق.  </a:t>
            </a:r>
            <a:endParaRPr lang="en-US" sz="36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86 - arcade shoot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86 - arcade shoot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86 - arcade shoot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86 - arcade shoot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86 - arcade shoot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86 - arcade shoot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1jc2.gif"/>
          <p:cNvPicPr>
            <a:picLocks noChangeAspect="1"/>
          </p:cNvPicPr>
          <p:nvPr/>
        </p:nvPicPr>
        <p:blipFill>
          <a:blip r:embed="rId4" cstate="print"/>
          <a:srcRect l="4623" t="6977" r="2650" b="9302"/>
          <a:stretch>
            <a:fillRect/>
          </a:stretch>
        </p:blipFill>
        <p:spPr bwMode="auto">
          <a:xfrm>
            <a:off x="928662" y="1071546"/>
            <a:ext cx="7858180" cy="35004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643042" y="1785926"/>
            <a:ext cx="521497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rtl="1"/>
            <a:r>
              <a:rPr lang="ar-EG" sz="4400" b="1" dirty="0" smtClean="0">
                <a:ln w="11430"/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2- </a:t>
            </a:r>
            <a:r>
              <a:rPr lang="ar-SA" sz="4400" b="1" dirty="0" smtClean="0">
                <a:ln w="11430"/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مثّل لما يلي في جمل مفيدة: </a:t>
            </a:r>
            <a:endParaRPr lang="en-US" sz="4400" b="1" dirty="0" smtClean="0">
              <a:ln w="11430"/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7389_86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28604"/>
            <a:ext cx="8929718" cy="5929354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6056" y="812205"/>
            <a:ext cx="80105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rtl="1"/>
            <a:r>
              <a:rPr lang="ar-SA" sz="3600" b="1" dirty="0" smtClean="0">
                <a:solidFill>
                  <a:srgbClr val="D60093"/>
                </a:solidFill>
              </a:rPr>
              <a:t>أ- اسم مجرور بحرف الجر علامة جره الكسرة المقدرة للتعذر: </a:t>
            </a:r>
            <a:endParaRPr lang="en-US" sz="3600" dirty="0">
              <a:solidFill>
                <a:srgbClr val="D60093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85786" y="2214554"/>
            <a:ext cx="7578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3600" b="1" dirty="0" smtClean="0"/>
              <a:t>سلمت على الفتى.</a:t>
            </a:r>
            <a:endParaRPr lang="en-US" sz="36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71472" y="3357562"/>
            <a:ext cx="80105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rtl="1"/>
            <a:r>
              <a:rPr lang="ar-EG" sz="3600" b="1" dirty="0" smtClean="0">
                <a:solidFill>
                  <a:srgbClr val="D60093"/>
                </a:solidFill>
              </a:rPr>
              <a:t>ب- </a:t>
            </a:r>
            <a:r>
              <a:rPr lang="ar-SA" sz="3600" b="1" dirty="0" smtClean="0">
                <a:solidFill>
                  <a:srgbClr val="D60093"/>
                </a:solidFill>
              </a:rPr>
              <a:t>اسم مجرور بحرف الجر علامة جره الكسرة المقدرة للثقل: </a:t>
            </a:r>
            <a:endParaRPr lang="en-US" sz="3600" dirty="0">
              <a:solidFill>
                <a:srgbClr val="D60093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00100" y="4714884"/>
            <a:ext cx="7578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3600" b="1" dirty="0" smtClean="0"/>
              <a:t>تكلمت إلى القاضي.   </a:t>
            </a:r>
            <a:endParaRPr lang="en-US" sz="36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11 - ch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11 - ch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7389_86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28604"/>
            <a:ext cx="8929718" cy="5929354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6056" y="812205"/>
            <a:ext cx="80105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EG" sz="3600" b="1" dirty="0" smtClean="0">
                <a:solidFill>
                  <a:srgbClr val="D60093"/>
                </a:solidFill>
              </a:rPr>
              <a:t>ت- </a:t>
            </a:r>
            <a:r>
              <a:rPr lang="ar-SA" sz="3600" b="1" dirty="0" smtClean="0">
                <a:solidFill>
                  <a:srgbClr val="D60093"/>
                </a:solidFill>
              </a:rPr>
              <a:t>اسم مجرور بحرف الجر علامة جره الفتحة:</a:t>
            </a:r>
            <a:endParaRPr lang="en-US" sz="3600" dirty="0" smtClean="0">
              <a:solidFill>
                <a:srgbClr val="D60093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85786" y="2214554"/>
            <a:ext cx="7578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3600" b="1" dirty="0" smtClean="0"/>
              <a:t>صليت في مساجدَ كثيرةٍ.</a:t>
            </a:r>
            <a:endParaRPr lang="en-US" sz="36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71472" y="3357562"/>
            <a:ext cx="80105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EG" sz="3600" b="1" dirty="0" smtClean="0">
                <a:solidFill>
                  <a:srgbClr val="D60093"/>
                </a:solidFill>
              </a:rPr>
              <a:t>ث- </a:t>
            </a:r>
            <a:r>
              <a:rPr lang="ar-SA" sz="3600" b="1" dirty="0" smtClean="0">
                <a:solidFill>
                  <a:srgbClr val="D60093"/>
                </a:solidFill>
              </a:rPr>
              <a:t>اسم مجرور بحرف الجر علامة جره الياء:</a:t>
            </a:r>
            <a:endParaRPr lang="en-US" sz="3600" dirty="0" smtClean="0">
              <a:solidFill>
                <a:srgbClr val="D60093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00100" y="4714884"/>
            <a:ext cx="7578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en-US" sz="3600" b="1" dirty="0" smtClean="0"/>
              <a:t> </a:t>
            </a:r>
            <a:r>
              <a:rPr lang="ar-SA" sz="3600" b="1" dirty="0" smtClean="0"/>
              <a:t>تقابلت بالمهندسين المشرفين على الموقع.</a:t>
            </a:r>
            <a:endParaRPr lang="en-US" sz="36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11 - ch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11 - ch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3547</TotalTime>
  <Words>1087</Words>
  <Application>Microsoft Office PowerPoint</Application>
  <PresentationFormat>عرض على الشاشة (3:4)‏</PresentationFormat>
  <Paragraphs>282</Paragraphs>
  <Slides>56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56</vt:i4>
      </vt:variant>
    </vt:vector>
  </HeadingPairs>
  <TitlesOfParts>
    <vt:vector size="57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النحو والصرف3  المستوى الخامس - النظام الفصلي للتعليم الثانوي- المسار الأدبي ومدارس تحفيظ القرآن الكريم- الوحدة الثالثة</dc:title>
  <dc:subject>الوحدة الثالثة- 2- المضاف اليه</dc:subject>
  <dc:creator>أ/بندر الحازمي</dc:creator>
  <cp:keywords>حقيبة انجاز المعلم والمعلمة</cp:keywords>
  <cp:lastModifiedBy>secretools world</cp:lastModifiedBy>
  <cp:revision>921</cp:revision>
  <dcterms:created xsi:type="dcterms:W3CDTF">2015-04-20T14:52:37Z</dcterms:created>
  <dcterms:modified xsi:type="dcterms:W3CDTF">2016-09-27T05:44:33Z</dcterms:modified>
</cp:coreProperties>
</file>