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9"/>
  </p:notesMasterIdLst>
  <p:sldIdLst>
    <p:sldId id="302" r:id="rId2"/>
    <p:sldId id="303" r:id="rId3"/>
    <p:sldId id="304" r:id="rId4"/>
    <p:sldId id="305" r:id="rId5"/>
    <p:sldId id="257" r:id="rId6"/>
    <p:sldId id="320" r:id="rId7"/>
    <p:sldId id="258" r:id="rId8"/>
    <p:sldId id="321" r:id="rId9"/>
    <p:sldId id="322" r:id="rId10"/>
    <p:sldId id="323" r:id="rId11"/>
    <p:sldId id="324" r:id="rId12"/>
    <p:sldId id="325" r:id="rId13"/>
    <p:sldId id="259" r:id="rId14"/>
    <p:sldId id="326" r:id="rId15"/>
    <p:sldId id="327" r:id="rId16"/>
    <p:sldId id="260" r:id="rId17"/>
    <p:sldId id="333" r:id="rId18"/>
    <p:sldId id="329" r:id="rId19"/>
    <p:sldId id="336" r:id="rId20"/>
    <p:sldId id="334" r:id="rId21"/>
    <p:sldId id="337" r:id="rId22"/>
    <p:sldId id="331" r:id="rId23"/>
    <p:sldId id="335" r:id="rId24"/>
    <p:sldId id="338" r:id="rId25"/>
    <p:sldId id="297" r:id="rId26"/>
    <p:sldId id="300" r:id="rId27"/>
    <p:sldId id="339" r:id="rId28"/>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0000FF"/>
    <a:srgbClr val="800000"/>
    <a:srgbClr val="003300"/>
    <a:srgbClr val="660066"/>
    <a:srgbClr val="000066"/>
    <a:srgbClr val="006600"/>
    <a:srgbClr val="CC0099"/>
    <a:srgbClr val="CC0066"/>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49" d="100"/>
          <a:sy n="49" d="100"/>
        </p:scale>
        <p:origin x="-96" y="-3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8BB7D45-52C2-4D28-9E2D-5D0B4670BCEE}" type="datetimeFigureOut">
              <a:rPr lang="ar-EG" smtClean="0"/>
              <a:pPr/>
              <a:t>25/12/1437</a:t>
            </a:fld>
            <a:endParaRPr lang="ar-EG"/>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B81C817-AEEA-4D11-9E3A-06FF17602021}" type="slidenum">
              <a:rPr lang="ar-EG" smtClean="0"/>
              <a:pPr/>
              <a:t>‹#›</a:t>
            </a:fld>
            <a:endParaRPr lang="ar-EG"/>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EG"/>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EG"/>
          </a:p>
        </p:txBody>
      </p:sp>
      <p:sp>
        <p:nvSpPr>
          <p:cNvPr id="4" name="عنصر نائب للتاريخ 3"/>
          <p:cNvSpPr>
            <a:spLocks noGrp="1"/>
          </p:cNvSpPr>
          <p:nvPr>
            <p:ph type="dt" sz="half" idx="10"/>
          </p:nvPr>
        </p:nvSpPr>
        <p:spPr/>
        <p:txBody>
          <a:bodyPr/>
          <a:lstStyle/>
          <a:p>
            <a:fld id="{A15F3DDC-5FD3-44BF-AE38-8D08BE7CC345}" type="datetimeFigureOut">
              <a:rPr lang="ar-EG" smtClean="0"/>
              <a:pPr/>
              <a:t>25/12/1437</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3A2E838B-6684-4AFC-A062-EB291D39BE0F}" type="slidenum">
              <a:rPr lang="ar-EG" smtClean="0"/>
              <a:pPr/>
              <a:t>‹#›</a:t>
            </a:fld>
            <a:endParaRPr lang="ar-EG"/>
          </a:p>
        </p:txBody>
      </p:sp>
    </p:spTree>
  </p:cSld>
  <p:clrMapOvr>
    <a:masterClrMapping/>
  </p:clrMapOvr>
  <p:transition>
    <p:wheel spokes="3"/>
    <p:sndAc>
      <p:stSnd>
        <p:snd r:embed="rId1" name="0146 - bend saw.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fld id="{A15F3DDC-5FD3-44BF-AE38-8D08BE7CC345}" type="datetimeFigureOut">
              <a:rPr lang="ar-EG" smtClean="0"/>
              <a:pPr/>
              <a:t>25/12/1437</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3A2E838B-6684-4AFC-A062-EB291D39BE0F}" type="slidenum">
              <a:rPr lang="ar-EG" smtClean="0"/>
              <a:pPr/>
              <a:t>‹#›</a:t>
            </a:fld>
            <a:endParaRPr lang="ar-EG"/>
          </a:p>
        </p:txBody>
      </p:sp>
    </p:spTree>
  </p:cSld>
  <p:clrMapOvr>
    <a:masterClrMapping/>
  </p:clrMapOvr>
  <p:transition>
    <p:wheel spokes="3"/>
    <p:sndAc>
      <p:stSnd>
        <p:snd r:embed="rId1" name="0146 - bend saw.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EG"/>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fld id="{A15F3DDC-5FD3-44BF-AE38-8D08BE7CC345}" type="datetimeFigureOut">
              <a:rPr lang="ar-EG" smtClean="0"/>
              <a:pPr/>
              <a:t>25/12/1437</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3A2E838B-6684-4AFC-A062-EB291D39BE0F}" type="slidenum">
              <a:rPr lang="ar-EG" smtClean="0"/>
              <a:pPr/>
              <a:t>‹#›</a:t>
            </a:fld>
            <a:endParaRPr lang="ar-EG"/>
          </a:p>
        </p:txBody>
      </p:sp>
    </p:spTree>
  </p:cSld>
  <p:clrMapOvr>
    <a:masterClrMapping/>
  </p:clrMapOvr>
  <p:transition>
    <p:wheel spokes="3"/>
    <p:sndAc>
      <p:stSnd>
        <p:snd r:embed="rId1" name="0146 - bend saw.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fld id="{A15F3DDC-5FD3-44BF-AE38-8D08BE7CC345}" type="datetimeFigureOut">
              <a:rPr lang="ar-EG" smtClean="0"/>
              <a:pPr/>
              <a:t>25/12/1437</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3A2E838B-6684-4AFC-A062-EB291D39BE0F}" type="slidenum">
              <a:rPr lang="ar-EG" smtClean="0"/>
              <a:pPr/>
              <a:t>‹#›</a:t>
            </a:fld>
            <a:endParaRPr lang="ar-EG"/>
          </a:p>
        </p:txBody>
      </p:sp>
    </p:spTree>
  </p:cSld>
  <p:clrMapOvr>
    <a:masterClrMapping/>
  </p:clrMapOvr>
  <p:transition>
    <p:wheel spokes="3"/>
    <p:sndAc>
      <p:stSnd>
        <p:snd r:embed="rId1" name="0146 - bend saw.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A15F3DDC-5FD3-44BF-AE38-8D08BE7CC345}" type="datetimeFigureOut">
              <a:rPr lang="ar-EG" smtClean="0"/>
              <a:pPr/>
              <a:t>25/12/1437</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3A2E838B-6684-4AFC-A062-EB291D39BE0F}" type="slidenum">
              <a:rPr lang="ar-EG" smtClean="0"/>
              <a:pPr/>
              <a:t>‹#›</a:t>
            </a:fld>
            <a:endParaRPr lang="ar-EG"/>
          </a:p>
        </p:txBody>
      </p:sp>
    </p:spTree>
  </p:cSld>
  <p:clrMapOvr>
    <a:masterClrMapping/>
  </p:clrMapOvr>
  <p:transition>
    <p:wheel spokes="3"/>
    <p:sndAc>
      <p:stSnd>
        <p:snd r:embed="rId1" name="0146 - bend saw.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5" name="عنصر نائب للتاريخ 4"/>
          <p:cNvSpPr>
            <a:spLocks noGrp="1"/>
          </p:cNvSpPr>
          <p:nvPr>
            <p:ph type="dt" sz="half" idx="10"/>
          </p:nvPr>
        </p:nvSpPr>
        <p:spPr/>
        <p:txBody>
          <a:bodyPr/>
          <a:lstStyle/>
          <a:p>
            <a:fld id="{A15F3DDC-5FD3-44BF-AE38-8D08BE7CC345}" type="datetimeFigureOut">
              <a:rPr lang="ar-EG" smtClean="0"/>
              <a:pPr/>
              <a:t>25/12/1437</a:t>
            </a:fld>
            <a:endParaRPr lang="ar-EG"/>
          </a:p>
        </p:txBody>
      </p:sp>
      <p:sp>
        <p:nvSpPr>
          <p:cNvPr id="6" name="عنصر نائب للتذييل 5"/>
          <p:cNvSpPr>
            <a:spLocks noGrp="1"/>
          </p:cNvSpPr>
          <p:nvPr>
            <p:ph type="ftr" sz="quarter" idx="11"/>
          </p:nvPr>
        </p:nvSpPr>
        <p:spPr/>
        <p:txBody>
          <a:bodyPr/>
          <a:lstStyle/>
          <a:p>
            <a:endParaRPr lang="ar-EG"/>
          </a:p>
        </p:txBody>
      </p:sp>
      <p:sp>
        <p:nvSpPr>
          <p:cNvPr id="7" name="عنصر نائب لرقم الشريحة 6"/>
          <p:cNvSpPr>
            <a:spLocks noGrp="1"/>
          </p:cNvSpPr>
          <p:nvPr>
            <p:ph type="sldNum" sz="quarter" idx="12"/>
          </p:nvPr>
        </p:nvSpPr>
        <p:spPr/>
        <p:txBody>
          <a:bodyPr/>
          <a:lstStyle/>
          <a:p>
            <a:fld id="{3A2E838B-6684-4AFC-A062-EB291D39BE0F}" type="slidenum">
              <a:rPr lang="ar-EG" smtClean="0"/>
              <a:pPr/>
              <a:t>‹#›</a:t>
            </a:fld>
            <a:endParaRPr lang="ar-EG"/>
          </a:p>
        </p:txBody>
      </p:sp>
    </p:spTree>
  </p:cSld>
  <p:clrMapOvr>
    <a:masterClrMapping/>
  </p:clrMapOvr>
  <p:transition>
    <p:wheel spokes="3"/>
    <p:sndAc>
      <p:stSnd>
        <p:snd r:embed="rId1" name="0146 - bend saw.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7" name="عنصر نائب للتاريخ 6"/>
          <p:cNvSpPr>
            <a:spLocks noGrp="1"/>
          </p:cNvSpPr>
          <p:nvPr>
            <p:ph type="dt" sz="half" idx="10"/>
          </p:nvPr>
        </p:nvSpPr>
        <p:spPr/>
        <p:txBody>
          <a:bodyPr/>
          <a:lstStyle/>
          <a:p>
            <a:fld id="{A15F3DDC-5FD3-44BF-AE38-8D08BE7CC345}" type="datetimeFigureOut">
              <a:rPr lang="ar-EG" smtClean="0"/>
              <a:pPr/>
              <a:t>25/12/1437</a:t>
            </a:fld>
            <a:endParaRPr lang="ar-EG"/>
          </a:p>
        </p:txBody>
      </p:sp>
      <p:sp>
        <p:nvSpPr>
          <p:cNvPr id="8" name="عنصر نائب للتذييل 7"/>
          <p:cNvSpPr>
            <a:spLocks noGrp="1"/>
          </p:cNvSpPr>
          <p:nvPr>
            <p:ph type="ftr" sz="quarter" idx="11"/>
          </p:nvPr>
        </p:nvSpPr>
        <p:spPr/>
        <p:txBody>
          <a:bodyPr/>
          <a:lstStyle/>
          <a:p>
            <a:endParaRPr lang="ar-EG"/>
          </a:p>
        </p:txBody>
      </p:sp>
      <p:sp>
        <p:nvSpPr>
          <p:cNvPr id="9" name="عنصر نائب لرقم الشريحة 8"/>
          <p:cNvSpPr>
            <a:spLocks noGrp="1"/>
          </p:cNvSpPr>
          <p:nvPr>
            <p:ph type="sldNum" sz="quarter" idx="12"/>
          </p:nvPr>
        </p:nvSpPr>
        <p:spPr/>
        <p:txBody>
          <a:bodyPr/>
          <a:lstStyle/>
          <a:p>
            <a:fld id="{3A2E838B-6684-4AFC-A062-EB291D39BE0F}" type="slidenum">
              <a:rPr lang="ar-EG" smtClean="0"/>
              <a:pPr/>
              <a:t>‹#›</a:t>
            </a:fld>
            <a:endParaRPr lang="ar-EG"/>
          </a:p>
        </p:txBody>
      </p:sp>
    </p:spTree>
  </p:cSld>
  <p:clrMapOvr>
    <a:masterClrMapping/>
  </p:clrMapOvr>
  <p:transition>
    <p:wheel spokes="3"/>
    <p:sndAc>
      <p:stSnd>
        <p:snd r:embed="rId1" name="0146 - bend saw.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تاريخ 2"/>
          <p:cNvSpPr>
            <a:spLocks noGrp="1"/>
          </p:cNvSpPr>
          <p:nvPr>
            <p:ph type="dt" sz="half" idx="10"/>
          </p:nvPr>
        </p:nvSpPr>
        <p:spPr/>
        <p:txBody>
          <a:bodyPr/>
          <a:lstStyle/>
          <a:p>
            <a:fld id="{A15F3DDC-5FD3-44BF-AE38-8D08BE7CC345}" type="datetimeFigureOut">
              <a:rPr lang="ar-EG" smtClean="0"/>
              <a:pPr/>
              <a:t>25/12/1437</a:t>
            </a:fld>
            <a:endParaRPr lang="ar-EG"/>
          </a:p>
        </p:txBody>
      </p:sp>
      <p:sp>
        <p:nvSpPr>
          <p:cNvPr id="4" name="عنصر نائب للتذييل 3"/>
          <p:cNvSpPr>
            <a:spLocks noGrp="1"/>
          </p:cNvSpPr>
          <p:nvPr>
            <p:ph type="ftr" sz="quarter" idx="11"/>
          </p:nvPr>
        </p:nvSpPr>
        <p:spPr/>
        <p:txBody>
          <a:bodyPr/>
          <a:lstStyle/>
          <a:p>
            <a:endParaRPr lang="ar-EG"/>
          </a:p>
        </p:txBody>
      </p:sp>
      <p:sp>
        <p:nvSpPr>
          <p:cNvPr id="5" name="عنصر نائب لرقم الشريحة 4"/>
          <p:cNvSpPr>
            <a:spLocks noGrp="1"/>
          </p:cNvSpPr>
          <p:nvPr>
            <p:ph type="sldNum" sz="quarter" idx="12"/>
          </p:nvPr>
        </p:nvSpPr>
        <p:spPr/>
        <p:txBody>
          <a:bodyPr/>
          <a:lstStyle/>
          <a:p>
            <a:fld id="{3A2E838B-6684-4AFC-A062-EB291D39BE0F}" type="slidenum">
              <a:rPr lang="ar-EG" smtClean="0"/>
              <a:pPr/>
              <a:t>‹#›</a:t>
            </a:fld>
            <a:endParaRPr lang="ar-EG"/>
          </a:p>
        </p:txBody>
      </p:sp>
    </p:spTree>
  </p:cSld>
  <p:clrMapOvr>
    <a:masterClrMapping/>
  </p:clrMapOvr>
  <p:transition>
    <p:wheel spokes="3"/>
    <p:sndAc>
      <p:stSnd>
        <p:snd r:embed="rId1" name="0146 - bend saw.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A15F3DDC-5FD3-44BF-AE38-8D08BE7CC345}" type="datetimeFigureOut">
              <a:rPr lang="ar-EG" smtClean="0"/>
              <a:pPr/>
              <a:t>25/12/1437</a:t>
            </a:fld>
            <a:endParaRPr lang="ar-EG"/>
          </a:p>
        </p:txBody>
      </p:sp>
      <p:sp>
        <p:nvSpPr>
          <p:cNvPr id="3" name="عنصر نائب للتذييل 2"/>
          <p:cNvSpPr>
            <a:spLocks noGrp="1"/>
          </p:cNvSpPr>
          <p:nvPr>
            <p:ph type="ftr" sz="quarter" idx="11"/>
          </p:nvPr>
        </p:nvSpPr>
        <p:spPr/>
        <p:txBody>
          <a:bodyPr/>
          <a:lstStyle/>
          <a:p>
            <a:endParaRPr lang="ar-EG"/>
          </a:p>
        </p:txBody>
      </p:sp>
      <p:sp>
        <p:nvSpPr>
          <p:cNvPr id="4" name="عنصر نائب لرقم الشريحة 3"/>
          <p:cNvSpPr>
            <a:spLocks noGrp="1"/>
          </p:cNvSpPr>
          <p:nvPr>
            <p:ph type="sldNum" sz="quarter" idx="12"/>
          </p:nvPr>
        </p:nvSpPr>
        <p:spPr/>
        <p:txBody>
          <a:bodyPr/>
          <a:lstStyle/>
          <a:p>
            <a:fld id="{3A2E838B-6684-4AFC-A062-EB291D39BE0F}" type="slidenum">
              <a:rPr lang="ar-EG" smtClean="0"/>
              <a:pPr/>
              <a:t>‹#›</a:t>
            </a:fld>
            <a:endParaRPr lang="ar-EG"/>
          </a:p>
        </p:txBody>
      </p:sp>
    </p:spTree>
  </p:cSld>
  <p:clrMapOvr>
    <a:masterClrMapping/>
  </p:clrMapOvr>
  <p:transition>
    <p:wheel spokes="3"/>
    <p:sndAc>
      <p:stSnd>
        <p:snd r:embed="rId1" name="0146 - bend saw.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EG"/>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A15F3DDC-5FD3-44BF-AE38-8D08BE7CC345}" type="datetimeFigureOut">
              <a:rPr lang="ar-EG" smtClean="0"/>
              <a:pPr/>
              <a:t>25/12/1437</a:t>
            </a:fld>
            <a:endParaRPr lang="ar-EG"/>
          </a:p>
        </p:txBody>
      </p:sp>
      <p:sp>
        <p:nvSpPr>
          <p:cNvPr id="6" name="عنصر نائب للتذييل 5"/>
          <p:cNvSpPr>
            <a:spLocks noGrp="1"/>
          </p:cNvSpPr>
          <p:nvPr>
            <p:ph type="ftr" sz="quarter" idx="11"/>
          </p:nvPr>
        </p:nvSpPr>
        <p:spPr/>
        <p:txBody>
          <a:bodyPr/>
          <a:lstStyle/>
          <a:p>
            <a:endParaRPr lang="ar-EG"/>
          </a:p>
        </p:txBody>
      </p:sp>
      <p:sp>
        <p:nvSpPr>
          <p:cNvPr id="7" name="عنصر نائب لرقم الشريحة 6"/>
          <p:cNvSpPr>
            <a:spLocks noGrp="1"/>
          </p:cNvSpPr>
          <p:nvPr>
            <p:ph type="sldNum" sz="quarter" idx="12"/>
          </p:nvPr>
        </p:nvSpPr>
        <p:spPr/>
        <p:txBody>
          <a:bodyPr/>
          <a:lstStyle/>
          <a:p>
            <a:fld id="{3A2E838B-6684-4AFC-A062-EB291D39BE0F}" type="slidenum">
              <a:rPr lang="ar-EG" smtClean="0"/>
              <a:pPr/>
              <a:t>‹#›</a:t>
            </a:fld>
            <a:endParaRPr lang="ar-EG"/>
          </a:p>
        </p:txBody>
      </p:sp>
    </p:spTree>
  </p:cSld>
  <p:clrMapOvr>
    <a:masterClrMapping/>
  </p:clrMapOvr>
  <p:transition>
    <p:wheel spokes="3"/>
    <p:sndAc>
      <p:stSnd>
        <p:snd r:embed="rId1" name="0146 - bend saw.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EG"/>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A15F3DDC-5FD3-44BF-AE38-8D08BE7CC345}" type="datetimeFigureOut">
              <a:rPr lang="ar-EG" smtClean="0"/>
              <a:pPr/>
              <a:t>25/12/1437</a:t>
            </a:fld>
            <a:endParaRPr lang="ar-EG"/>
          </a:p>
        </p:txBody>
      </p:sp>
      <p:sp>
        <p:nvSpPr>
          <p:cNvPr id="6" name="عنصر نائب للتذييل 5"/>
          <p:cNvSpPr>
            <a:spLocks noGrp="1"/>
          </p:cNvSpPr>
          <p:nvPr>
            <p:ph type="ftr" sz="quarter" idx="11"/>
          </p:nvPr>
        </p:nvSpPr>
        <p:spPr/>
        <p:txBody>
          <a:bodyPr/>
          <a:lstStyle/>
          <a:p>
            <a:endParaRPr lang="ar-EG"/>
          </a:p>
        </p:txBody>
      </p:sp>
      <p:sp>
        <p:nvSpPr>
          <p:cNvPr id="7" name="عنصر نائب لرقم الشريحة 6"/>
          <p:cNvSpPr>
            <a:spLocks noGrp="1"/>
          </p:cNvSpPr>
          <p:nvPr>
            <p:ph type="sldNum" sz="quarter" idx="12"/>
          </p:nvPr>
        </p:nvSpPr>
        <p:spPr/>
        <p:txBody>
          <a:bodyPr/>
          <a:lstStyle/>
          <a:p>
            <a:fld id="{3A2E838B-6684-4AFC-A062-EB291D39BE0F}" type="slidenum">
              <a:rPr lang="ar-EG" smtClean="0"/>
              <a:pPr/>
              <a:t>‹#›</a:t>
            </a:fld>
            <a:endParaRPr lang="ar-EG"/>
          </a:p>
        </p:txBody>
      </p:sp>
    </p:spTree>
  </p:cSld>
  <p:clrMapOvr>
    <a:masterClrMapping/>
  </p:clrMapOvr>
  <p:transition>
    <p:wheel spokes="3"/>
    <p:sndAc>
      <p:stSnd>
        <p:snd r:embed="rId1" name="0146 - bend saw.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t="-25000" b="-25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15F3DDC-5FD3-44BF-AE38-8D08BE7CC345}" type="datetimeFigureOut">
              <a:rPr lang="ar-EG" smtClean="0"/>
              <a:pPr/>
              <a:t>25/12/1437</a:t>
            </a:fld>
            <a:endParaRPr lang="ar-EG"/>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A2E838B-6684-4AFC-A062-EB291D39BE0F}" type="slidenum">
              <a:rPr lang="ar-EG" smtClean="0"/>
              <a:pPr/>
              <a:t>‹#›</a:t>
            </a:fld>
            <a:endParaRPr lang="ar-E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heel spokes="3"/>
    <p:sndAc>
      <p:stSnd>
        <p:snd r:embed="rId13" name="0146 - bend saw.wav"/>
      </p:stSnd>
    </p:sndAc>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0.gif"/><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0.gif"/><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0.gif"/><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audio" Target="../media/audio12.wav"/><Relationship Id="rId7"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audio" Target="../media/audio14.wav"/><Relationship Id="rId4" Type="http://schemas.openxmlformats.org/officeDocument/2006/relationships/audio" Target="../media/audio13.wav"/></Relationships>
</file>

<file path=ppt/slides/_rels/slide14.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audio" Target="../media/audio14.wav"/></Relationships>
</file>

<file path=ppt/slides/_rels/slide15.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audio" Target="../media/audio14.wav"/></Relationships>
</file>

<file path=ppt/slides/_rels/slide16.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wmf"/><Relationship Id="rId4" Type="http://schemas.openxmlformats.org/officeDocument/2006/relationships/audio" Target="../media/audio16.wav"/></Relationships>
</file>

<file path=ppt/slides/_rels/slide17.xml.rels><?xml version="1.0" encoding="UTF-8" standalone="yes"?>
<Relationships xmlns="http://schemas.openxmlformats.org/package/2006/relationships"><Relationship Id="rId3" Type="http://schemas.openxmlformats.org/officeDocument/2006/relationships/audio" Target="../media/audio1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9.wav"/><Relationship Id="rId4" Type="http://schemas.openxmlformats.org/officeDocument/2006/relationships/audio" Target="../media/audio18.wav"/></Relationships>
</file>

<file path=ppt/slides/_rels/slide19.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9.wav"/></Relationships>
</file>

<file path=ppt/slides/_rels/slide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9.wav"/></Relationships>
</file>

<file path=ppt/slides/_rels/slide21.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9.wav"/></Relationships>
</file>

<file path=ppt/slides/_rels/slide22.xml.rels><?xml version="1.0" encoding="UTF-8" standalone="yes"?>
<Relationships xmlns="http://schemas.openxmlformats.org/package/2006/relationships"><Relationship Id="rId3" Type="http://schemas.openxmlformats.org/officeDocument/2006/relationships/audio" Target="../media/audio2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audio" Target="../media/audio21.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audio" Target="../media/audio23.wav"/><Relationship Id="rId4" Type="http://schemas.openxmlformats.org/officeDocument/2006/relationships/audio" Target="../media/audio22.wav"/></Relationships>
</file>

<file path=ppt/slides/_rels/slide24.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audio" Target="../media/audio23.wav"/></Relationships>
</file>

<file path=ppt/slides/_rels/slide25.xml.rels><?xml version="1.0" encoding="UTF-8" standalone="yes"?>
<Relationships xmlns="http://schemas.openxmlformats.org/package/2006/relationships"><Relationship Id="rId3" Type="http://schemas.openxmlformats.org/officeDocument/2006/relationships/audio" Target="../media/audio24.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audio" Target="../media/audio25.wav"/></Relationships>
</file>

<file path=ppt/slides/_rels/slide26.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27.wav"/></Relationships>
</file>

<file path=ppt/slides/_rels/slide27.xml.rels><?xml version="1.0" encoding="UTF-8" standalone="yes"?>
<Relationships xmlns="http://schemas.openxmlformats.org/package/2006/relationships"><Relationship Id="rId3" Type="http://schemas.openxmlformats.org/officeDocument/2006/relationships/audio" Target="../media/audio27.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audio" Target="../media/audio5.wav"/></Relationships>
</file>

<file path=ppt/slides/_rels/slide4.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audio" Target="../media/audio8.wav"/></Relationships>
</file>

<file path=ppt/slides/_rels/slide6.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audio" Target="../media/audio10.wav"/></Relationships>
</file>

<file path=ppt/slides/_rels/slide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0.gif"/><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0.gif"/><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ew folder (2)\uyg.gif"/>
          <p:cNvPicPr>
            <a:picLocks noChangeAspect="1" noChangeArrowheads="1"/>
          </p:cNvPicPr>
          <p:nvPr/>
        </p:nvPicPr>
        <p:blipFill>
          <a:blip r:embed="rId4" cstate="print"/>
          <a:stretch>
            <a:fillRect/>
          </a:stretch>
        </p:blipFill>
        <p:spPr bwMode="auto">
          <a:xfrm rot="19660149">
            <a:off x="1884846" y="911606"/>
            <a:ext cx="5616732" cy="4347487"/>
          </a:xfrm>
          <a:prstGeom prst="rect">
            <a:avLst/>
          </a:prstGeom>
          <a:noFill/>
          <a:ln>
            <a:noFill/>
          </a:ln>
          <a:effectLst>
            <a:outerShdw blurRad="225425" dist="50800" dir="5220000" algn="ctr">
              <a:srgbClr val="000000">
                <a:alpha val="33000"/>
              </a:srgbClr>
            </a:outerShdw>
          </a:effectLst>
        </p:spPr>
      </p:pic>
      <p:sp>
        <p:nvSpPr>
          <p:cNvPr id="5" name="مربع نص 4"/>
          <p:cNvSpPr txBox="1"/>
          <p:nvPr/>
        </p:nvSpPr>
        <p:spPr>
          <a:xfrm>
            <a:off x="2786050" y="2428868"/>
            <a:ext cx="4184159" cy="1200329"/>
          </a:xfrm>
          <a:prstGeom prst="rect">
            <a:avLst/>
          </a:prstGeom>
          <a:noFill/>
        </p:spPr>
        <p:txBody>
          <a:bodyPr wrap="none" rtlCol="1">
            <a:spAutoFit/>
          </a:bodyPr>
          <a:lstStyle/>
          <a:p>
            <a:r>
              <a:rPr lang="ar-EG" sz="7200" b="1" dirty="0" smtClean="0">
                <a:solidFill>
                  <a:schemeClr val="bg1"/>
                </a:solidFill>
              </a:rPr>
              <a:t>الوحدة الأولى</a:t>
            </a:r>
            <a:endParaRPr lang="en-US" sz="7200" b="1" dirty="0">
              <a:solidFill>
                <a:schemeClr val="bg1"/>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1097 - squeak.wav"/>
                                        </p:tgtEl>
                                      </p:cMediaNode>
                                    </p:audio>
                                  </p:subTnLst>
                                </p:cTn>
                              </p:par>
                              <p:par>
                                <p:cTn id="10" presetID="5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gDate.png"/>
          <p:cNvPicPr>
            <a:picLocks noChangeAspect="1"/>
          </p:cNvPicPr>
          <p:nvPr/>
        </p:nvPicPr>
        <p:blipFill>
          <a:blip r:embed="rId4" cstate="print">
            <a:lum bright="10000" contrast="40000"/>
          </a:blip>
          <a:stretch>
            <a:fillRect/>
          </a:stretch>
        </p:blipFill>
        <p:spPr>
          <a:xfrm>
            <a:off x="3643306" y="357166"/>
            <a:ext cx="5214973" cy="1636810"/>
          </a:xfrm>
          <a:prstGeom prst="rect">
            <a:avLst/>
          </a:prstGeom>
        </p:spPr>
      </p:pic>
      <p:sp>
        <p:nvSpPr>
          <p:cNvPr id="3" name="Rectangle 1"/>
          <p:cNvSpPr>
            <a:spLocks noChangeArrowheads="1"/>
          </p:cNvSpPr>
          <p:nvPr/>
        </p:nvSpPr>
        <p:spPr bwMode="auto">
          <a:xfrm rot="21570168">
            <a:off x="4142640" y="751987"/>
            <a:ext cx="4216543"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6000" b="1" dirty="0" smtClean="0">
                <a:solidFill>
                  <a:srgbClr val="CC0099"/>
                </a:solidFill>
              </a:rPr>
              <a:t>أهداف الوحدة</a:t>
            </a:r>
            <a:endParaRPr lang="en-US" sz="6000" dirty="0">
              <a:solidFill>
                <a:srgbClr val="CC0099"/>
              </a:solidFill>
            </a:endParaRPr>
          </a:p>
        </p:txBody>
      </p:sp>
      <p:pic>
        <p:nvPicPr>
          <p:cNvPr id="4" name="صورة 3" descr="0252.jpg"/>
          <p:cNvPicPr>
            <a:picLocks noChangeAspect="1"/>
          </p:cNvPicPr>
          <p:nvPr/>
        </p:nvPicPr>
        <p:blipFill>
          <a:blip r:embed="rId5" cstate="print"/>
          <a:stretch>
            <a:fillRect/>
          </a:stretch>
        </p:blipFill>
        <p:spPr>
          <a:xfrm>
            <a:off x="285720" y="2285992"/>
            <a:ext cx="8501121" cy="4286280"/>
          </a:xfrm>
          <a:prstGeom prst="rect">
            <a:avLst/>
          </a:prstGeom>
        </p:spPr>
      </p:pic>
      <p:sp>
        <p:nvSpPr>
          <p:cNvPr id="5" name="Rectangle 1"/>
          <p:cNvSpPr>
            <a:spLocks noChangeArrowheads="1"/>
          </p:cNvSpPr>
          <p:nvPr/>
        </p:nvSpPr>
        <p:spPr bwMode="auto">
          <a:xfrm>
            <a:off x="642910" y="2962817"/>
            <a:ext cx="7643866"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ar-EG" sz="4000" b="1" dirty="0" smtClean="0"/>
              <a:t>5. </a:t>
            </a:r>
            <a:r>
              <a:rPr lang="ar-EG" sz="4000" b="1" dirty="0" smtClean="0">
                <a:solidFill>
                  <a:srgbClr val="800000"/>
                </a:solidFill>
              </a:rPr>
              <a:t>تحلل لغة الإعلام وأساليب التأثير المستخدمة فيها.</a:t>
            </a:r>
            <a:endParaRPr lang="en-US" sz="4000" dirty="0" smtClean="0">
              <a:solidFill>
                <a:srgbClr val="800000"/>
              </a:solidFill>
            </a:endParaRPr>
          </a:p>
        </p:txBody>
      </p:sp>
      <p:sp>
        <p:nvSpPr>
          <p:cNvPr id="6" name="Rectangle 1"/>
          <p:cNvSpPr>
            <a:spLocks noChangeArrowheads="1"/>
          </p:cNvSpPr>
          <p:nvPr/>
        </p:nvSpPr>
        <p:spPr bwMode="auto">
          <a:xfrm>
            <a:off x="642910" y="4605891"/>
            <a:ext cx="7643866"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ar-EG" sz="4000" b="1" dirty="0" smtClean="0"/>
              <a:t>6. </a:t>
            </a:r>
            <a:r>
              <a:rPr lang="ar-EG" sz="4000" b="1" dirty="0" smtClean="0">
                <a:solidFill>
                  <a:srgbClr val="800000"/>
                </a:solidFill>
              </a:rPr>
              <a:t>تستنتج التلميحات والتضمينات غير المصرح </a:t>
            </a:r>
            <a:r>
              <a:rPr lang="ar-EG" sz="4000" b="1" dirty="0" err="1" smtClean="0">
                <a:solidFill>
                  <a:srgbClr val="800000"/>
                </a:solidFill>
              </a:rPr>
              <a:t>بها</a:t>
            </a:r>
            <a:r>
              <a:rPr lang="ar-EG" sz="4000" b="1" dirty="0" smtClean="0">
                <a:solidFill>
                  <a:srgbClr val="800000"/>
                </a:solidFill>
              </a:rPr>
              <a:t>.</a:t>
            </a:r>
            <a:endParaRPr lang="en-US" sz="4000" dirty="0">
              <a:solidFill>
                <a:srgbClr val="8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0139 - bell clank.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subTnLst>
                                    <p:audio>
                                      <p:cMediaNode>
                                        <p:cTn display="0" masterRel="sameClick">
                                          <p:stCondLst>
                                            <p:cond evt="begin" delay="0">
                                              <p:tn val="11"/>
                                            </p:cond>
                                          </p:stCondLst>
                                          <p:endCondLst>
                                            <p:cond evt="onStopAudio" delay="0">
                                              <p:tgtEl>
                                                <p:sldTgt/>
                                              </p:tgtEl>
                                            </p:cond>
                                          </p:endCondLst>
                                        </p:cTn>
                                        <p:tgtEl>
                                          <p:sndTgt r:embed="rId3" name="0139 - bell clank.wav"/>
                                        </p:tgtEl>
                                      </p:cMediaNode>
                                    </p:audio>
                                  </p:sub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subTnLst>
                                    <p:audio>
                                      <p:cMediaNode>
                                        <p:cTn display="0" masterRel="sameClick">
                                          <p:stCondLst>
                                            <p:cond evt="begin" delay="0">
                                              <p:tn val="19"/>
                                            </p:cond>
                                          </p:stCondLst>
                                          <p:endCondLst>
                                            <p:cond evt="onStopAudio" delay="0">
                                              <p:tgtEl>
                                                <p:sldTgt/>
                                              </p:tgtEl>
                                            </p:cond>
                                          </p:endCondLst>
                                        </p:cTn>
                                        <p:tgtEl>
                                          <p:sndTgt r:embed="rId3" name="0139 - bell clan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gDate.png"/>
          <p:cNvPicPr>
            <a:picLocks noChangeAspect="1"/>
          </p:cNvPicPr>
          <p:nvPr/>
        </p:nvPicPr>
        <p:blipFill>
          <a:blip r:embed="rId4" cstate="print">
            <a:lum bright="10000" contrast="40000"/>
          </a:blip>
          <a:stretch>
            <a:fillRect/>
          </a:stretch>
        </p:blipFill>
        <p:spPr>
          <a:xfrm>
            <a:off x="3643306" y="357166"/>
            <a:ext cx="5214973" cy="1636810"/>
          </a:xfrm>
          <a:prstGeom prst="rect">
            <a:avLst/>
          </a:prstGeom>
        </p:spPr>
      </p:pic>
      <p:sp>
        <p:nvSpPr>
          <p:cNvPr id="3" name="Rectangle 1"/>
          <p:cNvSpPr>
            <a:spLocks noChangeArrowheads="1"/>
          </p:cNvSpPr>
          <p:nvPr/>
        </p:nvSpPr>
        <p:spPr bwMode="auto">
          <a:xfrm rot="21570168">
            <a:off x="4142640" y="751987"/>
            <a:ext cx="4216543"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6000" b="1" dirty="0" smtClean="0">
                <a:solidFill>
                  <a:srgbClr val="CC0099"/>
                </a:solidFill>
              </a:rPr>
              <a:t>أهداف الوحدة</a:t>
            </a:r>
            <a:endParaRPr lang="en-US" sz="6000" dirty="0">
              <a:solidFill>
                <a:srgbClr val="CC0099"/>
              </a:solidFill>
            </a:endParaRPr>
          </a:p>
        </p:txBody>
      </p:sp>
      <p:pic>
        <p:nvPicPr>
          <p:cNvPr id="4" name="صورة 3" descr="0252.jpg"/>
          <p:cNvPicPr>
            <a:picLocks noChangeAspect="1"/>
          </p:cNvPicPr>
          <p:nvPr/>
        </p:nvPicPr>
        <p:blipFill>
          <a:blip r:embed="rId5" cstate="print"/>
          <a:stretch>
            <a:fillRect/>
          </a:stretch>
        </p:blipFill>
        <p:spPr>
          <a:xfrm>
            <a:off x="285720" y="2285992"/>
            <a:ext cx="8501121" cy="4286280"/>
          </a:xfrm>
          <a:prstGeom prst="rect">
            <a:avLst/>
          </a:prstGeom>
        </p:spPr>
      </p:pic>
      <p:sp>
        <p:nvSpPr>
          <p:cNvPr id="5" name="Rectangle 1"/>
          <p:cNvSpPr>
            <a:spLocks noChangeArrowheads="1"/>
          </p:cNvSpPr>
          <p:nvPr/>
        </p:nvSpPr>
        <p:spPr bwMode="auto">
          <a:xfrm>
            <a:off x="571472" y="2500306"/>
            <a:ext cx="764386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ar-EG" sz="4000" b="1" dirty="0" smtClean="0"/>
              <a:t>7. </a:t>
            </a:r>
            <a:r>
              <a:rPr lang="ar-EG" sz="4000" b="1" dirty="0" smtClean="0">
                <a:solidFill>
                  <a:srgbClr val="800000"/>
                </a:solidFill>
              </a:rPr>
              <a:t>تنتج رسائل إعلامية هادفة في مجموعة متنوعة من الأشكال (خبراً، تقريراً، أو إعلاناً).</a:t>
            </a:r>
            <a:endParaRPr lang="en-US" sz="4000" dirty="0" smtClean="0">
              <a:solidFill>
                <a:srgbClr val="800000"/>
              </a:solidFill>
            </a:endParaRPr>
          </a:p>
        </p:txBody>
      </p:sp>
      <p:sp>
        <p:nvSpPr>
          <p:cNvPr id="6" name="Rectangle 1"/>
          <p:cNvSpPr>
            <a:spLocks noChangeArrowheads="1"/>
          </p:cNvSpPr>
          <p:nvPr/>
        </p:nvSpPr>
        <p:spPr bwMode="auto">
          <a:xfrm>
            <a:off x="642910" y="4429132"/>
            <a:ext cx="764386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ar-EG" sz="4000" b="1" dirty="0" smtClean="0"/>
              <a:t>8. </a:t>
            </a:r>
            <a:r>
              <a:rPr lang="ar-EG" sz="4000" b="1" dirty="0" smtClean="0">
                <a:solidFill>
                  <a:srgbClr val="800000"/>
                </a:solidFill>
              </a:rPr>
              <a:t>تعزز مهارات التفكير الناقد ومهارات تحليل النصوص المقروءة أو المسموعة، ونقدها، وإبداء الرأي فيها.</a:t>
            </a:r>
            <a:endParaRPr lang="en-US" sz="4000" dirty="0" smtClean="0">
              <a:solidFill>
                <a:srgbClr val="8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0139 - bell clank.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subTnLst>
                                    <p:audio>
                                      <p:cMediaNode>
                                        <p:cTn display="0" masterRel="sameClick">
                                          <p:stCondLst>
                                            <p:cond evt="begin" delay="0">
                                              <p:tn val="11"/>
                                            </p:cond>
                                          </p:stCondLst>
                                          <p:endCondLst>
                                            <p:cond evt="onStopAudio" delay="0">
                                              <p:tgtEl>
                                                <p:sldTgt/>
                                              </p:tgtEl>
                                            </p:cond>
                                          </p:endCondLst>
                                        </p:cTn>
                                        <p:tgtEl>
                                          <p:sndTgt r:embed="rId3" name="0139 - bell clank.wav"/>
                                        </p:tgtEl>
                                      </p:cMediaNode>
                                    </p:audio>
                                  </p:sub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subTnLst>
                                    <p:audio>
                                      <p:cMediaNode>
                                        <p:cTn display="0" masterRel="sameClick">
                                          <p:stCondLst>
                                            <p:cond evt="begin" delay="0">
                                              <p:tn val="19"/>
                                            </p:cond>
                                          </p:stCondLst>
                                          <p:endCondLst>
                                            <p:cond evt="onStopAudio" delay="0">
                                              <p:tgtEl>
                                                <p:sldTgt/>
                                              </p:tgtEl>
                                            </p:cond>
                                          </p:endCondLst>
                                        </p:cTn>
                                        <p:tgtEl>
                                          <p:sndTgt r:embed="rId3" name="0139 - bell clan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gDate.png"/>
          <p:cNvPicPr>
            <a:picLocks noChangeAspect="1"/>
          </p:cNvPicPr>
          <p:nvPr/>
        </p:nvPicPr>
        <p:blipFill>
          <a:blip r:embed="rId4" cstate="print">
            <a:lum bright="10000" contrast="40000"/>
          </a:blip>
          <a:stretch>
            <a:fillRect/>
          </a:stretch>
        </p:blipFill>
        <p:spPr>
          <a:xfrm>
            <a:off x="3643306" y="357166"/>
            <a:ext cx="5214973" cy="1636810"/>
          </a:xfrm>
          <a:prstGeom prst="rect">
            <a:avLst/>
          </a:prstGeom>
        </p:spPr>
      </p:pic>
      <p:sp>
        <p:nvSpPr>
          <p:cNvPr id="3" name="Rectangle 1"/>
          <p:cNvSpPr>
            <a:spLocks noChangeArrowheads="1"/>
          </p:cNvSpPr>
          <p:nvPr/>
        </p:nvSpPr>
        <p:spPr bwMode="auto">
          <a:xfrm rot="21570168">
            <a:off x="4142640" y="751987"/>
            <a:ext cx="4216543"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6000" b="1" dirty="0" smtClean="0">
                <a:solidFill>
                  <a:srgbClr val="CC0099"/>
                </a:solidFill>
              </a:rPr>
              <a:t>أهداف الوحدة</a:t>
            </a:r>
            <a:endParaRPr lang="en-US" sz="6000" dirty="0">
              <a:solidFill>
                <a:srgbClr val="CC0099"/>
              </a:solidFill>
            </a:endParaRPr>
          </a:p>
        </p:txBody>
      </p:sp>
      <p:pic>
        <p:nvPicPr>
          <p:cNvPr id="4" name="صورة 3" descr="0252.jpg"/>
          <p:cNvPicPr>
            <a:picLocks noChangeAspect="1"/>
          </p:cNvPicPr>
          <p:nvPr/>
        </p:nvPicPr>
        <p:blipFill>
          <a:blip r:embed="rId5" cstate="print"/>
          <a:stretch>
            <a:fillRect/>
          </a:stretch>
        </p:blipFill>
        <p:spPr>
          <a:xfrm>
            <a:off x="285720" y="2285992"/>
            <a:ext cx="8501121" cy="4286280"/>
          </a:xfrm>
          <a:prstGeom prst="rect">
            <a:avLst/>
          </a:prstGeom>
        </p:spPr>
      </p:pic>
      <p:sp>
        <p:nvSpPr>
          <p:cNvPr id="5" name="Rectangle 1"/>
          <p:cNvSpPr>
            <a:spLocks noChangeArrowheads="1"/>
          </p:cNvSpPr>
          <p:nvPr/>
        </p:nvSpPr>
        <p:spPr bwMode="auto">
          <a:xfrm>
            <a:off x="571472" y="2500306"/>
            <a:ext cx="764386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ar-EG" sz="4000" b="1" dirty="0" smtClean="0"/>
              <a:t>9. </a:t>
            </a:r>
            <a:r>
              <a:rPr lang="ar-EG" sz="4000" b="1" dirty="0" smtClean="0">
                <a:solidFill>
                  <a:srgbClr val="800000"/>
                </a:solidFill>
              </a:rPr>
              <a:t>تحكم على مصداقية المعلومات والأفكار الواردة في وسائل الإعلام بناء على معايير الدقة والموضوعية.</a:t>
            </a:r>
            <a:endParaRPr lang="en-US" sz="4000" dirty="0" smtClean="0">
              <a:solidFill>
                <a:srgbClr val="800000"/>
              </a:solidFill>
            </a:endParaRPr>
          </a:p>
        </p:txBody>
      </p:sp>
      <p:sp>
        <p:nvSpPr>
          <p:cNvPr id="6" name="Rectangle 1"/>
          <p:cNvSpPr>
            <a:spLocks noChangeArrowheads="1"/>
          </p:cNvSpPr>
          <p:nvPr/>
        </p:nvSpPr>
        <p:spPr bwMode="auto">
          <a:xfrm>
            <a:off x="642910" y="4534453"/>
            <a:ext cx="7643866"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ar-EG" sz="4000" b="1" dirty="0" smtClean="0"/>
              <a:t>10. </a:t>
            </a:r>
            <a:r>
              <a:rPr lang="ar-EG" sz="4000" b="1" dirty="0" smtClean="0">
                <a:solidFill>
                  <a:srgbClr val="800000"/>
                </a:solidFill>
              </a:rPr>
              <a:t>تعي خطورة وسائل الإعلام في تشكيل الرأي العام والتأثير على المجتمع.</a:t>
            </a:r>
            <a:endParaRPr lang="en-US" sz="4000" dirty="0" smtClean="0">
              <a:solidFill>
                <a:srgbClr val="8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0139 - bell clank.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subTnLst>
                                    <p:audio>
                                      <p:cMediaNode>
                                        <p:cTn display="0" masterRel="sameClick">
                                          <p:stCondLst>
                                            <p:cond evt="begin" delay="0">
                                              <p:tn val="11"/>
                                            </p:cond>
                                          </p:stCondLst>
                                          <p:endCondLst>
                                            <p:cond evt="onStopAudio" delay="0">
                                              <p:tgtEl>
                                                <p:sldTgt/>
                                              </p:tgtEl>
                                            </p:cond>
                                          </p:endCondLst>
                                        </p:cTn>
                                        <p:tgtEl>
                                          <p:sndTgt r:embed="rId3" name="0139 - bell clank.wav"/>
                                        </p:tgtEl>
                                      </p:cMediaNode>
                                    </p:audio>
                                  </p:sub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subTnLst>
                                    <p:audio>
                                      <p:cMediaNode>
                                        <p:cTn display="0" masterRel="sameClick">
                                          <p:stCondLst>
                                            <p:cond evt="begin" delay="0">
                                              <p:tn val="19"/>
                                            </p:cond>
                                          </p:stCondLst>
                                          <p:endCondLst>
                                            <p:cond evt="onStopAudio" delay="0">
                                              <p:tgtEl>
                                                <p:sldTgt/>
                                              </p:tgtEl>
                                            </p:cond>
                                          </p:endCondLst>
                                        </p:cTn>
                                        <p:tgtEl>
                                          <p:sndTgt r:embed="rId3" name="0139 - bell clan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صورة 6" descr="0059.bmp"/>
          <p:cNvPicPr>
            <a:picLocks noChangeAspect="1"/>
          </p:cNvPicPr>
          <p:nvPr/>
        </p:nvPicPr>
        <p:blipFill>
          <a:blip r:embed="rId6" cstate="print">
            <a:duotone>
              <a:prstClr val="black"/>
              <a:srgbClr val="00FFFF">
                <a:tint val="45000"/>
                <a:satMod val="400000"/>
              </a:srgbClr>
            </a:duotone>
            <a:lum bright="86000" contrast="-18000"/>
          </a:blip>
          <a:stretch>
            <a:fillRect/>
          </a:stretch>
        </p:blipFill>
        <p:spPr>
          <a:xfrm>
            <a:off x="142844" y="2500306"/>
            <a:ext cx="8858280" cy="3786214"/>
          </a:xfrm>
          <a:prstGeom prst="rect">
            <a:avLst/>
          </a:prstGeom>
          <a:solidFill>
            <a:srgbClr val="FF00FF"/>
          </a:solidFill>
          <a:ln>
            <a:noFill/>
          </a:ln>
          <a:effectLst>
            <a:outerShdw blurRad="225425" dist="50800" dir="5220000" algn="ctr">
              <a:srgbClr val="000000">
                <a:alpha val="33000"/>
              </a:srgbClr>
            </a:outerShdw>
          </a:effectLst>
          <a:scene3d>
            <a:camera prst="orthographicFront"/>
            <a:lightRig rig="harsh" dir="t">
              <a:rot lat="0" lon="0" rev="3000000"/>
            </a:lightRig>
          </a:scene3d>
          <a:sp3d extrusionH="254000" contourW="19050">
            <a:bevelT w="177800" h="228600" prst="softRound"/>
            <a:bevelB w="82550" h="44450" prst="angle"/>
            <a:extrusionClr>
              <a:srgbClr val="0000FF"/>
            </a:extrusionClr>
            <a:contourClr>
              <a:srgbClr val="FF00FF"/>
            </a:contourClr>
          </a:sp3d>
        </p:spPr>
      </p:pic>
      <p:sp>
        <p:nvSpPr>
          <p:cNvPr id="8" name="Rectangle 2"/>
          <p:cNvSpPr>
            <a:spLocks noChangeArrowheads="1"/>
          </p:cNvSpPr>
          <p:nvPr/>
        </p:nvSpPr>
        <p:spPr bwMode="auto">
          <a:xfrm>
            <a:off x="285719" y="2759231"/>
            <a:ext cx="8486083"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ar-EG" sz="4000" b="1" dirty="0" smtClean="0"/>
              <a:t>1. </a:t>
            </a:r>
            <a:r>
              <a:rPr lang="ar-EG" sz="4000" b="1" dirty="0" smtClean="0">
                <a:solidFill>
                  <a:srgbClr val="660066"/>
                </a:solidFill>
              </a:rPr>
              <a:t>لأي مادة إعلامية موجهة لجمهور معين أهداف كأهداف النص المكتوب التي مرت بك في مراحل الدراسة السابقة وهي إما الإعلام والإخبار، أو الشرح والتوضيح، أو الإقناع والتوجيه، أو مجرد التسلية والترفيه، أو تحقيق الربح المالي.</a:t>
            </a:r>
            <a:endParaRPr lang="en-US" sz="4000" dirty="0">
              <a:solidFill>
                <a:srgbClr val="660066"/>
              </a:solidFill>
            </a:endParaRPr>
          </a:p>
        </p:txBody>
      </p:sp>
      <p:pic>
        <p:nvPicPr>
          <p:cNvPr id="6" name="صورة 5" descr="8688.png"/>
          <p:cNvPicPr>
            <a:picLocks noChangeAspect="1"/>
          </p:cNvPicPr>
          <p:nvPr/>
        </p:nvPicPr>
        <p:blipFill>
          <a:blip r:embed="rId7" cstate="print">
            <a:lum bright="-20000" contrast="40000"/>
          </a:blip>
          <a:stretch>
            <a:fillRect/>
          </a:stretch>
        </p:blipFill>
        <p:spPr>
          <a:xfrm>
            <a:off x="3071802" y="285728"/>
            <a:ext cx="6072198" cy="1703237"/>
          </a:xfrm>
          <a:prstGeom prst="rect">
            <a:avLst/>
          </a:prstGeom>
          <a:scene3d>
            <a:camera prst="orthographicFront"/>
            <a:lightRig rig="threePt" dir="t"/>
          </a:scene3d>
          <a:sp3d>
            <a:bevelT w="1339850" h="2063750" prst="softRound"/>
          </a:sp3d>
        </p:spPr>
      </p:pic>
      <p:sp>
        <p:nvSpPr>
          <p:cNvPr id="9" name="Rectangle 1"/>
          <p:cNvSpPr>
            <a:spLocks noChangeArrowheads="1"/>
          </p:cNvSpPr>
          <p:nvPr/>
        </p:nvSpPr>
        <p:spPr bwMode="auto">
          <a:xfrm>
            <a:off x="3571868" y="555949"/>
            <a:ext cx="4929222"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6000" b="1" dirty="0" smtClean="0">
                <a:solidFill>
                  <a:schemeClr val="bg1"/>
                </a:solidFill>
              </a:rPr>
              <a:t>إرشادات المتعلم</a:t>
            </a:r>
            <a:endParaRPr lang="en-US" sz="2800" dirty="0">
              <a:solidFill>
                <a:schemeClr val="bg1"/>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2.5"/>
                                          </p:val>
                                        </p:tav>
                                        <p:tav tm="100000">
                                          <p:val>
                                            <p:strVal val="#ppt_w"/>
                                          </p:val>
                                        </p:tav>
                                      </p:tavLst>
                                    </p:anim>
                                    <p:anim calcmode="lin" valueType="num">
                                      <p:cBhvr>
                                        <p:cTn id="8" dur="1000" fill="hold"/>
                                        <p:tgtEl>
                                          <p:spTgt spid="6"/>
                                        </p:tgtEl>
                                        <p:attrNameLst>
                                          <p:attrName>ppt_h</p:attrName>
                                        </p:attrNameLst>
                                      </p:cBhvr>
                                      <p:tavLst>
                                        <p:tav tm="0">
                                          <p:val>
                                            <p:strVal val="#ppt_h*0.01"/>
                                          </p:val>
                                        </p:tav>
                                        <p:tav tm="100000">
                                          <p:val>
                                            <p:strVal val="#ppt_h"/>
                                          </p:val>
                                        </p:tav>
                                      </p:tavLst>
                                    </p:anim>
                                    <p:anim calcmode="lin" valueType="num">
                                      <p:cBhvr>
                                        <p:cTn id="9" dur="1000" fill="hold"/>
                                        <p:tgtEl>
                                          <p:spTgt spid="6"/>
                                        </p:tgtEl>
                                        <p:attrNameLst>
                                          <p:attrName>ppt_x</p:attrName>
                                        </p:attrNameLst>
                                      </p:cBhvr>
                                      <p:tavLst>
                                        <p:tav tm="0">
                                          <p:val>
                                            <p:strVal val="#ppt_x"/>
                                          </p:val>
                                        </p:tav>
                                        <p:tav tm="100000">
                                          <p:val>
                                            <p:strVal val="#ppt_x"/>
                                          </p:val>
                                        </p:tav>
                                      </p:tavLst>
                                    </p:anim>
                                    <p:anim calcmode="lin" valueType="num">
                                      <p:cBhvr>
                                        <p:cTn id="10" dur="1000" fill="hold"/>
                                        <p:tgtEl>
                                          <p:spTgt spid="6"/>
                                        </p:tgtEl>
                                        <p:attrNameLst>
                                          <p:attrName>ppt_y</p:attrName>
                                        </p:attrNameLst>
                                      </p:cBhvr>
                                      <p:tavLst>
                                        <p:tav tm="0">
                                          <p:val>
                                            <p:strVal val="#ppt_h+1"/>
                                          </p:val>
                                        </p:tav>
                                        <p:tav tm="100000">
                                          <p:val>
                                            <p:strVal val="#ppt_y"/>
                                          </p:val>
                                        </p:tav>
                                      </p:tavLst>
                                    </p:anim>
                                    <p:animEffect transition="in" filter="fade">
                                      <p:cBhvr>
                                        <p:cTn id="11" dur="10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par>
                                <p:cTn id="12" presetID="58" presetClass="entr" presetSubtype="0" accel="10000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2.5"/>
                                          </p:val>
                                        </p:tav>
                                        <p:tav tm="100000">
                                          <p:val>
                                            <p:strVal val="#ppt_w"/>
                                          </p:val>
                                        </p:tav>
                                      </p:tavLst>
                                    </p:anim>
                                    <p:anim calcmode="lin" valueType="num">
                                      <p:cBhvr>
                                        <p:cTn id="15" dur="1000" fill="hold"/>
                                        <p:tgtEl>
                                          <p:spTgt spid="9"/>
                                        </p:tgtEl>
                                        <p:attrNameLst>
                                          <p:attrName>ppt_h</p:attrName>
                                        </p:attrNameLst>
                                      </p:cBhvr>
                                      <p:tavLst>
                                        <p:tav tm="0">
                                          <p:val>
                                            <p:strVal val="#ppt_h*0.01"/>
                                          </p:val>
                                        </p:tav>
                                        <p:tav tm="100000">
                                          <p:val>
                                            <p:strVal val="#ppt_h"/>
                                          </p:val>
                                        </p:tav>
                                      </p:tavLst>
                                    </p:anim>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h+1"/>
                                          </p:val>
                                        </p:tav>
                                        <p:tav tm="100000">
                                          <p:val>
                                            <p:strVal val="#ppt_y"/>
                                          </p:val>
                                        </p:tav>
                                      </p:tavLst>
                                    </p:anim>
                                    <p:animEffect transition="in" filter="fade">
                                      <p:cBhvr>
                                        <p:cTn id="18" dur="1000"/>
                                        <p:tgtEl>
                                          <p:spTgt spid="9"/>
                                        </p:tgtEl>
                                      </p:cBhvr>
                                    </p:animEffect>
                                  </p:childTnLst>
                                  <p:subTnLst>
                                    <p:audio>
                                      <p:cMediaNode>
                                        <p:cTn display="0" masterRel="sameClick">
                                          <p:stCondLst>
                                            <p:cond evt="begin" delay="0">
                                              <p:tn val="12"/>
                                            </p:cond>
                                          </p:stCondLst>
                                          <p:endCondLst>
                                            <p:cond evt="onStopAudio" delay="0">
                                              <p:tgtEl>
                                                <p:sldTgt/>
                                              </p:tgtEl>
                                            </p:cond>
                                          </p:endCondLst>
                                        </p:cTn>
                                        <p:tgtEl>
                                          <p:sndTgt r:embed="rId3" name="breeze.wav"/>
                                        </p:tgtEl>
                                      </p:cMediaNode>
                                    </p:audio>
                                  </p:sub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1"/>
                                            </p:cond>
                                          </p:stCondLst>
                                          <p:endCondLst>
                                            <p:cond evt="onStopAudio" delay="0">
                                              <p:tgtEl>
                                                <p:sldTgt/>
                                              </p:tgtEl>
                                            </p:cond>
                                          </p:endCondLst>
                                        </p:cTn>
                                        <p:tgtEl>
                                          <p:sndTgt r:embed="rId4" name="0042 - air rushing.wav"/>
                                        </p:tgtEl>
                                      </p:cMediaNode>
                                    </p:audio>
                                  </p:subTnLst>
                                </p:cTn>
                              </p:par>
                              <p:par>
                                <p:cTn id="25" presetID="53"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Effect transition="in" filter="fade">
                                      <p:cBhvr>
                                        <p:cTn id="29" dur="1000"/>
                                        <p:tgtEl>
                                          <p:spTgt spid="8"/>
                                        </p:tgtEl>
                                      </p:cBhvr>
                                    </p:animEffect>
                                  </p:childTnLst>
                                  <p:subTnLst>
                                    <p:audio>
                                      <p:cMediaNode>
                                        <p:cTn display="0" masterRel="sameClick">
                                          <p:stCondLst>
                                            <p:cond evt="begin" delay="0">
                                              <p:tn val="25"/>
                                            </p:cond>
                                          </p:stCondLst>
                                          <p:endCondLst>
                                            <p:cond evt="onStopAudio" delay="0">
                                              <p:tgtEl>
                                                <p:sldTgt/>
                                              </p:tgtEl>
                                            </p:cond>
                                          </p:endCondLst>
                                        </p:cTn>
                                        <p:tgtEl>
                                          <p:sndTgt r:embed="rId5" name="0053 - aluminum can rolls bonk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صورة 6" descr="0059.bmp"/>
          <p:cNvPicPr>
            <a:picLocks noChangeAspect="1"/>
          </p:cNvPicPr>
          <p:nvPr/>
        </p:nvPicPr>
        <p:blipFill>
          <a:blip r:embed="rId5" cstate="print">
            <a:duotone>
              <a:prstClr val="black"/>
              <a:srgbClr val="00FFFF">
                <a:tint val="45000"/>
                <a:satMod val="400000"/>
              </a:srgbClr>
            </a:duotone>
            <a:lum bright="86000" contrast="-18000"/>
          </a:blip>
          <a:stretch>
            <a:fillRect/>
          </a:stretch>
        </p:blipFill>
        <p:spPr>
          <a:xfrm>
            <a:off x="142844" y="2500306"/>
            <a:ext cx="8858280" cy="3786214"/>
          </a:xfrm>
          <a:prstGeom prst="rect">
            <a:avLst/>
          </a:prstGeom>
          <a:solidFill>
            <a:srgbClr val="FF00FF"/>
          </a:solidFill>
          <a:ln>
            <a:noFill/>
          </a:ln>
          <a:effectLst>
            <a:outerShdw blurRad="225425" dist="50800" dir="5220000" algn="ctr">
              <a:srgbClr val="000000">
                <a:alpha val="33000"/>
              </a:srgbClr>
            </a:outerShdw>
          </a:effectLst>
          <a:scene3d>
            <a:camera prst="orthographicFront"/>
            <a:lightRig rig="harsh" dir="t">
              <a:rot lat="0" lon="0" rev="3000000"/>
            </a:lightRig>
          </a:scene3d>
          <a:sp3d extrusionH="254000" contourW="19050">
            <a:bevelT w="177800" h="228600" prst="softRound"/>
            <a:bevelB w="82550" h="44450" prst="angle"/>
            <a:extrusionClr>
              <a:srgbClr val="0000FF"/>
            </a:extrusionClr>
            <a:contourClr>
              <a:srgbClr val="FF00FF"/>
            </a:contourClr>
          </a:sp3d>
        </p:spPr>
      </p:pic>
      <p:sp>
        <p:nvSpPr>
          <p:cNvPr id="8" name="Rectangle 2"/>
          <p:cNvSpPr>
            <a:spLocks noChangeArrowheads="1"/>
          </p:cNvSpPr>
          <p:nvPr/>
        </p:nvSpPr>
        <p:spPr bwMode="auto">
          <a:xfrm>
            <a:off x="285719" y="2759231"/>
            <a:ext cx="8486083"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ar-EG" sz="4000" b="1" dirty="0" smtClean="0"/>
              <a:t>2. </a:t>
            </a:r>
            <a:r>
              <a:rPr lang="ar-EG" sz="4000" b="1" dirty="0" smtClean="0">
                <a:solidFill>
                  <a:srgbClr val="660066"/>
                </a:solidFill>
              </a:rPr>
              <a:t>من الضروري أن نتحقق من المعلومات والأفكار الواردة في وسائل الإعلام، ونفكر فيها تفكيراً ناقداً، ونحلِّلها ونقوّمها بناء على المعايير الصحيحة. وعند ذلك نتخذ الرأي المناسب دون انقياد للعاطفة، أو تطرف في الرأي.</a:t>
            </a:r>
            <a:endParaRPr lang="en-US" sz="4000" dirty="0">
              <a:solidFill>
                <a:srgbClr val="660066"/>
              </a:solidFill>
            </a:endParaRPr>
          </a:p>
        </p:txBody>
      </p:sp>
      <p:pic>
        <p:nvPicPr>
          <p:cNvPr id="6" name="صورة 5" descr="8688.png"/>
          <p:cNvPicPr>
            <a:picLocks noChangeAspect="1"/>
          </p:cNvPicPr>
          <p:nvPr/>
        </p:nvPicPr>
        <p:blipFill>
          <a:blip r:embed="rId6" cstate="print">
            <a:lum bright="-20000" contrast="40000"/>
          </a:blip>
          <a:stretch>
            <a:fillRect/>
          </a:stretch>
        </p:blipFill>
        <p:spPr>
          <a:xfrm>
            <a:off x="3071802" y="285728"/>
            <a:ext cx="6072198" cy="1703237"/>
          </a:xfrm>
          <a:prstGeom prst="rect">
            <a:avLst/>
          </a:prstGeom>
          <a:scene3d>
            <a:camera prst="orthographicFront"/>
            <a:lightRig rig="threePt" dir="t"/>
          </a:scene3d>
          <a:sp3d>
            <a:bevelT w="1339850" h="2063750" prst="softRound"/>
          </a:sp3d>
        </p:spPr>
      </p:pic>
      <p:sp>
        <p:nvSpPr>
          <p:cNvPr id="9" name="Rectangle 1"/>
          <p:cNvSpPr>
            <a:spLocks noChangeArrowheads="1"/>
          </p:cNvSpPr>
          <p:nvPr/>
        </p:nvSpPr>
        <p:spPr bwMode="auto">
          <a:xfrm>
            <a:off x="3571868" y="555949"/>
            <a:ext cx="4929222"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6000" b="1" dirty="0" smtClean="0">
                <a:solidFill>
                  <a:schemeClr val="bg1"/>
                </a:solidFill>
              </a:rPr>
              <a:t>إرشادات المتعلم</a:t>
            </a:r>
            <a:endParaRPr lang="en-US" sz="2800" dirty="0">
              <a:solidFill>
                <a:schemeClr val="bg1"/>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0042 - air rushing.wav"/>
                                        </p:tgtEl>
                                      </p:cMediaNode>
                                    </p:audio>
                                  </p:subTnLst>
                                </p:cTn>
                              </p:par>
                              <p:par>
                                <p:cTn id="9" presetID="53"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Effect transition="in" filter="fade">
                                      <p:cBhvr>
                                        <p:cTn id="13" dur="1000"/>
                                        <p:tgtEl>
                                          <p:spTgt spid="8"/>
                                        </p:tgtEl>
                                      </p:cBhvr>
                                    </p:animEffect>
                                  </p:childTnLst>
                                  <p:subTnLst>
                                    <p:audio>
                                      <p:cMediaNode>
                                        <p:cTn display="0" masterRel="sameClick">
                                          <p:stCondLst>
                                            <p:cond evt="begin" delay="0">
                                              <p:tn val="9"/>
                                            </p:cond>
                                          </p:stCondLst>
                                          <p:endCondLst>
                                            <p:cond evt="onStopAudio" delay="0">
                                              <p:tgtEl>
                                                <p:sldTgt/>
                                              </p:tgtEl>
                                            </p:cond>
                                          </p:endCondLst>
                                        </p:cTn>
                                        <p:tgtEl>
                                          <p:sndTgt r:embed="rId4" name="0053 - aluminum can rolls bonk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صورة 6" descr="0059.bmp"/>
          <p:cNvPicPr>
            <a:picLocks noChangeAspect="1"/>
          </p:cNvPicPr>
          <p:nvPr/>
        </p:nvPicPr>
        <p:blipFill>
          <a:blip r:embed="rId5" cstate="print">
            <a:duotone>
              <a:prstClr val="black"/>
              <a:srgbClr val="00FFFF">
                <a:tint val="45000"/>
                <a:satMod val="400000"/>
              </a:srgbClr>
            </a:duotone>
            <a:lum bright="86000" contrast="-18000"/>
          </a:blip>
          <a:stretch>
            <a:fillRect/>
          </a:stretch>
        </p:blipFill>
        <p:spPr>
          <a:xfrm>
            <a:off x="142844" y="2500306"/>
            <a:ext cx="8858280" cy="3786214"/>
          </a:xfrm>
          <a:prstGeom prst="rect">
            <a:avLst/>
          </a:prstGeom>
          <a:solidFill>
            <a:srgbClr val="FF00FF"/>
          </a:solidFill>
          <a:ln>
            <a:noFill/>
          </a:ln>
          <a:effectLst>
            <a:outerShdw blurRad="225425" dist="50800" dir="5220000" algn="ctr">
              <a:srgbClr val="000000">
                <a:alpha val="33000"/>
              </a:srgbClr>
            </a:outerShdw>
          </a:effectLst>
          <a:scene3d>
            <a:camera prst="orthographicFront"/>
            <a:lightRig rig="harsh" dir="t">
              <a:rot lat="0" lon="0" rev="3000000"/>
            </a:lightRig>
          </a:scene3d>
          <a:sp3d extrusionH="254000" contourW="19050">
            <a:bevelT w="177800" h="228600" prst="softRound"/>
            <a:bevelB w="82550" h="44450" prst="angle"/>
            <a:extrusionClr>
              <a:srgbClr val="0000FF"/>
            </a:extrusionClr>
            <a:contourClr>
              <a:srgbClr val="FF00FF"/>
            </a:contourClr>
          </a:sp3d>
        </p:spPr>
      </p:pic>
      <p:sp>
        <p:nvSpPr>
          <p:cNvPr id="8" name="Rectangle 2"/>
          <p:cNvSpPr>
            <a:spLocks noChangeArrowheads="1"/>
          </p:cNvSpPr>
          <p:nvPr/>
        </p:nvSpPr>
        <p:spPr bwMode="auto">
          <a:xfrm>
            <a:off x="285719" y="2830669"/>
            <a:ext cx="8486083"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ar-EG" sz="4000" b="1" dirty="0" smtClean="0"/>
              <a:t>3. </a:t>
            </a:r>
            <a:r>
              <a:rPr lang="ar-EG" sz="4000" b="1" dirty="0" smtClean="0">
                <a:solidFill>
                  <a:srgbClr val="660066"/>
                </a:solidFill>
              </a:rPr>
              <a:t>النشاطات التطبيقية في هذا الكتاب تقوم على الحوار التفاعلي بينك وبين الكتاب، وتنفيذ كل نشاط يعتمد على معلوماتك السابقة، وما قرأته في كتاب المادة العلمية، بالتعاون مع زملائك أحياناً، وبتوجيه من معلمك.</a:t>
            </a:r>
            <a:endParaRPr lang="en-US" sz="4000" dirty="0">
              <a:solidFill>
                <a:srgbClr val="660066"/>
              </a:solidFill>
            </a:endParaRPr>
          </a:p>
        </p:txBody>
      </p:sp>
      <p:pic>
        <p:nvPicPr>
          <p:cNvPr id="6" name="صورة 5" descr="8688.png"/>
          <p:cNvPicPr>
            <a:picLocks noChangeAspect="1"/>
          </p:cNvPicPr>
          <p:nvPr/>
        </p:nvPicPr>
        <p:blipFill>
          <a:blip r:embed="rId6" cstate="print">
            <a:lum bright="-20000" contrast="40000"/>
          </a:blip>
          <a:stretch>
            <a:fillRect/>
          </a:stretch>
        </p:blipFill>
        <p:spPr>
          <a:xfrm>
            <a:off x="3071802" y="285728"/>
            <a:ext cx="6072198" cy="1703237"/>
          </a:xfrm>
          <a:prstGeom prst="rect">
            <a:avLst/>
          </a:prstGeom>
          <a:scene3d>
            <a:camera prst="orthographicFront"/>
            <a:lightRig rig="threePt" dir="t"/>
          </a:scene3d>
          <a:sp3d>
            <a:bevelT w="1339850" h="2063750" prst="softRound"/>
          </a:sp3d>
        </p:spPr>
      </p:pic>
      <p:sp>
        <p:nvSpPr>
          <p:cNvPr id="9" name="Rectangle 1"/>
          <p:cNvSpPr>
            <a:spLocks noChangeArrowheads="1"/>
          </p:cNvSpPr>
          <p:nvPr/>
        </p:nvSpPr>
        <p:spPr bwMode="auto">
          <a:xfrm>
            <a:off x="3571868" y="555949"/>
            <a:ext cx="4929222"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6000" b="1" dirty="0" smtClean="0">
                <a:solidFill>
                  <a:schemeClr val="bg1"/>
                </a:solidFill>
              </a:rPr>
              <a:t>إرشادات المتعلم</a:t>
            </a:r>
            <a:endParaRPr lang="en-US" sz="2800" dirty="0">
              <a:solidFill>
                <a:schemeClr val="bg1"/>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0042 - air rushing.wav"/>
                                        </p:tgtEl>
                                      </p:cMediaNode>
                                    </p:audio>
                                  </p:subTnLst>
                                </p:cTn>
                              </p:par>
                              <p:par>
                                <p:cTn id="9" presetID="53"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Effect transition="in" filter="fade">
                                      <p:cBhvr>
                                        <p:cTn id="13" dur="1000"/>
                                        <p:tgtEl>
                                          <p:spTgt spid="8"/>
                                        </p:tgtEl>
                                      </p:cBhvr>
                                    </p:animEffect>
                                  </p:childTnLst>
                                  <p:subTnLst>
                                    <p:audio>
                                      <p:cMediaNode>
                                        <p:cTn display="0" masterRel="sameClick">
                                          <p:stCondLst>
                                            <p:cond evt="begin" delay="0">
                                              <p:tn val="9"/>
                                            </p:cond>
                                          </p:stCondLst>
                                          <p:endCondLst>
                                            <p:cond evt="onStopAudio" delay="0">
                                              <p:tgtEl>
                                                <p:sldTgt/>
                                              </p:tgtEl>
                                            </p:cond>
                                          </p:endCondLst>
                                        </p:cTn>
                                        <p:tgtEl>
                                          <p:sndTgt r:embed="rId4" name="0053 - aluminum can rolls bonk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0103.WMF"/>
          <p:cNvPicPr>
            <a:picLocks noChangeAspect="1"/>
          </p:cNvPicPr>
          <p:nvPr/>
        </p:nvPicPr>
        <p:blipFill>
          <a:blip r:embed="rId5" cstate="print">
            <a:duotone>
              <a:schemeClr val="accent2">
                <a:shade val="45000"/>
                <a:satMod val="135000"/>
              </a:schemeClr>
              <a:prstClr val="white"/>
            </a:duotone>
          </a:blip>
          <a:stretch>
            <a:fillRect/>
          </a:stretch>
        </p:blipFill>
        <p:spPr>
          <a:xfrm>
            <a:off x="4500562" y="357166"/>
            <a:ext cx="4289870" cy="1428760"/>
          </a:xfrm>
          <a:prstGeom prst="rect">
            <a:avLst/>
          </a:prstGeom>
        </p:spPr>
      </p:pic>
      <p:sp>
        <p:nvSpPr>
          <p:cNvPr id="3" name="مستطيل 2"/>
          <p:cNvSpPr/>
          <p:nvPr/>
        </p:nvSpPr>
        <p:spPr>
          <a:xfrm>
            <a:off x="4786314" y="642918"/>
            <a:ext cx="3733776" cy="830997"/>
          </a:xfrm>
          <a:prstGeom prst="rect">
            <a:avLst/>
          </a:prstGeom>
        </p:spPr>
        <p:txBody>
          <a:bodyPr wrap="square">
            <a:spAutoFit/>
          </a:bodyPr>
          <a:lstStyle/>
          <a:p>
            <a:pPr algn="ctr"/>
            <a:r>
              <a:rPr lang="ar-EG" sz="4800" b="1" dirty="0" smtClean="0">
                <a:solidFill>
                  <a:srgbClr val="800000"/>
                </a:solidFill>
              </a:rPr>
              <a:t>مشروع الوحدة</a:t>
            </a:r>
            <a:endParaRPr lang="en-US" sz="4400" dirty="0">
              <a:solidFill>
                <a:srgbClr val="800000"/>
              </a:solidFill>
            </a:endParaRPr>
          </a:p>
        </p:txBody>
      </p:sp>
      <p:pic>
        <p:nvPicPr>
          <p:cNvPr id="7" name="صورة 6" descr="0167.gif"/>
          <p:cNvPicPr>
            <a:picLocks noChangeAspect="1"/>
          </p:cNvPicPr>
          <p:nvPr/>
        </p:nvPicPr>
        <p:blipFill>
          <a:blip r:embed="rId6" cstate="print"/>
          <a:stretch>
            <a:fillRect/>
          </a:stretch>
        </p:blipFill>
        <p:spPr>
          <a:xfrm>
            <a:off x="142908" y="2357430"/>
            <a:ext cx="9144000" cy="4500570"/>
          </a:xfrm>
          <a:prstGeom prst="rect">
            <a:avLst/>
          </a:prstGeom>
          <a:noFill/>
        </p:spPr>
      </p:pic>
      <p:sp>
        <p:nvSpPr>
          <p:cNvPr id="9" name="Rectangle 1"/>
          <p:cNvSpPr>
            <a:spLocks noChangeArrowheads="1"/>
          </p:cNvSpPr>
          <p:nvPr/>
        </p:nvSpPr>
        <p:spPr bwMode="auto">
          <a:xfrm>
            <a:off x="285720" y="2643744"/>
            <a:ext cx="857256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4000" b="1" dirty="0" smtClean="0">
                <a:solidFill>
                  <a:srgbClr val="000066"/>
                </a:solidFill>
              </a:rPr>
              <a:t>يوفر كل طالب نصّين إعلاميّين من إحدى الصحف أو المجلات أو الإذاعة أو التلفاز أو الإنترنت، يتضمن الأول منهما نوعاً من أنواع التضليل الإعلامي، ويتضمن الآخر قولبة (صورة نمطية)، ويبين كيف اكتشف ذلك، وكيف يثبت حكمه على النص.</a:t>
            </a:r>
            <a:endParaRPr lang="en-US" sz="4000" dirty="0">
              <a:solidFill>
                <a:srgbClr val="000066"/>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0488 - drum tunk sound.wav"/>
                                        </p:tgtEl>
                                      </p:cMediaNode>
                                    </p:audio>
                                  </p:subTnLst>
                                </p:cTn>
                              </p:par>
                              <p:par>
                                <p:cTn id="12" presetID="43"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
                                        <p:tgtEl>
                                          <p:spTgt spid="3"/>
                                        </p:tgtEl>
                                      </p:cBhvr>
                                    </p:animEffect>
                                    <p:anim calcmode="lin" valueType="num">
                                      <p:cBhvr>
                                        <p:cTn id="15" dur="400" fill="hold"/>
                                        <p:tgtEl>
                                          <p:spTgt spid="3"/>
                                        </p:tgtEl>
                                        <p:attrNameLst>
                                          <p:attrName>ppt_x</p:attrName>
                                        </p:attrNameLst>
                                      </p:cBhvr>
                                      <p:tavLst>
                                        <p:tav tm="0">
                                          <p:val>
                                            <p:strVal val="#ppt_x"/>
                                          </p:val>
                                        </p:tav>
                                        <p:tav tm="100000">
                                          <p:val>
                                            <p:strVal val="#ppt_x"/>
                                          </p:val>
                                        </p:tav>
                                      </p:tavLst>
                                    </p:anim>
                                    <p:anim calcmode="lin" valueType="num">
                                      <p:cBhvr>
                                        <p:cTn id="16" dur="400" fill="hold"/>
                                        <p:tgtEl>
                                          <p:spTgt spid="3"/>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0488 - drum tunk sound.wav"/>
                                        </p:tgtEl>
                                      </p:cMediaNode>
                                    </p:audio>
                                  </p:subTnLst>
                                </p:cTn>
                              </p:par>
                            </p:childTnLst>
                          </p:cTn>
                        </p:par>
                      </p:childTnLst>
                    </p:cTn>
                  </p:par>
                  <p:par>
                    <p:cTn id="19" fill="hold">
                      <p:stCondLst>
                        <p:cond delay="indefinite"/>
                      </p:stCondLst>
                      <p:childTnLst>
                        <p:par>
                          <p:cTn id="20" fill="hold">
                            <p:stCondLst>
                              <p:cond delay="0"/>
                            </p:stCondLst>
                            <p:childTnLst>
                              <p:par>
                                <p:cTn id="21" presetID="17" presetClass="entr" presetSubtype="1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1"/>
                                            </p:cond>
                                          </p:stCondLst>
                                          <p:endCondLst>
                                            <p:cond evt="onStopAudio" delay="0">
                                              <p:tgtEl>
                                                <p:sldTgt/>
                                              </p:tgtEl>
                                            </p:cond>
                                          </p:endCondLst>
                                        </p:cTn>
                                        <p:tgtEl>
                                          <p:sndTgt r:embed="rId4" name="0608 - helicopter.wav"/>
                                        </p:tgtEl>
                                      </p:cMediaNode>
                                    </p:audio>
                                  </p:subTnLst>
                                </p:cTn>
                              </p:par>
                              <p:par>
                                <p:cTn id="25" presetID="29"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ppt_x</p:attrName>
                                        </p:attrNameLst>
                                      </p:cBhvr>
                                      <p:tavLst>
                                        <p:tav tm="0">
                                          <p:val>
                                            <p:strVal val="#ppt_x-.2"/>
                                          </p:val>
                                        </p:tav>
                                        <p:tav tm="100000">
                                          <p:val>
                                            <p:strVal val="#ppt_x"/>
                                          </p:val>
                                        </p:tav>
                                      </p:tavLst>
                                    </p:anim>
                                    <p:anim calcmode="lin" valueType="num">
                                      <p:cBhvr>
                                        <p:cTn id="2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BCKQC035.WMF"/>
          <p:cNvPicPr>
            <a:picLocks noChangeAspect="1"/>
          </p:cNvPicPr>
          <p:nvPr/>
        </p:nvPicPr>
        <p:blipFill>
          <a:blip r:embed="rId4" cstate="print"/>
          <a:stretch>
            <a:fillRect/>
          </a:stretch>
        </p:blipFill>
        <p:spPr bwMode="auto">
          <a:xfrm>
            <a:off x="1500166" y="2000240"/>
            <a:ext cx="6143668" cy="2214578"/>
          </a:xfrm>
          <a:prstGeom prst="rect">
            <a:avLst/>
          </a:prstGeom>
          <a:noFill/>
          <a:ln w="9525">
            <a:noFill/>
            <a:miter lim="800000"/>
            <a:headEnd/>
            <a:tailEnd/>
          </a:ln>
        </p:spPr>
      </p:pic>
      <p:sp>
        <p:nvSpPr>
          <p:cNvPr id="3" name="Rectangle 1"/>
          <p:cNvSpPr>
            <a:spLocks noChangeArrowheads="1"/>
          </p:cNvSpPr>
          <p:nvPr/>
        </p:nvSpPr>
        <p:spPr bwMode="auto">
          <a:xfrm>
            <a:off x="2071670" y="2577108"/>
            <a:ext cx="500066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5400" b="1" dirty="0" smtClean="0">
                <a:solidFill>
                  <a:srgbClr val="000066"/>
                </a:solidFill>
              </a:rPr>
              <a:t>النشاطات التمهيدية</a:t>
            </a:r>
            <a:endParaRPr lang="en-US" sz="5400" dirty="0">
              <a:solidFill>
                <a:srgbClr val="000066"/>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1206 - telephone beeps.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subTnLst>
                                    <p:audio>
                                      <p:cMediaNode>
                                        <p:cTn display="0" masterRel="sameClick">
                                          <p:stCondLst>
                                            <p:cond evt="begin" delay="0">
                                              <p:tn val="11"/>
                                            </p:cond>
                                          </p:stCondLst>
                                          <p:endCondLst>
                                            <p:cond evt="onStopAudio" delay="0">
                                              <p:tgtEl>
                                                <p:sldTgt/>
                                              </p:tgtEl>
                                            </p:cond>
                                          </p:endCondLst>
                                        </p:cTn>
                                        <p:tgtEl>
                                          <p:sndTgt r:embed="rId3" name="1206 - telephone beep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مجموعة 3"/>
          <p:cNvGrpSpPr/>
          <p:nvPr/>
        </p:nvGrpSpPr>
        <p:grpSpPr>
          <a:xfrm>
            <a:off x="357158" y="357166"/>
            <a:ext cx="8429684" cy="1857388"/>
            <a:chOff x="500034" y="1000108"/>
            <a:chExt cx="8143932" cy="5214974"/>
          </a:xfrm>
        </p:grpSpPr>
        <p:sp>
          <p:nvSpPr>
            <p:cNvPr id="9" name="مخطط انسيابي: محطة طرفية 2"/>
            <p:cNvSpPr/>
            <p:nvPr/>
          </p:nvSpPr>
          <p:spPr>
            <a:xfrm>
              <a:off x="500034" y="1000108"/>
              <a:ext cx="8143932" cy="5214974"/>
            </a:xfrm>
            <a:prstGeom prst="roundRect">
              <a:avLst/>
            </a:prstGeom>
            <a:solidFill>
              <a:srgbClr val="0000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0" name="مستطيل ذو زوايا قطرية مخدوشة 3"/>
            <p:cNvSpPr/>
            <p:nvPr/>
          </p:nvSpPr>
          <p:spPr>
            <a:xfrm>
              <a:off x="601747" y="1285860"/>
              <a:ext cx="7910124" cy="4572032"/>
            </a:xfrm>
            <a:prstGeom prst="roundRect">
              <a:avLst/>
            </a:prstGeom>
            <a:solidFill>
              <a:srgbClr val="FFFFCC"/>
            </a:solidFill>
            <a:ln w="53975">
              <a:gradFill>
                <a:gsLst>
                  <a:gs pos="0">
                    <a:srgbClr val="FF3399"/>
                  </a:gs>
                  <a:gs pos="25000">
                    <a:srgbClr val="FF6633"/>
                  </a:gs>
                  <a:gs pos="50000">
                    <a:srgbClr val="FFFF00"/>
                  </a:gs>
                  <a:gs pos="75000">
                    <a:srgbClr val="01A78F"/>
                  </a:gs>
                  <a:gs pos="100000">
                    <a:srgbClr val="3366FF"/>
                  </a:gs>
                </a:gsLst>
                <a:lin ang="5400000" scaled="0"/>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11" name="Rectangle 1"/>
          <p:cNvSpPr>
            <a:spLocks noChangeArrowheads="1"/>
          </p:cNvSpPr>
          <p:nvPr/>
        </p:nvSpPr>
        <p:spPr bwMode="auto">
          <a:xfrm>
            <a:off x="428597" y="553690"/>
            <a:ext cx="8143932"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ar-EG" sz="4400" b="1" dirty="0" smtClean="0"/>
              <a:t>أ. </a:t>
            </a:r>
            <a:r>
              <a:rPr lang="ar-EG" sz="4400" b="1" dirty="0" smtClean="0">
                <a:solidFill>
                  <a:srgbClr val="0000FF"/>
                </a:solidFill>
              </a:rPr>
              <a:t>أكمل النص التالي بناء على ما تعرفه عن وسائل الإعلام</a:t>
            </a:r>
            <a:endParaRPr lang="en-US" sz="4400" dirty="0">
              <a:solidFill>
                <a:srgbClr val="0000FF"/>
              </a:solidFill>
            </a:endParaRPr>
          </a:p>
        </p:txBody>
      </p:sp>
      <p:grpSp>
        <p:nvGrpSpPr>
          <p:cNvPr id="12" name="مجموعة 11"/>
          <p:cNvGrpSpPr/>
          <p:nvPr/>
        </p:nvGrpSpPr>
        <p:grpSpPr>
          <a:xfrm>
            <a:off x="285720" y="2472048"/>
            <a:ext cx="8572560" cy="4028785"/>
            <a:chOff x="500034" y="1000108"/>
            <a:chExt cx="8143932" cy="5214974"/>
          </a:xfrm>
        </p:grpSpPr>
        <p:sp>
          <p:nvSpPr>
            <p:cNvPr id="13" name="مخطط انسيابي: محطة طرفية 2"/>
            <p:cNvSpPr/>
            <p:nvPr/>
          </p:nvSpPr>
          <p:spPr>
            <a:xfrm>
              <a:off x="500034" y="1000108"/>
              <a:ext cx="8143932" cy="5214974"/>
            </a:xfrm>
            <a:prstGeom prst="rect">
              <a:avLst/>
            </a:prstGeom>
            <a:solidFill>
              <a:srgbClr val="66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rgbClr val="660066"/>
                </a:solidFill>
              </a:endParaRPr>
            </a:p>
          </p:txBody>
        </p:sp>
        <p:sp>
          <p:nvSpPr>
            <p:cNvPr id="14" name="مستطيل ذو زوايا قطرية مخدوشة 3"/>
            <p:cNvSpPr/>
            <p:nvPr/>
          </p:nvSpPr>
          <p:spPr>
            <a:xfrm>
              <a:off x="639247" y="1285861"/>
              <a:ext cx="7865507" cy="4572032"/>
            </a:xfrm>
            <a:prstGeom prst="rect">
              <a:avLst/>
            </a:prstGeom>
            <a:solidFill>
              <a:schemeClr val="bg1"/>
            </a:solidFill>
            <a:ln w="53975">
              <a:gradFill>
                <a:gsLst>
                  <a:gs pos="0">
                    <a:srgbClr val="FF3399"/>
                  </a:gs>
                  <a:gs pos="25000">
                    <a:srgbClr val="FF6633"/>
                  </a:gs>
                  <a:gs pos="50000">
                    <a:srgbClr val="FFFF00"/>
                  </a:gs>
                  <a:gs pos="75000">
                    <a:srgbClr val="01A78F"/>
                  </a:gs>
                  <a:gs pos="100000">
                    <a:srgbClr val="3366FF"/>
                  </a:gs>
                </a:gsLst>
                <a:lin ang="5400000" scaled="0"/>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15" name="Rectangle 1"/>
          <p:cNvSpPr>
            <a:spLocks noChangeArrowheads="1"/>
          </p:cNvSpPr>
          <p:nvPr/>
        </p:nvSpPr>
        <p:spPr bwMode="auto">
          <a:xfrm>
            <a:off x="428596" y="2714620"/>
            <a:ext cx="8215370" cy="26930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buFont typeface="Wingdings" pitchFamily="2" charset="2"/>
              <a:buChar char="q"/>
            </a:pPr>
            <a:r>
              <a:rPr lang="ar-EG" sz="4000" b="1" dirty="0" smtClean="0">
                <a:solidFill>
                  <a:srgbClr val="660066"/>
                </a:solidFill>
              </a:rPr>
              <a:t>وسائل الإعلام هي أدوات تزود الناس بالمعلومات </a:t>
            </a:r>
            <a:r>
              <a:rPr lang="ar-EG" sz="4000" b="1" dirty="0" err="1" smtClean="0">
                <a:solidFill>
                  <a:srgbClr val="660066"/>
                </a:solidFill>
              </a:rPr>
              <a:t>و</a:t>
            </a:r>
            <a:r>
              <a:rPr lang="ar-EG" sz="900" dirty="0" smtClean="0">
                <a:solidFill>
                  <a:srgbClr val="660066"/>
                </a:solidFill>
              </a:rPr>
              <a:t>..............................................</a:t>
            </a:r>
            <a:r>
              <a:rPr lang="ar-EG" sz="4000" b="1" dirty="0" smtClean="0">
                <a:solidFill>
                  <a:srgbClr val="660066"/>
                </a:solidFill>
              </a:rPr>
              <a:t> و</a:t>
            </a:r>
            <a:r>
              <a:rPr lang="ar-EG" sz="900" dirty="0" smtClean="0">
                <a:solidFill>
                  <a:srgbClr val="660066"/>
                </a:solidFill>
              </a:rPr>
              <a:t>.................................................................</a:t>
            </a:r>
            <a:r>
              <a:rPr lang="ar-EG" sz="4000" b="1" dirty="0" smtClean="0">
                <a:solidFill>
                  <a:srgbClr val="660066"/>
                </a:solidFill>
              </a:rPr>
              <a:t> و</a:t>
            </a:r>
            <a:r>
              <a:rPr lang="ar-EG" sz="900" dirty="0" smtClean="0">
                <a:solidFill>
                  <a:srgbClr val="660066"/>
                </a:solidFill>
              </a:rPr>
              <a:t>....................................................</a:t>
            </a:r>
            <a:r>
              <a:rPr lang="ar-EG" sz="4000" b="1" dirty="0" smtClean="0">
                <a:solidFill>
                  <a:srgbClr val="660066"/>
                </a:solidFill>
              </a:rPr>
              <a:t> بهدف </a:t>
            </a:r>
            <a:endParaRPr lang="en-US" sz="4000" b="1" dirty="0" smtClean="0">
              <a:solidFill>
                <a:srgbClr val="660066"/>
              </a:solidFill>
            </a:endParaRPr>
          </a:p>
          <a:p>
            <a:pPr lvl="0">
              <a:buFont typeface="Wingdings" pitchFamily="2" charset="2"/>
              <a:buChar char="q"/>
            </a:pPr>
            <a:endParaRPr lang="en-US" sz="4000" b="1" dirty="0" smtClean="0">
              <a:solidFill>
                <a:srgbClr val="660066"/>
              </a:solidFill>
            </a:endParaRPr>
          </a:p>
          <a:p>
            <a:pPr lvl="0" algn="ctr"/>
            <a:r>
              <a:rPr lang="ar-EG" sz="900" dirty="0" smtClean="0">
                <a:solidFill>
                  <a:srgbClr val="660066"/>
                </a:solidFill>
              </a:rPr>
              <a:t>..............................................</a:t>
            </a:r>
            <a:r>
              <a:rPr lang="en-US" sz="900" dirty="0" smtClean="0">
                <a:solidFill>
                  <a:srgbClr val="660066"/>
                </a:solidFill>
              </a:rPr>
              <a:t>.....................................................................................................................................................................</a:t>
            </a:r>
            <a:r>
              <a:rPr lang="ar-EG" sz="900" dirty="0" smtClean="0">
                <a:solidFill>
                  <a:srgbClr val="660066"/>
                </a:solidFill>
              </a:rPr>
              <a:t>...........................</a:t>
            </a:r>
            <a:endParaRPr lang="en-US" sz="900" dirty="0">
              <a:solidFill>
                <a:srgbClr val="660066"/>
              </a:solidFill>
            </a:endParaRPr>
          </a:p>
        </p:txBody>
      </p:sp>
      <p:sp>
        <p:nvSpPr>
          <p:cNvPr id="25" name="مربع نص 24"/>
          <p:cNvSpPr txBox="1"/>
          <p:nvPr/>
        </p:nvSpPr>
        <p:spPr>
          <a:xfrm>
            <a:off x="4857752" y="3497049"/>
            <a:ext cx="1428596" cy="646331"/>
          </a:xfrm>
          <a:prstGeom prst="rect">
            <a:avLst/>
          </a:prstGeom>
          <a:noFill/>
        </p:spPr>
        <p:txBody>
          <a:bodyPr wrap="none" rtlCol="0">
            <a:spAutoFit/>
          </a:bodyPr>
          <a:lstStyle/>
          <a:p>
            <a:pPr algn="ctr"/>
            <a:r>
              <a:rPr lang="ar-SA" sz="3600" b="1" dirty="0" smtClean="0">
                <a:solidFill>
                  <a:srgbClr val="C00000"/>
                </a:solidFill>
              </a:rPr>
              <a:t>الحقائق </a:t>
            </a:r>
            <a:endParaRPr lang="en-US" sz="3600" b="1" dirty="0">
              <a:solidFill>
                <a:srgbClr val="C00000"/>
              </a:solidFill>
            </a:endParaRPr>
          </a:p>
        </p:txBody>
      </p:sp>
      <p:sp>
        <p:nvSpPr>
          <p:cNvPr id="26" name="مربع نص 25"/>
          <p:cNvSpPr txBox="1"/>
          <p:nvPr/>
        </p:nvSpPr>
        <p:spPr>
          <a:xfrm>
            <a:off x="2928926" y="3357562"/>
            <a:ext cx="1184940" cy="646331"/>
          </a:xfrm>
          <a:prstGeom prst="rect">
            <a:avLst/>
          </a:prstGeom>
          <a:noFill/>
        </p:spPr>
        <p:txBody>
          <a:bodyPr wrap="none" rtlCol="0">
            <a:spAutoFit/>
          </a:bodyPr>
          <a:lstStyle/>
          <a:p>
            <a:r>
              <a:rPr lang="ar-SA" sz="3600" b="1" dirty="0" smtClean="0">
                <a:solidFill>
                  <a:srgbClr val="C00000"/>
                </a:solidFill>
              </a:rPr>
              <a:t>الأخبار</a:t>
            </a:r>
            <a:endParaRPr lang="en-US" sz="3600" b="1" dirty="0">
              <a:solidFill>
                <a:srgbClr val="C00000"/>
              </a:solidFill>
            </a:endParaRPr>
          </a:p>
        </p:txBody>
      </p:sp>
      <p:sp>
        <p:nvSpPr>
          <p:cNvPr id="27" name="مربع نص 26"/>
          <p:cNvSpPr txBox="1"/>
          <p:nvPr/>
        </p:nvSpPr>
        <p:spPr>
          <a:xfrm>
            <a:off x="6786578" y="4071942"/>
            <a:ext cx="1176925" cy="646331"/>
          </a:xfrm>
          <a:prstGeom prst="rect">
            <a:avLst/>
          </a:prstGeom>
          <a:noFill/>
        </p:spPr>
        <p:txBody>
          <a:bodyPr wrap="none" rtlCol="0">
            <a:spAutoFit/>
          </a:bodyPr>
          <a:lstStyle/>
          <a:p>
            <a:r>
              <a:rPr lang="ar-SA" sz="3600" b="1" dirty="0" smtClean="0">
                <a:solidFill>
                  <a:srgbClr val="C00000"/>
                </a:solidFill>
              </a:rPr>
              <a:t>الترفيه</a:t>
            </a:r>
            <a:endParaRPr lang="en-US" sz="3600" b="1" dirty="0">
              <a:solidFill>
                <a:srgbClr val="C00000"/>
              </a:solidFill>
            </a:endParaRPr>
          </a:p>
        </p:txBody>
      </p:sp>
      <p:sp>
        <p:nvSpPr>
          <p:cNvPr id="28" name="مربع نص 27"/>
          <p:cNvSpPr txBox="1"/>
          <p:nvPr/>
        </p:nvSpPr>
        <p:spPr>
          <a:xfrm>
            <a:off x="857224" y="4925809"/>
            <a:ext cx="7411003" cy="646331"/>
          </a:xfrm>
          <a:prstGeom prst="rect">
            <a:avLst/>
          </a:prstGeom>
          <a:noFill/>
        </p:spPr>
        <p:txBody>
          <a:bodyPr wrap="none" rtlCol="0">
            <a:spAutoFit/>
          </a:bodyPr>
          <a:lstStyle/>
          <a:p>
            <a:pPr lvl="0"/>
            <a:r>
              <a:rPr lang="ar-SA" sz="3600" b="1" dirty="0" smtClean="0">
                <a:solidFill>
                  <a:srgbClr val="C00000"/>
                </a:solidFill>
              </a:rPr>
              <a:t>تثقيفهم وتوجيههم ومساعدتهم على تكوين رأي. </a:t>
            </a:r>
            <a:endParaRPr lang="en-US" sz="3600" dirty="0">
              <a:solidFill>
                <a:srgbClr val="C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strVal val="#ppt_w*0.05"/>
                                          </p:val>
                                        </p:tav>
                                        <p:tav tm="100000">
                                          <p:val>
                                            <p:strVal val="#ppt_w"/>
                                          </p:val>
                                        </p:tav>
                                      </p:tavLst>
                                    </p:anim>
                                    <p:anim calcmode="lin" valueType="num">
                                      <p:cBhvr>
                                        <p:cTn id="15" dur="500" fill="hold"/>
                                        <p:tgtEl>
                                          <p:spTgt spid="11"/>
                                        </p:tgtEl>
                                        <p:attrNameLst>
                                          <p:attrName>ppt_h</p:attrName>
                                        </p:attrNameLst>
                                      </p:cBhvr>
                                      <p:tavLst>
                                        <p:tav tm="0">
                                          <p:val>
                                            <p:strVal val="#ppt_h"/>
                                          </p:val>
                                        </p:tav>
                                        <p:tav tm="100000">
                                          <p:val>
                                            <p:strVal val="#ppt_h"/>
                                          </p:val>
                                        </p:tav>
                                      </p:tavLst>
                                    </p:anim>
                                    <p:anim calcmode="lin" valueType="num">
                                      <p:cBhvr>
                                        <p:cTn id="16" dur="500" fill="hold"/>
                                        <p:tgtEl>
                                          <p:spTgt spid="11"/>
                                        </p:tgtEl>
                                        <p:attrNameLst>
                                          <p:attrName>ppt_x</p:attrName>
                                        </p:attrNameLst>
                                      </p:cBhvr>
                                      <p:tavLst>
                                        <p:tav tm="0">
                                          <p:val>
                                            <p:strVal val="#ppt_x-.2"/>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animEffect transition="in" filter="fade">
                                      <p:cBhvr>
                                        <p:cTn id="18" dur="500"/>
                                        <p:tgtEl>
                                          <p:spTgt spid="11"/>
                                        </p:tgtEl>
                                      </p:cBhvr>
                                    </p:animEffect>
                                  </p:childTnLst>
                                  <p:subTnLst>
                                    <p:audio>
                                      <p:cMediaNode>
                                        <p:cTn display="0" masterRel="sameClick">
                                          <p:stCondLst>
                                            <p:cond evt="begin" delay="0">
                                              <p:tn val="12"/>
                                            </p:cond>
                                          </p:stCondLst>
                                          <p:endCondLst>
                                            <p:cond evt="onStopAudio" delay="0">
                                              <p:tgtEl>
                                                <p:sldTgt/>
                                              </p:tgtEl>
                                            </p:cond>
                                          </p:endCondLst>
                                        </p:cTn>
                                        <p:tgtEl>
                                          <p:sndTgt r:embed="rId3" name="0105 - basketball net swich.wav"/>
                                        </p:tgtEl>
                                      </p:cMediaNode>
                                    </p:audio>
                                  </p:subTnLst>
                                </p:cTn>
                              </p:par>
                            </p:childTnLst>
                          </p:cTn>
                        </p:par>
                      </p:childTnLst>
                    </p:cTn>
                  </p:par>
                  <p:par>
                    <p:cTn id="19" fill="hold">
                      <p:stCondLst>
                        <p:cond delay="indefinite"/>
                      </p:stCondLst>
                      <p:childTnLst>
                        <p:par>
                          <p:cTn id="20" fill="hold">
                            <p:stCondLst>
                              <p:cond delay="0"/>
                            </p:stCondLst>
                            <p:childTnLst>
                              <p:par>
                                <p:cTn id="21" presetID="19" presetClass="entr" presetSubtype="1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fmla="#ppt_w*sin(2.5*pi*$)">
                                          <p:val>
                                            <p:fltVal val="0"/>
                                          </p:val>
                                        </p:tav>
                                        <p:tav tm="100000">
                                          <p:val>
                                            <p:fltVal val="1"/>
                                          </p:val>
                                        </p:tav>
                                      </p:tavLst>
                                    </p:anim>
                                    <p:anim calcmode="lin" valueType="num">
                                      <p:cBhvr>
                                        <p:cTn id="24" dur="1000" fill="hold"/>
                                        <p:tgtEl>
                                          <p:spTgt spid="1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1"/>
                                            </p:cond>
                                          </p:stCondLst>
                                          <p:endCondLst>
                                            <p:cond evt="onStopAudio" delay="0">
                                              <p:tgtEl>
                                                <p:sldTgt/>
                                              </p:tgtEl>
                                            </p:cond>
                                          </p:endCondLst>
                                        </p:cTn>
                                        <p:tgtEl>
                                          <p:sndTgt r:embed="rId4" name="1179 - synthesized musical horn.wav"/>
                                        </p:tgtEl>
                                      </p:cMediaNode>
                                    </p:audio>
                                  </p:subTnLst>
                                </p:cTn>
                              </p:par>
                              <p:par>
                                <p:cTn id="25" presetID="19" presetClass="entr" presetSubtype="1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1000" fill="hold"/>
                                        <p:tgtEl>
                                          <p:spTgt spid="15"/>
                                        </p:tgtEl>
                                        <p:attrNameLst>
                                          <p:attrName>ppt_w</p:attrName>
                                        </p:attrNameLst>
                                      </p:cBhvr>
                                      <p:tavLst>
                                        <p:tav tm="0" fmla="#ppt_w*sin(2.5*pi*$)">
                                          <p:val>
                                            <p:fltVal val="0"/>
                                          </p:val>
                                        </p:tav>
                                        <p:tav tm="100000">
                                          <p:val>
                                            <p:fltVal val="1"/>
                                          </p:val>
                                        </p:tav>
                                      </p:tavLst>
                                    </p:anim>
                                    <p:anim calcmode="lin" valueType="num">
                                      <p:cBhvr>
                                        <p:cTn id="28" dur="1000" fill="hold"/>
                                        <p:tgtEl>
                                          <p:spTgt spid="1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5"/>
                                            </p:cond>
                                          </p:stCondLst>
                                          <p:endCondLst>
                                            <p:cond evt="onStopAudio" delay="0">
                                              <p:tgtEl>
                                                <p:sldTgt/>
                                              </p:tgtEl>
                                            </p:cond>
                                          </p:endCondLst>
                                        </p:cTn>
                                        <p:tgtEl>
                                          <p:sndTgt r:embed="rId4" name="1179 - synthesized musical horn.wav"/>
                                        </p:tgtEl>
                                      </p:cMediaNode>
                                    </p:audio>
                                  </p:subTnLst>
                                </p:cTn>
                              </p:par>
                            </p:childTnLst>
                          </p:cTn>
                        </p:par>
                      </p:childTnLst>
                    </p:cTn>
                  </p:par>
                  <p:par>
                    <p:cTn id="29" fill="hold">
                      <p:stCondLst>
                        <p:cond delay="indefinite"/>
                      </p:stCondLst>
                      <p:childTnLst>
                        <p:par>
                          <p:cTn id="30" fill="hold">
                            <p:stCondLst>
                              <p:cond delay="0"/>
                            </p:stCondLst>
                            <p:childTnLst>
                              <p:par>
                                <p:cTn id="31" presetID="52"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Scale>
                                      <p:cBhvr>
                                        <p:cTn id="3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5"/>
                                        </p:tgtEl>
                                        <p:attrNameLst>
                                          <p:attrName>ppt_x</p:attrName>
                                          <p:attrName>ppt_y</p:attrName>
                                        </p:attrNameLst>
                                      </p:cBhvr>
                                    </p:animMotion>
                                    <p:animEffect transition="in" filter="fade">
                                      <p:cBhvr>
                                        <p:cTn id="35" dur="1000"/>
                                        <p:tgtEl>
                                          <p:spTgt spid="25"/>
                                        </p:tgtEl>
                                      </p:cBhvr>
                                    </p:animEffect>
                                  </p:childTnLst>
                                  <p:subTnLst>
                                    <p:audio>
                                      <p:cMediaNode>
                                        <p:cTn display="0" masterRel="sameClick">
                                          <p:stCondLst>
                                            <p:cond evt="begin" delay="0">
                                              <p:tn val="31"/>
                                            </p:cond>
                                          </p:stCondLst>
                                          <p:endCondLst>
                                            <p:cond evt="onStopAudio" delay="0">
                                              <p:tgtEl>
                                                <p:sldTgt/>
                                              </p:tgtEl>
                                            </p:cond>
                                          </p:endCondLst>
                                        </p:cTn>
                                        <p:tgtEl>
                                          <p:sndTgt r:embed="rId5" name="0946 - pop pop.wav"/>
                                        </p:tgtEl>
                                      </p:cMediaNode>
                                    </p:audio>
                                  </p:subTnLst>
                                </p:cTn>
                              </p:par>
                            </p:childTnLst>
                          </p:cTn>
                        </p:par>
                      </p:childTnLst>
                    </p:cTn>
                  </p:par>
                  <p:par>
                    <p:cTn id="36" fill="hold">
                      <p:stCondLst>
                        <p:cond delay="indefinite"/>
                      </p:stCondLst>
                      <p:childTnLst>
                        <p:par>
                          <p:cTn id="37" fill="hold">
                            <p:stCondLst>
                              <p:cond delay="0"/>
                            </p:stCondLst>
                            <p:childTnLst>
                              <p:par>
                                <p:cTn id="38" presetID="52" presetClass="entr" presetSubtype="0" fill="hold" grpId="0" nodeType="clickEffect">
                                  <p:stCondLst>
                                    <p:cond delay="0"/>
                                  </p:stCondLst>
                                  <p:childTnLst>
                                    <p:set>
                                      <p:cBhvr>
                                        <p:cTn id="39" dur="1" fill="hold">
                                          <p:stCondLst>
                                            <p:cond delay="0"/>
                                          </p:stCondLst>
                                        </p:cTn>
                                        <p:tgtEl>
                                          <p:spTgt spid="26"/>
                                        </p:tgtEl>
                                        <p:attrNameLst>
                                          <p:attrName>style.visibility</p:attrName>
                                        </p:attrNameLst>
                                      </p:cBhvr>
                                      <p:to>
                                        <p:strVal val="visible"/>
                                      </p:to>
                                    </p:set>
                                    <p:animScale>
                                      <p:cBhvr>
                                        <p:cTn id="4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6"/>
                                        </p:tgtEl>
                                        <p:attrNameLst>
                                          <p:attrName>ppt_x</p:attrName>
                                          <p:attrName>ppt_y</p:attrName>
                                        </p:attrNameLst>
                                      </p:cBhvr>
                                    </p:animMotion>
                                    <p:animEffect transition="in" filter="fade">
                                      <p:cBhvr>
                                        <p:cTn id="42" dur="1000"/>
                                        <p:tgtEl>
                                          <p:spTgt spid="26"/>
                                        </p:tgtEl>
                                      </p:cBhvr>
                                    </p:animEffect>
                                  </p:childTnLst>
                                  <p:subTnLst>
                                    <p:audio>
                                      <p:cMediaNode>
                                        <p:cTn display="0" masterRel="sameClick">
                                          <p:stCondLst>
                                            <p:cond evt="begin" delay="0">
                                              <p:tn val="38"/>
                                            </p:cond>
                                          </p:stCondLst>
                                          <p:endCondLst>
                                            <p:cond evt="onStopAudio" delay="0">
                                              <p:tgtEl>
                                                <p:sldTgt/>
                                              </p:tgtEl>
                                            </p:cond>
                                          </p:endCondLst>
                                        </p:cTn>
                                        <p:tgtEl>
                                          <p:sndTgt r:embed="rId5" name="0946 - pop pop.wav"/>
                                        </p:tgtEl>
                                      </p:cMediaNode>
                                    </p:audio>
                                  </p:subTnLst>
                                </p:cTn>
                              </p:par>
                            </p:childTnLst>
                          </p:cTn>
                        </p:par>
                      </p:childTnLst>
                    </p:cTn>
                  </p:par>
                  <p:par>
                    <p:cTn id="43" fill="hold">
                      <p:stCondLst>
                        <p:cond delay="indefinite"/>
                      </p:stCondLst>
                      <p:childTnLst>
                        <p:par>
                          <p:cTn id="44" fill="hold">
                            <p:stCondLst>
                              <p:cond delay="0"/>
                            </p:stCondLst>
                            <p:childTnLst>
                              <p:par>
                                <p:cTn id="45" presetID="52"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Scale>
                                      <p:cBhvr>
                                        <p:cTn id="47"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7"/>
                                        </p:tgtEl>
                                        <p:attrNameLst>
                                          <p:attrName>ppt_x</p:attrName>
                                          <p:attrName>ppt_y</p:attrName>
                                        </p:attrNameLst>
                                      </p:cBhvr>
                                    </p:animMotion>
                                    <p:animEffect transition="in" filter="fade">
                                      <p:cBhvr>
                                        <p:cTn id="49" dur="1000"/>
                                        <p:tgtEl>
                                          <p:spTgt spid="27"/>
                                        </p:tgtEl>
                                      </p:cBhvr>
                                    </p:animEffect>
                                  </p:childTnLst>
                                  <p:subTnLst>
                                    <p:audio>
                                      <p:cMediaNode>
                                        <p:cTn display="0" masterRel="sameClick">
                                          <p:stCondLst>
                                            <p:cond evt="begin" delay="0">
                                              <p:tn val="45"/>
                                            </p:cond>
                                          </p:stCondLst>
                                          <p:endCondLst>
                                            <p:cond evt="onStopAudio" delay="0">
                                              <p:tgtEl>
                                                <p:sldTgt/>
                                              </p:tgtEl>
                                            </p:cond>
                                          </p:endCondLst>
                                        </p:cTn>
                                        <p:tgtEl>
                                          <p:sndTgt r:embed="rId5" name="0946 - pop pop.wav"/>
                                        </p:tgtEl>
                                      </p:cMediaNode>
                                    </p:audio>
                                  </p:subTnLst>
                                </p:cTn>
                              </p:par>
                            </p:childTnLst>
                          </p:cTn>
                        </p:par>
                      </p:childTnLst>
                    </p:cTn>
                  </p:par>
                  <p:par>
                    <p:cTn id="50" fill="hold">
                      <p:stCondLst>
                        <p:cond delay="indefinite"/>
                      </p:stCondLst>
                      <p:childTnLst>
                        <p:par>
                          <p:cTn id="51" fill="hold">
                            <p:stCondLst>
                              <p:cond delay="0"/>
                            </p:stCondLst>
                            <p:childTnLst>
                              <p:par>
                                <p:cTn id="52" presetID="52" presetClass="entr" presetSubtype="0" fill="hold" grpId="0" nodeType="clickEffect">
                                  <p:stCondLst>
                                    <p:cond delay="0"/>
                                  </p:stCondLst>
                                  <p:childTnLst>
                                    <p:set>
                                      <p:cBhvr>
                                        <p:cTn id="53" dur="1" fill="hold">
                                          <p:stCondLst>
                                            <p:cond delay="0"/>
                                          </p:stCondLst>
                                        </p:cTn>
                                        <p:tgtEl>
                                          <p:spTgt spid="28"/>
                                        </p:tgtEl>
                                        <p:attrNameLst>
                                          <p:attrName>style.visibility</p:attrName>
                                        </p:attrNameLst>
                                      </p:cBhvr>
                                      <p:to>
                                        <p:strVal val="visible"/>
                                      </p:to>
                                    </p:set>
                                    <p:animScale>
                                      <p:cBhvr>
                                        <p:cTn id="54"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8"/>
                                        </p:tgtEl>
                                        <p:attrNameLst>
                                          <p:attrName>ppt_x</p:attrName>
                                          <p:attrName>ppt_y</p:attrName>
                                        </p:attrNameLst>
                                      </p:cBhvr>
                                    </p:animMotion>
                                    <p:animEffect transition="in" filter="fade">
                                      <p:cBhvr>
                                        <p:cTn id="56" dur="1000"/>
                                        <p:tgtEl>
                                          <p:spTgt spid="28"/>
                                        </p:tgtEl>
                                      </p:cBhvr>
                                    </p:animEffect>
                                  </p:childTnLst>
                                  <p:subTnLst>
                                    <p:audio>
                                      <p:cMediaNode>
                                        <p:cTn display="0" masterRel="sameClick">
                                          <p:stCondLst>
                                            <p:cond evt="begin" delay="0">
                                              <p:tn val="52"/>
                                            </p:cond>
                                          </p:stCondLst>
                                          <p:endCondLst>
                                            <p:cond evt="onStopAudio" delay="0">
                                              <p:tgtEl>
                                                <p:sldTgt/>
                                              </p:tgtEl>
                                            </p:cond>
                                          </p:endCondLst>
                                        </p:cTn>
                                        <p:tgtEl>
                                          <p:sndTgt r:embed="rId5" name="0946 - pop pop.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3"/>
          <p:cNvGrpSpPr/>
          <p:nvPr/>
        </p:nvGrpSpPr>
        <p:grpSpPr>
          <a:xfrm>
            <a:off x="357158" y="357166"/>
            <a:ext cx="8429684" cy="1857388"/>
            <a:chOff x="500034" y="1000108"/>
            <a:chExt cx="8143932" cy="5214974"/>
          </a:xfrm>
        </p:grpSpPr>
        <p:sp>
          <p:nvSpPr>
            <p:cNvPr id="9" name="مخطط انسيابي: محطة طرفية 2"/>
            <p:cNvSpPr/>
            <p:nvPr/>
          </p:nvSpPr>
          <p:spPr>
            <a:xfrm>
              <a:off x="500034" y="1000108"/>
              <a:ext cx="8143932" cy="5214974"/>
            </a:xfrm>
            <a:prstGeom prst="roundRect">
              <a:avLst/>
            </a:prstGeom>
            <a:solidFill>
              <a:srgbClr val="0000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0" name="مستطيل ذو زوايا قطرية مخدوشة 3"/>
            <p:cNvSpPr/>
            <p:nvPr/>
          </p:nvSpPr>
          <p:spPr>
            <a:xfrm>
              <a:off x="601747" y="1285860"/>
              <a:ext cx="7910124" cy="4572032"/>
            </a:xfrm>
            <a:prstGeom prst="roundRect">
              <a:avLst/>
            </a:prstGeom>
            <a:solidFill>
              <a:srgbClr val="FFFFCC"/>
            </a:solidFill>
            <a:ln w="53975">
              <a:gradFill>
                <a:gsLst>
                  <a:gs pos="0">
                    <a:srgbClr val="FF3399"/>
                  </a:gs>
                  <a:gs pos="25000">
                    <a:srgbClr val="FF6633"/>
                  </a:gs>
                  <a:gs pos="50000">
                    <a:srgbClr val="FFFF00"/>
                  </a:gs>
                  <a:gs pos="75000">
                    <a:srgbClr val="01A78F"/>
                  </a:gs>
                  <a:gs pos="100000">
                    <a:srgbClr val="3366FF"/>
                  </a:gs>
                </a:gsLst>
                <a:lin ang="5400000" scaled="0"/>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11" name="Rectangle 1"/>
          <p:cNvSpPr>
            <a:spLocks noChangeArrowheads="1"/>
          </p:cNvSpPr>
          <p:nvPr/>
        </p:nvSpPr>
        <p:spPr bwMode="auto">
          <a:xfrm>
            <a:off x="428597" y="553690"/>
            <a:ext cx="8143932"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ar-EG" sz="4400" b="1" dirty="0" smtClean="0"/>
              <a:t>أ. </a:t>
            </a:r>
            <a:r>
              <a:rPr lang="ar-EG" sz="4400" b="1" dirty="0" smtClean="0">
                <a:solidFill>
                  <a:srgbClr val="0000FF"/>
                </a:solidFill>
              </a:rPr>
              <a:t>أكمل النص التالي بناء على ما تعرفه عن وسائل الإعلام</a:t>
            </a:r>
            <a:endParaRPr lang="en-US" sz="4400" dirty="0">
              <a:solidFill>
                <a:srgbClr val="0000FF"/>
              </a:solidFill>
            </a:endParaRPr>
          </a:p>
        </p:txBody>
      </p:sp>
      <p:grpSp>
        <p:nvGrpSpPr>
          <p:cNvPr id="3" name="مجموعة 11"/>
          <p:cNvGrpSpPr/>
          <p:nvPr/>
        </p:nvGrpSpPr>
        <p:grpSpPr>
          <a:xfrm>
            <a:off x="285720" y="2472048"/>
            <a:ext cx="8572560" cy="4028785"/>
            <a:chOff x="500034" y="1000108"/>
            <a:chExt cx="8143932" cy="5214974"/>
          </a:xfrm>
        </p:grpSpPr>
        <p:sp>
          <p:nvSpPr>
            <p:cNvPr id="13" name="مخطط انسيابي: محطة طرفية 2"/>
            <p:cNvSpPr/>
            <p:nvPr/>
          </p:nvSpPr>
          <p:spPr>
            <a:xfrm>
              <a:off x="500034" y="1000108"/>
              <a:ext cx="8143932" cy="5214974"/>
            </a:xfrm>
            <a:prstGeom prst="rect">
              <a:avLst/>
            </a:prstGeom>
            <a:solidFill>
              <a:srgbClr val="66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rgbClr val="660066"/>
                </a:solidFill>
              </a:endParaRPr>
            </a:p>
          </p:txBody>
        </p:sp>
        <p:sp>
          <p:nvSpPr>
            <p:cNvPr id="14" name="مستطيل ذو زوايا قطرية مخدوشة 3"/>
            <p:cNvSpPr/>
            <p:nvPr/>
          </p:nvSpPr>
          <p:spPr>
            <a:xfrm>
              <a:off x="639247" y="1285861"/>
              <a:ext cx="7865507" cy="4572032"/>
            </a:xfrm>
            <a:prstGeom prst="rect">
              <a:avLst/>
            </a:prstGeom>
            <a:solidFill>
              <a:schemeClr val="bg1"/>
            </a:solidFill>
            <a:ln w="53975">
              <a:gradFill>
                <a:gsLst>
                  <a:gs pos="0">
                    <a:srgbClr val="FF3399"/>
                  </a:gs>
                  <a:gs pos="25000">
                    <a:srgbClr val="FF6633"/>
                  </a:gs>
                  <a:gs pos="50000">
                    <a:srgbClr val="FFFF00"/>
                  </a:gs>
                  <a:gs pos="75000">
                    <a:srgbClr val="01A78F"/>
                  </a:gs>
                  <a:gs pos="100000">
                    <a:srgbClr val="3366FF"/>
                  </a:gs>
                </a:gsLst>
                <a:lin ang="5400000" scaled="0"/>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24" name="Rectangle 1"/>
          <p:cNvSpPr>
            <a:spLocks noChangeArrowheads="1"/>
          </p:cNvSpPr>
          <p:nvPr/>
        </p:nvSpPr>
        <p:spPr bwMode="auto">
          <a:xfrm>
            <a:off x="428596" y="3429000"/>
            <a:ext cx="821537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buFont typeface="Wingdings" pitchFamily="2" charset="2"/>
              <a:buChar char="q"/>
            </a:pPr>
            <a:r>
              <a:rPr lang="ar-EG" sz="4000" b="1" dirty="0" smtClean="0">
                <a:solidFill>
                  <a:srgbClr val="660066"/>
                </a:solidFill>
              </a:rPr>
              <a:t>من أمثلة وسائل الإعلام: الصحف والمجلات </a:t>
            </a:r>
            <a:endParaRPr lang="en-US" sz="4000" b="1" dirty="0" smtClean="0">
              <a:solidFill>
                <a:srgbClr val="660066"/>
              </a:solidFill>
            </a:endParaRPr>
          </a:p>
          <a:p>
            <a:pPr lvl="0"/>
            <a:endParaRPr lang="en-US" sz="4000" b="1" dirty="0" smtClean="0">
              <a:solidFill>
                <a:srgbClr val="660066"/>
              </a:solidFill>
            </a:endParaRPr>
          </a:p>
          <a:p>
            <a:pPr lvl="0"/>
            <a:r>
              <a:rPr lang="ar-EG" sz="4000" b="1" dirty="0" smtClean="0">
                <a:solidFill>
                  <a:srgbClr val="660066"/>
                </a:solidFill>
              </a:rPr>
              <a:t>و</a:t>
            </a:r>
            <a:r>
              <a:rPr lang="ar-EG" sz="900" dirty="0" smtClean="0">
                <a:solidFill>
                  <a:srgbClr val="660066"/>
                </a:solidFill>
              </a:rPr>
              <a:t>.................................................................................</a:t>
            </a:r>
            <a:endParaRPr lang="en-US" sz="900" dirty="0">
              <a:solidFill>
                <a:srgbClr val="660066"/>
              </a:solidFill>
            </a:endParaRPr>
          </a:p>
        </p:txBody>
      </p:sp>
      <p:sp>
        <p:nvSpPr>
          <p:cNvPr id="29" name="مربع نص 28"/>
          <p:cNvSpPr txBox="1"/>
          <p:nvPr/>
        </p:nvSpPr>
        <p:spPr>
          <a:xfrm>
            <a:off x="1214414" y="6211669"/>
            <a:ext cx="184731" cy="646331"/>
          </a:xfrm>
          <a:prstGeom prst="rect">
            <a:avLst/>
          </a:prstGeom>
          <a:noFill/>
        </p:spPr>
        <p:txBody>
          <a:bodyPr wrap="none" rtlCol="0">
            <a:spAutoFit/>
          </a:bodyPr>
          <a:lstStyle/>
          <a:p>
            <a:pPr lvl="0" algn="ctr"/>
            <a:endParaRPr lang="en-US" sz="3600" dirty="0" smtClean="0">
              <a:solidFill>
                <a:srgbClr val="C00000"/>
              </a:solidFill>
            </a:endParaRPr>
          </a:p>
        </p:txBody>
      </p:sp>
      <p:sp>
        <p:nvSpPr>
          <p:cNvPr id="16" name="مربع نص 15"/>
          <p:cNvSpPr txBox="1"/>
          <p:nvPr/>
        </p:nvSpPr>
        <p:spPr>
          <a:xfrm>
            <a:off x="1357290" y="4714884"/>
            <a:ext cx="6654386" cy="646331"/>
          </a:xfrm>
          <a:prstGeom prst="rect">
            <a:avLst/>
          </a:prstGeom>
          <a:noFill/>
        </p:spPr>
        <p:txBody>
          <a:bodyPr wrap="none" rtlCol="0">
            <a:spAutoFit/>
          </a:bodyPr>
          <a:lstStyle/>
          <a:p>
            <a:pPr lvl="0" algn="ctr"/>
            <a:r>
              <a:rPr lang="ar-SA" sz="3600" b="1" dirty="0" smtClean="0">
                <a:solidFill>
                  <a:srgbClr val="C00000"/>
                </a:solidFill>
              </a:rPr>
              <a:t>الإذاعة والتلفاز بقنواته المحلية والفضائية. </a:t>
            </a:r>
            <a:endParaRPr lang="en-US" sz="3600" dirty="0" smtClean="0">
              <a:solidFill>
                <a:srgbClr val="C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fmla="#ppt_w*sin(2.5*pi*$)">
                                          <p:val>
                                            <p:fltVal val="0"/>
                                          </p:val>
                                        </p:tav>
                                        <p:tav tm="100000">
                                          <p:val>
                                            <p:fltVal val="1"/>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1179 - synthesized musical horn.wav"/>
                                        </p:tgtEl>
                                      </p:cMediaNode>
                                    </p:audio>
                                  </p:subTnLst>
                                </p:cTn>
                              </p:par>
                            </p:childTnLst>
                          </p:cTn>
                        </p:par>
                      </p:childTnLst>
                    </p:cTn>
                  </p:par>
                  <p:par>
                    <p:cTn id="9" fill="hold">
                      <p:stCondLst>
                        <p:cond delay="indefinite"/>
                      </p:stCondLst>
                      <p:childTnLst>
                        <p:par>
                          <p:cTn id="10" fill="hold">
                            <p:stCondLst>
                              <p:cond delay="0"/>
                            </p:stCondLst>
                            <p:childTnLst>
                              <p:par>
                                <p:cTn id="11" presetID="52"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Scale>
                                      <p:cBhvr>
                                        <p:cTn id="1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6"/>
                                        </p:tgtEl>
                                        <p:attrNameLst>
                                          <p:attrName>ppt_x</p:attrName>
                                          <p:attrName>ppt_y</p:attrName>
                                        </p:attrNameLst>
                                      </p:cBhvr>
                                    </p:animMotion>
                                    <p:animEffect transition="in" filter="fade">
                                      <p:cBhvr>
                                        <p:cTn id="15" dur="1000"/>
                                        <p:tgtEl>
                                          <p:spTgt spid="16"/>
                                        </p:tgtEl>
                                      </p:cBhvr>
                                    </p:animEffect>
                                  </p:childTnLst>
                                  <p:subTnLst>
                                    <p:audio>
                                      <p:cMediaNode>
                                        <p:cTn display="0" masterRel="sameClick">
                                          <p:stCondLst>
                                            <p:cond evt="begin" delay="0">
                                              <p:tn val="11"/>
                                            </p:cond>
                                          </p:stCondLst>
                                          <p:endCondLst>
                                            <p:cond evt="onStopAudio" delay="0">
                                              <p:tgtEl>
                                                <p:sldTgt/>
                                              </p:tgtEl>
                                            </p:cond>
                                          </p:endCondLst>
                                        </p:cTn>
                                        <p:tgtEl>
                                          <p:sndTgt r:embed="rId4" name="0946 - pop pop.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lll.gif"/>
          <p:cNvPicPr>
            <a:picLocks noChangeAspect="1"/>
          </p:cNvPicPr>
          <p:nvPr/>
        </p:nvPicPr>
        <p:blipFill>
          <a:blip r:embed="rId4" cstate="print">
            <a:lum contrast="40000"/>
          </a:blip>
          <a:stretch>
            <a:fillRect/>
          </a:stretch>
        </p:blipFill>
        <p:spPr>
          <a:xfrm>
            <a:off x="1408832" y="1705350"/>
            <a:ext cx="6200138" cy="3030647"/>
          </a:xfrm>
          <a:prstGeom prst="rect">
            <a:avLst/>
          </a:prstGeom>
        </p:spPr>
      </p:pic>
      <p:sp>
        <p:nvSpPr>
          <p:cNvPr id="33793" name="Rectangle 1"/>
          <p:cNvSpPr>
            <a:spLocks noChangeArrowheads="1"/>
          </p:cNvSpPr>
          <p:nvPr/>
        </p:nvSpPr>
        <p:spPr bwMode="auto">
          <a:xfrm>
            <a:off x="1646182" y="2563176"/>
            <a:ext cx="5300883"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rtl="0"/>
            <a:r>
              <a:rPr lang="ar-EG" sz="7200" b="1" dirty="0" smtClean="0">
                <a:solidFill>
                  <a:srgbClr val="0000FF"/>
                </a:solidFill>
              </a:rPr>
              <a:t>الوحدة القرائية</a:t>
            </a:r>
            <a:endParaRPr lang="en-US" sz="7200" dirty="0">
              <a:solidFill>
                <a:srgbClr val="0000FF"/>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0135 - تدفق مياه النهر.wav"/>
                                        </p:tgtEl>
                                      </p:cMediaNode>
                                    </p:audio>
                                  </p:subTnLst>
                                </p:cTn>
                              </p:par>
                              <p:par>
                                <p:cTn id="9" presetID="23" presetClass="entr" presetSubtype="16" fill="hold" grpId="0" nodeType="withEffect">
                                  <p:stCondLst>
                                    <p:cond delay="0"/>
                                  </p:stCondLst>
                                  <p:childTnLst>
                                    <p:set>
                                      <p:cBhvr>
                                        <p:cTn id="10" dur="1" fill="hold">
                                          <p:stCondLst>
                                            <p:cond delay="0"/>
                                          </p:stCondLst>
                                        </p:cTn>
                                        <p:tgtEl>
                                          <p:spTgt spid="33793"/>
                                        </p:tgtEl>
                                        <p:attrNameLst>
                                          <p:attrName>style.visibility</p:attrName>
                                        </p:attrNameLst>
                                      </p:cBhvr>
                                      <p:to>
                                        <p:strVal val="visible"/>
                                      </p:to>
                                    </p:set>
                                    <p:anim calcmode="lin" valueType="num">
                                      <p:cBhvr>
                                        <p:cTn id="11" dur="1000" fill="hold"/>
                                        <p:tgtEl>
                                          <p:spTgt spid="33793"/>
                                        </p:tgtEl>
                                        <p:attrNameLst>
                                          <p:attrName>ppt_w</p:attrName>
                                        </p:attrNameLst>
                                      </p:cBhvr>
                                      <p:tavLst>
                                        <p:tav tm="0">
                                          <p:val>
                                            <p:fltVal val="0"/>
                                          </p:val>
                                        </p:tav>
                                        <p:tav tm="100000">
                                          <p:val>
                                            <p:strVal val="#ppt_w"/>
                                          </p:val>
                                        </p:tav>
                                      </p:tavLst>
                                    </p:anim>
                                    <p:anim calcmode="lin" valueType="num">
                                      <p:cBhvr>
                                        <p:cTn id="12" dur="1000" fill="hold"/>
                                        <p:tgtEl>
                                          <p:spTgt spid="3379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3"/>
          <p:cNvGrpSpPr/>
          <p:nvPr/>
        </p:nvGrpSpPr>
        <p:grpSpPr>
          <a:xfrm>
            <a:off x="357158" y="357166"/>
            <a:ext cx="8429684" cy="1857388"/>
            <a:chOff x="500034" y="1000108"/>
            <a:chExt cx="8143932" cy="5214974"/>
          </a:xfrm>
        </p:grpSpPr>
        <p:sp>
          <p:nvSpPr>
            <p:cNvPr id="9" name="مخطط انسيابي: محطة طرفية 2"/>
            <p:cNvSpPr/>
            <p:nvPr/>
          </p:nvSpPr>
          <p:spPr>
            <a:xfrm>
              <a:off x="500034" y="1000108"/>
              <a:ext cx="8143932" cy="5214974"/>
            </a:xfrm>
            <a:prstGeom prst="roundRect">
              <a:avLst/>
            </a:prstGeom>
            <a:solidFill>
              <a:srgbClr val="0000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0" name="مستطيل ذو زوايا قطرية مخدوشة 3"/>
            <p:cNvSpPr/>
            <p:nvPr/>
          </p:nvSpPr>
          <p:spPr>
            <a:xfrm>
              <a:off x="601747" y="1285860"/>
              <a:ext cx="7910124" cy="4572032"/>
            </a:xfrm>
            <a:prstGeom prst="roundRect">
              <a:avLst/>
            </a:prstGeom>
            <a:solidFill>
              <a:srgbClr val="FFFFCC"/>
            </a:solidFill>
            <a:ln w="53975">
              <a:gradFill>
                <a:gsLst>
                  <a:gs pos="0">
                    <a:srgbClr val="FF3399"/>
                  </a:gs>
                  <a:gs pos="25000">
                    <a:srgbClr val="FF6633"/>
                  </a:gs>
                  <a:gs pos="50000">
                    <a:srgbClr val="FFFF00"/>
                  </a:gs>
                  <a:gs pos="75000">
                    <a:srgbClr val="01A78F"/>
                  </a:gs>
                  <a:gs pos="100000">
                    <a:srgbClr val="3366FF"/>
                  </a:gs>
                </a:gsLst>
                <a:lin ang="5400000" scaled="0"/>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11" name="Rectangle 1"/>
          <p:cNvSpPr>
            <a:spLocks noChangeArrowheads="1"/>
          </p:cNvSpPr>
          <p:nvPr/>
        </p:nvSpPr>
        <p:spPr bwMode="auto">
          <a:xfrm>
            <a:off x="428597" y="553690"/>
            <a:ext cx="8143932"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ar-EG" sz="4400" b="1" dirty="0" smtClean="0"/>
              <a:t>أ. </a:t>
            </a:r>
            <a:r>
              <a:rPr lang="ar-EG" sz="4400" b="1" dirty="0" smtClean="0">
                <a:solidFill>
                  <a:srgbClr val="0000FF"/>
                </a:solidFill>
              </a:rPr>
              <a:t>أكمل النص التالي بناء على ما تعرفه عن وسائل الإعلام</a:t>
            </a:r>
            <a:endParaRPr lang="en-US" sz="4400" dirty="0">
              <a:solidFill>
                <a:srgbClr val="0000FF"/>
              </a:solidFill>
            </a:endParaRPr>
          </a:p>
        </p:txBody>
      </p:sp>
      <p:grpSp>
        <p:nvGrpSpPr>
          <p:cNvPr id="3" name="مجموعة 11"/>
          <p:cNvGrpSpPr/>
          <p:nvPr/>
        </p:nvGrpSpPr>
        <p:grpSpPr>
          <a:xfrm>
            <a:off x="285720" y="2472048"/>
            <a:ext cx="8572560" cy="4028785"/>
            <a:chOff x="500034" y="1000108"/>
            <a:chExt cx="8143932" cy="5214974"/>
          </a:xfrm>
        </p:grpSpPr>
        <p:sp>
          <p:nvSpPr>
            <p:cNvPr id="13" name="مخطط انسيابي: محطة طرفية 2"/>
            <p:cNvSpPr/>
            <p:nvPr/>
          </p:nvSpPr>
          <p:spPr>
            <a:xfrm>
              <a:off x="500034" y="1000108"/>
              <a:ext cx="8143932" cy="5214974"/>
            </a:xfrm>
            <a:prstGeom prst="rect">
              <a:avLst/>
            </a:prstGeom>
            <a:solidFill>
              <a:srgbClr val="66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rgbClr val="660066"/>
                </a:solidFill>
              </a:endParaRPr>
            </a:p>
          </p:txBody>
        </p:sp>
        <p:sp>
          <p:nvSpPr>
            <p:cNvPr id="14" name="مستطيل ذو زوايا قطرية مخدوشة 3"/>
            <p:cNvSpPr/>
            <p:nvPr/>
          </p:nvSpPr>
          <p:spPr>
            <a:xfrm>
              <a:off x="639247" y="1285861"/>
              <a:ext cx="7865507" cy="4572032"/>
            </a:xfrm>
            <a:prstGeom prst="rect">
              <a:avLst/>
            </a:prstGeom>
            <a:solidFill>
              <a:schemeClr val="bg1"/>
            </a:solidFill>
            <a:ln w="53975">
              <a:gradFill>
                <a:gsLst>
                  <a:gs pos="0">
                    <a:srgbClr val="FF3399"/>
                  </a:gs>
                  <a:gs pos="25000">
                    <a:srgbClr val="FF6633"/>
                  </a:gs>
                  <a:gs pos="50000">
                    <a:srgbClr val="FFFF00"/>
                  </a:gs>
                  <a:gs pos="75000">
                    <a:srgbClr val="01A78F"/>
                  </a:gs>
                  <a:gs pos="100000">
                    <a:srgbClr val="3366FF"/>
                  </a:gs>
                </a:gsLst>
                <a:lin ang="5400000" scaled="0"/>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15" name="Rectangle 1"/>
          <p:cNvSpPr>
            <a:spLocks noChangeArrowheads="1"/>
          </p:cNvSpPr>
          <p:nvPr/>
        </p:nvSpPr>
        <p:spPr bwMode="auto">
          <a:xfrm>
            <a:off x="428596" y="2714620"/>
            <a:ext cx="8215370" cy="26930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buFont typeface="Wingdings" pitchFamily="2" charset="2"/>
              <a:buChar char="q"/>
            </a:pPr>
            <a:r>
              <a:rPr lang="ar-EG" sz="4000" b="1" dirty="0" smtClean="0">
                <a:solidFill>
                  <a:srgbClr val="660066"/>
                </a:solidFill>
              </a:rPr>
              <a:t>أهم أنواع المواد الصحفية في الأخبار الصحفية المتنوعة، </a:t>
            </a:r>
            <a:r>
              <a:rPr lang="ar-EG" sz="4000" b="1" dirty="0" err="1" smtClean="0">
                <a:solidFill>
                  <a:srgbClr val="660066"/>
                </a:solidFill>
              </a:rPr>
              <a:t>و</a:t>
            </a:r>
            <a:endParaRPr lang="en-US" sz="4000" b="1" dirty="0" smtClean="0">
              <a:solidFill>
                <a:srgbClr val="660066"/>
              </a:solidFill>
            </a:endParaRPr>
          </a:p>
          <a:p>
            <a:pPr lvl="0"/>
            <a:endParaRPr lang="en-US" sz="4000" b="1" dirty="0" smtClean="0">
              <a:solidFill>
                <a:srgbClr val="660066"/>
              </a:solidFill>
            </a:endParaRPr>
          </a:p>
          <a:p>
            <a:pPr lvl="0"/>
            <a:endParaRPr lang="en-US" sz="4000" b="1" dirty="0" smtClean="0">
              <a:solidFill>
                <a:srgbClr val="660066"/>
              </a:solidFill>
            </a:endParaRPr>
          </a:p>
          <a:p>
            <a:pPr lvl="0" algn="ctr"/>
            <a:r>
              <a:rPr lang="ar-EG" sz="900" dirty="0" smtClean="0">
                <a:solidFill>
                  <a:srgbClr val="660066"/>
                </a:solidFill>
              </a:rPr>
              <a:t>.......................................................</a:t>
            </a:r>
            <a:r>
              <a:rPr lang="en-US" sz="900" dirty="0" smtClean="0">
                <a:solidFill>
                  <a:srgbClr val="660066"/>
                </a:solidFill>
              </a:rPr>
              <a:t>..............................................................................................................................................................</a:t>
            </a:r>
            <a:r>
              <a:rPr lang="ar-EG" sz="900" dirty="0" smtClean="0">
                <a:solidFill>
                  <a:srgbClr val="660066"/>
                </a:solidFill>
              </a:rPr>
              <a:t>..................</a:t>
            </a:r>
            <a:endParaRPr lang="en-US" sz="900" dirty="0">
              <a:solidFill>
                <a:srgbClr val="660066"/>
              </a:solidFill>
            </a:endParaRPr>
          </a:p>
        </p:txBody>
      </p:sp>
      <p:sp>
        <p:nvSpPr>
          <p:cNvPr id="25" name="مربع نص 24"/>
          <p:cNvSpPr txBox="1"/>
          <p:nvPr/>
        </p:nvSpPr>
        <p:spPr>
          <a:xfrm>
            <a:off x="428596" y="4214818"/>
            <a:ext cx="8215370" cy="1754326"/>
          </a:xfrm>
          <a:prstGeom prst="rect">
            <a:avLst/>
          </a:prstGeom>
          <a:noFill/>
        </p:spPr>
        <p:txBody>
          <a:bodyPr wrap="square" rtlCol="0">
            <a:spAutoFit/>
          </a:bodyPr>
          <a:lstStyle/>
          <a:p>
            <a:pPr lvl="0" algn="ctr"/>
            <a:r>
              <a:rPr lang="ar-SA" sz="3600" b="1" dirty="0" smtClean="0">
                <a:solidFill>
                  <a:srgbClr val="C00000"/>
                </a:solidFill>
              </a:rPr>
              <a:t>والمقالات الصحفية المختلفة ما بين دينية وسياسية واجتماعية وثقافية وكذلك الإعلانات التجارية وهي تشغل حيزاً كبيراً من الصحف. </a:t>
            </a:r>
            <a:endParaRPr lang="en-US" sz="3600" dirty="0" smtClean="0">
              <a:solidFill>
                <a:srgbClr val="C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fmla="#ppt_w*sin(2.5*pi*$)">
                                          <p:val>
                                            <p:fltVal val="0"/>
                                          </p:val>
                                        </p:tav>
                                        <p:tav tm="100000">
                                          <p:val>
                                            <p:fltVal val="1"/>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1179 - synthesized musical horn.wav"/>
                                        </p:tgtEl>
                                      </p:cMediaNode>
                                    </p:audio>
                                  </p:subTnLst>
                                </p:cTn>
                              </p:par>
                            </p:childTnLst>
                          </p:cTn>
                        </p:par>
                      </p:childTnLst>
                    </p:cTn>
                  </p:par>
                  <p:par>
                    <p:cTn id="9" fill="hold">
                      <p:stCondLst>
                        <p:cond delay="indefinite"/>
                      </p:stCondLst>
                      <p:childTnLst>
                        <p:par>
                          <p:cTn id="10" fill="hold">
                            <p:stCondLst>
                              <p:cond delay="0"/>
                            </p:stCondLst>
                            <p:childTnLst>
                              <p:par>
                                <p:cTn id="11" presetID="52"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subTnLst>
                                    <p:audio>
                                      <p:cMediaNode>
                                        <p:cTn display="0" masterRel="sameClick">
                                          <p:stCondLst>
                                            <p:cond evt="begin" delay="0">
                                              <p:tn val="11"/>
                                            </p:cond>
                                          </p:stCondLst>
                                          <p:endCondLst>
                                            <p:cond evt="onStopAudio" delay="0">
                                              <p:tgtEl>
                                                <p:sldTgt/>
                                              </p:tgtEl>
                                            </p:cond>
                                          </p:endCondLst>
                                        </p:cTn>
                                        <p:tgtEl>
                                          <p:sndTgt r:embed="rId4" name="0946 - pop pop.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3"/>
          <p:cNvGrpSpPr/>
          <p:nvPr/>
        </p:nvGrpSpPr>
        <p:grpSpPr>
          <a:xfrm>
            <a:off x="357158" y="357166"/>
            <a:ext cx="8429684" cy="1857388"/>
            <a:chOff x="500034" y="1000108"/>
            <a:chExt cx="8143932" cy="5214974"/>
          </a:xfrm>
        </p:grpSpPr>
        <p:sp>
          <p:nvSpPr>
            <p:cNvPr id="9" name="مخطط انسيابي: محطة طرفية 2"/>
            <p:cNvSpPr/>
            <p:nvPr/>
          </p:nvSpPr>
          <p:spPr>
            <a:xfrm>
              <a:off x="500034" y="1000108"/>
              <a:ext cx="8143932" cy="5214974"/>
            </a:xfrm>
            <a:prstGeom prst="roundRect">
              <a:avLst/>
            </a:prstGeom>
            <a:solidFill>
              <a:srgbClr val="0000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0" name="مستطيل ذو زوايا قطرية مخدوشة 3"/>
            <p:cNvSpPr/>
            <p:nvPr/>
          </p:nvSpPr>
          <p:spPr>
            <a:xfrm>
              <a:off x="601747" y="1285860"/>
              <a:ext cx="7910124" cy="4572032"/>
            </a:xfrm>
            <a:prstGeom prst="roundRect">
              <a:avLst/>
            </a:prstGeom>
            <a:solidFill>
              <a:srgbClr val="FFFFCC"/>
            </a:solidFill>
            <a:ln w="53975">
              <a:gradFill>
                <a:gsLst>
                  <a:gs pos="0">
                    <a:srgbClr val="FF3399"/>
                  </a:gs>
                  <a:gs pos="25000">
                    <a:srgbClr val="FF6633"/>
                  </a:gs>
                  <a:gs pos="50000">
                    <a:srgbClr val="FFFF00"/>
                  </a:gs>
                  <a:gs pos="75000">
                    <a:srgbClr val="01A78F"/>
                  </a:gs>
                  <a:gs pos="100000">
                    <a:srgbClr val="3366FF"/>
                  </a:gs>
                </a:gsLst>
                <a:lin ang="5400000" scaled="0"/>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11" name="Rectangle 1"/>
          <p:cNvSpPr>
            <a:spLocks noChangeArrowheads="1"/>
          </p:cNvSpPr>
          <p:nvPr/>
        </p:nvSpPr>
        <p:spPr bwMode="auto">
          <a:xfrm>
            <a:off x="428597" y="553690"/>
            <a:ext cx="8143932"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ar-EG" sz="4400" b="1" dirty="0" smtClean="0"/>
              <a:t>أ. </a:t>
            </a:r>
            <a:r>
              <a:rPr lang="ar-EG" sz="4400" b="1" dirty="0" smtClean="0">
                <a:solidFill>
                  <a:srgbClr val="0000FF"/>
                </a:solidFill>
              </a:rPr>
              <a:t>أكمل النص التالي بناء على ما تعرفه عن وسائل الإعلام</a:t>
            </a:r>
            <a:endParaRPr lang="en-US" sz="4400" dirty="0">
              <a:solidFill>
                <a:srgbClr val="0000FF"/>
              </a:solidFill>
            </a:endParaRPr>
          </a:p>
        </p:txBody>
      </p:sp>
      <p:grpSp>
        <p:nvGrpSpPr>
          <p:cNvPr id="3" name="مجموعة 11"/>
          <p:cNvGrpSpPr/>
          <p:nvPr/>
        </p:nvGrpSpPr>
        <p:grpSpPr>
          <a:xfrm>
            <a:off x="285720" y="2472048"/>
            <a:ext cx="8572560" cy="4028785"/>
            <a:chOff x="500034" y="1000108"/>
            <a:chExt cx="8143932" cy="5214974"/>
          </a:xfrm>
        </p:grpSpPr>
        <p:sp>
          <p:nvSpPr>
            <p:cNvPr id="13" name="مخطط انسيابي: محطة طرفية 2"/>
            <p:cNvSpPr/>
            <p:nvPr/>
          </p:nvSpPr>
          <p:spPr>
            <a:xfrm>
              <a:off x="500034" y="1000108"/>
              <a:ext cx="8143932" cy="5214974"/>
            </a:xfrm>
            <a:prstGeom prst="rect">
              <a:avLst/>
            </a:prstGeom>
            <a:solidFill>
              <a:srgbClr val="66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rgbClr val="660066"/>
                </a:solidFill>
              </a:endParaRPr>
            </a:p>
          </p:txBody>
        </p:sp>
        <p:sp>
          <p:nvSpPr>
            <p:cNvPr id="14" name="مستطيل ذو زوايا قطرية مخدوشة 3"/>
            <p:cNvSpPr/>
            <p:nvPr/>
          </p:nvSpPr>
          <p:spPr>
            <a:xfrm>
              <a:off x="639247" y="1285861"/>
              <a:ext cx="7865507" cy="4572032"/>
            </a:xfrm>
            <a:prstGeom prst="rect">
              <a:avLst/>
            </a:prstGeom>
            <a:solidFill>
              <a:schemeClr val="bg1"/>
            </a:solidFill>
            <a:ln w="53975">
              <a:gradFill>
                <a:gsLst>
                  <a:gs pos="0">
                    <a:srgbClr val="FF3399"/>
                  </a:gs>
                  <a:gs pos="25000">
                    <a:srgbClr val="FF6633"/>
                  </a:gs>
                  <a:gs pos="50000">
                    <a:srgbClr val="FFFF00"/>
                  </a:gs>
                  <a:gs pos="75000">
                    <a:srgbClr val="01A78F"/>
                  </a:gs>
                  <a:gs pos="100000">
                    <a:srgbClr val="3366FF"/>
                  </a:gs>
                </a:gsLst>
                <a:lin ang="5400000" scaled="0"/>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24" name="Rectangle 1"/>
          <p:cNvSpPr>
            <a:spLocks noChangeArrowheads="1"/>
          </p:cNvSpPr>
          <p:nvPr/>
        </p:nvSpPr>
        <p:spPr bwMode="auto">
          <a:xfrm>
            <a:off x="428596" y="2928934"/>
            <a:ext cx="8215370" cy="26930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Font typeface="Wingdings" pitchFamily="2" charset="2"/>
              <a:buChar char="q"/>
            </a:pPr>
            <a:r>
              <a:rPr lang="ar-EG" sz="4000" b="1" dirty="0" smtClean="0">
                <a:solidFill>
                  <a:srgbClr val="660066"/>
                </a:solidFill>
              </a:rPr>
              <a:t>أهم أنواع المواد الإذاعية </a:t>
            </a:r>
            <a:r>
              <a:rPr lang="ar-EG" sz="4000" b="1" dirty="0" err="1" smtClean="0">
                <a:solidFill>
                  <a:srgbClr val="660066"/>
                </a:solidFill>
              </a:rPr>
              <a:t>والتلفازية</a:t>
            </a:r>
            <a:r>
              <a:rPr lang="ar-EG" sz="4000" b="1" dirty="0" smtClean="0">
                <a:solidFill>
                  <a:srgbClr val="660066"/>
                </a:solidFill>
              </a:rPr>
              <a:t> هي الأخبار وتحليلاتها، واللقاءات وبرامج الحوار، </a:t>
            </a:r>
            <a:r>
              <a:rPr lang="ar-EG" sz="4000" b="1" dirty="0" err="1" smtClean="0">
                <a:solidFill>
                  <a:srgbClr val="660066"/>
                </a:solidFill>
              </a:rPr>
              <a:t>و</a:t>
            </a:r>
            <a:endParaRPr lang="en-US" sz="4000" b="1" dirty="0" smtClean="0">
              <a:solidFill>
                <a:srgbClr val="660066"/>
              </a:solidFill>
            </a:endParaRPr>
          </a:p>
          <a:p>
            <a:endParaRPr lang="en-US" sz="4000" b="1" dirty="0" smtClean="0">
              <a:solidFill>
                <a:srgbClr val="660066"/>
              </a:solidFill>
            </a:endParaRPr>
          </a:p>
          <a:p>
            <a:endParaRPr lang="en-US" sz="4000" b="1" dirty="0" smtClean="0">
              <a:solidFill>
                <a:srgbClr val="660066"/>
              </a:solidFill>
            </a:endParaRPr>
          </a:p>
          <a:p>
            <a:r>
              <a:rPr lang="ar-EG" sz="900" dirty="0" smtClean="0">
                <a:solidFill>
                  <a:srgbClr val="660066"/>
                </a:solidFill>
              </a:rPr>
              <a:t>.................................................................................</a:t>
            </a:r>
            <a:endParaRPr lang="en-US" sz="900" dirty="0">
              <a:solidFill>
                <a:srgbClr val="660066"/>
              </a:solidFill>
            </a:endParaRPr>
          </a:p>
        </p:txBody>
      </p:sp>
      <p:sp>
        <p:nvSpPr>
          <p:cNvPr id="29" name="مربع نص 28"/>
          <p:cNvSpPr txBox="1"/>
          <p:nvPr/>
        </p:nvSpPr>
        <p:spPr>
          <a:xfrm>
            <a:off x="500034" y="4429132"/>
            <a:ext cx="8215370" cy="1754326"/>
          </a:xfrm>
          <a:prstGeom prst="rect">
            <a:avLst/>
          </a:prstGeom>
          <a:noFill/>
        </p:spPr>
        <p:txBody>
          <a:bodyPr wrap="square" rtlCol="0">
            <a:spAutoFit/>
          </a:bodyPr>
          <a:lstStyle/>
          <a:p>
            <a:pPr algn="ctr"/>
            <a:r>
              <a:rPr lang="ar-SA" sz="3600" b="1" dirty="0" smtClean="0">
                <a:solidFill>
                  <a:srgbClr val="C00000"/>
                </a:solidFill>
              </a:rPr>
              <a:t>والبرامج التوجيهية والأفلام والمشاهد التمثيلية والإعلانات التجارية التي أصبحت جزءاً لا يتجزأ من وقت البث.</a:t>
            </a:r>
            <a:endParaRPr lang="en-US" sz="3600" b="1" dirty="0">
              <a:solidFill>
                <a:srgbClr val="C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fmla="#ppt_w*sin(2.5*pi*$)">
                                          <p:val>
                                            <p:fltVal val="0"/>
                                          </p:val>
                                        </p:tav>
                                        <p:tav tm="100000">
                                          <p:val>
                                            <p:fltVal val="1"/>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1179 - synthesized musical horn.wav"/>
                                        </p:tgtEl>
                                      </p:cMediaNode>
                                    </p:audio>
                                  </p:subTnLst>
                                </p:cTn>
                              </p:par>
                            </p:childTnLst>
                          </p:cTn>
                        </p:par>
                      </p:childTnLst>
                    </p:cTn>
                  </p:par>
                  <p:par>
                    <p:cTn id="9" fill="hold">
                      <p:stCondLst>
                        <p:cond delay="indefinite"/>
                      </p:stCondLst>
                      <p:childTnLst>
                        <p:par>
                          <p:cTn id="10" fill="hold">
                            <p:stCondLst>
                              <p:cond delay="0"/>
                            </p:stCondLst>
                            <p:childTnLst>
                              <p:par>
                                <p:cTn id="11" presetID="52"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Scale>
                                      <p:cBhvr>
                                        <p:cTn id="13"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9"/>
                                        </p:tgtEl>
                                        <p:attrNameLst>
                                          <p:attrName>ppt_x</p:attrName>
                                          <p:attrName>ppt_y</p:attrName>
                                        </p:attrNameLst>
                                      </p:cBhvr>
                                    </p:animMotion>
                                    <p:animEffect transition="in" filter="fade">
                                      <p:cBhvr>
                                        <p:cTn id="15" dur="1000"/>
                                        <p:tgtEl>
                                          <p:spTgt spid="29"/>
                                        </p:tgtEl>
                                      </p:cBhvr>
                                    </p:animEffect>
                                  </p:childTnLst>
                                  <p:subTnLst>
                                    <p:audio>
                                      <p:cMediaNode>
                                        <p:cTn display="0" masterRel="sameClick">
                                          <p:stCondLst>
                                            <p:cond evt="begin" delay="0">
                                              <p:tn val="11"/>
                                            </p:cond>
                                          </p:stCondLst>
                                          <p:endCondLst>
                                            <p:cond evt="onStopAudio" delay="0">
                                              <p:tgtEl>
                                                <p:sldTgt/>
                                              </p:tgtEl>
                                            </p:cond>
                                          </p:endCondLst>
                                        </p:cTn>
                                        <p:tgtEl>
                                          <p:sndTgt r:embed="rId4" name="0946 - pop pop.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0228.WMF"/>
          <p:cNvPicPr>
            <a:picLocks noChangeAspect="1"/>
          </p:cNvPicPr>
          <p:nvPr/>
        </p:nvPicPr>
        <p:blipFill>
          <a:blip r:embed="rId4" cstate="print"/>
          <a:stretch>
            <a:fillRect/>
          </a:stretch>
        </p:blipFill>
        <p:spPr>
          <a:xfrm>
            <a:off x="428596" y="2083672"/>
            <a:ext cx="8358245" cy="2743383"/>
          </a:xfrm>
          <a:prstGeom prst="rect">
            <a:avLst/>
          </a:prstGeom>
        </p:spPr>
      </p:pic>
      <p:sp>
        <p:nvSpPr>
          <p:cNvPr id="5" name="Rectangle 1"/>
          <p:cNvSpPr>
            <a:spLocks noChangeArrowheads="1"/>
          </p:cNvSpPr>
          <p:nvPr/>
        </p:nvSpPr>
        <p:spPr bwMode="auto">
          <a:xfrm>
            <a:off x="500034" y="2305474"/>
            <a:ext cx="8072494"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ar-EG" sz="4400" b="1" dirty="0" smtClean="0">
                <a:solidFill>
                  <a:srgbClr val="003300"/>
                </a:solidFill>
              </a:rPr>
              <a:t>ناقش مع زملائك الدور الإيجابي والسلبي لوسائل الإعلام شفهياً ثم اكتبه في الجدول التالي:</a:t>
            </a:r>
            <a:endParaRPr lang="en-US" sz="4400" dirty="0">
              <a:solidFill>
                <a:srgbClr val="0033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0375 - crunch sound.wav"/>
                                        </p:tgtEl>
                                      </p:cMediaNode>
                                    </p:audio>
                                  </p:subTnLst>
                                </p:cTn>
                              </p:par>
                              <p:par>
                                <p:cTn id="10" presetID="3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style.rotation</p:attrName>
                                        </p:attrNameLst>
                                      </p:cBhvr>
                                      <p:tavLst>
                                        <p:tav tm="0">
                                          <p:val>
                                            <p:fltVal val="720"/>
                                          </p:val>
                                        </p:tav>
                                        <p:tav tm="100000">
                                          <p:val>
                                            <p:fltVal val="0"/>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10"/>
                                            </p:cond>
                                          </p:stCondLst>
                                          <p:endCondLst>
                                            <p:cond evt="onStopAudio" delay="0">
                                              <p:tgtEl>
                                                <p:sldTgt/>
                                              </p:tgtEl>
                                            </p:cond>
                                          </p:endCondLst>
                                        </p:cTn>
                                        <p:tgtEl>
                                          <p:sndTgt r:embed="rId3" name="0375 - crunch sou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285720" y="378466"/>
          <a:ext cx="8501122" cy="6122367"/>
        </p:xfrm>
        <a:graphic>
          <a:graphicData uri="http://schemas.openxmlformats.org/drawingml/2006/table">
            <a:tbl>
              <a:tblPr firstRow="1" bandRow="1">
                <a:tableStyleId>{5C22544A-7EE6-4342-B048-85BDC9FD1C3A}</a:tableStyleId>
              </a:tblPr>
              <a:tblGrid>
                <a:gridCol w="4250561"/>
                <a:gridCol w="4250561"/>
              </a:tblGrid>
              <a:tr h="1375631">
                <a:tc>
                  <a:txBody>
                    <a:bodyPr/>
                    <a:lstStyle/>
                    <a:p>
                      <a:endParaRPr lang="en-US" dirty="0"/>
                    </a:p>
                  </a:txBody>
                  <a:tcPr>
                    <a:lnB w="12700" cap="flat" cmpd="sng" algn="ctr">
                      <a:solidFill>
                        <a:srgbClr val="800000"/>
                      </a:solidFill>
                      <a:prstDash val="solid"/>
                      <a:round/>
                      <a:headEnd type="none" w="med" len="med"/>
                      <a:tailEnd type="none" w="med" len="med"/>
                    </a:lnB>
                    <a:solidFill>
                      <a:srgbClr val="800000"/>
                    </a:solidFill>
                  </a:tcPr>
                </a:tc>
                <a:tc>
                  <a:txBody>
                    <a:bodyPr/>
                    <a:lstStyle/>
                    <a:p>
                      <a:endParaRPr lang="en-US" dirty="0"/>
                    </a:p>
                  </a:txBody>
                  <a:tcPr>
                    <a:lnB w="12700" cap="flat" cmpd="sng" algn="ctr">
                      <a:solidFill>
                        <a:srgbClr val="800000"/>
                      </a:solidFill>
                      <a:prstDash val="solid"/>
                      <a:round/>
                      <a:headEnd type="none" w="med" len="med"/>
                      <a:tailEnd type="none" w="med" len="med"/>
                    </a:lnB>
                    <a:solidFill>
                      <a:srgbClr val="800000"/>
                    </a:solidFill>
                  </a:tcPr>
                </a:tc>
              </a:tr>
              <a:tr h="4746736">
                <a:tc>
                  <a:txBody>
                    <a:bodyPr/>
                    <a:lstStyle/>
                    <a:p>
                      <a:endParaRPr lang="en-US" dirty="0"/>
                    </a:p>
                  </a:txBody>
                  <a:tcPr>
                    <a:lnL w="12700" cap="flat" cmpd="sng" algn="ctr">
                      <a:solidFill>
                        <a:srgbClr val="800000"/>
                      </a:solidFill>
                      <a:prstDash val="solid"/>
                      <a:round/>
                      <a:headEnd type="none" w="med" len="med"/>
                      <a:tailEnd type="none" w="med" len="med"/>
                    </a:lnL>
                    <a:lnR w="12700" cap="flat" cmpd="sng" algn="ctr">
                      <a:solidFill>
                        <a:srgbClr val="800000"/>
                      </a:solidFill>
                      <a:prstDash val="solid"/>
                      <a:round/>
                      <a:headEnd type="none" w="med" len="med"/>
                      <a:tailEnd type="none" w="med" len="med"/>
                    </a:lnR>
                    <a:lnT w="12700" cap="flat" cmpd="sng" algn="ctr">
                      <a:solidFill>
                        <a:srgbClr val="800000"/>
                      </a:solidFill>
                      <a:prstDash val="solid"/>
                      <a:round/>
                      <a:headEnd type="none" w="med" len="med"/>
                      <a:tailEnd type="none" w="med" len="med"/>
                    </a:lnT>
                    <a:lnB w="12700" cap="flat" cmpd="sng" algn="ctr">
                      <a:solidFill>
                        <a:srgbClr val="800000"/>
                      </a:solidFill>
                      <a:prstDash val="solid"/>
                      <a:round/>
                      <a:headEnd type="none" w="med" len="med"/>
                      <a:tailEnd type="none" w="med" len="med"/>
                    </a:lnB>
                    <a:blipFill>
                      <a:blip r:embed="rId6"/>
                      <a:tile tx="0" ty="0" sx="100000" sy="100000" flip="none" algn="tl"/>
                    </a:blipFill>
                  </a:tcPr>
                </a:tc>
                <a:tc>
                  <a:txBody>
                    <a:bodyPr/>
                    <a:lstStyle/>
                    <a:p>
                      <a:endParaRPr lang="en-US" dirty="0"/>
                    </a:p>
                  </a:txBody>
                  <a:tcPr>
                    <a:lnL w="12700" cap="flat" cmpd="sng" algn="ctr">
                      <a:solidFill>
                        <a:srgbClr val="800000"/>
                      </a:solidFill>
                      <a:prstDash val="solid"/>
                      <a:round/>
                      <a:headEnd type="none" w="med" len="med"/>
                      <a:tailEnd type="none" w="med" len="med"/>
                    </a:lnL>
                    <a:lnR w="12700" cap="flat" cmpd="sng" algn="ctr">
                      <a:solidFill>
                        <a:srgbClr val="800000"/>
                      </a:solidFill>
                      <a:prstDash val="solid"/>
                      <a:round/>
                      <a:headEnd type="none" w="med" len="med"/>
                      <a:tailEnd type="none" w="med" len="med"/>
                    </a:lnR>
                    <a:lnT w="12700" cap="flat" cmpd="sng" algn="ctr">
                      <a:solidFill>
                        <a:srgbClr val="800000"/>
                      </a:solidFill>
                      <a:prstDash val="solid"/>
                      <a:round/>
                      <a:headEnd type="none" w="med" len="med"/>
                      <a:tailEnd type="none" w="med" len="med"/>
                    </a:lnT>
                    <a:lnB w="12700" cap="flat" cmpd="sng" algn="ctr">
                      <a:solidFill>
                        <a:srgbClr val="800000"/>
                      </a:solidFill>
                      <a:prstDash val="solid"/>
                      <a:round/>
                      <a:headEnd type="none" w="med" len="med"/>
                      <a:tailEnd type="none" w="med" len="med"/>
                    </a:lnB>
                    <a:blipFill>
                      <a:blip r:embed="rId6"/>
                      <a:tile tx="0" ty="0" sx="100000" sy="100000" flip="none" algn="tl"/>
                    </a:blipFill>
                  </a:tcPr>
                </a:tc>
              </a:tr>
            </a:tbl>
          </a:graphicData>
        </a:graphic>
      </p:graphicFrame>
      <p:sp>
        <p:nvSpPr>
          <p:cNvPr id="3" name="مستطيل 2"/>
          <p:cNvSpPr/>
          <p:nvPr/>
        </p:nvSpPr>
        <p:spPr>
          <a:xfrm>
            <a:off x="4500562" y="500042"/>
            <a:ext cx="4209602" cy="1200329"/>
          </a:xfrm>
          <a:prstGeom prst="rect">
            <a:avLst/>
          </a:prstGeom>
        </p:spPr>
        <p:txBody>
          <a:bodyPr wrap="square">
            <a:spAutoFit/>
          </a:bodyPr>
          <a:lstStyle/>
          <a:p>
            <a:pPr algn="ctr"/>
            <a:r>
              <a:rPr lang="ar-EG" sz="3600" b="1" dirty="0" smtClean="0">
                <a:solidFill>
                  <a:schemeClr val="bg1"/>
                </a:solidFill>
              </a:rPr>
              <a:t>الدور الإيجابي لوسائل الإعلام (المنافع)</a:t>
            </a:r>
            <a:endParaRPr lang="en-US" sz="3600" dirty="0">
              <a:solidFill>
                <a:schemeClr val="bg1"/>
              </a:solidFill>
            </a:endParaRPr>
          </a:p>
        </p:txBody>
      </p:sp>
      <p:sp>
        <p:nvSpPr>
          <p:cNvPr id="4" name="مستطيل 3"/>
          <p:cNvSpPr/>
          <p:nvPr/>
        </p:nvSpPr>
        <p:spPr>
          <a:xfrm>
            <a:off x="305387" y="514159"/>
            <a:ext cx="4266613" cy="1200329"/>
          </a:xfrm>
          <a:prstGeom prst="rect">
            <a:avLst/>
          </a:prstGeom>
        </p:spPr>
        <p:txBody>
          <a:bodyPr wrap="square">
            <a:spAutoFit/>
          </a:bodyPr>
          <a:lstStyle/>
          <a:p>
            <a:pPr algn="ctr"/>
            <a:r>
              <a:rPr lang="ar-EG" sz="3600" b="1" dirty="0" smtClean="0">
                <a:solidFill>
                  <a:schemeClr val="bg1"/>
                </a:solidFill>
              </a:rPr>
              <a:t>الدور السلبي لوسائل الإعلام (الأضرار)</a:t>
            </a:r>
            <a:endParaRPr lang="en-US" sz="3600" dirty="0">
              <a:solidFill>
                <a:schemeClr val="bg1"/>
              </a:solidFill>
            </a:endParaRPr>
          </a:p>
        </p:txBody>
      </p:sp>
      <p:sp>
        <p:nvSpPr>
          <p:cNvPr id="5" name="مستطيل 4"/>
          <p:cNvSpPr/>
          <p:nvPr/>
        </p:nvSpPr>
        <p:spPr>
          <a:xfrm>
            <a:off x="4572000" y="1857364"/>
            <a:ext cx="4139759" cy="1200329"/>
          </a:xfrm>
          <a:prstGeom prst="rect">
            <a:avLst/>
          </a:prstGeom>
        </p:spPr>
        <p:txBody>
          <a:bodyPr wrap="square">
            <a:spAutoFit/>
          </a:bodyPr>
          <a:lstStyle/>
          <a:p>
            <a:pPr lvl="0"/>
            <a:r>
              <a:rPr lang="ar-EG" sz="3600" b="1" dirty="0" smtClean="0"/>
              <a:t>1. </a:t>
            </a:r>
            <a:r>
              <a:rPr lang="ar-SA" sz="3600" b="1" dirty="0" smtClean="0">
                <a:solidFill>
                  <a:srgbClr val="C00000"/>
                </a:solidFill>
              </a:rPr>
              <a:t>الحفاظ على الهوية الإسلامية والثقافة العربية. </a:t>
            </a:r>
            <a:endParaRPr lang="en-US" sz="3600" dirty="0">
              <a:solidFill>
                <a:srgbClr val="C00000"/>
              </a:solidFill>
            </a:endParaRPr>
          </a:p>
        </p:txBody>
      </p:sp>
      <p:sp>
        <p:nvSpPr>
          <p:cNvPr id="6" name="مستطيل 5"/>
          <p:cNvSpPr/>
          <p:nvPr/>
        </p:nvSpPr>
        <p:spPr>
          <a:xfrm>
            <a:off x="357158" y="1785926"/>
            <a:ext cx="4143404" cy="1754326"/>
          </a:xfrm>
          <a:prstGeom prst="rect">
            <a:avLst/>
          </a:prstGeom>
        </p:spPr>
        <p:txBody>
          <a:bodyPr wrap="square">
            <a:spAutoFit/>
          </a:bodyPr>
          <a:lstStyle/>
          <a:p>
            <a:pPr lvl="0" algn="ctr"/>
            <a:r>
              <a:rPr lang="ar-EG" sz="3600" b="1" dirty="0" smtClean="0"/>
              <a:t>1. </a:t>
            </a:r>
            <a:r>
              <a:rPr lang="ar-SA" sz="3600" b="1" dirty="0" smtClean="0">
                <a:solidFill>
                  <a:srgbClr val="800000"/>
                </a:solidFill>
              </a:rPr>
              <a:t>استخدام الإعلام المنحرف للتضليل والكذب وإخفاء الحقائق.</a:t>
            </a:r>
            <a:endParaRPr lang="en-US" sz="3600" dirty="0" smtClean="0">
              <a:solidFill>
                <a:srgbClr val="800000"/>
              </a:solidFill>
            </a:endParaRPr>
          </a:p>
        </p:txBody>
      </p:sp>
      <p:sp>
        <p:nvSpPr>
          <p:cNvPr id="7" name="مستطيل 6"/>
          <p:cNvSpPr/>
          <p:nvPr/>
        </p:nvSpPr>
        <p:spPr>
          <a:xfrm>
            <a:off x="4572000" y="3228803"/>
            <a:ext cx="4139759" cy="1200329"/>
          </a:xfrm>
          <a:prstGeom prst="rect">
            <a:avLst/>
          </a:prstGeom>
        </p:spPr>
        <p:txBody>
          <a:bodyPr wrap="square">
            <a:spAutoFit/>
          </a:bodyPr>
          <a:lstStyle/>
          <a:p>
            <a:pPr lvl="0"/>
            <a:r>
              <a:rPr lang="ar-EG" sz="3600" b="1" dirty="0" smtClean="0"/>
              <a:t>2. </a:t>
            </a:r>
            <a:r>
              <a:rPr lang="ar-SA" sz="3600" b="1" dirty="0" smtClean="0">
                <a:solidFill>
                  <a:srgbClr val="C00000"/>
                </a:solidFill>
              </a:rPr>
              <a:t>تربطنا مجتمعاتنا بالعالم من حولنا. </a:t>
            </a:r>
            <a:endParaRPr lang="en-US" sz="3600" dirty="0">
              <a:solidFill>
                <a:srgbClr val="C00000"/>
              </a:solidFill>
            </a:endParaRPr>
          </a:p>
        </p:txBody>
      </p:sp>
      <p:sp>
        <p:nvSpPr>
          <p:cNvPr id="8" name="مستطيل 7"/>
          <p:cNvSpPr/>
          <p:nvPr/>
        </p:nvSpPr>
        <p:spPr>
          <a:xfrm>
            <a:off x="357158" y="3571876"/>
            <a:ext cx="4143404" cy="2862322"/>
          </a:xfrm>
          <a:prstGeom prst="rect">
            <a:avLst/>
          </a:prstGeom>
        </p:spPr>
        <p:txBody>
          <a:bodyPr wrap="square">
            <a:spAutoFit/>
          </a:bodyPr>
          <a:lstStyle/>
          <a:p>
            <a:pPr lvl="0" algn="ctr"/>
            <a:r>
              <a:rPr lang="ar-EG" sz="3600" b="1" dirty="0" smtClean="0"/>
              <a:t>2. </a:t>
            </a:r>
            <a:r>
              <a:rPr lang="ar-SA" sz="3600" b="1" dirty="0" smtClean="0">
                <a:solidFill>
                  <a:srgbClr val="800000"/>
                </a:solidFill>
              </a:rPr>
              <a:t>بث رسائل غير مناسبة ومؤثرة على ثقافة وقيم المجتمع وثوابته مثل المسلسلات التي تناقض أخلاق المجتمع.</a:t>
            </a:r>
            <a:endParaRPr lang="en-US" sz="3600" dirty="0">
              <a:solidFill>
                <a:srgbClr val="800000"/>
              </a:solidFill>
            </a:endParaRPr>
          </a:p>
        </p:txBody>
      </p:sp>
      <p:sp>
        <p:nvSpPr>
          <p:cNvPr id="9" name="مستطيل 8"/>
          <p:cNvSpPr/>
          <p:nvPr/>
        </p:nvSpPr>
        <p:spPr>
          <a:xfrm>
            <a:off x="4572000" y="4500570"/>
            <a:ext cx="4139759" cy="1200329"/>
          </a:xfrm>
          <a:prstGeom prst="rect">
            <a:avLst/>
          </a:prstGeom>
        </p:spPr>
        <p:txBody>
          <a:bodyPr wrap="square">
            <a:spAutoFit/>
          </a:bodyPr>
          <a:lstStyle/>
          <a:p>
            <a:r>
              <a:rPr lang="ar-EG" sz="3600" b="1" dirty="0" smtClean="0"/>
              <a:t>3. </a:t>
            </a:r>
            <a:r>
              <a:rPr lang="ar-SA" sz="3600" b="1" dirty="0" smtClean="0">
                <a:solidFill>
                  <a:srgbClr val="C00000"/>
                </a:solidFill>
              </a:rPr>
              <a:t>تقدم لنا معلومات علمية وثقافية نافعة.</a:t>
            </a:r>
            <a:endParaRPr lang="en-US" sz="3600" dirty="0" smtClean="0">
              <a:solidFill>
                <a:srgbClr val="C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indows XP Recycle.wav"/>
                                        </p:tgtEl>
                                      </p:cMediaNode>
                                    </p:audio>
                                  </p:sub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Windows XP Recycle.wav"/>
                                        </p:tgtEl>
                                      </p:cMediaNode>
                                    </p:audio>
                                  </p:sub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3" name="Windows XP Recycle.wav"/>
                                        </p:tgtEl>
                                      </p:cMediaNode>
                                    </p:audio>
                                  </p:subTnLst>
                                </p:cTn>
                              </p:par>
                            </p:childTnLst>
                          </p:cTn>
                        </p:par>
                      </p:childTnLst>
                    </p:cTn>
                  </p:par>
                  <p:par>
                    <p:cTn id="14" fill="hold">
                      <p:stCondLst>
                        <p:cond delay="indefinite"/>
                      </p:stCondLst>
                      <p:childTnLst>
                        <p:par>
                          <p:cTn id="15" fill="hold">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6"/>
                                            </p:cond>
                                          </p:stCondLst>
                                          <p:endCondLst>
                                            <p:cond evt="onStopAudio" delay="0">
                                              <p:tgtEl>
                                                <p:sldTgt/>
                                              </p:tgtEl>
                                            </p:cond>
                                          </p:endCondLst>
                                        </p:cTn>
                                        <p:tgtEl>
                                          <p:sndTgt r:embed="rId4" name="Windows XP Ringout.wav"/>
                                        </p:tgtEl>
                                      </p:cMediaNode>
                                    </p:audio>
                                  </p:sub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subTnLst>
                                    <p:audio>
                                      <p:cMediaNode>
                                        <p:cTn display="0" masterRel="sameClick">
                                          <p:stCondLst>
                                            <p:cond evt="begin" delay="0">
                                              <p:tn val="24"/>
                                            </p:cond>
                                          </p:stCondLst>
                                          <p:endCondLst>
                                            <p:cond evt="onStopAudio" delay="0">
                                              <p:tgtEl>
                                                <p:sldTgt/>
                                              </p:tgtEl>
                                            </p:cond>
                                          </p:endCondLst>
                                        </p:cTn>
                                        <p:tgtEl>
                                          <p:sndTgt r:embed="rId5" name="Windows XP Battery Critical.wav"/>
                                        </p:tgtEl>
                                      </p:cMediaNode>
                                    </p:audio>
                                  </p:subTnLst>
                                </p:cTn>
                              </p:par>
                            </p:childTnLst>
                          </p:cTn>
                        </p:par>
                      </p:childTnLst>
                    </p:cTn>
                  </p:par>
                  <p:par>
                    <p:cTn id="29" fill="hold">
                      <p:stCondLst>
                        <p:cond delay="indefinite"/>
                      </p:stCondLst>
                      <p:childTnLst>
                        <p:par>
                          <p:cTn id="30" fill="hold">
                            <p:stCondLst>
                              <p:cond delay="0"/>
                            </p:stCondLst>
                            <p:childTnLst>
                              <p:par>
                                <p:cTn id="31" presetID="15"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31"/>
                                            </p:cond>
                                          </p:stCondLst>
                                          <p:endCondLst>
                                            <p:cond evt="onStopAudio" delay="0">
                                              <p:tgtEl>
                                                <p:sldTgt/>
                                              </p:tgtEl>
                                            </p:cond>
                                          </p:endCondLst>
                                        </p:cTn>
                                        <p:tgtEl>
                                          <p:sndTgt r:embed="rId4" name="Windows XP Ringout.wav"/>
                                        </p:tgtEl>
                                      </p:cMediaNode>
                                    </p:audio>
                                  </p:subTnLst>
                                </p:cTn>
                              </p:par>
                            </p:childTnLst>
                          </p:cTn>
                        </p:par>
                      </p:childTnLst>
                    </p:cTn>
                  </p:par>
                  <p:par>
                    <p:cTn id="37" fill="hold">
                      <p:stCondLst>
                        <p:cond delay="indefinite"/>
                      </p:stCondLst>
                      <p:childTnLst>
                        <p:par>
                          <p:cTn id="38" fill="hold">
                            <p:stCondLst>
                              <p:cond delay="0"/>
                            </p:stCondLst>
                            <p:childTnLst>
                              <p:par>
                                <p:cTn id="39" presetID="53"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subTnLst>
                                    <p:audio>
                                      <p:cMediaNode>
                                        <p:cTn display="0" masterRel="sameClick">
                                          <p:stCondLst>
                                            <p:cond evt="begin" delay="0">
                                              <p:tn val="39"/>
                                            </p:cond>
                                          </p:stCondLst>
                                          <p:endCondLst>
                                            <p:cond evt="onStopAudio" delay="0">
                                              <p:tgtEl>
                                                <p:sldTgt/>
                                              </p:tgtEl>
                                            </p:cond>
                                          </p:endCondLst>
                                        </p:cTn>
                                        <p:tgtEl>
                                          <p:sndTgt r:embed="rId5" name="Windows XP Battery Critical.wav"/>
                                        </p:tgtEl>
                                      </p:cMediaNode>
                                    </p:audio>
                                  </p:subTnLst>
                                </p:cTn>
                              </p:par>
                            </p:childTnLst>
                          </p:cTn>
                        </p:par>
                      </p:childTnLst>
                    </p:cTn>
                  </p:par>
                  <p:par>
                    <p:cTn id="44" fill="hold">
                      <p:stCondLst>
                        <p:cond delay="indefinite"/>
                      </p:stCondLst>
                      <p:childTnLst>
                        <p:par>
                          <p:cTn id="45" fill="hold">
                            <p:stCondLst>
                              <p:cond delay="0"/>
                            </p:stCondLst>
                            <p:childTnLst>
                              <p:par>
                                <p:cTn id="46" presetID="15" presetClass="entr" presetSubtype="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fltVal val="0"/>
                                          </p:val>
                                        </p:tav>
                                        <p:tav tm="100000">
                                          <p:val>
                                            <p:strVal val="#ppt_w"/>
                                          </p:val>
                                        </p:tav>
                                      </p:tavLst>
                                    </p:anim>
                                    <p:anim calcmode="lin" valueType="num">
                                      <p:cBhvr>
                                        <p:cTn id="49" dur="1000" fill="hold"/>
                                        <p:tgtEl>
                                          <p:spTgt spid="9"/>
                                        </p:tgtEl>
                                        <p:attrNameLst>
                                          <p:attrName>ppt_h</p:attrName>
                                        </p:attrNameLst>
                                      </p:cBhvr>
                                      <p:tavLst>
                                        <p:tav tm="0">
                                          <p:val>
                                            <p:fltVal val="0"/>
                                          </p:val>
                                        </p:tav>
                                        <p:tav tm="100000">
                                          <p:val>
                                            <p:strVal val="#ppt_h"/>
                                          </p:val>
                                        </p:tav>
                                      </p:tavLst>
                                    </p:anim>
                                    <p:anim calcmode="lin" valueType="num">
                                      <p:cBhvr>
                                        <p:cTn id="50"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9"/>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46"/>
                                            </p:cond>
                                          </p:stCondLst>
                                          <p:endCondLst>
                                            <p:cond evt="onStopAudio" delay="0">
                                              <p:tgtEl>
                                                <p:sldTgt/>
                                              </p:tgtEl>
                                            </p:cond>
                                          </p:endCondLst>
                                        </p:cTn>
                                        <p:tgtEl>
                                          <p:sndTgt r:embed="rId4" name="Windows XP Ringou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285720" y="378466"/>
          <a:ext cx="8501122" cy="6122367"/>
        </p:xfrm>
        <a:graphic>
          <a:graphicData uri="http://schemas.openxmlformats.org/drawingml/2006/table">
            <a:tbl>
              <a:tblPr firstRow="1" bandRow="1">
                <a:tableStyleId>{5C22544A-7EE6-4342-B048-85BDC9FD1C3A}</a:tableStyleId>
              </a:tblPr>
              <a:tblGrid>
                <a:gridCol w="4250561"/>
                <a:gridCol w="4250561"/>
              </a:tblGrid>
              <a:tr h="1375631">
                <a:tc>
                  <a:txBody>
                    <a:bodyPr/>
                    <a:lstStyle/>
                    <a:p>
                      <a:endParaRPr lang="en-US" dirty="0"/>
                    </a:p>
                  </a:txBody>
                  <a:tcPr>
                    <a:lnB w="12700" cap="flat" cmpd="sng" algn="ctr">
                      <a:solidFill>
                        <a:srgbClr val="800000"/>
                      </a:solidFill>
                      <a:prstDash val="solid"/>
                      <a:round/>
                      <a:headEnd type="none" w="med" len="med"/>
                      <a:tailEnd type="none" w="med" len="med"/>
                    </a:lnB>
                    <a:solidFill>
                      <a:srgbClr val="800000"/>
                    </a:solidFill>
                  </a:tcPr>
                </a:tc>
                <a:tc>
                  <a:txBody>
                    <a:bodyPr/>
                    <a:lstStyle/>
                    <a:p>
                      <a:endParaRPr lang="en-US" dirty="0"/>
                    </a:p>
                  </a:txBody>
                  <a:tcPr>
                    <a:lnB w="12700" cap="flat" cmpd="sng" algn="ctr">
                      <a:solidFill>
                        <a:srgbClr val="800000"/>
                      </a:solidFill>
                      <a:prstDash val="solid"/>
                      <a:round/>
                      <a:headEnd type="none" w="med" len="med"/>
                      <a:tailEnd type="none" w="med" len="med"/>
                    </a:lnB>
                    <a:solidFill>
                      <a:srgbClr val="800000"/>
                    </a:solidFill>
                  </a:tcPr>
                </a:tc>
              </a:tr>
              <a:tr h="4746736">
                <a:tc>
                  <a:txBody>
                    <a:bodyPr/>
                    <a:lstStyle/>
                    <a:p>
                      <a:endParaRPr lang="en-US" dirty="0"/>
                    </a:p>
                  </a:txBody>
                  <a:tcPr>
                    <a:lnL w="12700" cap="flat" cmpd="sng" algn="ctr">
                      <a:solidFill>
                        <a:srgbClr val="800000"/>
                      </a:solidFill>
                      <a:prstDash val="solid"/>
                      <a:round/>
                      <a:headEnd type="none" w="med" len="med"/>
                      <a:tailEnd type="none" w="med" len="med"/>
                    </a:lnL>
                    <a:lnR w="12700" cap="flat" cmpd="sng" algn="ctr">
                      <a:solidFill>
                        <a:srgbClr val="800000"/>
                      </a:solidFill>
                      <a:prstDash val="solid"/>
                      <a:round/>
                      <a:headEnd type="none" w="med" len="med"/>
                      <a:tailEnd type="none" w="med" len="med"/>
                    </a:lnR>
                    <a:lnT w="12700" cap="flat" cmpd="sng" algn="ctr">
                      <a:solidFill>
                        <a:srgbClr val="800000"/>
                      </a:solidFill>
                      <a:prstDash val="solid"/>
                      <a:round/>
                      <a:headEnd type="none" w="med" len="med"/>
                      <a:tailEnd type="none" w="med" len="med"/>
                    </a:lnT>
                    <a:lnB w="12700" cap="flat" cmpd="sng" algn="ctr">
                      <a:solidFill>
                        <a:srgbClr val="800000"/>
                      </a:solidFill>
                      <a:prstDash val="solid"/>
                      <a:round/>
                      <a:headEnd type="none" w="med" len="med"/>
                      <a:tailEnd type="none" w="med" len="med"/>
                    </a:lnB>
                    <a:blipFill>
                      <a:blip r:embed="rId5"/>
                      <a:tile tx="0" ty="0" sx="100000" sy="100000" flip="none" algn="tl"/>
                    </a:blipFill>
                  </a:tcPr>
                </a:tc>
                <a:tc>
                  <a:txBody>
                    <a:bodyPr/>
                    <a:lstStyle/>
                    <a:p>
                      <a:endParaRPr lang="en-US" dirty="0"/>
                    </a:p>
                  </a:txBody>
                  <a:tcPr>
                    <a:lnL w="12700" cap="flat" cmpd="sng" algn="ctr">
                      <a:solidFill>
                        <a:srgbClr val="800000"/>
                      </a:solidFill>
                      <a:prstDash val="solid"/>
                      <a:round/>
                      <a:headEnd type="none" w="med" len="med"/>
                      <a:tailEnd type="none" w="med" len="med"/>
                    </a:lnL>
                    <a:lnR w="12700" cap="flat" cmpd="sng" algn="ctr">
                      <a:solidFill>
                        <a:srgbClr val="800000"/>
                      </a:solidFill>
                      <a:prstDash val="solid"/>
                      <a:round/>
                      <a:headEnd type="none" w="med" len="med"/>
                      <a:tailEnd type="none" w="med" len="med"/>
                    </a:lnR>
                    <a:lnT w="12700" cap="flat" cmpd="sng" algn="ctr">
                      <a:solidFill>
                        <a:srgbClr val="800000"/>
                      </a:solidFill>
                      <a:prstDash val="solid"/>
                      <a:round/>
                      <a:headEnd type="none" w="med" len="med"/>
                      <a:tailEnd type="none" w="med" len="med"/>
                    </a:lnT>
                    <a:lnB w="12700" cap="flat" cmpd="sng" algn="ctr">
                      <a:solidFill>
                        <a:srgbClr val="800000"/>
                      </a:solidFill>
                      <a:prstDash val="solid"/>
                      <a:round/>
                      <a:headEnd type="none" w="med" len="med"/>
                      <a:tailEnd type="none" w="med" len="med"/>
                    </a:lnB>
                    <a:blipFill>
                      <a:blip r:embed="rId5"/>
                      <a:tile tx="0" ty="0" sx="100000" sy="100000" flip="none" algn="tl"/>
                    </a:blipFill>
                  </a:tcPr>
                </a:tc>
              </a:tr>
            </a:tbl>
          </a:graphicData>
        </a:graphic>
      </p:graphicFrame>
      <p:sp>
        <p:nvSpPr>
          <p:cNvPr id="3" name="مستطيل 2"/>
          <p:cNvSpPr/>
          <p:nvPr/>
        </p:nvSpPr>
        <p:spPr>
          <a:xfrm>
            <a:off x="4500562" y="500042"/>
            <a:ext cx="4209602" cy="1200329"/>
          </a:xfrm>
          <a:prstGeom prst="rect">
            <a:avLst/>
          </a:prstGeom>
        </p:spPr>
        <p:txBody>
          <a:bodyPr wrap="square">
            <a:spAutoFit/>
          </a:bodyPr>
          <a:lstStyle/>
          <a:p>
            <a:pPr algn="ctr"/>
            <a:r>
              <a:rPr lang="ar-EG" sz="3600" b="1" dirty="0" smtClean="0">
                <a:solidFill>
                  <a:schemeClr val="bg1"/>
                </a:solidFill>
              </a:rPr>
              <a:t>الدور الإيجابي لوسائل الإعلام (المنافع)</a:t>
            </a:r>
            <a:endParaRPr lang="en-US" sz="3600" dirty="0">
              <a:solidFill>
                <a:schemeClr val="bg1"/>
              </a:solidFill>
            </a:endParaRPr>
          </a:p>
        </p:txBody>
      </p:sp>
      <p:sp>
        <p:nvSpPr>
          <p:cNvPr id="4" name="مستطيل 3"/>
          <p:cNvSpPr/>
          <p:nvPr/>
        </p:nvSpPr>
        <p:spPr>
          <a:xfrm>
            <a:off x="305387" y="514159"/>
            <a:ext cx="4266613" cy="1200329"/>
          </a:xfrm>
          <a:prstGeom prst="rect">
            <a:avLst/>
          </a:prstGeom>
        </p:spPr>
        <p:txBody>
          <a:bodyPr wrap="square">
            <a:spAutoFit/>
          </a:bodyPr>
          <a:lstStyle/>
          <a:p>
            <a:pPr algn="ctr"/>
            <a:r>
              <a:rPr lang="ar-EG" sz="3600" b="1" dirty="0" smtClean="0">
                <a:solidFill>
                  <a:schemeClr val="bg1"/>
                </a:solidFill>
              </a:rPr>
              <a:t>الدور السلبي لوسائل الإعلام (الأضرار)</a:t>
            </a:r>
            <a:endParaRPr lang="en-US" sz="3600" dirty="0">
              <a:solidFill>
                <a:schemeClr val="bg1"/>
              </a:solidFill>
            </a:endParaRPr>
          </a:p>
        </p:txBody>
      </p:sp>
      <p:sp>
        <p:nvSpPr>
          <p:cNvPr id="5" name="مستطيل 4"/>
          <p:cNvSpPr/>
          <p:nvPr/>
        </p:nvSpPr>
        <p:spPr>
          <a:xfrm>
            <a:off x="4572000" y="1857364"/>
            <a:ext cx="4139759" cy="646331"/>
          </a:xfrm>
          <a:prstGeom prst="rect">
            <a:avLst/>
          </a:prstGeom>
        </p:spPr>
        <p:txBody>
          <a:bodyPr wrap="square">
            <a:spAutoFit/>
          </a:bodyPr>
          <a:lstStyle/>
          <a:p>
            <a:pPr lvl="0"/>
            <a:r>
              <a:rPr lang="ar-EG" sz="3600" b="1" dirty="0" smtClean="0"/>
              <a:t>4. </a:t>
            </a:r>
            <a:r>
              <a:rPr lang="ar-SA" sz="3600" b="1" dirty="0" smtClean="0">
                <a:solidFill>
                  <a:srgbClr val="C00000"/>
                </a:solidFill>
              </a:rPr>
              <a:t>مصادر رئيسة للترفيه.</a:t>
            </a:r>
            <a:endParaRPr lang="en-US" sz="3600" dirty="0">
              <a:solidFill>
                <a:srgbClr val="C00000"/>
              </a:solidFill>
            </a:endParaRPr>
          </a:p>
        </p:txBody>
      </p:sp>
      <p:sp>
        <p:nvSpPr>
          <p:cNvPr id="6" name="مستطيل 5"/>
          <p:cNvSpPr/>
          <p:nvPr/>
        </p:nvSpPr>
        <p:spPr>
          <a:xfrm>
            <a:off x="357158" y="2354041"/>
            <a:ext cx="4143404" cy="646331"/>
          </a:xfrm>
          <a:prstGeom prst="rect">
            <a:avLst/>
          </a:prstGeom>
        </p:spPr>
        <p:txBody>
          <a:bodyPr wrap="square">
            <a:spAutoFit/>
          </a:bodyPr>
          <a:lstStyle/>
          <a:p>
            <a:pPr lvl="0" algn="ctr"/>
            <a:r>
              <a:rPr lang="ar-EG" sz="3600" b="1" dirty="0" smtClean="0"/>
              <a:t>3. </a:t>
            </a:r>
            <a:r>
              <a:rPr lang="ar-SA" sz="3600" b="1" dirty="0" smtClean="0">
                <a:solidFill>
                  <a:srgbClr val="800000"/>
                </a:solidFill>
              </a:rPr>
              <a:t>تقديم أفكار مغلوطة. </a:t>
            </a:r>
            <a:endParaRPr lang="en-US" sz="3600" dirty="0" smtClean="0">
              <a:solidFill>
                <a:srgbClr val="800000"/>
              </a:solidFill>
            </a:endParaRPr>
          </a:p>
        </p:txBody>
      </p:sp>
      <p:sp>
        <p:nvSpPr>
          <p:cNvPr id="7" name="مستطيل 6"/>
          <p:cNvSpPr/>
          <p:nvPr/>
        </p:nvSpPr>
        <p:spPr>
          <a:xfrm>
            <a:off x="4572000" y="2643182"/>
            <a:ext cx="4139759" cy="1200329"/>
          </a:xfrm>
          <a:prstGeom prst="rect">
            <a:avLst/>
          </a:prstGeom>
        </p:spPr>
        <p:txBody>
          <a:bodyPr wrap="square">
            <a:spAutoFit/>
          </a:bodyPr>
          <a:lstStyle/>
          <a:p>
            <a:r>
              <a:rPr lang="ar-EG" sz="3600" b="1" dirty="0" smtClean="0"/>
              <a:t>5. </a:t>
            </a:r>
            <a:r>
              <a:rPr lang="ar-SA" sz="3600" b="1" dirty="0" smtClean="0">
                <a:solidFill>
                  <a:srgbClr val="C00000"/>
                </a:solidFill>
              </a:rPr>
              <a:t>تساعدنا على التواصل مع بعضنا.</a:t>
            </a:r>
            <a:endParaRPr lang="en-US" sz="3600" dirty="0" smtClean="0">
              <a:solidFill>
                <a:srgbClr val="C00000"/>
              </a:solidFill>
            </a:endParaRPr>
          </a:p>
        </p:txBody>
      </p:sp>
      <p:sp>
        <p:nvSpPr>
          <p:cNvPr id="8" name="مستطيل 7"/>
          <p:cNvSpPr/>
          <p:nvPr/>
        </p:nvSpPr>
        <p:spPr>
          <a:xfrm>
            <a:off x="357158" y="3571876"/>
            <a:ext cx="4143404" cy="2308324"/>
          </a:xfrm>
          <a:prstGeom prst="rect">
            <a:avLst/>
          </a:prstGeom>
        </p:spPr>
        <p:txBody>
          <a:bodyPr wrap="square">
            <a:spAutoFit/>
          </a:bodyPr>
          <a:lstStyle/>
          <a:p>
            <a:pPr lvl="0" algn="ctr"/>
            <a:r>
              <a:rPr lang="ar-EG" sz="3600" b="1" dirty="0" smtClean="0"/>
              <a:t>4. </a:t>
            </a:r>
            <a:r>
              <a:rPr lang="ar-SA" sz="3600" b="1" dirty="0" smtClean="0">
                <a:solidFill>
                  <a:srgbClr val="800000"/>
                </a:solidFill>
              </a:rPr>
              <a:t>قد يكون أداة لبث الشائعات دون تثبيت من صحة ما تنقله من أخبار ومعلومات.</a:t>
            </a:r>
            <a:endParaRPr lang="en-US" sz="3600" dirty="0">
              <a:solidFill>
                <a:srgbClr val="800000"/>
              </a:solidFill>
            </a:endParaRPr>
          </a:p>
        </p:txBody>
      </p:sp>
      <p:sp>
        <p:nvSpPr>
          <p:cNvPr id="9" name="مستطيل 8"/>
          <p:cNvSpPr/>
          <p:nvPr/>
        </p:nvSpPr>
        <p:spPr>
          <a:xfrm>
            <a:off x="4572000" y="3857628"/>
            <a:ext cx="4139759" cy="1200329"/>
          </a:xfrm>
          <a:prstGeom prst="rect">
            <a:avLst/>
          </a:prstGeom>
        </p:spPr>
        <p:txBody>
          <a:bodyPr wrap="square">
            <a:spAutoFit/>
          </a:bodyPr>
          <a:lstStyle/>
          <a:p>
            <a:r>
              <a:rPr lang="ar-EG" sz="3600" b="1" dirty="0" smtClean="0"/>
              <a:t>6. </a:t>
            </a:r>
            <a:r>
              <a:rPr lang="ar-SA" sz="3600" b="1" dirty="0" smtClean="0">
                <a:solidFill>
                  <a:srgbClr val="C00000"/>
                </a:solidFill>
              </a:rPr>
              <a:t>تساعدنا على فهم أنفسنا والآخرين.</a:t>
            </a:r>
            <a:endParaRPr lang="en-US" sz="3600" dirty="0" smtClean="0">
              <a:solidFill>
                <a:srgbClr val="C00000"/>
              </a:solidFill>
            </a:endParaRPr>
          </a:p>
        </p:txBody>
      </p:sp>
      <p:sp>
        <p:nvSpPr>
          <p:cNvPr id="10" name="مستطيل 9"/>
          <p:cNvSpPr/>
          <p:nvPr/>
        </p:nvSpPr>
        <p:spPr>
          <a:xfrm>
            <a:off x="4572000" y="5143512"/>
            <a:ext cx="4139759" cy="1200329"/>
          </a:xfrm>
          <a:prstGeom prst="rect">
            <a:avLst/>
          </a:prstGeom>
        </p:spPr>
        <p:txBody>
          <a:bodyPr wrap="square">
            <a:spAutoFit/>
          </a:bodyPr>
          <a:lstStyle/>
          <a:p>
            <a:r>
              <a:rPr lang="ar-EG" sz="3600" b="1" dirty="0" smtClean="0"/>
              <a:t>7. </a:t>
            </a:r>
            <a:r>
              <a:rPr lang="ar-SA" sz="3600" b="1" dirty="0" smtClean="0">
                <a:solidFill>
                  <a:srgbClr val="C00000"/>
                </a:solidFill>
              </a:rPr>
              <a:t>تشرح لنا كيفية عمل الأشياء.</a:t>
            </a:r>
            <a:endParaRPr lang="en-US" sz="3600" dirty="0" smtClean="0">
              <a:solidFill>
                <a:srgbClr val="C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Windows XP Ringout.wav"/>
                                        </p:tgtEl>
                                      </p:cMediaNode>
                                    </p:audio>
                                  </p:subTnLst>
                                </p:cTn>
                              </p:par>
                            </p:childTnLst>
                          </p:cTn>
                        </p:par>
                      </p:childTnLst>
                    </p:cTn>
                  </p:par>
                  <p:par>
                    <p:cTn id="11" fill="hold">
                      <p:stCondLst>
                        <p:cond delay="indefinite"/>
                      </p:stCondLst>
                      <p:childTnLst>
                        <p:par>
                          <p:cTn id="12" fill="hold">
                            <p:stCondLst>
                              <p:cond delay="0"/>
                            </p:stCondLst>
                            <p:childTnLst>
                              <p:par>
                                <p:cTn id="13" presetID="53"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subTnLst>
                                    <p:audio>
                                      <p:cMediaNode>
                                        <p:cTn display="0" masterRel="sameClick">
                                          <p:stCondLst>
                                            <p:cond evt="begin" delay="0">
                                              <p:tn val="13"/>
                                            </p:cond>
                                          </p:stCondLst>
                                          <p:endCondLst>
                                            <p:cond evt="onStopAudio" delay="0">
                                              <p:tgtEl>
                                                <p:sldTgt/>
                                              </p:tgtEl>
                                            </p:cond>
                                          </p:endCondLst>
                                        </p:cTn>
                                        <p:tgtEl>
                                          <p:sndTgt r:embed="rId4" name="Windows XP Battery Critical.wav"/>
                                        </p:tgtEl>
                                      </p:cMediaNode>
                                    </p:audio>
                                  </p:subTnLst>
                                </p:cTn>
                              </p:par>
                            </p:childTnLst>
                          </p:cTn>
                        </p:par>
                      </p:childTnLst>
                    </p:cTn>
                  </p:par>
                  <p:par>
                    <p:cTn id="18" fill="hold">
                      <p:stCondLst>
                        <p:cond delay="indefinite"/>
                      </p:stCondLst>
                      <p:childTnLst>
                        <p:par>
                          <p:cTn id="19" fill="hold">
                            <p:stCondLst>
                              <p:cond delay="0"/>
                            </p:stCondLst>
                            <p:childTnLst>
                              <p:par>
                                <p:cTn id="20" presetID="15"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 calcmode="lin" valueType="num">
                                      <p:cBhvr>
                                        <p:cTn id="2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7"/>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0"/>
                                            </p:cond>
                                          </p:stCondLst>
                                          <p:endCondLst>
                                            <p:cond evt="onStopAudio" delay="0">
                                              <p:tgtEl>
                                                <p:sldTgt/>
                                              </p:tgtEl>
                                            </p:cond>
                                          </p:endCondLst>
                                        </p:cTn>
                                        <p:tgtEl>
                                          <p:sndTgt r:embed="rId3" name="Windows XP Ringout.wav"/>
                                        </p:tgtEl>
                                      </p:cMediaNode>
                                    </p:audio>
                                  </p:subTnLst>
                                </p:cTn>
                              </p:par>
                            </p:childTnLst>
                          </p:cTn>
                        </p:par>
                      </p:childTnLst>
                    </p:cTn>
                  </p:par>
                  <p:par>
                    <p:cTn id="26" fill="hold">
                      <p:stCondLst>
                        <p:cond delay="indefinite"/>
                      </p:stCondLst>
                      <p:childTnLst>
                        <p:par>
                          <p:cTn id="27" fill="hold">
                            <p:stCondLst>
                              <p:cond delay="0"/>
                            </p:stCondLst>
                            <p:childTnLst>
                              <p:par>
                                <p:cTn id="28" presetID="53"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subTnLst>
                                    <p:audio>
                                      <p:cMediaNode>
                                        <p:cTn display="0" masterRel="sameClick">
                                          <p:stCondLst>
                                            <p:cond evt="begin" delay="0">
                                              <p:tn val="28"/>
                                            </p:cond>
                                          </p:stCondLst>
                                          <p:endCondLst>
                                            <p:cond evt="onStopAudio" delay="0">
                                              <p:tgtEl>
                                                <p:sldTgt/>
                                              </p:tgtEl>
                                            </p:cond>
                                          </p:endCondLst>
                                        </p:cTn>
                                        <p:tgtEl>
                                          <p:sndTgt r:embed="rId4" name="Windows XP Battery Critical.wav"/>
                                        </p:tgtEl>
                                      </p:cMediaNode>
                                    </p:audio>
                                  </p:sub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9"/>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35"/>
                                            </p:cond>
                                          </p:stCondLst>
                                          <p:endCondLst>
                                            <p:cond evt="onStopAudio" delay="0">
                                              <p:tgtEl>
                                                <p:sldTgt/>
                                              </p:tgtEl>
                                            </p:cond>
                                          </p:endCondLst>
                                        </p:cTn>
                                        <p:tgtEl>
                                          <p:sndTgt r:embed="rId3" name="Windows XP Ringout.wav"/>
                                        </p:tgtEl>
                                      </p:cMediaNode>
                                    </p:audio>
                                  </p:subTnLst>
                                </p:cTn>
                              </p:par>
                            </p:childTnLst>
                          </p:cTn>
                        </p:par>
                      </p:childTnLst>
                    </p:cTn>
                  </p:par>
                  <p:par>
                    <p:cTn id="41" fill="hold">
                      <p:stCondLst>
                        <p:cond delay="indefinite"/>
                      </p:stCondLst>
                      <p:childTnLst>
                        <p:par>
                          <p:cTn id="42" fill="hold">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1000" fill="hold"/>
                                        <p:tgtEl>
                                          <p:spTgt spid="10"/>
                                        </p:tgtEl>
                                        <p:attrNameLst>
                                          <p:attrName>ppt_w</p:attrName>
                                        </p:attrNameLst>
                                      </p:cBhvr>
                                      <p:tavLst>
                                        <p:tav tm="0">
                                          <p:val>
                                            <p:fltVal val="0"/>
                                          </p:val>
                                        </p:tav>
                                        <p:tav tm="100000">
                                          <p:val>
                                            <p:strVal val="#ppt_w"/>
                                          </p:val>
                                        </p:tav>
                                      </p:tavLst>
                                    </p:anim>
                                    <p:anim calcmode="lin" valueType="num">
                                      <p:cBhvr>
                                        <p:cTn id="46" dur="1000" fill="hold"/>
                                        <p:tgtEl>
                                          <p:spTgt spid="10"/>
                                        </p:tgtEl>
                                        <p:attrNameLst>
                                          <p:attrName>ppt_h</p:attrName>
                                        </p:attrNameLst>
                                      </p:cBhvr>
                                      <p:tavLst>
                                        <p:tav tm="0">
                                          <p:val>
                                            <p:fltVal val="0"/>
                                          </p:val>
                                        </p:tav>
                                        <p:tav tm="100000">
                                          <p:val>
                                            <p:strVal val="#ppt_h"/>
                                          </p:val>
                                        </p:tav>
                                      </p:tavLst>
                                    </p:anim>
                                    <p:anim calcmode="lin" valueType="num">
                                      <p:cBhvr>
                                        <p:cTn id="4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43"/>
                                            </p:cond>
                                          </p:stCondLst>
                                          <p:endCondLst>
                                            <p:cond evt="onStopAudio" delay="0">
                                              <p:tgtEl>
                                                <p:sldTgt/>
                                              </p:tgtEl>
                                            </p:cond>
                                          </p:endCondLst>
                                        </p:cTn>
                                        <p:tgtEl>
                                          <p:sndTgt r:embed="rId3" name="Windows XP Ringou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uo.png"/>
          <p:cNvPicPr>
            <a:picLocks noChangeAspect="1"/>
          </p:cNvPicPr>
          <p:nvPr/>
        </p:nvPicPr>
        <p:blipFill>
          <a:blip r:embed="rId5" cstate="print">
            <a:duotone>
              <a:prstClr val="black"/>
              <a:srgbClr val="FF00FF">
                <a:tint val="45000"/>
                <a:satMod val="400000"/>
              </a:srgbClr>
            </a:duotone>
            <a:lum bright="40000" contrast="80000"/>
          </a:blip>
          <a:stretch>
            <a:fillRect/>
          </a:stretch>
        </p:blipFill>
        <p:spPr>
          <a:xfrm>
            <a:off x="0" y="428604"/>
            <a:ext cx="9144000" cy="5715040"/>
          </a:xfrm>
          <a:prstGeom prst="rect">
            <a:avLst/>
          </a:prstGeom>
        </p:spPr>
      </p:pic>
      <p:sp>
        <p:nvSpPr>
          <p:cNvPr id="5" name="مستطيل 4"/>
          <p:cNvSpPr/>
          <p:nvPr/>
        </p:nvSpPr>
        <p:spPr>
          <a:xfrm>
            <a:off x="928662" y="1214422"/>
            <a:ext cx="7358114" cy="2308324"/>
          </a:xfrm>
          <a:prstGeom prst="rect">
            <a:avLst/>
          </a:prstGeom>
        </p:spPr>
        <p:txBody>
          <a:bodyPr wrap="square">
            <a:spAutoFit/>
          </a:bodyPr>
          <a:lstStyle/>
          <a:p>
            <a:pPr algn="ctr"/>
            <a:r>
              <a:rPr lang="ar-EG" sz="4800" b="1" dirty="0" smtClean="0">
                <a:solidFill>
                  <a:srgbClr val="660066"/>
                </a:solidFill>
              </a:rPr>
              <a:t>ما الحل الأمثل في رأيك للتقليل من الآثار السلبية لوسائل الإعلام؟ أهو الانغلاق أم التوعية؟ </a:t>
            </a:r>
            <a:endParaRPr lang="en-US" sz="4800" dirty="0">
              <a:solidFill>
                <a:srgbClr val="660066"/>
              </a:solidFill>
            </a:endParaRPr>
          </a:p>
        </p:txBody>
      </p:sp>
      <p:sp>
        <p:nvSpPr>
          <p:cNvPr id="6" name="Rectangle 1"/>
          <p:cNvSpPr>
            <a:spLocks noChangeArrowheads="1"/>
          </p:cNvSpPr>
          <p:nvPr/>
        </p:nvSpPr>
        <p:spPr bwMode="auto">
          <a:xfrm>
            <a:off x="1000100" y="3748635"/>
            <a:ext cx="721523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ar-EG" sz="4000" b="1" dirty="0" smtClean="0">
                <a:solidFill>
                  <a:srgbClr val="0000FF"/>
                </a:solidFill>
              </a:rPr>
              <a:t>وضح سبب اختيارك لأحد الأمرين في الفراغ التالي:</a:t>
            </a:r>
            <a:endParaRPr lang="en-US" sz="4000" dirty="0">
              <a:solidFill>
                <a:srgbClr val="0000FF"/>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05"/>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 calcmode="lin" valueType="num">
                                      <p:cBhvr>
                                        <p:cTn id="9" dur="1000" fill="hold"/>
                                        <p:tgtEl>
                                          <p:spTgt spid="4"/>
                                        </p:tgtEl>
                                        <p:attrNameLst>
                                          <p:attrName>ppt_x</p:attrName>
                                        </p:attrNameLst>
                                      </p:cBhvr>
                                      <p:tavLst>
                                        <p:tav tm="0">
                                          <p:val>
                                            <p:strVal val="#ppt_x-.2"/>
                                          </p:val>
                                        </p:tav>
                                        <p:tav tm="100000">
                                          <p:val>
                                            <p:strVal val="#ppt_x"/>
                                          </p:val>
                                        </p:tav>
                                      </p:tavLst>
                                    </p:anim>
                                    <p:anim calcmode="lin" valueType="num">
                                      <p:cBhvr>
                                        <p:cTn id="10" dur="1000" fill="hold"/>
                                        <p:tgtEl>
                                          <p:spTgt spid="4"/>
                                        </p:tgtEl>
                                        <p:attrNameLst>
                                          <p:attrName>ppt_y</p:attrName>
                                        </p:attrNameLst>
                                      </p:cBhvr>
                                      <p:tavLst>
                                        <p:tav tm="0">
                                          <p:val>
                                            <p:strVal val="#ppt_y"/>
                                          </p:val>
                                        </p:tav>
                                        <p:tav tm="100000">
                                          <p:val>
                                            <p:strVal val="#ppt_y"/>
                                          </p:val>
                                        </p:tav>
                                      </p:tavLst>
                                    </p:anim>
                                    <p:animEffect transition="in" filter="fade">
                                      <p:cBhvr>
                                        <p:cTn id="11" dur="10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0957 - racquetball smack.wav"/>
                                        </p:tgtEl>
                                      </p:cMediaNode>
                                    </p:audio>
                                  </p:subTnLst>
                                </p:cTn>
                              </p:par>
                              <p:par>
                                <p:cTn id="12" presetID="54" presetClass="entr" presetSubtype="0" accel="10000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05"/>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 calcmode="lin" valueType="num">
                                      <p:cBhvr>
                                        <p:cTn id="16" dur="1000" fill="hold"/>
                                        <p:tgtEl>
                                          <p:spTgt spid="5"/>
                                        </p:tgtEl>
                                        <p:attrNameLst>
                                          <p:attrName>ppt_x</p:attrName>
                                        </p:attrNameLst>
                                      </p:cBhvr>
                                      <p:tavLst>
                                        <p:tav tm="0">
                                          <p:val>
                                            <p:strVal val="#ppt_x-.2"/>
                                          </p:val>
                                        </p:tav>
                                        <p:tav tm="100000">
                                          <p:val>
                                            <p:strVal val="#ppt_x"/>
                                          </p:val>
                                        </p:tav>
                                      </p:tavLst>
                                    </p:anim>
                                    <p:anim calcmode="lin" valueType="num">
                                      <p:cBhvr>
                                        <p:cTn id="17" dur="1000" fill="hold"/>
                                        <p:tgtEl>
                                          <p:spTgt spid="5"/>
                                        </p:tgtEl>
                                        <p:attrNameLst>
                                          <p:attrName>ppt_y</p:attrName>
                                        </p:attrNameLst>
                                      </p:cBhvr>
                                      <p:tavLst>
                                        <p:tav tm="0">
                                          <p:val>
                                            <p:strVal val="#ppt_y"/>
                                          </p:val>
                                        </p:tav>
                                        <p:tav tm="100000">
                                          <p:val>
                                            <p:strVal val="#ppt_y"/>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5"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6" dur="1000" fill="hold"/>
                                        <p:tgtEl>
                                          <p:spTgt spid="6"/>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6"/>
                                        </p:tgtEl>
                                      </p:cBhvr>
                                    </p:animEffect>
                                  </p:childTnLst>
                                  <p:subTnLst>
                                    <p:audio>
                                      <p:cMediaNode>
                                        <p:cTn display="0" masterRel="sameClick">
                                          <p:stCondLst>
                                            <p:cond evt="begin" delay="0">
                                              <p:tn val="21"/>
                                            </p:cond>
                                          </p:stCondLst>
                                          <p:endCondLst>
                                            <p:cond evt="onStopAudio" delay="0">
                                              <p:tgtEl>
                                                <p:sldTgt/>
                                              </p:tgtEl>
                                            </p:cond>
                                          </p:endCondLst>
                                        </p:cTn>
                                        <p:tgtEl>
                                          <p:sndTgt r:embed="rId4" name="0692 - lottery ball sou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3"/>
          <p:cNvGrpSpPr/>
          <p:nvPr/>
        </p:nvGrpSpPr>
        <p:grpSpPr>
          <a:xfrm>
            <a:off x="357158" y="500042"/>
            <a:ext cx="8501122" cy="5857916"/>
            <a:chOff x="762000" y="1295400"/>
            <a:chExt cx="7315200" cy="5105400"/>
          </a:xfrm>
          <a:scene3d>
            <a:camera prst="orthographicFront">
              <a:rot lat="0" lon="0" rev="0"/>
            </a:camera>
            <a:lightRig rig="glow" dir="t">
              <a:rot lat="0" lon="0" rev="4800000"/>
            </a:lightRig>
          </a:scene3d>
        </p:grpSpPr>
        <p:sp>
          <p:nvSpPr>
            <p:cNvPr id="5" name="إطار 4"/>
            <p:cNvSpPr/>
            <p:nvPr/>
          </p:nvSpPr>
          <p:spPr>
            <a:xfrm>
              <a:off x="762000" y="1295400"/>
              <a:ext cx="7315200" cy="5105400"/>
            </a:xfrm>
            <a:prstGeom prst="frame">
              <a:avLst/>
            </a:prstGeom>
            <a:gradFill>
              <a:gsLst>
                <a:gs pos="50000">
                  <a:srgbClr val="00B0F0"/>
                </a:gs>
                <a:gs pos="0">
                  <a:srgbClr val="85C2FF"/>
                </a:gs>
                <a:gs pos="70000">
                  <a:srgbClr val="C4D6EB"/>
                </a:gs>
                <a:gs pos="100000">
                  <a:srgbClr val="FFEBFA"/>
                </a:gs>
              </a:gsLst>
              <a:lin ang="5400000" scaled="0"/>
            </a:gra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schemeClr val="tx1"/>
                </a:solidFill>
              </a:endParaRPr>
            </a:p>
          </p:txBody>
        </p:sp>
        <p:sp>
          <p:nvSpPr>
            <p:cNvPr id="6" name="مستطيل مستدير الزوايا 5"/>
            <p:cNvSpPr/>
            <p:nvPr/>
          </p:nvSpPr>
          <p:spPr>
            <a:xfrm>
              <a:off x="990600" y="1447800"/>
              <a:ext cx="6858000" cy="4724400"/>
            </a:xfrm>
            <a:prstGeom prst="roundRect">
              <a:avLst/>
            </a:prstGeom>
            <a:gradFill>
              <a:gsLst>
                <a:gs pos="0">
                  <a:srgbClr val="FFCCFF"/>
                </a:gs>
                <a:gs pos="70000">
                  <a:srgbClr val="C4D6EB"/>
                </a:gs>
                <a:gs pos="100000">
                  <a:srgbClr val="FFEBFA"/>
                </a:gs>
              </a:gsLst>
              <a:lin ang="5400000" scaled="0"/>
            </a:gra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dirty="0"/>
            </a:p>
          </p:txBody>
        </p:sp>
      </p:grpSp>
      <p:sp>
        <p:nvSpPr>
          <p:cNvPr id="8" name="مستطيل 7"/>
          <p:cNvSpPr/>
          <p:nvPr/>
        </p:nvSpPr>
        <p:spPr>
          <a:xfrm>
            <a:off x="857224" y="1333577"/>
            <a:ext cx="7429552" cy="4524315"/>
          </a:xfrm>
          <a:prstGeom prst="rect">
            <a:avLst/>
          </a:prstGeom>
        </p:spPr>
        <p:txBody>
          <a:bodyPr wrap="square">
            <a:spAutoFit/>
          </a:bodyPr>
          <a:lstStyle/>
          <a:p>
            <a:pPr algn="ctr"/>
            <a:r>
              <a:rPr lang="ar-SA" sz="3600" b="1" dirty="0" smtClean="0">
                <a:solidFill>
                  <a:srgbClr val="C00000"/>
                </a:solidFill>
              </a:rPr>
              <a:t>لا شك أن التوعية هي الحل الأمثل للتقليل من الآثار السلبية لوسائل الإعلام لأنه من الصعب جداً بل من المستحيل الانغلاق كما أن هذه المخترعات لها دور كبير إيجابي في حياتنا حازت فيه على اهتمام الناس وجذبت أنظارهم وأيضاً فقد انتشرت هذه الوسائل انتشاراً واسعاً يصعب معه المراقبة والضبط وتحول العالم لقرية صغيرة والانفتاح الرهيب لكل هذه الأسباب وغيرها</a:t>
            </a:r>
            <a:endParaRPr lang="en-US" sz="3600" dirty="0">
              <a:solidFill>
                <a:srgbClr val="C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fmla="#ppt_w*sin(2.5*pi*$)">
                                          <p:val>
                                            <p:fltVal val="0"/>
                                          </p:val>
                                        </p:tav>
                                        <p:tav tm="100000">
                                          <p:val>
                                            <p:fltVal val="1"/>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par>
                                <p:cTn id="9" presetID="3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800" decel="100000"/>
                                        <p:tgtEl>
                                          <p:spTgt spid="8"/>
                                        </p:tgtEl>
                                      </p:cBhvr>
                                    </p:animEffect>
                                    <p:anim calcmode="lin" valueType="num">
                                      <p:cBhvr>
                                        <p:cTn id="12" dur="800" decel="100000" fill="hold"/>
                                        <p:tgtEl>
                                          <p:spTgt spid="8"/>
                                        </p:tgtEl>
                                        <p:attrNameLst>
                                          <p:attrName>style.rotation</p:attrName>
                                        </p:attrNameLst>
                                      </p:cBhvr>
                                      <p:tavLst>
                                        <p:tav tm="0">
                                          <p:val>
                                            <p:fltVal val="-90"/>
                                          </p:val>
                                        </p:tav>
                                        <p:tav tm="100000">
                                          <p:val>
                                            <p:fltVal val="0"/>
                                          </p:val>
                                        </p:tav>
                                      </p:tavLst>
                                    </p:anim>
                                    <p:anim calcmode="lin" valueType="num">
                                      <p:cBhvr>
                                        <p:cTn id="13" dur="800" decel="100000" fill="hold"/>
                                        <p:tgtEl>
                                          <p:spTgt spid="8"/>
                                        </p:tgtEl>
                                        <p:attrNameLst>
                                          <p:attrName>ppt_x</p:attrName>
                                        </p:attrNameLst>
                                      </p:cBhvr>
                                      <p:tavLst>
                                        <p:tav tm="0">
                                          <p:val>
                                            <p:strVal val="#ppt_x+0.4"/>
                                          </p:val>
                                        </p:tav>
                                        <p:tav tm="100000">
                                          <p:val>
                                            <p:strVal val="#ppt_x-0.05"/>
                                          </p:val>
                                        </p:tav>
                                      </p:tavLst>
                                    </p:anim>
                                    <p:anim calcmode="lin" valueType="num">
                                      <p:cBhvr>
                                        <p:cTn id="14" dur="800" decel="100000" fill="hold"/>
                                        <p:tgtEl>
                                          <p:spTgt spid="8"/>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8"/>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4" name="SA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3"/>
          <p:cNvGrpSpPr/>
          <p:nvPr/>
        </p:nvGrpSpPr>
        <p:grpSpPr>
          <a:xfrm>
            <a:off x="357158" y="500042"/>
            <a:ext cx="8501122" cy="5857916"/>
            <a:chOff x="762000" y="1295400"/>
            <a:chExt cx="7315200" cy="5105400"/>
          </a:xfrm>
          <a:scene3d>
            <a:camera prst="orthographicFront">
              <a:rot lat="0" lon="0" rev="0"/>
            </a:camera>
            <a:lightRig rig="glow" dir="t">
              <a:rot lat="0" lon="0" rev="4800000"/>
            </a:lightRig>
          </a:scene3d>
        </p:grpSpPr>
        <p:sp>
          <p:nvSpPr>
            <p:cNvPr id="5" name="إطار 4"/>
            <p:cNvSpPr/>
            <p:nvPr/>
          </p:nvSpPr>
          <p:spPr>
            <a:xfrm>
              <a:off x="762000" y="1295400"/>
              <a:ext cx="7315200" cy="5105400"/>
            </a:xfrm>
            <a:prstGeom prst="frame">
              <a:avLst/>
            </a:prstGeom>
            <a:gradFill>
              <a:gsLst>
                <a:gs pos="50000">
                  <a:srgbClr val="00B0F0"/>
                </a:gs>
                <a:gs pos="0">
                  <a:srgbClr val="85C2FF"/>
                </a:gs>
                <a:gs pos="70000">
                  <a:srgbClr val="C4D6EB"/>
                </a:gs>
                <a:gs pos="100000">
                  <a:srgbClr val="FFEBFA"/>
                </a:gs>
              </a:gsLst>
              <a:lin ang="5400000" scaled="0"/>
            </a:gra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schemeClr val="tx1"/>
                </a:solidFill>
              </a:endParaRPr>
            </a:p>
          </p:txBody>
        </p:sp>
        <p:sp>
          <p:nvSpPr>
            <p:cNvPr id="6" name="مستطيل مستدير الزوايا 5"/>
            <p:cNvSpPr/>
            <p:nvPr/>
          </p:nvSpPr>
          <p:spPr>
            <a:xfrm>
              <a:off x="990600" y="1447800"/>
              <a:ext cx="6858000" cy="4724400"/>
            </a:xfrm>
            <a:prstGeom prst="roundRect">
              <a:avLst/>
            </a:prstGeom>
            <a:gradFill>
              <a:gsLst>
                <a:gs pos="0">
                  <a:srgbClr val="FFCCFF"/>
                </a:gs>
                <a:gs pos="70000">
                  <a:srgbClr val="C4D6EB"/>
                </a:gs>
                <a:gs pos="100000">
                  <a:srgbClr val="FFEBFA"/>
                </a:gs>
              </a:gsLst>
              <a:lin ang="5400000" scaled="0"/>
            </a:gra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dirty="0"/>
            </a:p>
          </p:txBody>
        </p:sp>
      </p:grpSp>
      <p:sp>
        <p:nvSpPr>
          <p:cNvPr id="8" name="مستطيل 7"/>
          <p:cNvSpPr/>
          <p:nvPr/>
        </p:nvSpPr>
        <p:spPr>
          <a:xfrm>
            <a:off x="857224" y="1333577"/>
            <a:ext cx="7429552" cy="1754326"/>
          </a:xfrm>
          <a:prstGeom prst="rect">
            <a:avLst/>
          </a:prstGeom>
        </p:spPr>
        <p:txBody>
          <a:bodyPr wrap="square">
            <a:spAutoFit/>
          </a:bodyPr>
          <a:lstStyle/>
          <a:p>
            <a:pPr algn="ctr"/>
            <a:r>
              <a:rPr lang="ar-SA" sz="3600" b="1" dirty="0" smtClean="0">
                <a:solidFill>
                  <a:srgbClr val="C00000"/>
                </a:solidFill>
              </a:rPr>
              <a:t>وجب التحصين كما وجبت التوعية ضد كل هذه الأضرار والسلبيات وتأكيد مبدأ الرقابة الذاتية أن يكون الشخص رقيب نفسه لا غيره. </a:t>
            </a:r>
            <a:endParaRPr lang="en-US" sz="3600" dirty="0">
              <a:solidFill>
                <a:srgbClr val="C00000"/>
              </a:solidFill>
            </a:endParaRPr>
          </a:p>
        </p:txBody>
      </p:sp>
      <p:sp>
        <p:nvSpPr>
          <p:cNvPr id="7" name="مستطيل 6"/>
          <p:cNvSpPr/>
          <p:nvPr/>
        </p:nvSpPr>
        <p:spPr>
          <a:xfrm>
            <a:off x="857224" y="3500438"/>
            <a:ext cx="7429552" cy="1754326"/>
          </a:xfrm>
          <a:prstGeom prst="rect">
            <a:avLst/>
          </a:prstGeom>
        </p:spPr>
        <p:txBody>
          <a:bodyPr wrap="square">
            <a:spAutoFit/>
          </a:bodyPr>
          <a:lstStyle/>
          <a:p>
            <a:pPr algn="ctr"/>
            <a:r>
              <a:rPr lang="ar-SA" sz="3600" b="1" dirty="0" smtClean="0">
                <a:solidFill>
                  <a:srgbClr val="C00000"/>
                </a:solidFill>
              </a:rPr>
              <a:t>ومن هنا يظهر وبشدة دور المؤسسات الاجتماعية </a:t>
            </a:r>
            <a:r>
              <a:rPr lang="ar-SA" sz="3600" b="1" dirty="0" err="1" smtClean="0">
                <a:solidFill>
                  <a:srgbClr val="C00000"/>
                </a:solidFill>
              </a:rPr>
              <a:t>والمحاضن</a:t>
            </a:r>
            <a:r>
              <a:rPr lang="ar-SA" sz="3600" b="1" dirty="0" smtClean="0">
                <a:solidFill>
                  <a:srgbClr val="C00000"/>
                </a:solidFill>
              </a:rPr>
              <a:t> التربوية في تقديم المواد للتحصين والتربية والله المستعان.</a:t>
            </a:r>
            <a:endParaRPr lang="en-US" sz="3600" dirty="0">
              <a:solidFill>
                <a:srgbClr val="C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SAW.WAV"/>
                                        </p:tgtEl>
                                      </p:cMediaNode>
                                    </p:audio>
                                  </p:sub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800" decel="100000"/>
                                        <p:tgtEl>
                                          <p:spTgt spid="7"/>
                                        </p:tgtEl>
                                      </p:cBhvr>
                                    </p:animEffect>
                                    <p:anim calcmode="lin" valueType="num">
                                      <p:cBhvr>
                                        <p:cTn id="18" dur="800" decel="100000" fill="hold"/>
                                        <p:tgtEl>
                                          <p:spTgt spid="7"/>
                                        </p:tgtEl>
                                        <p:attrNameLst>
                                          <p:attrName>style.rotation</p:attrName>
                                        </p:attrNameLst>
                                      </p:cBhvr>
                                      <p:tavLst>
                                        <p:tav tm="0">
                                          <p:val>
                                            <p:fltVal val="-90"/>
                                          </p:val>
                                        </p:tav>
                                        <p:tav tm="100000">
                                          <p:val>
                                            <p:fltVal val="0"/>
                                          </p:val>
                                        </p:tav>
                                      </p:tavLst>
                                    </p:anim>
                                    <p:anim calcmode="lin" valueType="num">
                                      <p:cBhvr>
                                        <p:cTn id="19" dur="800" decel="100000" fill="hold"/>
                                        <p:tgtEl>
                                          <p:spTgt spid="7"/>
                                        </p:tgtEl>
                                        <p:attrNameLst>
                                          <p:attrName>ppt_x</p:attrName>
                                        </p:attrNameLst>
                                      </p:cBhvr>
                                      <p:tavLst>
                                        <p:tav tm="0">
                                          <p:val>
                                            <p:strVal val="#ppt_x+0.4"/>
                                          </p:val>
                                        </p:tav>
                                        <p:tav tm="100000">
                                          <p:val>
                                            <p:strVal val="#ppt_x-0.05"/>
                                          </p:val>
                                        </p:tav>
                                      </p:tavLst>
                                    </p:anim>
                                    <p:anim calcmode="lin" valueType="num">
                                      <p:cBhvr>
                                        <p:cTn id="20" dur="800" decel="100000" fill="hold"/>
                                        <p:tgtEl>
                                          <p:spTgt spid="7"/>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SA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الشغل\شغل ابتدء من يوم 5 شهر 10 سنة 2013\كل البراويز\براويز خالصة\New Folder\0009.png"/>
          <p:cNvPicPr>
            <a:picLocks noChangeAspect="1" noChangeArrowheads="1"/>
          </p:cNvPicPr>
          <p:nvPr/>
        </p:nvPicPr>
        <p:blipFill>
          <a:blip r:embed="rId5" cstate="print">
            <a:lum bright="-10000" contrast="40000"/>
          </a:blip>
          <a:stretch>
            <a:fillRect/>
          </a:stretch>
        </p:blipFill>
        <p:spPr bwMode="auto">
          <a:xfrm>
            <a:off x="1428728" y="571480"/>
            <a:ext cx="6390241" cy="2942695"/>
          </a:xfrm>
          <a:prstGeom prst="rect">
            <a:avLst/>
          </a:prstGeom>
          <a:noFill/>
        </p:spPr>
      </p:pic>
      <p:sp>
        <p:nvSpPr>
          <p:cNvPr id="5" name="مربع نص 4"/>
          <p:cNvSpPr txBox="1"/>
          <p:nvPr/>
        </p:nvSpPr>
        <p:spPr>
          <a:xfrm rot="21468346">
            <a:off x="1924678" y="1471409"/>
            <a:ext cx="5284230" cy="1107996"/>
          </a:xfrm>
          <a:prstGeom prst="rect">
            <a:avLst/>
          </a:prstGeom>
          <a:noFill/>
        </p:spPr>
        <p:txBody>
          <a:bodyPr wrap="square" rtlCol="1">
            <a:spAutoFit/>
          </a:bodyPr>
          <a:lstStyle/>
          <a:p>
            <a:pPr algn="ctr"/>
            <a:r>
              <a:rPr lang="ar-EG" sz="6600" b="1" dirty="0" smtClean="0">
                <a:solidFill>
                  <a:schemeClr val="bg1"/>
                </a:solidFill>
              </a:rPr>
              <a:t>القراءة الإعلامية</a:t>
            </a:r>
            <a:endParaRPr lang="en-US" sz="6600" dirty="0">
              <a:solidFill>
                <a:schemeClr val="bg1"/>
              </a:solidFill>
            </a:endParaRPr>
          </a:p>
        </p:txBody>
      </p:sp>
      <p:grpSp>
        <p:nvGrpSpPr>
          <p:cNvPr id="6" name="مجموعة 5"/>
          <p:cNvGrpSpPr/>
          <p:nvPr/>
        </p:nvGrpSpPr>
        <p:grpSpPr>
          <a:xfrm>
            <a:off x="2357422" y="3714752"/>
            <a:ext cx="4357718" cy="2786082"/>
            <a:chOff x="2357422" y="3214686"/>
            <a:chExt cx="4357718" cy="2786082"/>
          </a:xfrm>
        </p:grpSpPr>
        <p:sp>
          <p:nvSpPr>
            <p:cNvPr id="7" name="مستطيل مستدير الزوايا 6"/>
            <p:cNvSpPr/>
            <p:nvPr/>
          </p:nvSpPr>
          <p:spPr>
            <a:xfrm>
              <a:off x="2357422" y="3929066"/>
              <a:ext cx="4357718" cy="207170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 name="مستطيل مستدير الزوايا 7"/>
            <p:cNvSpPr/>
            <p:nvPr/>
          </p:nvSpPr>
          <p:spPr>
            <a:xfrm>
              <a:off x="2786050" y="3214686"/>
              <a:ext cx="3571900" cy="71438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ar-EG" sz="4400" b="1" dirty="0" smtClean="0"/>
                <a:t>مدة التنفيذ</a:t>
              </a:r>
              <a:endParaRPr lang="en-US" sz="4400" b="1" dirty="0"/>
            </a:p>
          </p:txBody>
        </p:sp>
        <p:sp>
          <p:nvSpPr>
            <p:cNvPr id="9" name="مثلث متساوي الساقين 8"/>
            <p:cNvSpPr/>
            <p:nvPr/>
          </p:nvSpPr>
          <p:spPr>
            <a:xfrm rot="10800000">
              <a:off x="4214810" y="3929066"/>
              <a:ext cx="642942" cy="428628"/>
            </a:xfrm>
            <a:prstGeom prst="triangle">
              <a:avLst/>
            </a:prstGeom>
            <a:solidFill>
              <a:srgbClr val="8000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مستطيل مستدير الزوايا 9"/>
            <p:cNvSpPr/>
            <p:nvPr/>
          </p:nvSpPr>
          <p:spPr>
            <a:xfrm>
              <a:off x="3571868" y="4429132"/>
              <a:ext cx="1928826" cy="642942"/>
            </a:xfrm>
            <a:prstGeom prst="roundRect">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3200" b="1" dirty="0" smtClean="0"/>
                <a:t>عدد الأسابيع</a:t>
              </a:r>
              <a:endParaRPr lang="en-US" sz="3200" b="1" dirty="0"/>
            </a:p>
          </p:txBody>
        </p:sp>
        <p:sp>
          <p:nvSpPr>
            <p:cNvPr id="11" name="شكل بيضاوي 10"/>
            <p:cNvSpPr/>
            <p:nvPr/>
          </p:nvSpPr>
          <p:spPr>
            <a:xfrm>
              <a:off x="4143372" y="5214950"/>
              <a:ext cx="714380" cy="642942"/>
            </a:xfrm>
            <a:prstGeom prst="ellipse">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6000" b="1" dirty="0" smtClean="0"/>
                <a:t>8</a:t>
              </a:r>
              <a:endParaRPr lang="en-US" sz="6000" b="1" dirty="0"/>
            </a:p>
          </p:txBody>
        </p:sp>
      </p:gr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0941 - pop.wav"/>
                                        </p:tgtEl>
                                      </p:cMediaNode>
                                    </p:audio>
                                  </p:sub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0941 - pop.wav"/>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subTnLst>
                                    <p:audio>
                                      <p:cMediaNode>
                                        <p:cTn display="0" masterRel="sameClick">
                                          <p:stCondLst>
                                            <p:cond evt="begin" delay="0">
                                              <p:tn val="17"/>
                                            </p:cond>
                                          </p:stCondLst>
                                          <p:endCondLst>
                                            <p:cond evt="onStopAudio" delay="0">
                                              <p:tgtEl>
                                                <p:sldTgt/>
                                              </p:tgtEl>
                                            </p:cond>
                                          </p:endCondLst>
                                        </p:cTn>
                                        <p:tgtEl>
                                          <p:sndTgt r:embed="rId4" name="1004 - scratch meta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صورة 9" descr="1.png"/>
          <p:cNvPicPr>
            <a:picLocks noChangeAspect="1"/>
          </p:cNvPicPr>
          <p:nvPr/>
        </p:nvPicPr>
        <p:blipFill>
          <a:blip r:embed="rId4" cstate="print"/>
          <a:stretch>
            <a:fillRect/>
          </a:stretch>
        </p:blipFill>
        <p:spPr>
          <a:xfrm>
            <a:off x="0" y="0"/>
            <a:ext cx="9144000" cy="6858000"/>
          </a:xfrm>
          <a:prstGeom prst="rect">
            <a:avLst/>
          </a:prstGeom>
          <a:ln>
            <a:noFill/>
          </a:ln>
        </p:spPr>
      </p:pic>
      <p:sp>
        <p:nvSpPr>
          <p:cNvPr id="15" name="مربع نص 14"/>
          <p:cNvSpPr txBox="1"/>
          <p:nvPr/>
        </p:nvSpPr>
        <p:spPr>
          <a:xfrm>
            <a:off x="428596" y="642918"/>
            <a:ext cx="8143932" cy="4401205"/>
          </a:xfrm>
          <a:prstGeom prst="rect">
            <a:avLst/>
          </a:prstGeom>
          <a:noFill/>
        </p:spPr>
        <p:txBody>
          <a:bodyPr wrap="square" rtlCol="1">
            <a:spAutoFit/>
          </a:bodyPr>
          <a:lstStyle/>
          <a:p>
            <a:r>
              <a:rPr lang="ar-EG" sz="4000" b="1" dirty="0" smtClean="0">
                <a:solidFill>
                  <a:srgbClr val="800000"/>
                </a:solidFill>
              </a:rPr>
              <a:t>القراءة الإعلامية (بمفهومها الواسع الذي يتضمن قراءة الاستماع والمشاهدة) تعني قراءة </a:t>
            </a:r>
            <a:r>
              <a:rPr lang="ar-EG" sz="4000" b="1" dirty="0" smtClean="0">
                <a:solidFill>
                  <a:srgbClr val="800000"/>
                </a:solidFill>
              </a:rPr>
              <a:t>ما</a:t>
            </a:r>
            <a:r>
              <a:rPr lang="ar-SA" sz="4000" b="1" dirty="0" smtClean="0">
                <a:solidFill>
                  <a:srgbClr val="800000"/>
                </a:solidFill>
              </a:rPr>
              <a:t> </a:t>
            </a:r>
            <a:r>
              <a:rPr lang="ar-EG" sz="4000" b="1" dirty="0" smtClean="0">
                <a:solidFill>
                  <a:srgbClr val="800000"/>
                </a:solidFill>
              </a:rPr>
              <a:t>تنتجه </a:t>
            </a:r>
            <a:r>
              <a:rPr lang="ar-EG" sz="4000" b="1" dirty="0" smtClean="0">
                <a:solidFill>
                  <a:srgbClr val="800000"/>
                </a:solidFill>
              </a:rPr>
              <a:t>وسائل الإعلام المكتوبة والمسموعة والمرئية من أخبار ومقالات وتقارير وبرامج وغيرها، قراءة تحليلية واعية ناقدة، وإبداء الرأي فيها، وإظهار مدى صحته وسلامته في ضوء معاير الدقة والموضوعية.</a:t>
            </a:r>
            <a:endParaRPr lang="ar-SA" sz="4000" b="1" dirty="0">
              <a:solidFill>
                <a:srgbClr val="800000"/>
              </a:solidFill>
            </a:endParaRPr>
          </a:p>
        </p:txBody>
      </p:sp>
      <p:pic>
        <p:nvPicPr>
          <p:cNvPr id="1026" name="Picture 2"/>
          <p:cNvPicPr>
            <a:picLocks noChangeAspect="1" noChangeArrowheads="1"/>
          </p:cNvPicPr>
          <p:nvPr/>
        </p:nvPicPr>
        <p:blipFill>
          <a:blip r:embed="rId5" cstate="print">
            <a:lum bright="-10000" contrast="40000"/>
          </a:blip>
          <a:srcRect/>
          <a:stretch>
            <a:fillRect/>
          </a:stretch>
        </p:blipFill>
        <p:spPr bwMode="auto">
          <a:xfrm>
            <a:off x="571472" y="4429132"/>
            <a:ext cx="2428892" cy="2000264"/>
          </a:xfrm>
          <a:prstGeom prst="rect">
            <a:avLst/>
          </a:prstGeom>
          <a:noFill/>
          <a:ln w="9525">
            <a:noFill/>
            <a:miter lim="800000"/>
            <a:headEnd/>
            <a:tailEnd/>
          </a:ln>
          <a:effectLst/>
        </p:spPr>
      </p:pic>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2.5"/>
                                          </p:val>
                                        </p:tav>
                                        <p:tav tm="100000">
                                          <p:val>
                                            <p:strVal val="#ppt_w"/>
                                          </p:val>
                                        </p:tav>
                                      </p:tavLst>
                                    </p:anim>
                                    <p:anim calcmode="lin" valueType="num">
                                      <p:cBhvr>
                                        <p:cTn id="8" dur="1000" fill="hold"/>
                                        <p:tgtEl>
                                          <p:spTgt spid="10"/>
                                        </p:tgtEl>
                                        <p:attrNameLst>
                                          <p:attrName>ppt_h</p:attrName>
                                        </p:attrNameLst>
                                      </p:cBhvr>
                                      <p:tavLst>
                                        <p:tav tm="0">
                                          <p:val>
                                            <p:strVal val="#ppt_h*0.01"/>
                                          </p:val>
                                        </p:tav>
                                        <p:tav tm="100000">
                                          <p:val>
                                            <p:strVal val="#ppt_h"/>
                                          </p:val>
                                        </p:tav>
                                      </p:tavLst>
                                    </p:anim>
                                    <p:anim calcmode="lin" valueType="num">
                                      <p:cBhvr>
                                        <p:cTn id="9" dur="1000" fill="hold"/>
                                        <p:tgtEl>
                                          <p:spTgt spid="10"/>
                                        </p:tgtEl>
                                        <p:attrNameLst>
                                          <p:attrName>ppt_x</p:attrName>
                                        </p:attrNameLst>
                                      </p:cBhvr>
                                      <p:tavLst>
                                        <p:tav tm="0">
                                          <p:val>
                                            <p:strVal val="#ppt_x"/>
                                          </p:val>
                                        </p:tav>
                                        <p:tav tm="100000">
                                          <p:val>
                                            <p:strVal val="#ppt_x"/>
                                          </p:val>
                                        </p:tav>
                                      </p:tavLst>
                                    </p:anim>
                                    <p:anim calcmode="lin" valueType="num">
                                      <p:cBhvr>
                                        <p:cTn id="10" dur="1000" fill="hold"/>
                                        <p:tgtEl>
                                          <p:spTgt spid="10"/>
                                        </p:tgtEl>
                                        <p:attrNameLst>
                                          <p:attrName>ppt_y</p:attrName>
                                        </p:attrNameLst>
                                      </p:cBhvr>
                                      <p:tavLst>
                                        <p:tav tm="0">
                                          <p:val>
                                            <p:strVal val="#ppt_h+1"/>
                                          </p:val>
                                        </p:tav>
                                        <p:tav tm="100000">
                                          <p:val>
                                            <p:strVal val="#ppt_y"/>
                                          </p:val>
                                        </p:tav>
                                      </p:tavLst>
                                    </p:anim>
                                    <p:animEffect transition="in" filter="fade">
                                      <p:cBhvr>
                                        <p:cTn id="11" dur="10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3" name="BUZZ.WAV"/>
                                        </p:tgtEl>
                                      </p:cMediaNode>
                                    </p:audio>
                                  </p:subTnLst>
                                </p:cTn>
                              </p:par>
                              <p:par>
                                <p:cTn id="12" presetID="58" presetClass="entr" presetSubtype="0" accel="10000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1000" fill="hold"/>
                                        <p:tgtEl>
                                          <p:spTgt spid="15"/>
                                        </p:tgtEl>
                                        <p:attrNameLst>
                                          <p:attrName>ppt_w</p:attrName>
                                        </p:attrNameLst>
                                      </p:cBhvr>
                                      <p:tavLst>
                                        <p:tav tm="0">
                                          <p:val>
                                            <p:strVal val="#ppt_w*2.5"/>
                                          </p:val>
                                        </p:tav>
                                        <p:tav tm="100000">
                                          <p:val>
                                            <p:strVal val="#ppt_w"/>
                                          </p:val>
                                        </p:tav>
                                      </p:tavLst>
                                    </p:anim>
                                    <p:anim calcmode="lin" valueType="num">
                                      <p:cBhvr>
                                        <p:cTn id="15" dur="1000" fill="hold"/>
                                        <p:tgtEl>
                                          <p:spTgt spid="15"/>
                                        </p:tgtEl>
                                        <p:attrNameLst>
                                          <p:attrName>ppt_h</p:attrName>
                                        </p:attrNameLst>
                                      </p:cBhvr>
                                      <p:tavLst>
                                        <p:tav tm="0">
                                          <p:val>
                                            <p:strVal val="#ppt_h*0.01"/>
                                          </p:val>
                                        </p:tav>
                                        <p:tav tm="100000">
                                          <p:val>
                                            <p:strVal val="#ppt_h"/>
                                          </p:val>
                                        </p:tav>
                                      </p:tavLst>
                                    </p:anim>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h+1"/>
                                          </p:val>
                                        </p:tav>
                                        <p:tav tm="100000">
                                          <p:val>
                                            <p:strVal val="#ppt_y"/>
                                          </p:val>
                                        </p:tav>
                                      </p:tavLst>
                                    </p:anim>
                                    <p:animEffect transition="in" filter="fade">
                                      <p:cBhvr>
                                        <p:cTn id="18" dur="1000"/>
                                        <p:tgtEl>
                                          <p:spTgt spid="15"/>
                                        </p:tgtEl>
                                      </p:cBhvr>
                                    </p:animEffect>
                                  </p:childTnLst>
                                  <p:subTnLst>
                                    <p:audio>
                                      <p:cMediaNode>
                                        <p:cTn display="0" masterRel="sameClick">
                                          <p:stCondLst>
                                            <p:cond evt="begin" delay="0">
                                              <p:tn val="12"/>
                                            </p:cond>
                                          </p:stCondLst>
                                          <p:endCondLst>
                                            <p:cond evt="onStopAudio" delay="0">
                                              <p:tgtEl>
                                                <p:sldTgt/>
                                              </p:tgtEl>
                                            </p:cond>
                                          </p:endCondLst>
                                        </p:cTn>
                                        <p:tgtEl>
                                          <p:sndTgt r:embed="rId3" name="BUZZ.WAV"/>
                                        </p:tgtEl>
                                      </p:cMediaNode>
                                    </p:audio>
                                  </p:subTnLst>
                                </p:cTn>
                              </p:par>
                              <p:par>
                                <p:cTn id="19" presetID="58" presetClass="entr" presetSubtype="0" accel="10000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anim calcmode="lin" valueType="num">
                                      <p:cBhvr>
                                        <p:cTn id="21" dur="1000" fill="hold"/>
                                        <p:tgtEl>
                                          <p:spTgt spid="1026"/>
                                        </p:tgtEl>
                                        <p:attrNameLst>
                                          <p:attrName>ppt_w</p:attrName>
                                        </p:attrNameLst>
                                      </p:cBhvr>
                                      <p:tavLst>
                                        <p:tav tm="0">
                                          <p:val>
                                            <p:strVal val="#ppt_w*2.5"/>
                                          </p:val>
                                        </p:tav>
                                        <p:tav tm="100000">
                                          <p:val>
                                            <p:strVal val="#ppt_w"/>
                                          </p:val>
                                        </p:tav>
                                      </p:tavLst>
                                    </p:anim>
                                    <p:anim calcmode="lin" valueType="num">
                                      <p:cBhvr>
                                        <p:cTn id="22" dur="1000" fill="hold"/>
                                        <p:tgtEl>
                                          <p:spTgt spid="1026"/>
                                        </p:tgtEl>
                                        <p:attrNameLst>
                                          <p:attrName>ppt_h</p:attrName>
                                        </p:attrNameLst>
                                      </p:cBhvr>
                                      <p:tavLst>
                                        <p:tav tm="0">
                                          <p:val>
                                            <p:strVal val="#ppt_h*0.01"/>
                                          </p:val>
                                        </p:tav>
                                        <p:tav tm="100000">
                                          <p:val>
                                            <p:strVal val="#ppt_h"/>
                                          </p:val>
                                        </p:tav>
                                      </p:tavLst>
                                    </p:anim>
                                    <p:anim calcmode="lin" valueType="num">
                                      <p:cBhvr>
                                        <p:cTn id="23" dur="1000" fill="hold"/>
                                        <p:tgtEl>
                                          <p:spTgt spid="1026"/>
                                        </p:tgtEl>
                                        <p:attrNameLst>
                                          <p:attrName>ppt_x</p:attrName>
                                        </p:attrNameLst>
                                      </p:cBhvr>
                                      <p:tavLst>
                                        <p:tav tm="0">
                                          <p:val>
                                            <p:strVal val="#ppt_x"/>
                                          </p:val>
                                        </p:tav>
                                        <p:tav tm="100000">
                                          <p:val>
                                            <p:strVal val="#ppt_x"/>
                                          </p:val>
                                        </p:tav>
                                      </p:tavLst>
                                    </p:anim>
                                    <p:anim calcmode="lin" valueType="num">
                                      <p:cBhvr>
                                        <p:cTn id="24" dur="1000" fill="hold"/>
                                        <p:tgtEl>
                                          <p:spTgt spid="1026"/>
                                        </p:tgtEl>
                                        <p:attrNameLst>
                                          <p:attrName>ppt_y</p:attrName>
                                        </p:attrNameLst>
                                      </p:cBhvr>
                                      <p:tavLst>
                                        <p:tav tm="0">
                                          <p:val>
                                            <p:strVal val="#ppt_h+1"/>
                                          </p:val>
                                        </p:tav>
                                        <p:tav tm="100000">
                                          <p:val>
                                            <p:strVal val="#ppt_y"/>
                                          </p:val>
                                        </p:tav>
                                      </p:tavLst>
                                    </p:anim>
                                    <p:animEffect transition="in" filter="fade">
                                      <p:cBhvr>
                                        <p:cTn id="25"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صورة 10" descr="0064.bmp"/>
          <p:cNvPicPr>
            <a:picLocks noChangeAspect="1"/>
          </p:cNvPicPr>
          <p:nvPr/>
        </p:nvPicPr>
        <p:blipFill>
          <a:blip r:embed="rId5" cstate="print"/>
          <a:stretch>
            <a:fillRect/>
          </a:stretch>
        </p:blipFill>
        <p:spPr>
          <a:xfrm>
            <a:off x="285720" y="2925011"/>
            <a:ext cx="8654887" cy="1432684"/>
          </a:xfrm>
          <a:prstGeom prst="rect">
            <a:avLst/>
          </a:prstGeom>
        </p:spPr>
      </p:pic>
      <p:sp>
        <p:nvSpPr>
          <p:cNvPr id="12" name="مستطيل 11"/>
          <p:cNvSpPr/>
          <p:nvPr/>
        </p:nvSpPr>
        <p:spPr>
          <a:xfrm>
            <a:off x="382881" y="3282735"/>
            <a:ext cx="8261085" cy="646331"/>
          </a:xfrm>
          <a:prstGeom prst="rect">
            <a:avLst/>
          </a:prstGeom>
        </p:spPr>
        <p:txBody>
          <a:bodyPr wrap="square">
            <a:spAutoFit/>
          </a:bodyPr>
          <a:lstStyle/>
          <a:p>
            <a:pPr lvl="0"/>
            <a:r>
              <a:rPr lang="ar-EG" sz="3600" b="1" dirty="0" smtClean="0">
                <a:solidFill>
                  <a:srgbClr val="C00000"/>
                </a:solidFill>
              </a:rPr>
              <a:t>القراءة الناقدة والاستماع الناقد للنصوص الإعلامية</a:t>
            </a:r>
            <a:endParaRPr lang="en-US" sz="3600" dirty="0">
              <a:solidFill>
                <a:srgbClr val="C00000"/>
              </a:solidFill>
            </a:endParaRPr>
          </a:p>
        </p:txBody>
      </p:sp>
      <p:grpSp>
        <p:nvGrpSpPr>
          <p:cNvPr id="6" name="مجموعة 5"/>
          <p:cNvGrpSpPr/>
          <p:nvPr/>
        </p:nvGrpSpPr>
        <p:grpSpPr>
          <a:xfrm rot="5829898" flipH="1">
            <a:off x="4906541" y="-1585279"/>
            <a:ext cx="2316216" cy="5503103"/>
            <a:chOff x="500034" y="1000108"/>
            <a:chExt cx="8143932" cy="5214974"/>
          </a:xfrm>
        </p:grpSpPr>
        <p:sp>
          <p:nvSpPr>
            <p:cNvPr id="7" name="مخطط انسيابي: محطة طرفية 2"/>
            <p:cNvSpPr/>
            <p:nvPr/>
          </p:nvSpPr>
          <p:spPr>
            <a:xfrm>
              <a:off x="500034" y="1000108"/>
              <a:ext cx="8143932" cy="5214974"/>
            </a:xfrm>
            <a:prstGeom prst="parallelogram">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مستطيل ذو زوايا قطرية مخدوشة 3"/>
            <p:cNvSpPr/>
            <p:nvPr/>
          </p:nvSpPr>
          <p:spPr>
            <a:xfrm>
              <a:off x="928662" y="1285860"/>
              <a:ext cx="7358114" cy="4572032"/>
            </a:xfrm>
            <a:prstGeom prst="parallelogram">
              <a:avLst/>
            </a:prstGeom>
            <a:solidFill>
              <a:srgbClr val="FFCCFF"/>
            </a:solidFill>
            <a:ln w="53975">
              <a:gradFill>
                <a:gsLst>
                  <a:gs pos="0">
                    <a:srgbClr val="FF3399"/>
                  </a:gs>
                  <a:gs pos="25000">
                    <a:srgbClr val="FF6633"/>
                  </a:gs>
                  <a:gs pos="50000">
                    <a:srgbClr val="FFFF00"/>
                  </a:gs>
                  <a:gs pos="75000">
                    <a:srgbClr val="01A78F"/>
                  </a:gs>
                  <a:gs pos="100000">
                    <a:srgbClr val="3366FF"/>
                  </a:gs>
                </a:gsLst>
                <a:lin ang="5400000" scaled="0"/>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rgbClr val="0000FF"/>
                </a:solidFill>
              </a:endParaRPr>
            </a:p>
          </p:txBody>
        </p:sp>
      </p:grpSp>
      <p:sp>
        <p:nvSpPr>
          <p:cNvPr id="9" name="Rectangle 1"/>
          <p:cNvSpPr>
            <a:spLocks noChangeArrowheads="1"/>
          </p:cNvSpPr>
          <p:nvPr/>
        </p:nvSpPr>
        <p:spPr bwMode="auto">
          <a:xfrm>
            <a:off x="3714744" y="714356"/>
            <a:ext cx="471490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5400" b="1" dirty="0" smtClean="0">
                <a:solidFill>
                  <a:srgbClr val="0000FF"/>
                </a:solidFill>
              </a:rPr>
              <a:t>موضوعات الوحدة</a:t>
            </a:r>
            <a:endParaRPr lang="en-US" sz="5400" dirty="0">
              <a:solidFill>
                <a:srgbClr val="0000FF"/>
              </a:solidFill>
            </a:endParaRPr>
          </a:p>
        </p:txBody>
      </p:sp>
      <p:pic>
        <p:nvPicPr>
          <p:cNvPr id="13" name="صورة 12" descr="0064.bmp"/>
          <p:cNvPicPr>
            <a:picLocks noChangeAspect="1"/>
          </p:cNvPicPr>
          <p:nvPr/>
        </p:nvPicPr>
        <p:blipFill>
          <a:blip r:embed="rId5" cstate="print"/>
          <a:stretch>
            <a:fillRect/>
          </a:stretch>
        </p:blipFill>
        <p:spPr>
          <a:xfrm>
            <a:off x="285720" y="4714884"/>
            <a:ext cx="8654887" cy="1432684"/>
          </a:xfrm>
          <a:prstGeom prst="rect">
            <a:avLst/>
          </a:prstGeom>
        </p:spPr>
      </p:pic>
      <p:sp>
        <p:nvSpPr>
          <p:cNvPr id="14" name="مستطيل 13"/>
          <p:cNvSpPr/>
          <p:nvPr/>
        </p:nvSpPr>
        <p:spPr>
          <a:xfrm>
            <a:off x="382881" y="5072608"/>
            <a:ext cx="8261085" cy="646331"/>
          </a:xfrm>
          <a:prstGeom prst="rect">
            <a:avLst/>
          </a:prstGeom>
        </p:spPr>
        <p:txBody>
          <a:bodyPr wrap="square">
            <a:spAutoFit/>
          </a:bodyPr>
          <a:lstStyle/>
          <a:p>
            <a:pPr lvl="0"/>
            <a:r>
              <a:rPr lang="ar-EG" sz="3600" b="1" dirty="0" smtClean="0">
                <a:solidFill>
                  <a:srgbClr val="C00000"/>
                </a:solidFill>
              </a:rPr>
              <a:t>التضليل في وسائل الإعلام</a:t>
            </a:r>
            <a:endParaRPr lang="en-US" sz="3600" dirty="0">
              <a:solidFill>
                <a:srgbClr val="C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fmla="#ppt_w*sin(2.5*pi*$)">
                                          <p:val>
                                            <p:fltVal val="0"/>
                                          </p:val>
                                        </p:tav>
                                        <p:tav tm="100000">
                                          <p:val>
                                            <p:fltVal val="1"/>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0105 - basketball net swich.wav"/>
                                        </p:tgtEl>
                                      </p:cMediaNode>
                                    </p:audio>
                                  </p:subTnLst>
                                </p:cTn>
                              </p:par>
                              <p:par>
                                <p:cTn id="9" presetID="19" presetClass="entr" presetSubtype="1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fmla="#ppt_w*sin(2.5*pi*$)">
                                          <p:val>
                                            <p:fltVal val="0"/>
                                          </p:val>
                                        </p:tav>
                                        <p:tav tm="100000">
                                          <p:val>
                                            <p:fltVal val="1"/>
                                          </p:val>
                                        </p:tav>
                                      </p:tavLst>
                                    </p:anim>
                                    <p:anim calcmode="lin" valueType="num">
                                      <p:cBhvr>
                                        <p:cTn id="12" dur="1000" fill="hold"/>
                                        <p:tgtEl>
                                          <p:spTgt spid="9"/>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0105 - basketball net swich.wav"/>
                                        </p:tgtEl>
                                      </p:cMediaNode>
                                    </p:audio>
                                  </p:sub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1000"/>
                                        <p:tgtEl>
                                          <p:spTgt spid="11"/>
                                        </p:tgtEl>
                                      </p:cBhvr>
                                    </p:animEffect>
                                  </p:childTnLst>
                                  <p:subTnLst>
                                    <p:audio>
                                      <p:cMediaNode>
                                        <p:cTn display="0" masterRel="sameClick">
                                          <p:stCondLst>
                                            <p:cond evt="begin" delay="0">
                                              <p:tn val="15"/>
                                            </p:cond>
                                          </p:stCondLst>
                                          <p:endCondLst>
                                            <p:cond evt="onStopAudio" delay="0">
                                              <p:tgtEl>
                                                <p:sldTgt/>
                                              </p:tgtEl>
                                            </p:cond>
                                          </p:endCondLst>
                                        </p:cTn>
                                        <p:tgtEl>
                                          <p:sndTgt r:embed="rId4" name="0256 - cartoon poke sound.wav"/>
                                        </p:tgtEl>
                                      </p:cMediaNode>
                                    </p:audio>
                                  </p:subTnLst>
                                </p:cTn>
                              </p:par>
                              <p:par>
                                <p:cTn id="18" presetID="8" presetClass="entr" presetSubtype="16"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diamond(in)">
                                      <p:cBhvr>
                                        <p:cTn id="20" dur="10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amond(in)">
                                      <p:cBhvr>
                                        <p:cTn id="25" dur="1000"/>
                                        <p:tgtEl>
                                          <p:spTgt spid="13"/>
                                        </p:tgtEl>
                                      </p:cBhvr>
                                    </p:animEffect>
                                  </p:childTnLst>
                                  <p:subTnLst>
                                    <p:audio>
                                      <p:cMediaNode>
                                        <p:cTn display="0" masterRel="sameClick">
                                          <p:stCondLst>
                                            <p:cond evt="begin" delay="0">
                                              <p:tn val="23"/>
                                            </p:cond>
                                          </p:stCondLst>
                                          <p:endCondLst>
                                            <p:cond evt="onStopAudio" delay="0">
                                              <p:tgtEl>
                                                <p:sldTgt/>
                                              </p:tgtEl>
                                            </p:cond>
                                          </p:endCondLst>
                                        </p:cTn>
                                        <p:tgtEl>
                                          <p:sndTgt r:embed="rId4" name="0256 - cartoon poke sound.wav"/>
                                        </p:tgtEl>
                                      </p:cMediaNode>
                                    </p:audio>
                                  </p:subTnLst>
                                </p:cTn>
                              </p:par>
                              <p:par>
                                <p:cTn id="26" presetID="8" presetClass="entr" presetSubtype="16"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diamond(in)">
                                      <p:cBhvr>
                                        <p:cTn id="2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صورة 10" descr="0064.bmp"/>
          <p:cNvPicPr>
            <a:picLocks noChangeAspect="1"/>
          </p:cNvPicPr>
          <p:nvPr/>
        </p:nvPicPr>
        <p:blipFill>
          <a:blip r:embed="rId4" cstate="print"/>
          <a:stretch>
            <a:fillRect/>
          </a:stretch>
        </p:blipFill>
        <p:spPr>
          <a:xfrm>
            <a:off x="285720" y="2925011"/>
            <a:ext cx="8654887" cy="1432684"/>
          </a:xfrm>
          <a:prstGeom prst="rect">
            <a:avLst/>
          </a:prstGeom>
        </p:spPr>
      </p:pic>
      <p:sp>
        <p:nvSpPr>
          <p:cNvPr id="12" name="مستطيل 11"/>
          <p:cNvSpPr/>
          <p:nvPr/>
        </p:nvSpPr>
        <p:spPr>
          <a:xfrm>
            <a:off x="382881" y="3282735"/>
            <a:ext cx="8261085" cy="646331"/>
          </a:xfrm>
          <a:prstGeom prst="rect">
            <a:avLst/>
          </a:prstGeom>
        </p:spPr>
        <p:txBody>
          <a:bodyPr wrap="square">
            <a:spAutoFit/>
          </a:bodyPr>
          <a:lstStyle/>
          <a:p>
            <a:pPr lvl="0"/>
            <a:r>
              <a:rPr lang="ar-EG" sz="3600" b="1" dirty="0" smtClean="0">
                <a:solidFill>
                  <a:srgbClr val="C00000"/>
                </a:solidFill>
              </a:rPr>
              <a:t>قراءة المقال الصحفي</a:t>
            </a:r>
            <a:endParaRPr lang="en-US" sz="3600" dirty="0">
              <a:solidFill>
                <a:srgbClr val="C00000"/>
              </a:solidFill>
            </a:endParaRPr>
          </a:p>
        </p:txBody>
      </p:sp>
      <p:grpSp>
        <p:nvGrpSpPr>
          <p:cNvPr id="2" name="مجموعة 5"/>
          <p:cNvGrpSpPr/>
          <p:nvPr/>
        </p:nvGrpSpPr>
        <p:grpSpPr>
          <a:xfrm rot="5829898" flipH="1">
            <a:off x="4906541" y="-1585279"/>
            <a:ext cx="2316216" cy="5503103"/>
            <a:chOff x="500034" y="1000108"/>
            <a:chExt cx="8143932" cy="5214974"/>
          </a:xfrm>
        </p:grpSpPr>
        <p:sp>
          <p:nvSpPr>
            <p:cNvPr id="7" name="مخطط انسيابي: محطة طرفية 2"/>
            <p:cNvSpPr/>
            <p:nvPr/>
          </p:nvSpPr>
          <p:spPr>
            <a:xfrm>
              <a:off x="500034" y="1000108"/>
              <a:ext cx="8143932" cy="5214974"/>
            </a:xfrm>
            <a:prstGeom prst="parallelogram">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مستطيل ذو زوايا قطرية مخدوشة 3"/>
            <p:cNvSpPr/>
            <p:nvPr/>
          </p:nvSpPr>
          <p:spPr>
            <a:xfrm>
              <a:off x="928662" y="1285860"/>
              <a:ext cx="7358114" cy="4572032"/>
            </a:xfrm>
            <a:prstGeom prst="parallelogram">
              <a:avLst/>
            </a:prstGeom>
            <a:solidFill>
              <a:srgbClr val="FFCCFF"/>
            </a:solidFill>
            <a:ln w="53975">
              <a:gradFill>
                <a:gsLst>
                  <a:gs pos="0">
                    <a:srgbClr val="FF3399"/>
                  </a:gs>
                  <a:gs pos="25000">
                    <a:srgbClr val="FF6633"/>
                  </a:gs>
                  <a:gs pos="50000">
                    <a:srgbClr val="FFFF00"/>
                  </a:gs>
                  <a:gs pos="75000">
                    <a:srgbClr val="01A78F"/>
                  </a:gs>
                  <a:gs pos="100000">
                    <a:srgbClr val="3366FF"/>
                  </a:gs>
                </a:gsLst>
                <a:lin ang="5400000" scaled="0"/>
              </a:gra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rgbClr val="0000FF"/>
                </a:solidFill>
              </a:endParaRPr>
            </a:p>
          </p:txBody>
        </p:sp>
      </p:grpSp>
      <p:sp>
        <p:nvSpPr>
          <p:cNvPr id="9" name="Rectangle 1"/>
          <p:cNvSpPr>
            <a:spLocks noChangeArrowheads="1"/>
          </p:cNvSpPr>
          <p:nvPr/>
        </p:nvSpPr>
        <p:spPr bwMode="auto">
          <a:xfrm>
            <a:off x="3714744" y="714356"/>
            <a:ext cx="471490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5400" b="1" dirty="0" smtClean="0">
                <a:solidFill>
                  <a:srgbClr val="0000FF"/>
                </a:solidFill>
              </a:rPr>
              <a:t>موضوعات الوحدة</a:t>
            </a:r>
            <a:endParaRPr lang="en-US" sz="5400" dirty="0">
              <a:solidFill>
                <a:srgbClr val="0000FF"/>
              </a:solidFill>
            </a:endParaRPr>
          </a:p>
        </p:txBody>
      </p:sp>
      <p:pic>
        <p:nvPicPr>
          <p:cNvPr id="13" name="صورة 12" descr="0064.bmp"/>
          <p:cNvPicPr>
            <a:picLocks noChangeAspect="1"/>
          </p:cNvPicPr>
          <p:nvPr/>
        </p:nvPicPr>
        <p:blipFill>
          <a:blip r:embed="rId4" cstate="print"/>
          <a:stretch>
            <a:fillRect/>
          </a:stretch>
        </p:blipFill>
        <p:spPr>
          <a:xfrm>
            <a:off x="285720" y="4714884"/>
            <a:ext cx="8654887" cy="1432684"/>
          </a:xfrm>
          <a:prstGeom prst="rect">
            <a:avLst/>
          </a:prstGeom>
        </p:spPr>
      </p:pic>
      <p:sp>
        <p:nvSpPr>
          <p:cNvPr id="14" name="مستطيل 13"/>
          <p:cNvSpPr/>
          <p:nvPr/>
        </p:nvSpPr>
        <p:spPr>
          <a:xfrm>
            <a:off x="382881" y="5072608"/>
            <a:ext cx="8261085" cy="646331"/>
          </a:xfrm>
          <a:prstGeom prst="rect">
            <a:avLst/>
          </a:prstGeom>
        </p:spPr>
        <p:txBody>
          <a:bodyPr wrap="square">
            <a:spAutoFit/>
          </a:bodyPr>
          <a:lstStyle/>
          <a:p>
            <a:pPr lvl="0"/>
            <a:r>
              <a:rPr lang="ar-EG" sz="3600" b="1" dirty="0" smtClean="0">
                <a:solidFill>
                  <a:srgbClr val="C00000"/>
                </a:solidFill>
              </a:rPr>
              <a:t>قراءة الخبر والتحقيق الصحفي والرسم الكاريكاتوري</a:t>
            </a:r>
            <a:endParaRPr lang="en-US" sz="3600" dirty="0">
              <a:solidFill>
                <a:srgbClr val="C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1000"/>
                                        <p:tgtEl>
                                          <p:spTgt spid="11"/>
                                        </p:tgtEl>
                                      </p:cBhvr>
                                    </p:animEffect>
                                  </p:childTnLst>
                                  <p:subTnLst>
                                    <p:audio>
                                      <p:cMediaNode>
                                        <p:cTn display="0" masterRel="sameClick">
                                          <p:stCondLst>
                                            <p:cond evt="begin" delay="0">
                                              <p:tn val="5"/>
                                            </p:cond>
                                          </p:stCondLst>
                                          <p:endCondLst>
                                            <p:cond evt="onStopAudio" delay="0">
                                              <p:tgtEl>
                                                <p:sldTgt/>
                                              </p:tgtEl>
                                            </p:cond>
                                          </p:endCondLst>
                                        </p:cTn>
                                        <p:tgtEl>
                                          <p:sndTgt r:embed="rId3" name="0256 - cartoon poke sound.wav"/>
                                        </p:tgtEl>
                                      </p:cMediaNode>
                                    </p:audio>
                                  </p:subTnLst>
                                </p:cTn>
                              </p:par>
                              <p:par>
                                <p:cTn id="8" presetID="8"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amond(in)">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amond(in)">
                                      <p:cBhvr>
                                        <p:cTn id="15" dur="1000"/>
                                        <p:tgtEl>
                                          <p:spTgt spid="13"/>
                                        </p:tgtEl>
                                      </p:cBhvr>
                                    </p:animEffect>
                                  </p:childTnLst>
                                  <p:subTnLst>
                                    <p:audio>
                                      <p:cMediaNode>
                                        <p:cTn display="0" masterRel="sameClick">
                                          <p:stCondLst>
                                            <p:cond evt="begin" delay="0">
                                              <p:tn val="13"/>
                                            </p:cond>
                                          </p:stCondLst>
                                          <p:endCondLst>
                                            <p:cond evt="onStopAudio" delay="0">
                                              <p:tgtEl>
                                                <p:sldTgt/>
                                              </p:tgtEl>
                                            </p:cond>
                                          </p:endCondLst>
                                        </p:cTn>
                                        <p:tgtEl>
                                          <p:sndTgt r:embed="rId3" name="0256 - cartoon poke sound.wav"/>
                                        </p:tgtEl>
                                      </p:cMediaNode>
                                    </p:audio>
                                  </p:subTnLst>
                                </p:cTn>
                              </p:par>
                              <p:par>
                                <p:cTn id="16" presetID="8" presetClass="entr" presetSubtype="16"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amond(in)">
                                      <p:cBhvr>
                                        <p:cTn id="1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gDate.png"/>
          <p:cNvPicPr>
            <a:picLocks noChangeAspect="1"/>
          </p:cNvPicPr>
          <p:nvPr/>
        </p:nvPicPr>
        <p:blipFill>
          <a:blip r:embed="rId5" cstate="print">
            <a:lum bright="10000" contrast="40000"/>
          </a:blip>
          <a:stretch>
            <a:fillRect/>
          </a:stretch>
        </p:blipFill>
        <p:spPr>
          <a:xfrm>
            <a:off x="3643306" y="357166"/>
            <a:ext cx="5214973" cy="1636810"/>
          </a:xfrm>
          <a:prstGeom prst="rect">
            <a:avLst/>
          </a:prstGeom>
        </p:spPr>
      </p:pic>
      <p:sp>
        <p:nvSpPr>
          <p:cNvPr id="6145" name="Rectangle 1"/>
          <p:cNvSpPr>
            <a:spLocks noChangeArrowheads="1"/>
          </p:cNvSpPr>
          <p:nvPr/>
        </p:nvSpPr>
        <p:spPr bwMode="auto">
          <a:xfrm rot="21570168">
            <a:off x="4142640" y="751987"/>
            <a:ext cx="4216543"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6000" b="1" dirty="0" smtClean="0">
                <a:solidFill>
                  <a:srgbClr val="CC0099"/>
                </a:solidFill>
              </a:rPr>
              <a:t>أهداف الوحدة</a:t>
            </a:r>
            <a:endParaRPr lang="en-US" sz="6000" dirty="0">
              <a:solidFill>
                <a:srgbClr val="CC0099"/>
              </a:solidFill>
            </a:endParaRPr>
          </a:p>
        </p:txBody>
      </p:sp>
      <p:pic>
        <p:nvPicPr>
          <p:cNvPr id="4" name="صورة 3" descr="bnbv.gif"/>
          <p:cNvPicPr>
            <a:picLocks noChangeAspect="1"/>
          </p:cNvPicPr>
          <p:nvPr/>
        </p:nvPicPr>
        <p:blipFill>
          <a:blip r:embed="rId6" cstate="print"/>
          <a:stretch>
            <a:fillRect/>
          </a:stretch>
        </p:blipFill>
        <p:spPr>
          <a:xfrm>
            <a:off x="785786" y="2643182"/>
            <a:ext cx="7715303" cy="3071834"/>
          </a:xfrm>
          <a:prstGeom prst="rect">
            <a:avLst/>
          </a:prstGeom>
          <a:scene3d>
            <a:camera prst="orthographicFront"/>
            <a:lightRig rig="threePt" dir="t"/>
          </a:scene3d>
          <a:sp3d>
            <a:bevelT w="2254250" h="1695450" prst="softRound"/>
            <a:bevelB w="1384300" h="965200" prst="softRound"/>
          </a:sp3d>
        </p:spPr>
      </p:pic>
      <p:sp>
        <p:nvSpPr>
          <p:cNvPr id="5" name="Rectangle 2"/>
          <p:cNvSpPr>
            <a:spLocks noChangeArrowheads="1"/>
          </p:cNvSpPr>
          <p:nvPr/>
        </p:nvSpPr>
        <p:spPr bwMode="auto">
          <a:xfrm>
            <a:off x="1428728" y="3526697"/>
            <a:ext cx="635798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4800" b="1" dirty="0" smtClean="0">
                <a:solidFill>
                  <a:srgbClr val="006600"/>
                </a:solidFill>
              </a:rPr>
              <a:t>يتوقع بعد دراستك لهذه الوحدة </a:t>
            </a:r>
            <a:r>
              <a:rPr lang="ar-EG" sz="4800" b="1" dirty="0" smtClean="0">
                <a:solidFill>
                  <a:srgbClr val="006600"/>
                </a:solidFill>
              </a:rPr>
              <a:t>أن</a:t>
            </a:r>
            <a:r>
              <a:rPr lang="ar-SA" sz="4800" b="1" dirty="0" err="1" smtClean="0">
                <a:solidFill>
                  <a:srgbClr val="006600"/>
                </a:solidFill>
              </a:rPr>
              <a:t>:</a:t>
            </a:r>
            <a:endParaRPr lang="en-US" sz="4800" dirty="0">
              <a:solidFill>
                <a:srgbClr val="0066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643 - hollow container.wav"/>
                                        </p:tgtEl>
                                      </p:cMediaNode>
                                    </p:audio>
                                  </p:subTnLst>
                                </p:cTn>
                              </p:par>
                              <p:par>
                                <p:cTn id="10" presetID="53" presetClass="entr" presetSubtype="0" fill="hold" grpId="0" nodeType="withEffect">
                                  <p:stCondLst>
                                    <p:cond delay="0"/>
                                  </p:stCondLst>
                                  <p:childTnLst>
                                    <p:set>
                                      <p:cBhvr>
                                        <p:cTn id="11" dur="1" fill="hold">
                                          <p:stCondLst>
                                            <p:cond delay="0"/>
                                          </p:stCondLst>
                                        </p:cTn>
                                        <p:tgtEl>
                                          <p:spTgt spid="6145"/>
                                        </p:tgtEl>
                                        <p:attrNameLst>
                                          <p:attrName>style.visibility</p:attrName>
                                        </p:attrNameLst>
                                      </p:cBhvr>
                                      <p:to>
                                        <p:strVal val="visible"/>
                                      </p:to>
                                    </p:set>
                                    <p:anim calcmode="lin" valueType="num">
                                      <p:cBhvr>
                                        <p:cTn id="12" dur="1000" fill="hold"/>
                                        <p:tgtEl>
                                          <p:spTgt spid="6145"/>
                                        </p:tgtEl>
                                        <p:attrNameLst>
                                          <p:attrName>ppt_w</p:attrName>
                                        </p:attrNameLst>
                                      </p:cBhvr>
                                      <p:tavLst>
                                        <p:tav tm="0">
                                          <p:val>
                                            <p:fltVal val="0"/>
                                          </p:val>
                                        </p:tav>
                                        <p:tav tm="100000">
                                          <p:val>
                                            <p:strVal val="#ppt_w"/>
                                          </p:val>
                                        </p:tav>
                                      </p:tavLst>
                                    </p:anim>
                                    <p:anim calcmode="lin" valueType="num">
                                      <p:cBhvr>
                                        <p:cTn id="13" dur="1000" fill="hold"/>
                                        <p:tgtEl>
                                          <p:spTgt spid="6145"/>
                                        </p:tgtEl>
                                        <p:attrNameLst>
                                          <p:attrName>ppt_h</p:attrName>
                                        </p:attrNameLst>
                                      </p:cBhvr>
                                      <p:tavLst>
                                        <p:tav tm="0">
                                          <p:val>
                                            <p:fltVal val="0"/>
                                          </p:val>
                                        </p:tav>
                                        <p:tav tm="100000">
                                          <p:val>
                                            <p:strVal val="#ppt_h"/>
                                          </p:val>
                                        </p:tav>
                                      </p:tavLst>
                                    </p:anim>
                                    <p:animEffect transition="in" filter="fade">
                                      <p:cBhvr>
                                        <p:cTn id="14" dur="1000"/>
                                        <p:tgtEl>
                                          <p:spTgt spid="6145"/>
                                        </p:tgtEl>
                                      </p:cBhvr>
                                    </p:animEffect>
                                  </p:childTnLst>
                                  <p:subTnLst>
                                    <p:audio>
                                      <p:cMediaNode>
                                        <p:cTn display="0" masterRel="sameClick">
                                          <p:stCondLst>
                                            <p:cond evt="begin" delay="0">
                                              <p:tn val="10"/>
                                            </p:cond>
                                          </p:stCondLst>
                                          <p:endCondLst>
                                            <p:cond evt="onStopAudio" delay="0">
                                              <p:tgtEl>
                                                <p:sldTgt/>
                                              </p:tgtEl>
                                            </p:cond>
                                          </p:endCondLst>
                                        </p:cTn>
                                        <p:tgtEl>
                                          <p:sndTgt r:embed="rId3" name="0643 - hollow container.wav"/>
                                        </p:tgtEl>
                                      </p:cMediaNode>
                                    </p:audio>
                                  </p:subTnLst>
                                </p:cTn>
                              </p:par>
                            </p:childTnLst>
                          </p:cTn>
                        </p:par>
                      </p:childTnLst>
                    </p:cTn>
                  </p:par>
                  <p:par>
                    <p:cTn id="15" fill="hold">
                      <p:stCondLst>
                        <p:cond delay="indefinite"/>
                      </p:stCondLst>
                      <p:childTnLst>
                        <p:par>
                          <p:cTn id="16" fill="hold">
                            <p:stCondLst>
                              <p:cond delay="0"/>
                            </p:stCondLst>
                            <p:childTnLst>
                              <p:par>
                                <p:cTn id="17" presetID="34"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from="(-#ppt_w/2)" to="(#ppt_x)" calcmode="lin" valueType="num">
                                      <p:cBhvr>
                                        <p:cTn id="19" dur="600" fill="hold">
                                          <p:stCondLst>
                                            <p:cond delay="0"/>
                                          </p:stCondLst>
                                        </p:cTn>
                                        <p:tgtEl>
                                          <p:spTgt spid="4"/>
                                        </p:tgtEl>
                                        <p:attrNameLst>
                                          <p:attrName>ppt_x</p:attrName>
                                        </p:attrNameLst>
                                      </p:cBhvr>
                                    </p:anim>
                                    <p:anim from="0" to="-1.0" calcmode="lin" valueType="num">
                                      <p:cBhvr>
                                        <p:cTn id="20" dur="200" decel="50000" autoRev="1" fill="hold">
                                          <p:stCondLst>
                                            <p:cond delay="600"/>
                                          </p:stCondLst>
                                        </p:cTn>
                                        <p:tgtEl>
                                          <p:spTgt spid="4"/>
                                        </p:tgtEl>
                                        <p:attrNameLst>
                                          <p:attrName>xshear</p:attrName>
                                        </p:attrNameLst>
                                      </p:cBhvr>
                                    </p:anim>
                                    <p:animScale>
                                      <p:cBhvr>
                                        <p:cTn id="21" dur="200" decel="100000" autoRev="1" fill="hold">
                                          <p:stCondLst>
                                            <p:cond delay="600"/>
                                          </p:stCondLst>
                                        </p:cTn>
                                        <p:tgtEl>
                                          <p:spTgt spid="4"/>
                                        </p:tgtEl>
                                      </p:cBhvr>
                                      <p:from x="100000" y="100000"/>
                                      <p:to x="80000" y="100000"/>
                                    </p:animScale>
                                    <p:anim by="(#ppt_h/3+#ppt_w*0.1)" calcmode="lin" valueType="num">
                                      <p:cBhvr additive="sum">
                                        <p:cTn id="22" dur="200" decel="100000" autoRev="1" fill="hold">
                                          <p:stCondLst>
                                            <p:cond delay="600"/>
                                          </p:stCondLst>
                                        </p:cTn>
                                        <p:tgtEl>
                                          <p:spTgt spid="4"/>
                                        </p:tgtEl>
                                        <p:attrNameLst>
                                          <p:attrName>ppt_x</p:attrName>
                                        </p:attrNameLst>
                                      </p:cBhvr>
                                    </p:anim>
                                  </p:childTnLst>
                                  <p:subTnLst>
                                    <p:audio>
                                      <p:cMediaNode>
                                        <p:cTn display="0" masterRel="sameClick">
                                          <p:stCondLst>
                                            <p:cond evt="begin" delay="0">
                                              <p:tn val="17"/>
                                            </p:cond>
                                          </p:stCondLst>
                                          <p:endCondLst>
                                            <p:cond evt="onStopAudio" delay="0">
                                              <p:tgtEl>
                                                <p:sldTgt/>
                                              </p:tgtEl>
                                            </p:cond>
                                          </p:endCondLst>
                                        </p:cTn>
                                        <p:tgtEl>
                                          <p:sndTgt r:embed="rId4" name="0910 - pinball game woop sounds.wav"/>
                                        </p:tgtEl>
                                      </p:cMediaNode>
                                    </p:audio>
                                  </p:subTnLst>
                                </p:cTn>
                              </p:par>
                              <p:par>
                                <p:cTn id="23" presetID="34"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from="(-#ppt_w/2)" to="(#ppt_x)" calcmode="lin" valueType="num">
                                      <p:cBhvr>
                                        <p:cTn id="25" dur="600" fill="hold">
                                          <p:stCondLst>
                                            <p:cond delay="0"/>
                                          </p:stCondLst>
                                        </p:cTn>
                                        <p:tgtEl>
                                          <p:spTgt spid="5"/>
                                        </p:tgtEl>
                                        <p:attrNameLst>
                                          <p:attrName>ppt_x</p:attrName>
                                        </p:attrNameLst>
                                      </p:cBhvr>
                                    </p:anim>
                                    <p:anim from="0" to="-1.0" calcmode="lin" valueType="num">
                                      <p:cBhvr>
                                        <p:cTn id="26" dur="200" decel="50000" autoRev="1" fill="hold">
                                          <p:stCondLst>
                                            <p:cond delay="600"/>
                                          </p:stCondLst>
                                        </p:cTn>
                                        <p:tgtEl>
                                          <p:spTgt spid="5"/>
                                        </p:tgtEl>
                                        <p:attrNameLst>
                                          <p:attrName>xshear</p:attrName>
                                        </p:attrNameLst>
                                      </p:cBhvr>
                                    </p:anim>
                                    <p:animScale>
                                      <p:cBhvr>
                                        <p:cTn id="27" dur="200" decel="100000" autoRev="1" fill="hold">
                                          <p:stCondLst>
                                            <p:cond delay="600"/>
                                          </p:stCondLst>
                                        </p:cTn>
                                        <p:tgtEl>
                                          <p:spTgt spid="5"/>
                                        </p:tgtEl>
                                      </p:cBhvr>
                                      <p:from x="100000" y="100000"/>
                                      <p:to x="80000" y="100000"/>
                                    </p:animScale>
                                    <p:anim by="(#ppt_h/3+#ppt_w*0.1)" calcmode="lin" valueType="num">
                                      <p:cBhvr additive="sum">
                                        <p:cTn id="28" dur="200" decel="100000" autoRev="1" fill="hold">
                                          <p:stCondLst>
                                            <p:cond delay="600"/>
                                          </p:stCondLst>
                                        </p:cTn>
                                        <p:tgtEl>
                                          <p:spTgt spid="5"/>
                                        </p:tgtEl>
                                        <p:attrNameLst>
                                          <p:attrName>ppt_x</p:attrName>
                                        </p:attrNameLst>
                                      </p:cBhvr>
                                    </p:anim>
                                  </p:childTnLst>
                                  <p:subTnLst>
                                    <p:audio>
                                      <p:cMediaNode>
                                        <p:cTn display="0" masterRel="sameClick">
                                          <p:stCondLst>
                                            <p:cond evt="begin" delay="0">
                                              <p:tn val="23"/>
                                            </p:cond>
                                          </p:stCondLst>
                                          <p:endCondLst>
                                            <p:cond evt="onStopAudio" delay="0">
                                              <p:tgtEl>
                                                <p:sldTgt/>
                                              </p:tgtEl>
                                            </p:cond>
                                          </p:endCondLst>
                                        </p:cTn>
                                        <p:tgtEl>
                                          <p:sndTgt r:embed="rId4" name="0910 - pinball game woop sound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gDate.png"/>
          <p:cNvPicPr>
            <a:picLocks noChangeAspect="1"/>
          </p:cNvPicPr>
          <p:nvPr/>
        </p:nvPicPr>
        <p:blipFill>
          <a:blip r:embed="rId4" cstate="print">
            <a:lum bright="10000" contrast="40000"/>
          </a:blip>
          <a:stretch>
            <a:fillRect/>
          </a:stretch>
        </p:blipFill>
        <p:spPr>
          <a:xfrm>
            <a:off x="3643306" y="357166"/>
            <a:ext cx="5214973" cy="1636810"/>
          </a:xfrm>
          <a:prstGeom prst="rect">
            <a:avLst/>
          </a:prstGeom>
        </p:spPr>
      </p:pic>
      <p:sp>
        <p:nvSpPr>
          <p:cNvPr id="3" name="Rectangle 1"/>
          <p:cNvSpPr>
            <a:spLocks noChangeArrowheads="1"/>
          </p:cNvSpPr>
          <p:nvPr/>
        </p:nvSpPr>
        <p:spPr bwMode="auto">
          <a:xfrm rot="21570168">
            <a:off x="4142640" y="751987"/>
            <a:ext cx="4216543"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6000" b="1" dirty="0" smtClean="0">
                <a:solidFill>
                  <a:srgbClr val="CC0099"/>
                </a:solidFill>
              </a:rPr>
              <a:t>أهداف الوحدة</a:t>
            </a:r>
            <a:endParaRPr lang="en-US" sz="6000" dirty="0">
              <a:solidFill>
                <a:srgbClr val="CC0099"/>
              </a:solidFill>
            </a:endParaRPr>
          </a:p>
        </p:txBody>
      </p:sp>
      <p:pic>
        <p:nvPicPr>
          <p:cNvPr id="4" name="صورة 3" descr="0252.jpg"/>
          <p:cNvPicPr>
            <a:picLocks noChangeAspect="1"/>
          </p:cNvPicPr>
          <p:nvPr/>
        </p:nvPicPr>
        <p:blipFill>
          <a:blip r:embed="rId5" cstate="print"/>
          <a:stretch>
            <a:fillRect/>
          </a:stretch>
        </p:blipFill>
        <p:spPr>
          <a:xfrm>
            <a:off x="285720" y="2285992"/>
            <a:ext cx="8501121" cy="4286280"/>
          </a:xfrm>
          <a:prstGeom prst="rect">
            <a:avLst/>
          </a:prstGeom>
        </p:spPr>
      </p:pic>
      <p:sp>
        <p:nvSpPr>
          <p:cNvPr id="5" name="Rectangle 1"/>
          <p:cNvSpPr>
            <a:spLocks noChangeArrowheads="1"/>
          </p:cNvSpPr>
          <p:nvPr/>
        </p:nvSpPr>
        <p:spPr bwMode="auto">
          <a:xfrm>
            <a:off x="642910" y="2649676"/>
            <a:ext cx="7643866"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ar-EG" sz="4000" b="1" dirty="0" smtClean="0"/>
              <a:t>1. </a:t>
            </a:r>
            <a:r>
              <a:rPr lang="ar-EG" sz="4000" b="1" dirty="0" smtClean="0">
                <a:solidFill>
                  <a:srgbClr val="800000"/>
                </a:solidFill>
              </a:rPr>
              <a:t>تتعرف أنواع وسائل الإعلام المختلفة (الصحافة والإذاعة والتلفاز والإنترنت).</a:t>
            </a:r>
            <a:endParaRPr lang="en-US" sz="4000" dirty="0">
              <a:solidFill>
                <a:srgbClr val="800000"/>
              </a:solidFill>
            </a:endParaRPr>
          </a:p>
        </p:txBody>
      </p:sp>
      <p:sp>
        <p:nvSpPr>
          <p:cNvPr id="6" name="Rectangle 1"/>
          <p:cNvSpPr>
            <a:spLocks noChangeArrowheads="1"/>
          </p:cNvSpPr>
          <p:nvPr/>
        </p:nvSpPr>
        <p:spPr bwMode="auto">
          <a:xfrm>
            <a:off x="642910" y="4204652"/>
            <a:ext cx="764386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ar-EG" sz="4000" b="1" dirty="0" smtClean="0"/>
              <a:t>2. </a:t>
            </a:r>
            <a:r>
              <a:rPr lang="ar-EG" sz="4000" b="1" dirty="0" smtClean="0">
                <a:solidFill>
                  <a:srgbClr val="800000"/>
                </a:solidFill>
              </a:rPr>
              <a:t>تتعرف أهم أنواع المواد الصحفية (المقالة الصحفية، والخبر الصحفي، والتحقيق الصحفي، والإعلانات التجارية).</a:t>
            </a:r>
            <a:endParaRPr lang="en-US" sz="4000" dirty="0">
              <a:solidFill>
                <a:srgbClr val="8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0139 - bell clank.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subTnLst>
                                    <p:audio>
                                      <p:cMediaNode>
                                        <p:cTn display="0" masterRel="sameClick">
                                          <p:stCondLst>
                                            <p:cond evt="begin" delay="0">
                                              <p:tn val="11"/>
                                            </p:cond>
                                          </p:stCondLst>
                                          <p:endCondLst>
                                            <p:cond evt="onStopAudio" delay="0">
                                              <p:tgtEl>
                                                <p:sldTgt/>
                                              </p:tgtEl>
                                            </p:cond>
                                          </p:endCondLst>
                                        </p:cTn>
                                        <p:tgtEl>
                                          <p:sndTgt r:embed="rId3" name="0139 - bell clank.wav"/>
                                        </p:tgtEl>
                                      </p:cMediaNode>
                                    </p:audio>
                                  </p:sub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subTnLst>
                                    <p:audio>
                                      <p:cMediaNode>
                                        <p:cTn display="0" masterRel="sameClick">
                                          <p:stCondLst>
                                            <p:cond evt="begin" delay="0">
                                              <p:tn val="19"/>
                                            </p:cond>
                                          </p:stCondLst>
                                          <p:endCondLst>
                                            <p:cond evt="onStopAudio" delay="0">
                                              <p:tgtEl>
                                                <p:sldTgt/>
                                              </p:tgtEl>
                                            </p:cond>
                                          </p:endCondLst>
                                        </p:cTn>
                                        <p:tgtEl>
                                          <p:sndTgt r:embed="rId3" name="0139 - bell clan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gDate.png"/>
          <p:cNvPicPr>
            <a:picLocks noChangeAspect="1"/>
          </p:cNvPicPr>
          <p:nvPr/>
        </p:nvPicPr>
        <p:blipFill>
          <a:blip r:embed="rId4" cstate="print">
            <a:lum bright="10000" contrast="40000"/>
          </a:blip>
          <a:stretch>
            <a:fillRect/>
          </a:stretch>
        </p:blipFill>
        <p:spPr>
          <a:xfrm>
            <a:off x="3643306" y="357166"/>
            <a:ext cx="5214973" cy="1636810"/>
          </a:xfrm>
          <a:prstGeom prst="rect">
            <a:avLst/>
          </a:prstGeom>
        </p:spPr>
      </p:pic>
      <p:sp>
        <p:nvSpPr>
          <p:cNvPr id="3" name="Rectangle 1"/>
          <p:cNvSpPr>
            <a:spLocks noChangeArrowheads="1"/>
          </p:cNvSpPr>
          <p:nvPr/>
        </p:nvSpPr>
        <p:spPr bwMode="auto">
          <a:xfrm rot="21570168">
            <a:off x="4142640" y="751987"/>
            <a:ext cx="4216543"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ar-EG" sz="6000" b="1" dirty="0" smtClean="0">
                <a:solidFill>
                  <a:srgbClr val="CC0099"/>
                </a:solidFill>
              </a:rPr>
              <a:t>أهداف الوحدة</a:t>
            </a:r>
            <a:endParaRPr lang="en-US" sz="6000" dirty="0">
              <a:solidFill>
                <a:srgbClr val="CC0099"/>
              </a:solidFill>
            </a:endParaRPr>
          </a:p>
        </p:txBody>
      </p:sp>
      <p:pic>
        <p:nvPicPr>
          <p:cNvPr id="4" name="صورة 3" descr="0252.jpg"/>
          <p:cNvPicPr>
            <a:picLocks noChangeAspect="1"/>
          </p:cNvPicPr>
          <p:nvPr/>
        </p:nvPicPr>
        <p:blipFill>
          <a:blip r:embed="rId5" cstate="print"/>
          <a:stretch>
            <a:fillRect/>
          </a:stretch>
        </p:blipFill>
        <p:spPr>
          <a:xfrm>
            <a:off x="285720" y="2285992"/>
            <a:ext cx="8501121" cy="4286280"/>
          </a:xfrm>
          <a:prstGeom prst="rect">
            <a:avLst/>
          </a:prstGeom>
        </p:spPr>
      </p:pic>
      <p:sp>
        <p:nvSpPr>
          <p:cNvPr id="5" name="Rectangle 1"/>
          <p:cNvSpPr>
            <a:spLocks noChangeArrowheads="1"/>
          </p:cNvSpPr>
          <p:nvPr/>
        </p:nvSpPr>
        <p:spPr bwMode="auto">
          <a:xfrm>
            <a:off x="642910" y="2571744"/>
            <a:ext cx="7643866"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ar-EG" sz="4000" b="1" dirty="0" smtClean="0"/>
              <a:t>3. </a:t>
            </a:r>
            <a:r>
              <a:rPr lang="ar-EG" sz="4000" b="1" dirty="0" smtClean="0">
                <a:solidFill>
                  <a:srgbClr val="800000"/>
                </a:solidFill>
              </a:rPr>
              <a:t>تتعرف أهم أنواع المواد الإذاعية </a:t>
            </a:r>
            <a:r>
              <a:rPr lang="ar-EG" sz="4000" b="1" dirty="0" err="1" smtClean="0">
                <a:solidFill>
                  <a:srgbClr val="800000"/>
                </a:solidFill>
              </a:rPr>
              <a:t>والتلفازية</a:t>
            </a:r>
            <a:r>
              <a:rPr lang="ar-EG" sz="4000" b="1" dirty="0" smtClean="0">
                <a:solidFill>
                  <a:srgbClr val="800000"/>
                </a:solidFill>
              </a:rPr>
              <a:t> (الأخبار وتحليلاتها، واللقاءات وبرامج الحوار، والأفلام والمشاهد التمثيلية، والإعلانات التجارية).</a:t>
            </a:r>
            <a:endParaRPr lang="en-US" sz="4000" dirty="0">
              <a:solidFill>
                <a:srgbClr val="800000"/>
              </a:solidFill>
            </a:endParaRPr>
          </a:p>
        </p:txBody>
      </p:sp>
      <p:sp>
        <p:nvSpPr>
          <p:cNvPr id="6" name="Rectangle 1"/>
          <p:cNvSpPr>
            <a:spLocks noChangeArrowheads="1"/>
          </p:cNvSpPr>
          <p:nvPr/>
        </p:nvSpPr>
        <p:spPr bwMode="auto">
          <a:xfrm>
            <a:off x="642910" y="5214950"/>
            <a:ext cx="7643866"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ar-EG" sz="4000" b="1" dirty="0" smtClean="0"/>
              <a:t>4. </a:t>
            </a:r>
            <a:r>
              <a:rPr lang="ar-EG" sz="4000" b="1" dirty="0" smtClean="0">
                <a:solidFill>
                  <a:srgbClr val="800000"/>
                </a:solidFill>
              </a:rPr>
              <a:t>تقرأ نماذج من الإنتاج الإعلامي.</a:t>
            </a:r>
            <a:endParaRPr lang="en-US" sz="4000" dirty="0" smtClean="0">
              <a:solidFill>
                <a:srgbClr val="800000"/>
              </a:solidFill>
            </a:endParaRPr>
          </a:p>
        </p:txBody>
      </p:sp>
    </p:spTree>
  </p:cSld>
  <p:clrMapOvr>
    <a:masterClrMapping/>
  </p:clrMapOvr>
  <p:transition>
    <p:wheel spokes="3"/>
    <p:sndAc>
      <p:stSnd>
        <p:snd r:embed="rId2" name="0146 - bend saw.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0139 - bell clank.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subTnLst>
                                    <p:audio>
                                      <p:cMediaNode>
                                        <p:cTn display="0" masterRel="sameClick">
                                          <p:stCondLst>
                                            <p:cond evt="begin" delay="0">
                                              <p:tn val="11"/>
                                            </p:cond>
                                          </p:stCondLst>
                                          <p:endCondLst>
                                            <p:cond evt="onStopAudio" delay="0">
                                              <p:tgtEl>
                                                <p:sldTgt/>
                                              </p:tgtEl>
                                            </p:cond>
                                          </p:endCondLst>
                                        </p:cTn>
                                        <p:tgtEl>
                                          <p:sndTgt r:embed="rId3" name="0139 - bell clank.wav"/>
                                        </p:tgtEl>
                                      </p:cMediaNode>
                                    </p:audio>
                                  </p:sub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subTnLst>
                                    <p:audio>
                                      <p:cMediaNode>
                                        <p:cTn display="0" masterRel="sameClick">
                                          <p:stCondLst>
                                            <p:cond evt="begin" delay="0">
                                              <p:tn val="19"/>
                                            </p:cond>
                                          </p:stCondLst>
                                          <p:endCondLst>
                                            <p:cond evt="onStopAudio" delay="0">
                                              <p:tgtEl>
                                                <p:sldTgt/>
                                              </p:tgtEl>
                                            </p:cond>
                                          </p:endCondLst>
                                        </p:cTn>
                                        <p:tgtEl>
                                          <p:sndTgt r:embed="rId3" name="0139 - bell clan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837</TotalTime>
  <Words>854</Words>
  <Application>Microsoft Office PowerPoint</Application>
  <PresentationFormat>عرض على الشاشة (3:4)‏</PresentationFormat>
  <Paragraphs>85</Paragraphs>
  <Slides>27</Slides>
  <Notes>0</Notes>
  <HiddenSlides>0</HiddenSlides>
  <MMClips>0</MMClips>
  <ScaleCrop>false</ScaleCrop>
  <HeadingPairs>
    <vt:vector size="4" baseType="variant">
      <vt:variant>
        <vt:lpstr>سمة</vt:lpstr>
      </vt:variant>
      <vt:variant>
        <vt:i4>1</vt:i4>
      </vt:variant>
      <vt:variant>
        <vt:lpstr>عناوين الشرائح</vt:lpstr>
      </vt:variant>
      <vt:variant>
        <vt:i4>27</vt:i4>
      </vt:variant>
    </vt:vector>
  </HeadingPairs>
  <TitlesOfParts>
    <vt:vector size="28"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القراءة والتواصل اللغوي3 كتاب التطبيقات المستوى الخامس النظام الفصلي للتعليم الثانوي المسار الأدبي ومدارس تحفيظ القرآن الكريم الوحدة الأولى</dc:title>
  <dc:subject>النشاطات التمهيدية</dc:subject>
  <dc:creator>أ / بندر الحازمي</dc:creator>
  <cp:keywords>حقيبة انجاز المعلم والمعلمة</cp:keywords>
  <cp:lastModifiedBy>secretools world</cp:lastModifiedBy>
  <cp:revision>306</cp:revision>
  <dcterms:created xsi:type="dcterms:W3CDTF">2014-10-25T17:15:10Z</dcterms:created>
  <dcterms:modified xsi:type="dcterms:W3CDTF">2016-09-27T07:21:16Z</dcterms:modified>
</cp:coreProperties>
</file>