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77" r:id="rId2"/>
    <p:sldId id="278" r:id="rId3"/>
    <p:sldId id="294" r:id="rId4"/>
    <p:sldId id="280" r:id="rId5"/>
    <p:sldId id="279" r:id="rId6"/>
    <p:sldId id="281" r:id="rId7"/>
    <p:sldId id="257" r:id="rId8"/>
    <p:sldId id="258" r:id="rId9"/>
    <p:sldId id="259" r:id="rId10"/>
    <p:sldId id="282" r:id="rId11"/>
    <p:sldId id="283" r:id="rId12"/>
    <p:sldId id="260" r:id="rId13"/>
    <p:sldId id="284" r:id="rId14"/>
    <p:sldId id="261" r:id="rId15"/>
    <p:sldId id="262" r:id="rId16"/>
    <p:sldId id="263" r:id="rId17"/>
    <p:sldId id="264" r:id="rId18"/>
    <p:sldId id="291" r:id="rId19"/>
    <p:sldId id="292" r:id="rId20"/>
    <p:sldId id="293" r:id="rId21"/>
    <p:sldId id="285" r:id="rId22"/>
    <p:sldId id="265" r:id="rId23"/>
    <p:sldId id="286" r:id="rId24"/>
    <p:sldId id="287" r:id="rId25"/>
    <p:sldId id="288" r:id="rId26"/>
    <p:sldId id="266" r:id="rId27"/>
    <p:sldId id="267" r:id="rId28"/>
    <p:sldId id="289" r:id="rId29"/>
    <p:sldId id="290"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49" d="100"/>
          <a:sy n="49" d="100"/>
        </p:scale>
        <p:origin x="-96" y="-3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en-US"/>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a:p>
        </p:txBody>
      </p:sp>
      <p:sp>
        <p:nvSpPr>
          <p:cNvPr id="4" name="عنصر نائب للتاريخ 3"/>
          <p:cNvSpPr>
            <a:spLocks noGrp="1"/>
          </p:cNvSpPr>
          <p:nvPr>
            <p:ph type="dt" sz="half" idx="10"/>
          </p:nvPr>
        </p:nvSpPr>
        <p:spPr/>
        <p:txBody>
          <a:bodyPr/>
          <a:lstStyle/>
          <a:p>
            <a:fld id="{8697AA53-2945-49CE-B2F2-CF8A419AD91D}" type="datetimeFigureOut">
              <a:rPr lang="en-US" smtClean="0"/>
              <a:pPr/>
              <a:t>9/27/2016</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B5602576-02FA-45E3-AF11-1EBCE191D48A}" type="slidenum">
              <a:rPr lang="en-US" smtClean="0"/>
              <a:pPr/>
              <a:t>‹#›</a:t>
            </a:fld>
            <a:endParaRPr lang="en-US"/>
          </a:p>
        </p:txBody>
      </p:sp>
    </p:spTree>
  </p:cSld>
  <p:clrMapOvr>
    <a:masterClrMapping/>
  </p:clrMapOvr>
  <p:transition>
    <p:split orient="vert" dir="in"/>
    <p:sndAc>
      <p:stSnd>
        <p:snd r:embed="rId1" name="3.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8697AA53-2945-49CE-B2F2-CF8A419AD91D}" type="datetimeFigureOut">
              <a:rPr lang="en-US" smtClean="0"/>
              <a:pPr/>
              <a:t>9/27/2016</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B5602576-02FA-45E3-AF11-1EBCE191D48A}" type="slidenum">
              <a:rPr lang="en-US" smtClean="0"/>
              <a:pPr/>
              <a:t>‹#›</a:t>
            </a:fld>
            <a:endParaRPr lang="en-US"/>
          </a:p>
        </p:txBody>
      </p:sp>
    </p:spTree>
  </p:cSld>
  <p:clrMapOvr>
    <a:masterClrMapping/>
  </p:clrMapOvr>
  <p:transition>
    <p:split orient="vert" dir="in"/>
    <p:sndAc>
      <p:stSnd>
        <p:snd r:embed="rId1" name="3.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8697AA53-2945-49CE-B2F2-CF8A419AD91D}" type="datetimeFigureOut">
              <a:rPr lang="en-US" smtClean="0"/>
              <a:pPr/>
              <a:t>9/27/2016</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B5602576-02FA-45E3-AF11-1EBCE191D48A}" type="slidenum">
              <a:rPr lang="en-US" smtClean="0"/>
              <a:pPr/>
              <a:t>‹#›</a:t>
            </a:fld>
            <a:endParaRPr lang="en-US"/>
          </a:p>
        </p:txBody>
      </p:sp>
    </p:spTree>
  </p:cSld>
  <p:clrMapOvr>
    <a:masterClrMapping/>
  </p:clrMapOvr>
  <p:transition>
    <p:split orient="vert" dir="in"/>
    <p:sndAc>
      <p:stSnd>
        <p:snd r:embed="rId1" name="3.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8697AA53-2945-49CE-B2F2-CF8A419AD91D}" type="datetimeFigureOut">
              <a:rPr lang="en-US" smtClean="0"/>
              <a:pPr/>
              <a:t>9/27/2016</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B5602576-02FA-45E3-AF11-1EBCE191D48A}" type="slidenum">
              <a:rPr lang="en-US" smtClean="0"/>
              <a:pPr/>
              <a:t>‹#›</a:t>
            </a:fld>
            <a:endParaRPr lang="en-US"/>
          </a:p>
        </p:txBody>
      </p:sp>
    </p:spTree>
  </p:cSld>
  <p:clrMapOvr>
    <a:masterClrMapping/>
  </p:clrMapOvr>
  <p:transition>
    <p:split orient="vert" dir="in"/>
    <p:sndAc>
      <p:stSnd>
        <p:snd r:embed="rId1" name="3.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8697AA53-2945-49CE-B2F2-CF8A419AD91D}" type="datetimeFigureOut">
              <a:rPr lang="en-US" smtClean="0"/>
              <a:pPr/>
              <a:t>9/27/2016</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B5602576-02FA-45E3-AF11-1EBCE191D48A}" type="slidenum">
              <a:rPr lang="en-US" smtClean="0"/>
              <a:pPr/>
              <a:t>‹#›</a:t>
            </a:fld>
            <a:endParaRPr lang="en-US"/>
          </a:p>
        </p:txBody>
      </p:sp>
    </p:spTree>
  </p:cSld>
  <p:clrMapOvr>
    <a:masterClrMapping/>
  </p:clrMapOvr>
  <p:transition>
    <p:split orient="vert" dir="in"/>
    <p:sndAc>
      <p:stSnd>
        <p:snd r:embed="rId1" name="3.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p:txBody>
          <a:bodyPr/>
          <a:lstStyle/>
          <a:p>
            <a:fld id="{8697AA53-2945-49CE-B2F2-CF8A419AD91D}" type="datetimeFigureOut">
              <a:rPr lang="en-US" smtClean="0"/>
              <a:pPr/>
              <a:t>9/27/2016</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B5602576-02FA-45E3-AF11-1EBCE191D48A}" type="slidenum">
              <a:rPr lang="en-US" smtClean="0"/>
              <a:pPr/>
              <a:t>‹#›</a:t>
            </a:fld>
            <a:endParaRPr lang="en-US"/>
          </a:p>
        </p:txBody>
      </p:sp>
    </p:spTree>
  </p:cSld>
  <p:clrMapOvr>
    <a:masterClrMapping/>
  </p:clrMapOvr>
  <p:transition>
    <p:split orient="vert" dir="in"/>
    <p:sndAc>
      <p:stSnd>
        <p:snd r:embed="rId1" name="3.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6"/>
          <p:cNvSpPr>
            <a:spLocks noGrp="1"/>
          </p:cNvSpPr>
          <p:nvPr>
            <p:ph type="dt" sz="half" idx="10"/>
          </p:nvPr>
        </p:nvSpPr>
        <p:spPr/>
        <p:txBody>
          <a:bodyPr/>
          <a:lstStyle/>
          <a:p>
            <a:fld id="{8697AA53-2945-49CE-B2F2-CF8A419AD91D}" type="datetimeFigureOut">
              <a:rPr lang="en-US" smtClean="0"/>
              <a:pPr/>
              <a:t>9/27/2016</a:t>
            </a:fld>
            <a:endParaRPr lang="en-US"/>
          </a:p>
        </p:txBody>
      </p:sp>
      <p:sp>
        <p:nvSpPr>
          <p:cNvPr id="8" name="عنصر نائب للتذييل 7"/>
          <p:cNvSpPr>
            <a:spLocks noGrp="1"/>
          </p:cNvSpPr>
          <p:nvPr>
            <p:ph type="ftr" sz="quarter" idx="11"/>
          </p:nvPr>
        </p:nvSpPr>
        <p:spPr/>
        <p:txBody>
          <a:bodyPr/>
          <a:lstStyle/>
          <a:p>
            <a:endParaRPr lang="en-US"/>
          </a:p>
        </p:txBody>
      </p:sp>
      <p:sp>
        <p:nvSpPr>
          <p:cNvPr id="9" name="عنصر نائب لرقم الشريحة 8"/>
          <p:cNvSpPr>
            <a:spLocks noGrp="1"/>
          </p:cNvSpPr>
          <p:nvPr>
            <p:ph type="sldNum" sz="quarter" idx="12"/>
          </p:nvPr>
        </p:nvSpPr>
        <p:spPr/>
        <p:txBody>
          <a:bodyPr/>
          <a:lstStyle/>
          <a:p>
            <a:fld id="{B5602576-02FA-45E3-AF11-1EBCE191D48A}" type="slidenum">
              <a:rPr lang="en-US" smtClean="0"/>
              <a:pPr/>
              <a:t>‹#›</a:t>
            </a:fld>
            <a:endParaRPr lang="en-US"/>
          </a:p>
        </p:txBody>
      </p:sp>
    </p:spTree>
  </p:cSld>
  <p:clrMapOvr>
    <a:masterClrMapping/>
  </p:clrMapOvr>
  <p:transition>
    <p:split orient="vert" dir="in"/>
    <p:sndAc>
      <p:stSnd>
        <p:snd r:embed="rId1" name="3.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تاريخ 2"/>
          <p:cNvSpPr>
            <a:spLocks noGrp="1"/>
          </p:cNvSpPr>
          <p:nvPr>
            <p:ph type="dt" sz="half" idx="10"/>
          </p:nvPr>
        </p:nvSpPr>
        <p:spPr/>
        <p:txBody>
          <a:bodyPr/>
          <a:lstStyle/>
          <a:p>
            <a:fld id="{8697AA53-2945-49CE-B2F2-CF8A419AD91D}" type="datetimeFigureOut">
              <a:rPr lang="en-US" smtClean="0"/>
              <a:pPr/>
              <a:t>9/27/2016</a:t>
            </a:fld>
            <a:endParaRPr lang="en-US"/>
          </a:p>
        </p:txBody>
      </p:sp>
      <p:sp>
        <p:nvSpPr>
          <p:cNvPr id="4" name="عنصر نائب للتذييل 3"/>
          <p:cNvSpPr>
            <a:spLocks noGrp="1"/>
          </p:cNvSpPr>
          <p:nvPr>
            <p:ph type="ftr" sz="quarter" idx="11"/>
          </p:nvPr>
        </p:nvSpPr>
        <p:spPr/>
        <p:txBody>
          <a:bodyPr/>
          <a:lstStyle/>
          <a:p>
            <a:endParaRPr lang="en-US"/>
          </a:p>
        </p:txBody>
      </p:sp>
      <p:sp>
        <p:nvSpPr>
          <p:cNvPr id="5" name="عنصر نائب لرقم الشريحة 4"/>
          <p:cNvSpPr>
            <a:spLocks noGrp="1"/>
          </p:cNvSpPr>
          <p:nvPr>
            <p:ph type="sldNum" sz="quarter" idx="12"/>
          </p:nvPr>
        </p:nvSpPr>
        <p:spPr/>
        <p:txBody>
          <a:bodyPr/>
          <a:lstStyle/>
          <a:p>
            <a:fld id="{B5602576-02FA-45E3-AF11-1EBCE191D48A}" type="slidenum">
              <a:rPr lang="en-US" smtClean="0"/>
              <a:pPr/>
              <a:t>‹#›</a:t>
            </a:fld>
            <a:endParaRPr lang="en-US"/>
          </a:p>
        </p:txBody>
      </p:sp>
    </p:spTree>
  </p:cSld>
  <p:clrMapOvr>
    <a:masterClrMapping/>
  </p:clrMapOvr>
  <p:transition>
    <p:split orient="vert" dir="in"/>
    <p:sndAc>
      <p:stSnd>
        <p:snd r:embed="rId1" name="3.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8697AA53-2945-49CE-B2F2-CF8A419AD91D}" type="datetimeFigureOut">
              <a:rPr lang="en-US" smtClean="0"/>
              <a:pPr/>
              <a:t>9/27/2016</a:t>
            </a:fld>
            <a:endParaRPr lang="en-US"/>
          </a:p>
        </p:txBody>
      </p:sp>
      <p:sp>
        <p:nvSpPr>
          <p:cNvPr id="3" name="عنصر نائب للتذييل 2"/>
          <p:cNvSpPr>
            <a:spLocks noGrp="1"/>
          </p:cNvSpPr>
          <p:nvPr>
            <p:ph type="ftr" sz="quarter" idx="11"/>
          </p:nvPr>
        </p:nvSpPr>
        <p:spPr/>
        <p:txBody>
          <a:bodyPr/>
          <a:lstStyle/>
          <a:p>
            <a:endParaRPr lang="en-US"/>
          </a:p>
        </p:txBody>
      </p:sp>
      <p:sp>
        <p:nvSpPr>
          <p:cNvPr id="4" name="عنصر نائب لرقم الشريحة 3"/>
          <p:cNvSpPr>
            <a:spLocks noGrp="1"/>
          </p:cNvSpPr>
          <p:nvPr>
            <p:ph type="sldNum" sz="quarter" idx="12"/>
          </p:nvPr>
        </p:nvSpPr>
        <p:spPr/>
        <p:txBody>
          <a:bodyPr/>
          <a:lstStyle/>
          <a:p>
            <a:fld id="{B5602576-02FA-45E3-AF11-1EBCE191D48A}" type="slidenum">
              <a:rPr lang="en-US" smtClean="0"/>
              <a:pPr/>
              <a:t>‹#›</a:t>
            </a:fld>
            <a:endParaRPr lang="en-US"/>
          </a:p>
        </p:txBody>
      </p:sp>
    </p:spTree>
  </p:cSld>
  <p:clrMapOvr>
    <a:masterClrMapping/>
  </p:clrMapOvr>
  <p:transition>
    <p:split orient="vert" dir="in"/>
    <p:sndAc>
      <p:stSnd>
        <p:snd r:embed="rId1" name="3.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8697AA53-2945-49CE-B2F2-CF8A419AD91D}" type="datetimeFigureOut">
              <a:rPr lang="en-US" smtClean="0"/>
              <a:pPr/>
              <a:t>9/27/2016</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B5602576-02FA-45E3-AF11-1EBCE191D48A}" type="slidenum">
              <a:rPr lang="en-US" smtClean="0"/>
              <a:pPr/>
              <a:t>‹#›</a:t>
            </a:fld>
            <a:endParaRPr lang="en-US"/>
          </a:p>
        </p:txBody>
      </p:sp>
    </p:spTree>
  </p:cSld>
  <p:clrMapOvr>
    <a:masterClrMapping/>
  </p:clrMapOvr>
  <p:transition>
    <p:split orient="vert" dir="in"/>
    <p:sndAc>
      <p:stSnd>
        <p:snd r:embed="rId1" name="3.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8697AA53-2945-49CE-B2F2-CF8A419AD91D}" type="datetimeFigureOut">
              <a:rPr lang="en-US" smtClean="0"/>
              <a:pPr/>
              <a:t>9/27/2016</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B5602576-02FA-45E3-AF11-1EBCE191D48A}" type="slidenum">
              <a:rPr lang="en-US" smtClean="0"/>
              <a:pPr/>
              <a:t>‹#›</a:t>
            </a:fld>
            <a:endParaRPr lang="en-US"/>
          </a:p>
        </p:txBody>
      </p:sp>
    </p:spTree>
  </p:cSld>
  <p:clrMapOvr>
    <a:masterClrMapping/>
  </p:clrMapOvr>
  <p:transition>
    <p:split orient="vert" dir="in"/>
    <p:sndAc>
      <p:stSnd>
        <p:snd r:embed="rId1" name="3.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97AA53-2945-49CE-B2F2-CF8A419AD91D}" type="datetimeFigureOut">
              <a:rPr lang="en-US" smtClean="0"/>
              <a:pPr/>
              <a:t>9/27/2016</a:t>
            </a:fld>
            <a:endParaRPr lang="en-US"/>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عنصر نائب لرقم الشريحة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602576-02FA-45E3-AF11-1EBCE191D48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dir="in"/>
    <p:sndAc>
      <p:stSnd>
        <p:snd r:embed="rId13" name="3.wav"/>
      </p:st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audio" Target="../media/audio3.wav"/></Relationships>
</file>

<file path=ppt/slides/_rels/slide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5.wav"/></Relationships>
</file>

<file path=ppt/slides/_rels/slide11.xml.rels><?xml version="1.0" encoding="UTF-8" standalone="yes"?>
<Relationships xmlns="http://schemas.openxmlformats.org/package/2006/relationships"><Relationship Id="rId3" Type="http://schemas.openxmlformats.org/officeDocument/2006/relationships/audio" Target="../media/audio1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audio" Target="../media/audio17.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0.wav"/><Relationship Id="rId4" Type="http://schemas.openxmlformats.org/officeDocument/2006/relationships/audio" Target="../media/audio18.wav"/></Relationships>
</file>

<file path=ppt/slides/_rels/slide13.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14.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15.xml.rels><?xml version="1.0" encoding="UTF-8" standalone="yes"?>
<Relationships xmlns="http://schemas.openxmlformats.org/package/2006/relationships"><Relationship Id="rId3" Type="http://schemas.openxmlformats.org/officeDocument/2006/relationships/audio" Target="../media/audio19.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audio" Target="../media/audio10.wav"/></Relationships>
</file>

<file path=ppt/slides/_rels/slide16.xml.rels><?xml version="1.0" encoding="UTF-8" standalone="yes"?>
<Relationships xmlns="http://schemas.openxmlformats.org/package/2006/relationships"><Relationship Id="rId3" Type="http://schemas.openxmlformats.org/officeDocument/2006/relationships/audio" Target="../media/audio20.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5.gif"/><Relationship Id="rId5" Type="http://schemas.openxmlformats.org/officeDocument/2006/relationships/image" Target="../media/image14.png"/><Relationship Id="rId4" Type="http://schemas.openxmlformats.org/officeDocument/2006/relationships/audio" Target="../media/audio6.wav"/></Relationships>
</file>

<file path=ppt/slides/_rels/slide17.xml.rels><?xml version="1.0" encoding="UTF-8" standalone="yes"?>
<Relationships xmlns="http://schemas.openxmlformats.org/package/2006/relationships"><Relationship Id="rId3" Type="http://schemas.openxmlformats.org/officeDocument/2006/relationships/audio" Target="../media/audio21.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5.wav"/><Relationship Id="rId4" Type="http://schemas.openxmlformats.org/officeDocument/2006/relationships/audio" Target="../media/audio10.wav"/></Relationships>
</file>

<file path=ppt/slides/_rels/slide1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5.wav"/></Relationships>
</file>

<file path=ppt/slides/_rels/slide1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5.wav"/></Relationships>
</file>

<file path=ppt/slides/_rels/slide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5.wav"/></Relationships>
</file>

<file path=ppt/slides/_rels/slide21.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audio" Target="../media/audio23.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0.wav"/><Relationship Id="rId4" Type="http://schemas.openxmlformats.org/officeDocument/2006/relationships/audio" Target="../media/audio2.wav"/></Relationships>
</file>

<file path=ppt/slides/_rels/slide2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24.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audio" Target="../media/audio7.wav"/></Relationships>
</file>

<file path=ppt/slides/_rels/slide25.xml.rels><?xml version="1.0" encoding="UTF-8" standalone="yes"?>
<Relationships xmlns="http://schemas.openxmlformats.org/package/2006/relationships"><Relationship Id="rId3" Type="http://schemas.openxmlformats.org/officeDocument/2006/relationships/audio" Target="../media/audio2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audio" Target="../media/audio25.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audio" Target="../media/audio10.wav"/></Relationships>
</file>

<file path=ppt/slides/_rels/slide27.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9.gif"/><Relationship Id="rId4" Type="http://schemas.openxmlformats.org/officeDocument/2006/relationships/audio" Target="../media/audio10.wav"/></Relationships>
</file>

<file path=ppt/slides/_rels/slide28.xml.rels><?xml version="1.0" encoding="UTF-8" standalone="yes"?>
<Relationships xmlns="http://schemas.openxmlformats.org/package/2006/relationships"><Relationship Id="rId3" Type="http://schemas.openxmlformats.org/officeDocument/2006/relationships/audio" Target="../media/audio27.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audio" Target="../media/audio10.wav"/></Relationships>
</file>

<file path=ppt/slides/_rels/slide29.xml.rels><?xml version="1.0" encoding="UTF-8" standalone="yes"?>
<Relationships xmlns="http://schemas.openxmlformats.org/package/2006/relationships"><Relationship Id="rId3" Type="http://schemas.openxmlformats.org/officeDocument/2006/relationships/audio" Target="../media/audio28.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audio" Target="../media/audio29.wav"/></Relationships>
</file>

<file path=ppt/slides/_rels/slide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audio" Target="../media/audio7.wav"/></Relationships>
</file>

<file path=ppt/slides/_rels/slide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audio" Target="../media/audio10.wav"/></Relationships>
</file>

<file path=ppt/slides/_rels/slide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audio" Target="../media/audio12.wav"/><Relationship Id="rId7" Type="http://schemas.openxmlformats.org/officeDocument/2006/relationships/audio" Target="../media/audio15.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0.wav"/><Relationship Id="rId5" Type="http://schemas.openxmlformats.org/officeDocument/2006/relationships/audio" Target="../media/audio14.wav"/><Relationship Id="rId4" Type="http://schemas.openxmlformats.org/officeDocument/2006/relationships/audio" Target="../media/audio13.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0138.gif"/>
          <p:cNvPicPr>
            <a:picLocks noChangeAspect="1"/>
          </p:cNvPicPr>
          <p:nvPr/>
        </p:nvPicPr>
        <p:blipFill>
          <a:blip r:embed="rId5" cstate="print"/>
          <a:stretch>
            <a:fillRect/>
          </a:stretch>
        </p:blipFill>
        <p:spPr bwMode="auto">
          <a:xfrm>
            <a:off x="1547664" y="0"/>
            <a:ext cx="6671703" cy="2286000"/>
          </a:xfrm>
          <a:prstGeom prst="rect">
            <a:avLst/>
          </a:prstGeom>
          <a:noFill/>
          <a:ln w="9525">
            <a:noFill/>
            <a:miter lim="800000"/>
            <a:headEnd/>
            <a:tailEnd/>
          </a:ln>
        </p:spPr>
      </p:pic>
      <p:sp>
        <p:nvSpPr>
          <p:cNvPr id="3" name="مربع نص 2"/>
          <p:cNvSpPr txBox="1">
            <a:spLocks noChangeArrowheads="1"/>
          </p:cNvSpPr>
          <p:nvPr/>
        </p:nvSpPr>
        <p:spPr bwMode="auto">
          <a:xfrm>
            <a:off x="2627784" y="836712"/>
            <a:ext cx="4874096" cy="1200329"/>
          </a:xfrm>
          <a:prstGeom prst="rect">
            <a:avLst/>
          </a:prstGeom>
          <a:noFill/>
          <a:ln w="9525">
            <a:noFill/>
            <a:miter lim="800000"/>
            <a:headEnd/>
            <a:tailEnd/>
          </a:ln>
        </p:spPr>
        <p:txBody>
          <a:bodyPr wrap="square">
            <a:spAutoFit/>
          </a:bodyPr>
          <a:lstStyle/>
          <a:p>
            <a:pPr algn="ctr" rtl="1"/>
            <a:r>
              <a:rPr lang="ar-EG" sz="7200" b="1" dirty="0" smtClean="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rPr>
              <a:t>الوحدة الأولى</a:t>
            </a:r>
            <a:endParaRPr lang="en-US" sz="7200" b="1" dirty="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4" name="صورة 3" descr="img_1355588190_703.png"/>
          <p:cNvPicPr>
            <a:picLocks noChangeAspect="1"/>
          </p:cNvPicPr>
          <p:nvPr/>
        </p:nvPicPr>
        <p:blipFill>
          <a:blip r:embed="rId6" cstate="print"/>
          <a:stretch>
            <a:fillRect/>
          </a:stretch>
        </p:blipFill>
        <p:spPr bwMode="auto">
          <a:xfrm>
            <a:off x="1043608" y="3696600"/>
            <a:ext cx="7128792" cy="3006116"/>
          </a:xfrm>
          <a:prstGeom prst="rect">
            <a:avLst/>
          </a:prstGeom>
          <a:noFill/>
          <a:ln w="9525">
            <a:noFill/>
            <a:miter lim="800000"/>
            <a:headEnd/>
            <a:tailEnd/>
          </a:ln>
        </p:spPr>
      </p:pic>
      <p:sp>
        <p:nvSpPr>
          <p:cNvPr id="5" name="Rectangle 1"/>
          <p:cNvSpPr>
            <a:spLocks noChangeArrowheads="1"/>
          </p:cNvSpPr>
          <p:nvPr/>
        </p:nvSpPr>
        <p:spPr bwMode="auto">
          <a:xfrm>
            <a:off x="1979712" y="4581128"/>
            <a:ext cx="5029200" cy="1200329"/>
          </a:xfrm>
          <a:prstGeom prst="rect">
            <a:avLst/>
          </a:prstGeom>
          <a:noFill/>
          <a:ln w="9525">
            <a:noFill/>
            <a:miter lim="800000"/>
            <a:headEnd/>
            <a:tailEnd/>
          </a:ln>
        </p:spPr>
        <p:txBody>
          <a:bodyPr anchor="ctr">
            <a:spAutoFit/>
          </a:bodyPr>
          <a:lstStyle/>
          <a:p>
            <a:pPr algn="ctr" rtl="1" fontAlgn="auto">
              <a:spcBef>
                <a:spcPts val="0"/>
              </a:spcBef>
              <a:spcAft>
                <a:spcPts val="0"/>
              </a:spcAft>
              <a:defRPr/>
            </a:pPr>
            <a:r>
              <a:rPr lang="ar-EG" sz="7200" b="1" cap="all" dirty="0" smtClean="0">
                <a:ln w="9000" cmpd="sng">
                  <a:solidFill>
                    <a:schemeClr val="accent4">
                      <a:shade val="50000"/>
                      <a:satMod val="120000"/>
                    </a:schemeClr>
                  </a:solidFill>
                  <a:prstDash val="solid"/>
                </a:ln>
                <a:solidFill>
                  <a:srgbClr val="FF00FF"/>
                </a:solidFill>
                <a:effectLst>
                  <a:reflection blurRad="12700" stA="28000" endPos="45000" dist="1000" dir="5400000" sy="-100000" algn="bl" rotWithShape="0"/>
                </a:effectLst>
                <a:latin typeface="+mn-lt"/>
                <a:cs typeface="+mn-cs"/>
              </a:rPr>
              <a:t>الوحدة القرائية</a:t>
            </a:r>
            <a:endParaRPr lang="en-US" sz="7200" b="1" cap="all" dirty="0">
              <a:ln w="9000" cmpd="sng">
                <a:solidFill>
                  <a:schemeClr val="accent4">
                    <a:shade val="50000"/>
                    <a:satMod val="120000"/>
                  </a:schemeClr>
                </a:solidFill>
                <a:prstDash val="solid"/>
              </a:ln>
              <a:solidFill>
                <a:srgbClr val="FF00FF"/>
              </a:solidFill>
              <a:effectLst>
                <a:reflection blurRad="12700" stA="28000" endPos="45000" dist="1000" dir="5400000" sy="-100000" algn="bl" rotWithShape="0"/>
              </a:effectLst>
              <a:latin typeface="Calibri" pitchFamily="34" charset="0"/>
              <a:cs typeface="+mn-cs"/>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92" decel="100000"/>
                                        <p:tgtEl>
                                          <p:spTgt spid="2"/>
                                        </p:tgtEl>
                                      </p:cBhvr>
                                    </p:animEffect>
                                    <p:animScale>
                                      <p:cBhvr>
                                        <p:cTn id="8" dur="192" decel="100000"/>
                                        <p:tgtEl>
                                          <p:spTgt spid="2"/>
                                        </p:tgtEl>
                                      </p:cBhvr>
                                      <p:from x="10000" y="10000"/>
                                      <p:to x="200000" y="450000"/>
                                    </p:animScale>
                                    <p:animScale>
                                      <p:cBhvr>
                                        <p:cTn id="9" dur="308" accel="100000" fill="hold">
                                          <p:stCondLst>
                                            <p:cond delay="192"/>
                                          </p:stCondLst>
                                        </p:cTn>
                                        <p:tgtEl>
                                          <p:spTgt spid="2"/>
                                        </p:tgtEl>
                                      </p:cBhvr>
                                      <p:from x="200000" y="450000"/>
                                      <p:to x="100000" y="100000"/>
                                    </p:animScale>
                                    <p:set>
                                      <p:cBhvr>
                                        <p:cTn id="10" dur="192" fill="hold"/>
                                        <p:tgtEl>
                                          <p:spTgt spid="2"/>
                                        </p:tgtEl>
                                        <p:attrNameLst>
                                          <p:attrName>ppt_x</p:attrName>
                                        </p:attrNameLst>
                                      </p:cBhvr>
                                      <p:to>
                                        <p:strVal val="(0.5)"/>
                                      </p:to>
                                    </p:set>
                                    <p:anim from="(0.5)" to="(#ppt_x)" calcmode="lin" valueType="num">
                                      <p:cBhvr>
                                        <p:cTn id="11" dur="308" accel="100000" fill="hold">
                                          <p:stCondLst>
                                            <p:cond delay="192"/>
                                          </p:stCondLst>
                                        </p:cTn>
                                        <p:tgtEl>
                                          <p:spTgt spid="2"/>
                                        </p:tgtEl>
                                        <p:attrNameLst>
                                          <p:attrName>ppt_x</p:attrName>
                                        </p:attrNameLst>
                                      </p:cBhvr>
                                    </p:anim>
                                    <p:set>
                                      <p:cBhvr>
                                        <p:cTn id="12" dur="192" fill="hold"/>
                                        <p:tgtEl>
                                          <p:spTgt spid="2"/>
                                        </p:tgtEl>
                                        <p:attrNameLst>
                                          <p:attrName>ppt_y</p:attrName>
                                        </p:attrNameLst>
                                      </p:cBhvr>
                                      <p:to>
                                        <p:strVal val="(#ppt_y+0.4)"/>
                                      </p:to>
                                    </p:set>
                                    <p:anim from="(#ppt_y+0.4)" to="(#ppt_y)" calcmode="lin" valueType="num">
                                      <p:cBhvr>
                                        <p:cTn id="13" dur="308" accel="100000" fill="hold">
                                          <p:stCondLst>
                                            <p:cond delay="192"/>
                                          </p:stCondLst>
                                        </p:cTn>
                                        <p:tgtEl>
                                          <p:spTgt spid="2"/>
                                        </p:tgtEl>
                                        <p:attrNameLst>
                                          <p:attrName>ppt_y</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rrow.wav"/>
                                        </p:tgtEl>
                                      </p:cMediaNode>
                                    </p:audio>
                                  </p:subTnLst>
                                </p:cTn>
                              </p:par>
                              <p:par>
                                <p:cTn id="14" presetID="51"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92" decel="100000"/>
                                        <p:tgtEl>
                                          <p:spTgt spid="3"/>
                                        </p:tgtEl>
                                      </p:cBhvr>
                                    </p:animEffect>
                                    <p:animScale>
                                      <p:cBhvr>
                                        <p:cTn id="17" dur="192" decel="100000"/>
                                        <p:tgtEl>
                                          <p:spTgt spid="3"/>
                                        </p:tgtEl>
                                      </p:cBhvr>
                                      <p:from x="10000" y="10000"/>
                                      <p:to x="200000" y="450000"/>
                                    </p:animScale>
                                    <p:animScale>
                                      <p:cBhvr>
                                        <p:cTn id="18" dur="308" accel="100000" fill="hold">
                                          <p:stCondLst>
                                            <p:cond delay="192"/>
                                          </p:stCondLst>
                                        </p:cTn>
                                        <p:tgtEl>
                                          <p:spTgt spid="3"/>
                                        </p:tgtEl>
                                      </p:cBhvr>
                                      <p:from x="200000" y="450000"/>
                                      <p:to x="100000" y="100000"/>
                                    </p:animScale>
                                    <p:set>
                                      <p:cBhvr>
                                        <p:cTn id="19" dur="192" fill="hold"/>
                                        <p:tgtEl>
                                          <p:spTgt spid="3"/>
                                        </p:tgtEl>
                                        <p:attrNameLst>
                                          <p:attrName>ppt_x</p:attrName>
                                        </p:attrNameLst>
                                      </p:cBhvr>
                                      <p:to>
                                        <p:strVal val="(0.5)"/>
                                      </p:to>
                                    </p:set>
                                    <p:anim from="(0.5)" to="(#ppt_x)" calcmode="lin" valueType="num">
                                      <p:cBhvr>
                                        <p:cTn id="20" dur="308" accel="100000" fill="hold">
                                          <p:stCondLst>
                                            <p:cond delay="192"/>
                                          </p:stCondLst>
                                        </p:cTn>
                                        <p:tgtEl>
                                          <p:spTgt spid="3"/>
                                        </p:tgtEl>
                                        <p:attrNameLst>
                                          <p:attrName>ppt_x</p:attrName>
                                        </p:attrNameLst>
                                      </p:cBhvr>
                                    </p:anim>
                                    <p:set>
                                      <p:cBhvr>
                                        <p:cTn id="21" dur="192" fill="hold"/>
                                        <p:tgtEl>
                                          <p:spTgt spid="3"/>
                                        </p:tgtEl>
                                        <p:attrNameLst>
                                          <p:attrName>ppt_y</p:attrName>
                                        </p:attrNameLst>
                                      </p:cBhvr>
                                      <p:to>
                                        <p:strVal val="(#ppt_y+0.4)"/>
                                      </p:to>
                                    </p:set>
                                    <p:anim from="(#ppt_y+0.4)" to="(#ppt_y)" calcmode="lin" valueType="num">
                                      <p:cBhvr>
                                        <p:cTn id="22" dur="308" accel="100000" fill="hold">
                                          <p:stCondLst>
                                            <p:cond delay="192"/>
                                          </p:stCondLst>
                                        </p:cTn>
                                        <p:tgtEl>
                                          <p:spTgt spid="3"/>
                                        </p:tgtEl>
                                        <p:attrNameLst>
                                          <p:attrName>ppt_y</p:attrName>
                                        </p:attrNameLst>
                                      </p:cBhvr>
                                    </p:anim>
                                  </p:childTnLst>
                                  <p:subTnLst>
                                    <p:audio>
                                      <p:cMediaNode>
                                        <p:cTn display="0" masterRel="sameClick">
                                          <p:stCondLst>
                                            <p:cond evt="begin" delay="0">
                                              <p:tn val="14"/>
                                            </p:cond>
                                          </p:stCondLst>
                                          <p:endCondLst>
                                            <p:cond evt="onStopAudio" delay="0">
                                              <p:tgtEl>
                                                <p:sldTgt/>
                                              </p:tgtEl>
                                            </p:cond>
                                          </p:endCondLst>
                                        </p:cTn>
                                        <p:tgtEl>
                                          <p:sndTgt r:embed="rId3" name="arrow.wav"/>
                                        </p:tgtEl>
                                      </p:cMediaNode>
                                    </p:audio>
                                  </p:subTnLst>
                                </p:cTn>
                              </p:par>
                            </p:childTnLst>
                          </p:cTn>
                        </p:par>
                      </p:childTnLst>
                    </p:cTn>
                  </p:par>
                  <p:par>
                    <p:cTn id="23" fill="hold">
                      <p:stCondLst>
                        <p:cond delay="indefinite"/>
                      </p:stCondLst>
                      <p:childTnLst>
                        <p:par>
                          <p:cTn id="24" fill="hold">
                            <p:stCondLst>
                              <p:cond delay="0"/>
                            </p:stCondLst>
                            <p:childTnLst>
                              <p:par>
                                <p:cTn id="25" presetID="54" presetClass="entr" presetSubtype="0" accel="10000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strVal val="#ppt_w*0.05"/>
                                          </p:val>
                                        </p:tav>
                                        <p:tav tm="100000">
                                          <p:val>
                                            <p:strVal val="#ppt_w"/>
                                          </p:val>
                                        </p:tav>
                                      </p:tavLst>
                                    </p:anim>
                                    <p:anim calcmode="lin" valueType="num">
                                      <p:cBhvr>
                                        <p:cTn id="28" dur="500" fill="hold"/>
                                        <p:tgtEl>
                                          <p:spTgt spid="4"/>
                                        </p:tgtEl>
                                        <p:attrNameLst>
                                          <p:attrName>ppt_h</p:attrName>
                                        </p:attrNameLst>
                                      </p:cBhvr>
                                      <p:tavLst>
                                        <p:tav tm="0">
                                          <p:val>
                                            <p:strVal val="#ppt_h"/>
                                          </p:val>
                                        </p:tav>
                                        <p:tav tm="100000">
                                          <p:val>
                                            <p:strVal val="#ppt_h"/>
                                          </p:val>
                                        </p:tav>
                                      </p:tavLst>
                                    </p:anim>
                                    <p:anim calcmode="lin" valueType="num">
                                      <p:cBhvr>
                                        <p:cTn id="29" dur="500" fill="hold"/>
                                        <p:tgtEl>
                                          <p:spTgt spid="4"/>
                                        </p:tgtEl>
                                        <p:attrNameLst>
                                          <p:attrName>ppt_x</p:attrName>
                                        </p:attrNameLst>
                                      </p:cBhvr>
                                      <p:tavLst>
                                        <p:tav tm="0">
                                          <p:val>
                                            <p:strVal val="#ppt_x-.2"/>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animEffect transition="in" filter="fade">
                                      <p:cBhvr>
                                        <p:cTn id="31" dur="500"/>
                                        <p:tgtEl>
                                          <p:spTgt spid="4"/>
                                        </p:tgtEl>
                                      </p:cBhvr>
                                    </p:animEffect>
                                  </p:childTnLst>
                                  <p:subTnLst>
                                    <p:audio>
                                      <p:cMediaNode>
                                        <p:cTn display="0" masterRel="sameClick">
                                          <p:stCondLst>
                                            <p:cond evt="begin" delay="0">
                                              <p:tn val="25"/>
                                            </p:cond>
                                          </p:stCondLst>
                                          <p:endCondLst>
                                            <p:cond evt="onStopAudio" delay="0">
                                              <p:tgtEl>
                                                <p:sldTgt/>
                                              </p:tgtEl>
                                            </p:cond>
                                          </p:endCondLst>
                                        </p:cTn>
                                        <p:tgtEl>
                                          <p:sndTgt r:embed="rId4" name="بللم.wav"/>
                                        </p:tgtEl>
                                      </p:cMediaNode>
                                    </p:audio>
                                  </p:subTnLst>
                                </p:cTn>
                              </p:par>
                              <p:par>
                                <p:cTn id="32" presetID="54" presetClass="entr" presetSubtype="0" accel="10000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strVal val="#ppt_w*0.05"/>
                                          </p:val>
                                        </p:tav>
                                        <p:tav tm="100000">
                                          <p:val>
                                            <p:strVal val="#ppt_w"/>
                                          </p:val>
                                        </p:tav>
                                      </p:tavLst>
                                    </p:anim>
                                    <p:anim calcmode="lin" valueType="num">
                                      <p:cBhvr>
                                        <p:cTn id="35" dur="500" fill="hold"/>
                                        <p:tgtEl>
                                          <p:spTgt spid="5"/>
                                        </p:tgtEl>
                                        <p:attrNameLst>
                                          <p:attrName>ppt_h</p:attrName>
                                        </p:attrNameLst>
                                      </p:cBhvr>
                                      <p:tavLst>
                                        <p:tav tm="0">
                                          <p:val>
                                            <p:strVal val="#ppt_h"/>
                                          </p:val>
                                        </p:tav>
                                        <p:tav tm="100000">
                                          <p:val>
                                            <p:strVal val="#ppt_h"/>
                                          </p:val>
                                        </p:tav>
                                      </p:tavLst>
                                    </p:anim>
                                    <p:anim calcmode="lin" valueType="num">
                                      <p:cBhvr>
                                        <p:cTn id="36" dur="500" fill="hold"/>
                                        <p:tgtEl>
                                          <p:spTgt spid="5"/>
                                        </p:tgtEl>
                                        <p:attrNameLst>
                                          <p:attrName>ppt_x</p:attrName>
                                        </p:attrNameLst>
                                      </p:cBhvr>
                                      <p:tavLst>
                                        <p:tav tm="0">
                                          <p:val>
                                            <p:strVal val="#ppt_x-.2"/>
                                          </p:val>
                                        </p:tav>
                                        <p:tav tm="100000">
                                          <p:val>
                                            <p:strVal val="#ppt_x"/>
                                          </p:val>
                                        </p:tav>
                                      </p:tavLst>
                                    </p:anim>
                                    <p:anim calcmode="lin" valueType="num">
                                      <p:cBhvr>
                                        <p:cTn id="37" dur="500" fill="hold"/>
                                        <p:tgtEl>
                                          <p:spTgt spid="5"/>
                                        </p:tgtEl>
                                        <p:attrNameLst>
                                          <p:attrName>ppt_y</p:attrName>
                                        </p:attrNameLst>
                                      </p:cBhvr>
                                      <p:tavLst>
                                        <p:tav tm="0">
                                          <p:val>
                                            <p:strVal val="#ppt_y"/>
                                          </p:val>
                                        </p:tav>
                                        <p:tav tm="100000">
                                          <p:val>
                                            <p:strVal val="#ppt_y"/>
                                          </p:val>
                                        </p:tav>
                                      </p:tavLst>
                                    </p:anim>
                                    <p:animEffect transition="in" filter="fade">
                                      <p:cBhvr>
                                        <p:cTn id="38" dur="500"/>
                                        <p:tgtEl>
                                          <p:spTgt spid="5"/>
                                        </p:tgtEl>
                                      </p:cBhvr>
                                    </p:animEffect>
                                  </p:childTnLst>
                                  <p:subTnLst>
                                    <p:audio>
                                      <p:cMediaNode>
                                        <p:cTn display="0" masterRel="sameClick">
                                          <p:stCondLst>
                                            <p:cond evt="begin" delay="0">
                                              <p:tn val="32"/>
                                            </p:cond>
                                          </p:stCondLst>
                                          <p:endCondLst>
                                            <p:cond evt="onStopAudio" delay="0">
                                              <p:tgtEl>
                                                <p:sldTgt/>
                                              </p:tgtEl>
                                            </p:cond>
                                          </p:endCondLst>
                                        </p:cTn>
                                        <p:tgtEl>
                                          <p:sndTgt r:embed="rId4" name="بللم.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548679"/>
          <a:ext cx="9144000" cy="5544617"/>
        </p:xfrm>
        <a:graphic>
          <a:graphicData uri="http://schemas.openxmlformats.org/drawingml/2006/table">
            <a:tbl>
              <a:tblPr firstRow="1" bandRow="1">
                <a:tableStyleId>{5C22544A-7EE6-4342-B048-85BDC9FD1C3A}</a:tableStyleId>
              </a:tblPr>
              <a:tblGrid>
                <a:gridCol w="5148064"/>
                <a:gridCol w="3995936"/>
              </a:tblGrid>
              <a:tr h="987893">
                <a:tc>
                  <a:txBody>
                    <a:bodyPr/>
                    <a:lstStyle/>
                    <a:p>
                      <a:endParaRPr lang="en-US" dirty="0"/>
                    </a:p>
                  </a:txBody>
                  <a:tcPr>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chemeClr val="accent3">
                        <a:lumMod val="75000"/>
                      </a:schemeClr>
                    </a:solidFill>
                  </a:tcPr>
                </a:tc>
              </a:tr>
              <a:tr h="218046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626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a:spLocks noChangeArrowheads="1"/>
          </p:cNvSpPr>
          <p:nvPr/>
        </p:nvSpPr>
        <p:spPr bwMode="auto">
          <a:xfrm>
            <a:off x="5868144" y="766445"/>
            <a:ext cx="2879455" cy="646331"/>
          </a:xfrm>
          <a:prstGeom prst="rect">
            <a:avLst/>
          </a:prstGeom>
          <a:noFill/>
          <a:ln w="9525">
            <a:noFill/>
            <a:miter lim="800000"/>
            <a:headEnd/>
            <a:tailEnd/>
          </a:ln>
        </p:spPr>
        <p:txBody>
          <a:bodyPr wrap="square">
            <a:spAutoFit/>
          </a:bodyPr>
          <a:lstStyle/>
          <a:p>
            <a:pPr algn="ctr" rtl="1"/>
            <a:r>
              <a:rPr lang="ar-EG" sz="3600" b="1" dirty="0">
                <a:solidFill>
                  <a:schemeClr val="bg1"/>
                </a:solidFill>
              </a:rPr>
              <a:t>الموقف</a:t>
            </a:r>
            <a:endParaRPr lang="en-US" sz="3600" dirty="0">
              <a:solidFill>
                <a:schemeClr val="bg1"/>
              </a:solidFill>
              <a:latin typeface="Calibri" pitchFamily="34" charset="0"/>
            </a:endParaRPr>
          </a:p>
        </p:txBody>
      </p:sp>
      <p:sp>
        <p:nvSpPr>
          <p:cNvPr id="4" name="مستطيل 3"/>
          <p:cNvSpPr>
            <a:spLocks noChangeArrowheads="1"/>
          </p:cNvSpPr>
          <p:nvPr/>
        </p:nvSpPr>
        <p:spPr bwMode="auto">
          <a:xfrm>
            <a:off x="1187624" y="766445"/>
            <a:ext cx="2209800" cy="646331"/>
          </a:xfrm>
          <a:prstGeom prst="rect">
            <a:avLst/>
          </a:prstGeom>
          <a:noFill/>
          <a:ln w="9525">
            <a:noFill/>
            <a:miter lim="800000"/>
            <a:headEnd/>
            <a:tailEnd/>
          </a:ln>
        </p:spPr>
        <p:txBody>
          <a:bodyPr>
            <a:spAutoFit/>
          </a:bodyPr>
          <a:lstStyle/>
          <a:p>
            <a:pPr algn="ctr" rtl="1"/>
            <a:r>
              <a:rPr lang="ar-EG" sz="3600" b="1" dirty="0">
                <a:solidFill>
                  <a:schemeClr val="bg1"/>
                </a:solidFill>
              </a:rPr>
              <a:t>الحكم</a:t>
            </a:r>
            <a:endParaRPr lang="en-US" sz="3600" dirty="0">
              <a:solidFill>
                <a:schemeClr val="bg1"/>
              </a:solidFill>
              <a:latin typeface="Calibri" pitchFamily="34" charset="0"/>
            </a:endParaRPr>
          </a:p>
        </p:txBody>
      </p:sp>
      <p:sp>
        <p:nvSpPr>
          <p:cNvPr id="8" name="مستطيل 7"/>
          <p:cNvSpPr>
            <a:spLocks noChangeArrowheads="1"/>
          </p:cNvSpPr>
          <p:nvPr/>
        </p:nvSpPr>
        <p:spPr bwMode="auto">
          <a:xfrm>
            <a:off x="5076056" y="1556792"/>
            <a:ext cx="4067944" cy="2308324"/>
          </a:xfrm>
          <a:prstGeom prst="rect">
            <a:avLst/>
          </a:prstGeom>
          <a:noFill/>
          <a:ln w="9525">
            <a:noFill/>
            <a:miter lim="800000"/>
            <a:headEnd/>
            <a:tailEnd/>
          </a:ln>
        </p:spPr>
        <p:txBody>
          <a:bodyPr wrap="square">
            <a:spAutoFit/>
          </a:bodyPr>
          <a:lstStyle/>
          <a:p>
            <a:pPr algn="ctr" rtl="1"/>
            <a:r>
              <a:rPr lang="ar-SA" sz="3600" b="1" dirty="0" smtClean="0">
                <a:solidFill>
                  <a:srgbClr val="FF0000"/>
                </a:solidFill>
              </a:rPr>
              <a:t>من خلال تجربتي مع بعض الأفراد من هذه البلد فهم يجيدون الحوار وجذب الآخر</a:t>
            </a:r>
            <a:endParaRPr lang="en-US" sz="3600" b="1" dirty="0">
              <a:solidFill>
                <a:srgbClr val="FF0000"/>
              </a:solidFill>
            </a:endParaRPr>
          </a:p>
        </p:txBody>
      </p:sp>
      <p:sp>
        <p:nvSpPr>
          <p:cNvPr id="9" name="مستطيل 8"/>
          <p:cNvSpPr>
            <a:spLocks noChangeArrowheads="1"/>
          </p:cNvSpPr>
          <p:nvPr/>
        </p:nvSpPr>
        <p:spPr bwMode="auto">
          <a:xfrm>
            <a:off x="539552" y="2060848"/>
            <a:ext cx="4320480" cy="1200329"/>
          </a:xfrm>
          <a:prstGeom prst="rect">
            <a:avLst/>
          </a:prstGeom>
          <a:noFill/>
          <a:ln w="9525">
            <a:noFill/>
            <a:miter lim="800000"/>
            <a:headEnd/>
            <a:tailEnd/>
          </a:ln>
        </p:spPr>
        <p:txBody>
          <a:bodyPr wrap="square">
            <a:spAutoFit/>
          </a:bodyPr>
          <a:lstStyle/>
          <a:p>
            <a:pPr algn="ctr" rtl="1"/>
            <a:r>
              <a:rPr lang="ar-SA" sz="3600" b="1" dirty="0" smtClean="0">
                <a:solidFill>
                  <a:srgbClr val="FF0000"/>
                </a:solidFill>
              </a:rPr>
              <a:t>كل المواطنين في البلد الفلاني </a:t>
            </a:r>
            <a:r>
              <a:rPr lang="ar-SA" sz="3600" b="1" dirty="0" err="1" smtClean="0">
                <a:solidFill>
                  <a:srgbClr val="FF0000"/>
                </a:solidFill>
              </a:rPr>
              <a:t>بائعوا</a:t>
            </a:r>
            <a:r>
              <a:rPr lang="ar-SA" sz="3600" b="1" dirty="0" smtClean="0">
                <a:solidFill>
                  <a:srgbClr val="FF0000"/>
                </a:solidFill>
              </a:rPr>
              <a:t> كلام وفقط</a:t>
            </a:r>
            <a:endParaRPr lang="en-US" sz="3600" b="1" dirty="0">
              <a:solidFill>
                <a:srgbClr val="FF0000"/>
              </a:solidFill>
            </a:endParaRPr>
          </a:p>
        </p:txBody>
      </p:sp>
      <p:sp>
        <p:nvSpPr>
          <p:cNvPr id="10" name="مستطيل 9"/>
          <p:cNvSpPr>
            <a:spLocks noChangeArrowheads="1"/>
          </p:cNvSpPr>
          <p:nvPr/>
        </p:nvSpPr>
        <p:spPr bwMode="auto">
          <a:xfrm>
            <a:off x="5220072" y="3933056"/>
            <a:ext cx="3628528" cy="1754326"/>
          </a:xfrm>
          <a:prstGeom prst="rect">
            <a:avLst/>
          </a:prstGeom>
          <a:noFill/>
          <a:ln w="9525">
            <a:noFill/>
            <a:miter lim="800000"/>
            <a:headEnd/>
            <a:tailEnd/>
          </a:ln>
        </p:spPr>
        <p:txBody>
          <a:bodyPr wrap="square">
            <a:spAutoFit/>
          </a:bodyPr>
          <a:lstStyle/>
          <a:p>
            <a:pPr algn="ctr" rtl="1"/>
            <a:r>
              <a:rPr lang="ar-SA" sz="3600" b="1" dirty="0" smtClean="0">
                <a:solidFill>
                  <a:srgbClr val="FF0000"/>
                </a:solidFill>
              </a:rPr>
              <a:t>رؤية أحد الشباب في المول يقوم بفعل غير لائق</a:t>
            </a:r>
            <a:endParaRPr lang="en-US" sz="3600" b="1" dirty="0">
              <a:solidFill>
                <a:srgbClr val="FF0000"/>
              </a:solidFill>
            </a:endParaRPr>
          </a:p>
        </p:txBody>
      </p:sp>
      <p:sp>
        <p:nvSpPr>
          <p:cNvPr id="11" name="مستطيل 10"/>
          <p:cNvSpPr>
            <a:spLocks noChangeArrowheads="1"/>
          </p:cNvSpPr>
          <p:nvPr/>
        </p:nvSpPr>
        <p:spPr bwMode="auto">
          <a:xfrm>
            <a:off x="539552" y="4149080"/>
            <a:ext cx="4320480" cy="1200329"/>
          </a:xfrm>
          <a:prstGeom prst="rect">
            <a:avLst/>
          </a:prstGeom>
          <a:noFill/>
          <a:ln w="9525">
            <a:noFill/>
            <a:miter lim="800000"/>
            <a:headEnd/>
            <a:tailEnd/>
          </a:ln>
        </p:spPr>
        <p:txBody>
          <a:bodyPr wrap="square">
            <a:spAutoFit/>
          </a:bodyPr>
          <a:lstStyle/>
          <a:p>
            <a:pPr algn="ctr" rtl="1"/>
            <a:r>
              <a:rPr lang="ar-SA" sz="3600" b="1" dirty="0" smtClean="0">
                <a:solidFill>
                  <a:srgbClr val="FF0000"/>
                </a:solidFill>
              </a:rPr>
              <a:t>كل الشباب في هذا العصر </a:t>
            </a:r>
            <a:r>
              <a:rPr lang="ar-SA" sz="3600" b="1" dirty="0" err="1" smtClean="0">
                <a:solidFill>
                  <a:srgbClr val="FF0000"/>
                </a:solidFill>
              </a:rPr>
              <a:t>قليلوا</a:t>
            </a:r>
            <a:r>
              <a:rPr lang="ar-SA" sz="3600" b="1" dirty="0" smtClean="0">
                <a:solidFill>
                  <a:srgbClr val="FF0000"/>
                </a:solidFill>
              </a:rPr>
              <a:t> أو </a:t>
            </a:r>
            <a:r>
              <a:rPr lang="ar-SA" sz="3600" b="1" dirty="0" err="1" smtClean="0">
                <a:solidFill>
                  <a:srgbClr val="FF0000"/>
                </a:solidFill>
              </a:rPr>
              <a:t>عديموا</a:t>
            </a:r>
            <a:r>
              <a:rPr lang="ar-SA" sz="3600" b="1" dirty="0" smtClean="0">
                <a:solidFill>
                  <a:srgbClr val="FF0000"/>
                </a:solidFill>
              </a:rPr>
              <a:t> الأخلاق</a:t>
            </a:r>
            <a:endParaRPr lang="en-US" sz="3600" b="1" dirty="0">
              <a:solidFill>
                <a:srgbClr val="FF0000"/>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1"/>
                                          </p:val>
                                        </p:tav>
                                        <p:tav tm="100000">
                                          <p:val>
                                            <p:strVal val="#ppt_x"/>
                                          </p:val>
                                        </p:tav>
                                      </p:tavLst>
                                    </p:anim>
                                    <p:anim calcmode="lin" valueType="num">
                                      <p:cBhvr>
                                        <p:cTn id="9" dur="10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p_restu.wav"/>
                                        </p:tgtEl>
                                      </p:cMediaNode>
                                    </p:audio>
                                  </p:sub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7" dur="1000" fill="hold"/>
                                        <p:tgtEl>
                                          <p:spTgt spid="9"/>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9"/>
                                        </p:tgtEl>
                                      </p:cBhvr>
                                    </p:animEffect>
                                  </p:childTnLst>
                                  <p:subTnLst>
                                    <p:audio>
                                      <p:cMediaNode>
                                        <p:cTn display="0" masterRel="sameClick">
                                          <p:stCondLst>
                                            <p:cond evt="begin" delay="0">
                                              <p:tn val="12"/>
                                            </p:cond>
                                          </p:stCondLst>
                                          <p:endCondLst>
                                            <p:cond evt="onStopAudio" delay="0">
                                              <p:tgtEl>
                                                <p:sldTgt/>
                                              </p:tgtEl>
                                            </p:cond>
                                          </p:endCondLst>
                                        </p:cTn>
                                        <p:tgtEl>
                                          <p:sndTgt r:embed="rId4" name="Bells.wav"/>
                                        </p:tgtEl>
                                      </p:cMediaNode>
                                    </p:audio>
                                  </p:subTnLst>
                                </p:cTn>
                              </p:par>
                            </p:childTnLst>
                          </p:cTn>
                        </p:par>
                      </p:childTnLst>
                    </p:cTn>
                  </p:par>
                  <p:par>
                    <p:cTn id="22" fill="hold">
                      <p:stCondLst>
                        <p:cond delay="indefinite"/>
                      </p:stCondLst>
                      <p:childTnLst>
                        <p:par>
                          <p:cTn id="23" fill="hold">
                            <p:stCondLst>
                              <p:cond delay="0"/>
                            </p:stCondLst>
                            <p:childTnLst>
                              <p:par>
                                <p:cTn id="24" presetID="4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1"/>
                                          </p:val>
                                        </p:tav>
                                        <p:tav tm="100000">
                                          <p:val>
                                            <p:strVal val="#ppt_x"/>
                                          </p:val>
                                        </p:tav>
                                      </p:tavLst>
                                    </p:anim>
                                    <p:anim calcmode="lin" valueType="num">
                                      <p:cBhvr>
                                        <p:cTn id="28" dur="1000" fill="hold"/>
                                        <p:tgtEl>
                                          <p:spTgt spid="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cp_restu.wav"/>
                                        </p:tgtEl>
                                      </p:cMediaNode>
                                    </p:audio>
                                  </p:subTnLst>
                                </p:cTn>
                              </p:par>
                            </p:childTnLst>
                          </p:cTn>
                        </p:par>
                      </p:childTnLst>
                    </p:cTn>
                  </p:par>
                  <p:par>
                    <p:cTn id="29" fill="hold">
                      <p:stCondLst>
                        <p:cond delay="indefinite"/>
                      </p:stCondLst>
                      <p:childTnLst>
                        <p:par>
                          <p:cTn id="30" fill="hold">
                            <p:stCondLst>
                              <p:cond delay="0"/>
                            </p:stCondLst>
                            <p:childTnLst>
                              <p:par>
                                <p:cTn id="31" presetID="25"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6" dur="1000" fill="hold"/>
                                        <p:tgtEl>
                                          <p:spTgt spid="11"/>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11"/>
                                        </p:tgtEl>
                                      </p:cBhvr>
                                    </p:animEffect>
                                  </p:childTnLst>
                                  <p:subTnLst>
                                    <p:audio>
                                      <p:cMediaNode>
                                        <p:cTn display="0" masterRel="sameClick">
                                          <p:stCondLst>
                                            <p:cond evt="begin" delay="0">
                                              <p:tn val="31"/>
                                            </p:cond>
                                          </p:stCondLst>
                                          <p:endCondLst>
                                            <p:cond evt="onStopAudio" delay="0">
                                              <p:tgtEl>
                                                <p:sldTgt/>
                                              </p:tgtEl>
                                            </p:cond>
                                          </p:endCondLst>
                                        </p:cTn>
                                        <p:tgtEl>
                                          <p:sndTgt r:embed="rId4" name="Bell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age2.jpg"/>
          <p:cNvPicPr>
            <a:picLocks noChangeAspect="1"/>
          </p:cNvPicPr>
          <p:nvPr/>
        </p:nvPicPr>
        <p:blipFill>
          <a:blip r:embed="rId4" cstate="print">
            <a:duotone>
              <a:schemeClr val="accent4">
                <a:shade val="45000"/>
                <a:satMod val="135000"/>
              </a:schemeClr>
              <a:prstClr val="white"/>
            </a:duotone>
            <a:lum bright="-36000" contrast="58000"/>
          </a:blip>
          <a:stretch>
            <a:fillRect/>
          </a:stretch>
        </p:blipFill>
        <p:spPr bwMode="auto">
          <a:xfrm>
            <a:off x="228600" y="533400"/>
            <a:ext cx="8610600" cy="5105400"/>
          </a:xfrm>
          <a:prstGeom prst="rect">
            <a:avLst/>
          </a:prstGeom>
          <a:noFill/>
          <a:ln w="9525">
            <a:noFill/>
            <a:miter lim="800000"/>
            <a:headEnd/>
            <a:tailEnd/>
          </a:ln>
        </p:spPr>
      </p:pic>
      <p:sp>
        <p:nvSpPr>
          <p:cNvPr id="3" name="مستطيل 2"/>
          <p:cNvSpPr>
            <a:spLocks noChangeArrowheads="1"/>
          </p:cNvSpPr>
          <p:nvPr/>
        </p:nvSpPr>
        <p:spPr bwMode="auto">
          <a:xfrm>
            <a:off x="827584" y="1412776"/>
            <a:ext cx="7156648" cy="2800767"/>
          </a:xfrm>
          <a:prstGeom prst="rect">
            <a:avLst/>
          </a:prstGeom>
          <a:noFill/>
          <a:ln w="9525">
            <a:noFill/>
            <a:miter lim="800000"/>
            <a:headEnd/>
            <a:tailEnd/>
          </a:ln>
        </p:spPr>
        <p:txBody>
          <a:bodyPr>
            <a:spAutoFit/>
          </a:bodyPr>
          <a:lstStyle/>
          <a:p>
            <a:pPr algn="ctr" rtl="1"/>
            <a:r>
              <a:rPr lang="ar-EG" sz="4400" b="1" dirty="0">
                <a:solidFill>
                  <a:schemeClr val="bg1"/>
                </a:solidFill>
              </a:rPr>
              <a:t>ج- اكتب في الجدول التالي الآيات القرآنية أو الأحاديث النبوية التي تمثل المبدأ الإسلامي الذي يعين على التخلص من </a:t>
            </a:r>
            <a:r>
              <a:rPr lang="ar-EG" sz="4400" b="1" dirty="0" err="1">
                <a:solidFill>
                  <a:schemeClr val="bg1"/>
                </a:solidFill>
              </a:rPr>
              <a:t>التحيزات</a:t>
            </a:r>
            <a:r>
              <a:rPr lang="ar-EG" sz="4400" b="1" dirty="0">
                <a:solidFill>
                  <a:schemeClr val="bg1"/>
                </a:solidFill>
              </a:rPr>
              <a:t> </a:t>
            </a:r>
            <a:r>
              <a:rPr lang="ar-EG" sz="4400" b="1" dirty="0" smtClean="0">
                <a:solidFill>
                  <a:schemeClr val="bg1"/>
                </a:solidFill>
              </a:rPr>
              <a:t>والقولبة</a:t>
            </a:r>
            <a:endParaRPr lang="en-US" sz="4400" dirty="0">
              <a:solidFill>
                <a:schemeClr val="bg1"/>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92" decel="100000"/>
                                        <p:tgtEl>
                                          <p:spTgt spid="2"/>
                                        </p:tgtEl>
                                      </p:cBhvr>
                                    </p:animEffect>
                                    <p:animScale>
                                      <p:cBhvr>
                                        <p:cTn id="8" dur="192" decel="100000"/>
                                        <p:tgtEl>
                                          <p:spTgt spid="2"/>
                                        </p:tgtEl>
                                      </p:cBhvr>
                                      <p:from x="10000" y="10000"/>
                                      <p:to x="200000" y="450000"/>
                                    </p:animScale>
                                    <p:animScale>
                                      <p:cBhvr>
                                        <p:cTn id="9" dur="308" accel="100000" fill="hold">
                                          <p:stCondLst>
                                            <p:cond delay="192"/>
                                          </p:stCondLst>
                                        </p:cTn>
                                        <p:tgtEl>
                                          <p:spTgt spid="2"/>
                                        </p:tgtEl>
                                      </p:cBhvr>
                                      <p:from x="200000" y="450000"/>
                                      <p:to x="100000" y="100000"/>
                                    </p:animScale>
                                    <p:set>
                                      <p:cBhvr>
                                        <p:cTn id="10" dur="192" fill="hold"/>
                                        <p:tgtEl>
                                          <p:spTgt spid="2"/>
                                        </p:tgtEl>
                                        <p:attrNameLst>
                                          <p:attrName>ppt_x</p:attrName>
                                        </p:attrNameLst>
                                      </p:cBhvr>
                                      <p:to>
                                        <p:strVal val="(0.5)"/>
                                      </p:to>
                                    </p:set>
                                    <p:anim from="(0.5)" to="(#ppt_x)" calcmode="lin" valueType="num">
                                      <p:cBhvr>
                                        <p:cTn id="11" dur="308" accel="100000" fill="hold">
                                          <p:stCondLst>
                                            <p:cond delay="192"/>
                                          </p:stCondLst>
                                        </p:cTn>
                                        <p:tgtEl>
                                          <p:spTgt spid="2"/>
                                        </p:tgtEl>
                                        <p:attrNameLst>
                                          <p:attrName>ppt_x</p:attrName>
                                        </p:attrNameLst>
                                      </p:cBhvr>
                                    </p:anim>
                                    <p:set>
                                      <p:cBhvr>
                                        <p:cTn id="12" dur="192" fill="hold"/>
                                        <p:tgtEl>
                                          <p:spTgt spid="2"/>
                                        </p:tgtEl>
                                        <p:attrNameLst>
                                          <p:attrName>ppt_y</p:attrName>
                                        </p:attrNameLst>
                                      </p:cBhvr>
                                      <p:to>
                                        <p:strVal val="(#ppt_y+0.4)"/>
                                      </p:to>
                                    </p:set>
                                    <p:anim from="(#ppt_y+0.4)" to="(#ppt_y)" calcmode="lin" valueType="num">
                                      <p:cBhvr>
                                        <p:cTn id="13" dur="308" accel="100000" fill="hold">
                                          <p:stCondLst>
                                            <p:cond delay="192"/>
                                          </p:stCondLst>
                                        </p:cTn>
                                        <p:tgtEl>
                                          <p:spTgt spid="2"/>
                                        </p:tgtEl>
                                        <p:attrNameLst>
                                          <p:attrName>ppt_y</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BUZZ.WAV"/>
                                        </p:tgtEl>
                                      </p:cMediaNode>
                                    </p:audio>
                                  </p:subTnLst>
                                </p:cTn>
                              </p:par>
                              <p:par>
                                <p:cTn id="14" presetID="51"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92" decel="100000"/>
                                        <p:tgtEl>
                                          <p:spTgt spid="3"/>
                                        </p:tgtEl>
                                      </p:cBhvr>
                                    </p:animEffect>
                                    <p:animScale>
                                      <p:cBhvr>
                                        <p:cTn id="17" dur="192" decel="100000"/>
                                        <p:tgtEl>
                                          <p:spTgt spid="3"/>
                                        </p:tgtEl>
                                      </p:cBhvr>
                                      <p:from x="10000" y="10000"/>
                                      <p:to x="200000" y="450000"/>
                                    </p:animScale>
                                    <p:animScale>
                                      <p:cBhvr>
                                        <p:cTn id="18" dur="308" accel="100000" fill="hold">
                                          <p:stCondLst>
                                            <p:cond delay="192"/>
                                          </p:stCondLst>
                                        </p:cTn>
                                        <p:tgtEl>
                                          <p:spTgt spid="3"/>
                                        </p:tgtEl>
                                      </p:cBhvr>
                                      <p:from x="200000" y="450000"/>
                                      <p:to x="100000" y="100000"/>
                                    </p:animScale>
                                    <p:set>
                                      <p:cBhvr>
                                        <p:cTn id="19" dur="192" fill="hold"/>
                                        <p:tgtEl>
                                          <p:spTgt spid="3"/>
                                        </p:tgtEl>
                                        <p:attrNameLst>
                                          <p:attrName>ppt_x</p:attrName>
                                        </p:attrNameLst>
                                      </p:cBhvr>
                                      <p:to>
                                        <p:strVal val="(0.5)"/>
                                      </p:to>
                                    </p:set>
                                    <p:anim from="(0.5)" to="(#ppt_x)" calcmode="lin" valueType="num">
                                      <p:cBhvr>
                                        <p:cTn id="20" dur="308" accel="100000" fill="hold">
                                          <p:stCondLst>
                                            <p:cond delay="192"/>
                                          </p:stCondLst>
                                        </p:cTn>
                                        <p:tgtEl>
                                          <p:spTgt spid="3"/>
                                        </p:tgtEl>
                                        <p:attrNameLst>
                                          <p:attrName>ppt_x</p:attrName>
                                        </p:attrNameLst>
                                      </p:cBhvr>
                                    </p:anim>
                                    <p:set>
                                      <p:cBhvr>
                                        <p:cTn id="21" dur="192" fill="hold"/>
                                        <p:tgtEl>
                                          <p:spTgt spid="3"/>
                                        </p:tgtEl>
                                        <p:attrNameLst>
                                          <p:attrName>ppt_y</p:attrName>
                                        </p:attrNameLst>
                                      </p:cBhvr>
                                      <p:to>
                                        <p:strVal val="(#ppt_y+0.4)"/>
                                      </p:to>
                                    </p:set>
                                    <p:anim from="(#ppt_y+0.4)" to="(#ppt_y)" calcmode="lin" valueType="num">
                                      <p:cBhvr>
                                        <p:cTn id="22" dur="308" accel="100000" fill="hold">
                                          <p:stCondLst>
                                            <p:cond delay="192"/>
                                          </p:stCondLst>
                                        </p:cTn>
                                        <p:tgtEl>
                                          <p:spTgt spid="3"/>
                                        </p:tgtEl>
                                        <p:attrNameLst>
                                          <p:attrName>ppt_y</p:attrName>
                                        </p:attrNameLst>
                                      </p:cBhvr>
                                    </p:anim>
                                  </p:childTnLst>
                                  <p:subTnLst>
                                    <p:audio>
                                      <p:cMediaNode>
                                        <p:cTn display="0" masterRel="sameClick">
                                          <p:stCondLst>
                                            <p:cond evt="begin" delay="0">
                                              <p:tn val="14"/>
                                            </p:cond>
                                          </p:stCondLst>
                                          <p:endCondLst>
                                            <p:cond evt="onStopAudio" delay="0">
                                              <p:tgtEl>
                                                <p:sldTgt/>
                                              </p:tgtEl>
                                            </p:cond>
                                          </p:endCondLst>
                                        </p:cTn>
                                        <p:tgtEl>
                                          <p:sndTgt r:embed="rId3" name="BUZZ.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188640"/>
          <a:ext cx="9144000" cy="6445321"/>
        </p:xfrm>
        <a:graphic>
          <a:graphicData uri="http://schemas.openxmlformats.org/drawingml/2006/table">
            <a:tbl>
              <a:tblPr firstRow="1" bandRow="1">
                <a:tableStyleId>{5C22544A-7EE6-4342-B048-85BDC9FD1C3A}</a:tableStyleId>
              </a:tblPr>
              <a:tblGrid>
                <a:gridCol w="5364088"/>
                <a:gridCol w="3779912"/>
              </a:tblGrid>
              <a:tr h="1331543">
                <a:tc>
                  <a:txBody>
                    <a:bodyPr/>
                    <a:lstStyle/>
                    <a:p>
                      <a:endParaRPr lang="en-US" dirty="0"/>
                    </a:p>
                  </a:txBody>
                  <a:tcPr>
                    <a:lnB w="12700" cap="flat" cmpd="sng" algn="ctr">
                      <a:solidFill>
                        <a:schemeClr val="tx1"/>
                      </a:solidFill>
                      <a:prstDash val="solid"/>
                      <a:round/>
                      <a:headEnd type="none" w="med" len="med"/>
                      <a:tailEnd type="none" w="med" len="med"/>
                    </a:lnB>
                    <a:solidFill>
                      <a:schemeClr val="accent2">
                        <a:lumMod val="50000"/>
                      </a:schemeClr>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chemeClr val="accent2">
                        <a:lumMod val="50000"/>
                      </a:schemeClr>
                    </a:solidFill>
                  </a:tcPr>
                </a:tc>
              </a:tr>
              <a:tr h="255688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5688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p:nvPr/>
        </p:nvSpPr>
        <p:spPr>
          <a:xfrm>
            <a:off x="6156176" y="404664"/>
            <a:ext cx="2409634" cy="646331"/>
          </a:xfrm>
          <a:prstGeom prst="rect">
            <a:avLst/>
          </a:prstGeom>
        </p:spPr>
        <p:txBody>
          <a:bodyPr wrap="none">
            <a:spAutoFit/>
          </a:bodyPr>
          <a:lstStyle/>
          <a:p>
            <a:pPr algn="r" rtl="1"/>
            <a:r>
              <a:rPr lang="ar-EG" sz="3600" b="1" dirty="0">
                <a:solidFill>
                  <a:schemeClr val="bg1"/>
                </a:solidFill>
              </a:rPr>
              <a:t>المبدأ الإسلامي</a:t>
            </a:r>
            <a:endParaRPr lang="en-US" sz="3600" dirty="0">
              <a:solidFill>
                <a:schemeClr val="bg1"/>
              </a:solidFill>
            </a:endParaRPr>
          </a:p>
        </p:txBody>
      </p:sp>
      <p:sp>
        <p:nvSpPr>
          <p:cNvPr id="4" name="مستطيل 3"/>
          <p:cNvSpPr/>
          <p:nvPr/>
        </p:nvSpPr>
        <p:spPr>
          <a:xfrm>
            <a:off x="251520" y="260648"/>
            <a:ext cx="3939330" cy="1200329"/>
          </a:xfrm>
          <a:prstGeom prst="rect">
            <a:avLst/>
          </a:prstGeom>
        </p:spPr>
        <p:txBody>
          <a:bodyPr wrap="square">
            <a:spAutoFit/>
          </a:bodyPr>
          <a:lstStyle/>
          <a:p>
            <a:pPr algn="ctr" rtl="1"/>
            <a:r>
              <a:rPr lang="ar-EG" sz="3600" b="1" dirty="0">
                <a:solidFill>
                  <a:schemeClr val="bg1"/>
                </a:solidFill>
              </a:rPr>
              <a:t>الآية </a:t>
            </a:r>
            <a:r>
              <a:rPr lang="ar-EG" sz="3600" b="1" dirty="0" err="1">
                <a:solidFill>
                  <a:schemeClr val="bg1"/>
                </a:solidFill>
              </a:rPr>
              <a:t>القرآنية </a:t>
            </a:r>
            <a:r>
              <a:rPr lang="ar-EG" sz="3600" b="1" dirty="0">
                <a:solidFill>
                  <a:schemeClr val="bg1"/>
                </a:solidFill>
              </a:rPr>
              <a:t>/ الحديث النبوي</a:t>
            </a:r>
            <a:endParaRPr lang="en-US" sz="3600" dirty="0">
              <a:solidFill>
                <a:schemeClr val="bg1"/>
              </a:solidFill>
            </a:endParaRPr>
          </a:p>
        </p:txBody>
      </p:sp>
      <p:sp>
        <p:nvSpPr>
          <p:cNvPr id="5" name="مستطيل 4"/>
          <p:cNvSpPr/>
          <p:nvPr/>
        </p:nvSpPr>
        <p:spPr>
          <a:xfrm>
            <a:off x="5508104" y="1940639"/>
            <a:ext cx="3528392" cy="1200329"/>
          </a:xfrm>
          <a:prstGeom prst="rect">
            <a:avLst/>
          </a:prstGeom>
        </p:spPr>
        <p:txBody>
          <a:bodyPr wrap="square">
            <a:spAutoFit/>
          </a:bodyPr>
          <a:lstStyle/>
          <a:p>
            <a:pPr algn="r" rtl="1"/>
            <a:r>
              <a:rPr lang="ar-EG" sz="3600" b="1" dirty="0"/>
              <a:t>براءة </a:t>
            </a:r>
            <a:r>
              <a:rPr lang="ar-EG" sz="3600" b="1" dirty="0" err="1"/>
              <a:t>الذمة </a:t>
            </a:r>
            <a:r>
              <a:rPr lang="ar-EG" sz="3600" b="1" dirty="0"/>
              <a:t>(</a:t>
            </a:r>
            <a:r>
              <a:rPr lang="ar-EG" sz="3600" b="1" dirty="0" err="1" smtClean="0"/>
              <a:t>لأ</a:t>
            </a:r>
            <a:r>
              <a:rPr lang="ar-EG" sz="3600" b="1" dirty="0" smtClean="0"/>
              <a:t> </a:t>
            </a:r>
            <a:r>
              <a:rPr lang="ar-EG" sz="3600" b="1" dirty="0"/>
              <a:t>يؤاخذ الإنسان بجريرة غيره</a:t>
            </a:r>
            <a:r>
              <a:rPr lang="ar-EG" sz="3600" b="1" dirty="0" err="1"/>
              <a:t>)</a:t>
            </a:r>
            <a:endParaRPr lang="en-US" sz="3600" dirty="0"/>
          </a:p>
        </p:txBody>
      </p:sp>
      <p:sp>
        <p:nvSpPr>
          <p:cNvPr id="6" name="مستطيل 5"/>
          <p:cNvSpPr>
            <a:spLocks noChangeArrowheads="1"/>
          </p:cNvSpPr>
          <p:nvPr/>
        </p:nvSpPr>
        <p:spPr bwMode="auto">
          <a:xfrm>
            <a:off x="323528" y="2204864"/>
            <a:ext cx="4320480" cy="646331"/>
          </a:xfrm>
          <a:prstGeom prst="rect">
            <a:avLst/>
          </a:prstGeom>
          <a:noFill/>
          <a:ln w="9525">
            <a:noFill/>
            <a:miter lim="800000"/>
            <a:headEnd/>
            <a:tailEnd/>
          </a:ln>
        </p:spPr>
        <p:txBody>
          <a:bodyPr wrap="square">
            <a:spAutoFit/>
          </a:bodyPr>
          <a:lstStyle/>
          <a:p>
            <a:pPr algn="ctr" rtl="1"/>
            <a:r>
              <a:rPr lang="ar-SA" sz="3600" b="1" dirty="0" smtClean="0">
                <a:solidFill>
                  <a:srgbClr val="FF0000"/>
                </a:solidFill>
              </a:rPr>
              <a:t>ولا تزر </a:t>
            </a:r>
            <a:r>
              <a:rPr lang="ar-SA" sz="3600" b="1" dirty="0" err="1" smtClean="0">
                <a:solidFill>
                  <a:srgbClr val="FF0000"/>
                </a:solidFill>
              </a:rPr>
              <a:t>وازرة</a:t>
            </a:r>
            <a:r>
              <a:rPr lang="ar-SA" sz="3600" b="1" dirty="0" smtClean="0">
                <a:solidFill>
                  <a:srgbClr val="FF0000"/>
                </a:solidFill>
              </a:rPr>
              <a:t> وزر أخرى</a:t>
            </a:r>
            <a:endParaRPr lang="en-US" sz="3600" b="1" dirty="0">
              <a:solidFill>
                <a:srgbClr val="FF0000"/>
              </a:solidFill>
            </a:endParaRPr>
          </a:p>
        </p:txBody>
      </p:sp>
      <p:sp>
        <p:nvSpPr>
          <p:cNvPr id="7" name="مستطيل 6"/>
          <p:cNvSpPr/>
          <p:nvPr/>
        </p:nvSpPr>
        <p:spPr>
          <a:xfrm>
            <a:off x="5508104" y="4870901"/>
            <a:ext cx="3528392" cy="646331"/>
          </a:xfrm>
          <a:prstGeom prst="rect">
            <a:avLst/>
          </a:prstGeom>
        </p:spPr>
        <p:txBody>
          <a:bodyPr wrap="square">
            <a:spAutoFit/>
          </a:bodyPr>
          <a:lstStyle/>
          <a:p>
            <a:pPr algn="ctr" rtl="1"/>
            <a:r>
              <a:rPr lang="ar-EG" sz="3600" b="1" dirty="0"/>
              <a:t>العدل في القول والحكم</a:t>
            </a:r>
            <a:endParaRPr lang="en-US" sz="3600" dirty="0"/>
          </a:p>
        </p:txBody>
      </p:sp>
      <p:sp>
        <p:nvSpPr>
          <p:cNvPr id="8" name="مستطيل 7"/>
          <p:cNvSpPr>
            <a:spLocks noChangeArrowheads="1"/>
          </p:cNvSpPr>
          <p:nvPr/>
        </p:nvSpPr>
        <p:spPr bwMode="auto">
          <a:xfrm>
            <a:off x="395536" y="4653136"/>
            <a:ext cx="4320480" cy="1200329"/>
          </a:xfrm>
          <a:prstGeom prst="rect">
            <a:avLst/>
          </a:prstGeom>
          <a:noFill/>
          <a:ln w="9525">
            <a:noFill/>
            <a:miter lim="800000"/>
            <a:headEnd/>
            <a:tailEnd/>
          </a:ln>
        </p:spPr>
        <p:txBody>
          <a:bodyPr wrap="square">
            <a:spAutoFit/>
          </a:bodyPr>
          <a:lstStyle/>
          <a:p>
            <a:pPr algn="ctr" rtl="1"/>
            <a:r>
              <a:rPr lang="ar-SA" sz="3600" b="1" dirty="0" smtClean="0">
                <a:solidFill>
                  <a:srgbClr val="FF0000"/>
                </a:solidFill>
              </a:rPr>
              <a:t>يا أيها الذين آمنوا كونوا قوامين لله</a:t>
            </a:r>
            <a:endParaRPr lang="en-US" sz="3600" b="1" dirty="0">
              <a:solidFill>
                <a:srgbClr val="FF0000"/>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click.wav"/>
                                        </p:tgtEl>
                                      </p:cMediaNode>
                                    </p:audio>
                                  </p:sub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click.wav"/>
                                        </p:tgtEl>
                                      </p:cMediaNode>
                                    </p:audio>
                                  </p:sub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subTnLst>
                                    <p:audio>
                                      <p:cMediaNode>
                                        <p:cTn display="0" masterRel="sameClick">
                                          <p:stCondLst>
                                            <p:cond evt="begin" delay="0">
                                              <p:tn val="24"/>
                                            </p:cond>
                                          </p:stCondLst>
                                          <p:endCondLst>
                                            <p:cond evt="onStopAudio" delay="0">
                                              <p:tgtEl>
                                                <p:sldTgt/>
                                              </p:tgtEl>
                                            </p:cond>
                                          </p:endCondLst>
                                        </p:cTn>
                                        <p:tgtEl>
                                          <p:sndTgt r:embed="rId4" name="1242 - tick tick.wav"/>
                                        </p:tgtEl>
                                      </p:cMediaNode>
                                    </p:audio>
                                  </p:subTnLst>
                                </p:cTn>
                              </p:par>
                            </p:childTnLst>
                          </p:cTn>
                        </p:par>
                      </p:childTnLst>
                    </p:cTn>
                  </p:par>
                  <p:par>
                    <p:cTn id="27" fill="hold">
                      <p:stCondLst>
                        <p:cond delay="indefinite"/>
                      </p:stCondLst>
                      <p:childTnLst>
                        <p:par>
                          <p:cTn id="28" fill="hold">
                            <p:stCondLst>
                              <p:cond delay="0"/>
                            </p:stCondLst>
                            <p:childTnLst>
                              <p:par>
                                <p:cTn id="29" presetID="40"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1"/>
                                          </p:val>
                                        </p:tav>
                                        <p:tav tm="100000">
                                          <p:val>
                                            <p:strVal val="#ppt_x"/>
                                          </p:val>
                                        </p:tav>
                                      </p:tavLst>
                                    </p:anim>
                                    <p:anim calcmode="lin" valueType="num">
                                      <p:cBhvr>
                                        <p:cTn id="33" dur="10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5" name="cp_restu.wav"/>
                                        </p:tgtEl>
                                      </p:cMediaNode>
                                    </p:audio>
                                  </p:sub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ssolve">
                                      <p:cBhvr>
                                        <p:cTn id="38" dur="500"/>
                                        <p:tgtEl>
                                          <p:spTgt spid="7"/>
                                        </p:tgtEl>
                                      </p:cBhvr>
                                    </p:animEffect>
                                  </p:childTnLst>
                                  <p:subTnLst>
                                    <p:audio>
                                      <p:cMediaNode>
                                        <p:cTn display="0" masterRel="sameClick">
                                          <p:stCondLst>
                                            <p:cond evt="begin" delay="0">
                                              <p:tn val="36"/>
                                            </p:cond>
                                          </p:stCondLst>
                                          <p:endCondLst>
                                            <p:cond evt="onStopAudio" delay="0">
                                              <p:tgtEl>
                                                <p:sldTgt/>
                                              </p:tgtEl>
                                            </p:cond>
                                          </p:endCondLst>
                                        </p:cTn>
                                        <p:tgtEl>
                                          <p:sndTgt r:embed="rId4" name="1242 - tick tick.wav"/>
                                        </p:tgtEl>
                                      </p:cMediaNode>
                                    </p:audio>
                                  </p:subTnLst>
                                </p:cTn>
                              </p:par>
                            </p:childTnLst>
                          </p:cTn>
                        </p:par>
                      </p:childTnLst>
                    </p:cTn>
                  </p:par>
                  <p:par>
                    <p:cTn id="39" fill="hold">
                      <p:stCondLst>
                        <p:cond delay="indefinite"/>
                      </p:stCondLst>
                      <p:childTnLst>
                        <p:par>
                          <p:cTn id="40" fill="hold">
                            <p:stCondLst>
                              <p:cond delay="0"/>
                            </p:stCondLst>
                            <p:childTnLst>
                              <p:par>
                                <p:cTn id="41" presetID="40"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1"/>
                                          </p:val>
                                        </p:tav>
                                        <p:tav tm="100000">
                                          <p:val>
                                            <p:strVal val="#ppt_x"/>
                                          </p:val>
                                        </p:tav>
                                      </p:tavLst>
                                    </p:anim>
                                    <p:anim calcmode="lin" valueType="num">
                                      <p:cBhvr>
                                        <p:cTn id="45" dur="10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5" name="cp_restu.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188640"/>
          <a:ext cx="9144000" cy="6445321"/>
        </p:xfrm>
        <a:graphic>
          <a:graphicData uri="http://schemas.openxmlformats.org/drawingml/2006/table">
            <a:tbl>
              <a:tblPr firstRow="1" bandRow="1">
                <a:tableStyleId>{5C22544A-7EE6-4342-B048-85BDC9FD1C3A}</a:tableStyleId>
              </a:tblPr>
              <a:tblGrid>
                <a:gridCol w="5364088"/>
                <a:gridCol w="3779912"/>
              </a:tblGrid>
              <a:tr h="1331543">
                <a:tc>
                  <a:txBody>
                    <a:bodyPr/>
                    <a:lstStyle/>
                    <a:p>
                      <a:endParaRPr lang="en-US" dirty="0"/>
                    </a:p>
                  </a:txBody>
                  <a:tcPr>
                    <a:lnB w="12700" cap="flat" cmpd="sng" algn="ctr">
                      <a:solidFill>
                        <a:schemeClr val="tx1"/>
                      </a:solidFill>
                      <a:prstDash val="solid"/>
                      <a:round/>
                      <a:headEnd type="none" w="med" len="med"/>
                      <a:tailEnd type="none" w="med" len="med"/>
                    </a:lnB>
                    <a:solidFill>
                      <a:schemeClr val="accent2">
                        <a:lumMod val="50000"/>
                      </a:schemeClr>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chemeClr val="accent2">
                        <a:lumMod val="50000"/>
                      </a:schemeClr>
                    </a:solidFill>
                  </a:tcPr>
                </a:tc>
              </a:tr>
              <a:tr h="255688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5688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p:nvPr/>
        </p:nvSpPr>
        <p:spPr>
          <a:xfrm>
            <a:off x="6156176" y="404664"/>
            <a:ext cx="2409634" cy="646331"/>
          </a:xfrm>
          <a:prstGeom prst="rect">
            <a:avLst/>
          </a:prstGeom>
        </p:spPr>
        <p:txBody>
          <a:bodyPr wrap="none">
            <a:spAutoFit/>
          </a:bodyPr>
          <a:lstStyle/>
          <a:p>
            <a:pPr algn="r" rtl="1"/>
            <a:r>
              <a:rPr lang="ar-EG" sz="3600" b="1" dirty="0">
                <a:solidFill>
                  <a:schemeClr val="bg1"/>
                </a:solidFill>
              </a:rPr>
              <a:t>المبدأ الإسلامي</a:t>
            </a:r>
            <a:endParaRPr lang="en-US" sz="3600" dirty="0">
              <a:solidFill>
                <a:schemeClr val="bg1"/>
              </a:solidFill>
            </a:endParaRPr>
          </a:p>
        </p:txBody>
      </p:sp>
      <p:sp>
        <p:nvSpPr>
          <p:cNvPr id="4" name="مستطيل 3"/>
          <p:cNvSpPr/>
          <p:nvPr/>
        </p:nvSpPr>
        <p:spPr>
          <a:xfrm>
            <a:off x="251520" y="260648"/>
            <a:ext cx="3939330" cy="1200329"/>
          </a:xfrm>
          <a:prstGeom prst="rect">
            <a:avLst/>
          </a:prstGeom>
        </p:spPr>
        <p:txBody>
          <a:bodyPr wrap="square">
            <a:spAutoFit/>
          </a:bodyPr>
          <a:lstStyle/>
          <a:p>
            <a:pPr algn="ctr" rtl="1"/>
            <a:r>
              <a:rPr lang="ar-EG" sz="3600" b="1" dirty="0">
                <a:solidFill>
                  <a:schemeClr val="bg1"/>
                </a:solidFill>
              </a:rPr>
              <a:t>الآية </a:t>
            </a:r>
            <a:r>
              <a:rPr lang="ar-EG" sz="3600" b="1" dirty="0" err="1">
                <a:solidFill>
                  <a:schemeClr val="bg1"/>
                </a:solidFill>
              </a:rPr>
              <a:t>القرآنية </a:t>
            </a:r>
            <a:r>
              <a:rPr lang="ar-EG" sz="3600" b="1" dirty="0">
                <a:solidFill>
                  <a:schemeClr val="bg1"/>
                </a:solidFill>
              </a:rPr>
              <a:t>/ الحديث النبوي</a:t>
            </a:r>
            <a:endParaRPr lang="en-US" sz="3600" dirty="0">
              <a:solidFill>
                <a:schemeClr val="bg1"/>
              </a:solidFill>
            </a:endParaRPr>
          </a:p>
        </p:txBody>
      </p:sp>
      <p:sp>
        <p:nvSpPr>
          <p:cNvPr id="5" name="مستطيل 4"/>
          <p:cNvSpPr/>
          <p:nvPr/>
        </p:nvSpPr>
        <p:spPr>
          <a:xfrm>
            <a:off x="5615608" y="2276872"/>
            <a:ext cx="3528392" cy="646331"/>
          </a:xfrm>
          <a:prstGeom prst="rect">
            <a:avLst/>
          </a:prstGeom>
        </p:spPr>
        <p:txBody>
          <a:bodyPr wrap="square">
            <a:spAutoFit/>
          </a:bodyPr>
          <a:lstStyle/>
          <a:p>
            <a:pPr algn="ctr" rtl="1"/>
            <a:r>
              <a:rPr lang="ar-EG" sz="3600" b="1" dirty="0"/>
              <a:t>المؤمنون إخوة</a:t>
            </a:r>
            <a:endParaRPr lang="en-US" sz="3600" dirty="0"/>
          </a:p>
        </p:txBody>
      </p:sp>
      <p:sp>
        <p:nvSpPr>
          <p:cNvPr id="6" name="مستطيل 5"/>
          <p:cNvSpPr>
            <a:spLocks noChangeArrowheads="1"/>
          </p:cNvSpPr>
          <p:nvPr/>
        </p:nvSpPr>
        <p:spPr bwMode="auto">
          <a:xfrm>
            <a:off x="323528" y="2204864"/>
            <a:ext cx="4320480" cy="646331"/>
          </a:xfrm>
          <a:prstGeom prst="rect">
            <a:avLst/>
          </a:prstGeom>
          <a:noFill/>
          <a:ln w="9525">
            <a:noFill/>
            <a:miter lim="800000"/>
            <a:headEnd/>
            <a:tailEnd/>
          </a:ln>
        </p:spPr>
        <p:txBody>
          <a:bodyPr wrap="square">
            <a:spAutoFit/>
          </a:bodyPr>
          <a:lstStyle/>
          <a:p>
            <a:pPr algn="ctr" rtl="1"/>
            <a:r>
              <a:rPr lang="ar-SA" sz="3600" b="1" dirty="0" smtClean="0">
                <a:solidFill>
                  <a:srgbClr val="FF0000"/>
                </a:solidFill>
              </a:rPr>
              <a:t>انما المؤمنون أخوة</a:t>
            </a:r>
            <a:endParaRPr lang="en-US" sz="3600" b="1" dirty="0">
              <a:solidFill>
                <a:srgbClr val="FF0000"/>
              </a:solidFill>
            </a:endParaRPr>
          </a:p>
        </p:txBody>
      </p:sp>
      <p:sp>
        <p:nvSpPr>
          <p:cNvPr id="7" name="مستطيل 6"/>
          <p:cNvSpPr/>
          <p:nvPr/>
        </p:nvSpPr>
        <p:spPr>
          <a:xfrm>
            <a:off x="5508104" y="4797152"/>
            <a:ext cx="3528392" cy="1200329"/>
          </a:xfrm>
          <a:prstGeom prst="rect">
            <a:avLst/>
          </a:prstGeom>
        </p:spPr>
        <p:txBody>
          <a:bodyPr wrap="square">
            <a:spAutoFit/>
          </a:bodyPr>
          <a:lstStyle/>
          <a:p>
            <a:pPr algn="ctr" rtl="1"/>
            <a:r>
              <a:rPr lang="ar-EG" sz="3600" b="1" dirty="0"/>
              <a:t>تقوى الله هي معيار التفاضل</a:t>
            </a:r>
            <a:endParaRPr lang="en-US" sz="3600" dirty="0"/>
          </a:p>
        </p:txBody>
      </p:sp>
      <p:sp>
        <p:nvSpPr>
          <p:cNvPr id="8" name="مستطيل 7"/>
          <p:cNvSpPr>
            <a:spLocks noChangeArrowheads="1"/>
          </p:cNvSpPr>
          <p:nvPr/>
        </p:nvSpPr>
        <p:spPr bwMode="auto">
          <a:xfrm>
            <a:off x="323528" y="4989369"/>
            <a:ext cx="4320480" cy="646331"/>
          </a:xfrm>
          <a:prstGeom prst="rect">
            <a:avLst/>
          </a:prstGeom>
          <a:noFill/>
          <a:ln w="9525">
            <a:noFill/>
            <a:miter lim="800000"/>
            <a:headEnd/>
            <a:tailEnd/>
          </a:ln>
        </p:spPr>
        <p:txBody>
          <a:bodyPr wrap="square">
            <a:spAutoFit/>
          </a:bodyPr>
          <a:lstStyle/>
          <a:p>
            <a:pPr algn="ctr" rtl="1"/>
            <a:r>
              <a:rPr lang="ar-SA" sz="3600" b="1" dirty="0" smtClean="0">
                <a:solidFill>
                  <a:srgbClr val="FF0000"/>
                </a:solidFill>
              </a:rPr>
              <a:t>إن أكرمكم عند الله أتقاكم</a:t>
            </a:r>
            <a:endParaRPr lang="en-US" sz="3600" b="1" dirty="0">
              <a:solidFill>
                <a:srgbClr val="FF0000"/>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1242 - tick tick.wav"/>
                                        </p:tgtEl>
                                      </p:cMediaNode>
                                    </p:audio>
                                  </p:sub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1"/>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4" name="cp_restu.wav"/>
                                        </p:tgtEl>
                                      </p:cMediaNode>
                                    </p:audio>
                                  </p:sub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subTnLst>
                                    <p:audio>
                                      <p:cMediaNode>
                                        <p:cTn display="0" masterRel="sameClick">
                                          <p:stCondLst>
                                            <p:cond evt="begin" delay="0">
                                              <p:tn val="17"/>
                                            </p:cond>
                                          </p:stCondLst>
                                          <p:endCondLst>
                                            <p:cond evt="onStopAudio" delay="0">
                                              <p:tgtEl>
                                                <p:sldTgt/>
                                              </p:tgtEl>
                                            </p:cond>
                                          </p:endCondLst>
                                        </p:cTn>
                                        <p:tgtEl>
                                          <p:sndTgt r:embed="rId3" name="1242 - tick tick.wav"/>
                                        </p:tgtEl>
                                      </p:cMediaNode>
                                    </p:audio>
                                  </p:subTnLst>
                                </p:cTn>
                              </p:par>
                            </p:childTnLst>
                          </p:cTn>
                        </p:par>
                      </p:childTnLst>
                    </p:cTn>
                  </p:par>
                  <p:par>
                    <p:cTn id="20" fill="hold">
                      <p:stCondLst>
                        <p:cond delay="indefinite"/>
                      </p:stCondLst>
                      <p:childTnLst>
                        <p:par>
                          <p:cTn id="21" fill="hold">
                            <p:stCondLst>
                              <p:cond delay="0"/>
                            </p:stCondLst>
                            <p:childTnLst>
                              <p:par>
                                <p:cTn id="22" presetID="4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1"/>
                                          </p:val>
                                        </p:tav>
                                        <p:tav tm="100000">
                                          <p:val>
                                            <p:strVal val="#ppt_x"/>
                                          </p:val>
                                        </p:tav>
                                      </p:tavLst>
                                    </p:anim>
                                    <p:anim calcmode="lin" valueType="num">
                                      <p:cBhvr>
                                        <p:cTn id="26" dur="10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4" name="cp_restu.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188640"/>
          <a:ext cx="9144000" cy="3888432"/>
        </p:xfrm>
        <a:graphic>
          <a:graphicData uri="http://schemas.openxmlformats.org/drawingml/2006/table">
            <a:tbl>
              <a:tblPr firstRow="1" bandRow="1">
                <a:tableStyleId>{5C22544A-7EE6-4342-B048-85BDC9FD1C3A}</a:tableStyleId>
              </a:tblPr>
              <a:tblGrid>
                <a:gridCol w="5364088"/>
                <a:gridCol w="3779912"/>
              </a:tblGrid>
              <a:tr h="1331543">
                <a:tc>
                  <a:txBody>
                    <a:bodyPr/>
                    <a:lstStyle/>
                    <a:p>
                      <a:endParaRPr lang="en-US" dirty="0"/>
                    </a:p>
                  </a:txBody>
                  <a:tcPr>
                    <a:lnB w="12700" cap="flat" cmpd="sng" algn="ctr">
                      <a:solidFill>
                        <a:schemeClr val="tx1"/>
                      </a:solidFill>
                      <a:prstDash val="solid"/>
                      <a:round/>
                      <a:headEnd type="none" w="med" len="med"/>
                      <a:tailEnd type="none" w="med" len="med"/>
                    </a:lnB>
                    <a:solidFill>
                      <a:schemeClr val="accent2">
                        <a:lumMod val="50000"/>
                      </a:schemeClr>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chemeClr val="accent2">
                        <a:lumMod val="50000"/>
                      </a:schemeClr>
                    </a:solidFill>
                  </a:tcPr>
                </a:tc>
              </a:tr>
              <a:tr h="255688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p:nvPr/>
        </p:nvSpPr>
        <p:spPr>
          <a:xfrm>
            <a:off x="6156176" y="404664"/>
            <a:ext cx="2409634" cy="646331"/>
          </a:xfrm>
          <a:prstGeom prst="rect">
            <a:avLst/>
          </a:prstGeom>
        </p:spPr>
        <p:txBody>
          <a:bodyPr wrap="none">
            <a:spAutoFit/>
          </a:bodyPr>
          <a:lstStyle/>
          <a:p>
            <a:pPr algn="r" rtl="1"/>
            <a:r>
              <a:rPr lang="ar-EG" sz="3600" b="1" dirty="0">
                <a:solidFill>
                  <a:schemeClr val="bg1"/>
                </a:solidFill>
              </a:rPr>
              <a:t>المبدأ الإسلامي</a:t>
            </a:r>
            <a:endParaRPr lang="en-US" sz="3600" dirty="0">
              <a:solidFill>
                <a:schemeClr val="bg1"/>
              </a:solidFill>
            </a:endParaRPr>
          </a:p>
        </p:txBody>
      </p:sp>
      <p:sp>
        <p:nvSpPr>
          <p:cNvPr id="4" name="مستطيل 3"/>
          <p:cNvSpPr/>
          <p:nvPr/>
        </p:nvSpPr>
        <p:spPr>
          <a:xfrm>
            <a:off x="251520" y="260648"/>
            <a:ext cx="3939330" cy="1200329"/>
          </a:xfrm>
          <a:prstGeom prst="rect">
            <a:avLst/>
          </a:prstGeom>
        </p:spPr>
        <p:txBody>
          <a:bodyPr wrap="square">
            <a:spAutoFit/>
          </a:bodyPr>
          <a:lstStyle/>
          <a:p>
            <a:pPr algn="ctr" rtl="1"/>
            <a:r>
              <a:rPr lang="ar-EG" sz="3600" b="1" dirty="0">
                <a:solidFill>
                  <a:schemeClr val="bg1"/>
                </a:solidFill>
              </a:rPr>
              <a:t>الآية </a:t>
            </a:r>
            <a:r>
              <a:rPr lang="ar-EG" sz="3600" b="1" dirty="0" err="1">
                <a:solidFill>
                  <a:schemeClr val="bg1"/>
                </a:solidFill>
              </a:rPr>
              <a:t>القرآنية </a:t>
            </a:r>
            <a:r>
              <a:rPr lang="ar-EG" sz="3600" b="1" dirty="0">
                <a:solidFill>
                  <a:schemeClr val="bg1"/>
                </a:solidFill>
              </a:rPr>
              <a:t>/ الحديث النبوي</a:t>
            </a:r>
            <a:endParaRPr lang="en-US" sz="3600" dirty="0">
              <a:solidFill>
                <a:schemeClr val="bg1"/>
              </a:solidFill>
            </a:endParaRPr>
          </a:p>
        </p:txBody>
      </p:sp>
      <p:sp>
        <p:nvSpPr>
          <p:cNvPr id="5" name="مستطيل 4"/>
          <p:cNvSpPr/>
          <p:nvPr/>
        </p:nvSpPr>
        <p:spPr>
          <a:xfrm>
            <a:off x="5508104" y="1940639"/>
            <a:ext cx="3528392" cy="1200329"/>
          </a:xfrm>
          <a:prstGeom prst="rect">
            <a:avLst/>
          </a:prstGeom>
        </p:spPr>
        <p:txBody>
          <a:bodyPr wrap="square">
            <a:spAutoFit/>
          </a:bodyPr>
          <a:lstStyle/>
          <a:p>
            <a:pPr algn="ctr" rtl="1"/>
            <a:r>
              <a:rPr lang="ar-EG" sz="3600" b="1" dirty="0"/>
              <a:t>عامل الناس كما تحب أن يعاملوك</a:t>
            </a:r>
            <a:endParaRPr lang="en-US" sz="3600" dirty="0"/>
          </a:p>
        </p:txBody>
      </p:sp>
      <p:sp>
        <p:nvSpPr>
          <p:cNvPr id="6" name="مستطيل 5"/>
          <p:cNvSpPr>
            <a:spLocks noChangeArrowheads="1"/>
          </p:cNvSpPr>
          <p:nvPr/>
        </p:nvSpPr>
        <p:spPr bwMode="auto">
          <a:xfrm>
            <a:off x="323528" y="2204864"/>
            <a:ext cx="4320480" cy="584775"/>
          </a:xfrm>
          <a:prstGeom prst="rect">
            <a:avLst/>
          </a:prstGeom>
          <a:noFill/>
          <a:ln w="9525">
            <a:noFill/>
            <a:miter lim="800000"/>
            <a:headEnd/>
            <a:tailEnd/>
          </a:ln>
        </p:spPr>
        <p:txBody>
          <a:bodyPr wrap="square">
            <a:spAutoFit/>
          </a:bodyPr>
          <a:lstStyle/>
          <a:p>
            <a:pPr algn="ctr" rtl="1"/>
            <a:r>
              <a:rPr lang="ar-SA" sz="3200" b="1" dirty="0" smtClean="0">
                <a:solidFill>
                  <a:srgbClr val="FF00FF"/>
                </a:solidFill>
              </a:rPr>
              <a:t>حب لأخيك ما تحب لنفسك</a:t>
            </a:r>
            <a:endParaRPr lang="en-US" sz="3200" b="1" dirty="0">
              <a:solidFill>
                <a:srgbClr val="FF00FF"/>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1242 - tick tick.wav"/>
                                        </p:tgtEl>
                                      </p:cMediaNode>
                                    </p:audio>
                                  </p:sub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1"/>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4" name="cp_restu.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a:grpSpLocks/>
          </p:cNvGrpSpPr>
          <p:nvPr/>
        </p:nvGrpSpPr>
        <p:grpSpPr bwMode="auto">
          <a:xfrm>
            <a:off x="0" y="228600"/>
            <a:ext cx="9144000" cy="6400800"/>
            <a:chOff x="1085982" y="3911849"/>
            <a:chExt cx="5537204" cy="2411014"/>
          </a:xfrm>
          <a:solidFill>
            <a:schemeClr val="bg1"/>
          </a:solidFill>
        </p:grpSpPr>
        <p:sp>
          <p:nvSpPr>
            <p:cNvPr id="3" name="مستطيل 2"/>
            <p:cNvSpPr/>
            <p:nvPr/>
          </p:nvSpPr>
          <p:spPr>
            <a:xfrm>
              <a:off x="3365127" y="4683374"/>
              <a:ext cx="564846" cy="1671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SA"/>
            </a:p>
          </p:txBody>
        </p:sp>
        <p:pic>
          <p:nvPicPr>
            <p:cNvPr id="4" name="Picture 3" descr="E:\شغل نجلاء\خلفيات وبراويز وصور\New folder\برويز ملونه\DDDDD.bmp"/>
            <p:cNvPicPr>
              <a:picLocks noChangeAspect="1" noChangeArrowheads="1"/>
            </p:cNvPicPr>
            <p:nvPr/>
          </p:nvPicPr>
          <p:blipFill>
            <a:blip r:embed="rId5" cstate="print">
              <a:duotone>
                <a:schemeClr val="accent2">
                  <a:shade val="45000"/>
                  <a:satMod val="135000"/>
                </a:schemeClr>
                <a:prstClr val="white"/>
              </a:duotone>
              <a:lum bright="-26000" contrast="48000"/>
            </a:blip>
            <a:stretch>
              <a:fillRect/>
            </a:stretch>
          </p:blipFill>
          <p:spPr bwMode="auto">
            <a:xfrm>
              <a:off x="1085982" y="3911849"/>
              <a:ext cx="5537204" cy="2411014"/>
            </a:xfrm>
            <a:prstGeom prst="rect">
              <a:avLst/>
            </a:prstGeom>
            <a:grpFill/>
            <a:ln w="9525">
              <a:noFill/>
              <a:miter lim="800000"/>
              <a:headEnd/>
              <a:tailEnd/>
            </a:ln>
          </p:spPr>
        </p:pic>
      </p:grpSp>
      <p:sp>
        <p:nvSpPr>
          <p:cNvPr id="5" name="مستطيل 4"/>
          <p:cNvSpPr>
            <a:spLocks noChangeArrowheads="1"/>
          </p:cNvSpPr>
          <p:nvPr/>
        </p:nvSpPr>
        <p:spPr bwMode="auto">
          <a:xfrm>
            <a:off x="467544" y="476672"/>
            <a:ext cx="8039472" cy="1754326"/>
          </a:xfrm>
          <a:prstGeom prst="rect">
            <a:avLst/>
          </a:prstGeom>
          <a:noFill/>
          <a:ln w="9525">
            <a:noFill/>
            <a:miter lim="800000"/>
            <a:headEnd/>
            <a:tailEnd/>
          </a:ln>
        </p:spPr>
        <p:txBody>
          <a:bodyPr wrap="square">
            <a:spAutoFit/>
          </a:bodyPr>
          <a:lstStyle/>
          <a:p>
            <a:pPr algn="r" rtl="1"/>
            <a:r>
              <a:rPr lang="ar-EG" sz="3600" b="1" dirty="0" smtClean="0"/>
              <a:t>د-</a:t>
            </a:r>
            <a:r>
              <a:rPr lang="en-US" sz="3600" b="1" dirty="0" smtClean="0"/>
              <a:t> </a:t>
            </a:r>
            <a:r>
              <a:rPr lang="ar-EG" sz="3600" b="1" dirty="0" smtClean="0"/>
              <a:t>تحدث </a:t>
            </a:r>
            <a:r>
              <a:rPr lang="ar-EG" sz="3600" b="1" dirty="0"/>
              <a:t>في بعض المجالس أنواع منا </a:t>
            </a:r>
            <a:r>
              <a:rPr lang="ar-EG" sz="3600" b="1" dirty="0" err="1"/>
              <a:t>لتلعيقات</a:t>
            </a:r>
            <a:r>
              <a:rPr lang="ar-EG" sz="3600" b="1" dirty="0"/>
              <a:t> الساخرة أو النكت التي تُصنع للتنقيص من فئة معينة من </a:t>
            </a:r>
            <a:r>
              <a:rPr lang="ar-EG" sz="3600" b="1" dirty="0" err="1"/>
              <a:t>الناس.</a:t>
            </a:r>
            <a:r>
              <a:rPr lang="ar-EG" sz="3600" b="1" dirty="0"/>
              <a:t> هل يعد ذلك نوعاً من </a:t>
            </a:r>
            <a:r>
              <a:rPr lang="ar-EG" sz="3600" b="1" dirty="0" err="1"/>
              <a:t>القولبة؟</a:t>
            </a:r>
            <a:r>
              <a:rPr lang="ar-EG" sz="3600" b="1" dirty="0"/>
              <a:t> وضح </a:t>
            </a:r>
            <a:r>
              <a:rPr lang="ar-EG" sz="3600" b="1" dirty="0" err="1"/>
              <a:t>رايك.</a:t>
            </a:r>
            <a:endParaRPr lang="en-US" sz="3600" dirty="0"/>
          </a:p>
        </p:txBody>
      </p:sp>
      <p:sp>
        <p:nvSpPr>
          <p:cNvPr id="6" name="مستطيل 5"/>
          <p:cNvSpPr>
            <a:spLocks noChangeArrowheads="1"/>
          </p:cNvSpPr>
          <p:nvPr/>
        </p:nvSpPr>
        <p:spPr bwMode="auto">
          <a:xfrm>
            <a:off x="216024" y="2411010"/>
            <a:ext cx="8460432" cy="3970318"/>
          </a:xfrm>
          <a:prstGeom prst="rect">
            <a:avLst/>
          </a:prstGeom>
          <a:noFill/>
          <a:ln w="9525">
            <a:noFill/>
            <a:miter lim="800000"/>
            <a:headEnd/>
            <a:tailEnd/>
          </a:ln>
        </p:spPr>
        <p:txBody>
          <a:bodyPr wrap="square">
            <a:spAutoFit/>
          </a:bodyPr>
          <a:lstStyle/>
          <a:p>
            <a:pPr algn="r" rtl="1"/>
            <a:r>
              <a:rPr lang="ar-SA" sz="3600" b="1" dirty="0" smtClean="0">
                <a:solidFill>
                  <a:srgbClr val="FF0000"/>
                </a:solidFill>
              </a:rPr>
              <a:t>نعم يعد ذلك نوعاً من القولبة وهو أمر غير مقبول ومرفوض تماماً لما له من آثار سلبية اجتماعية وغيرها ومن المسلم </a:t>
            </a:r>
            <a:r>
              <a:rPr lang="ar-SA" sz="3600" b="1" dirty="0" err="1" smtClean="0">
                <a:solidFill>
                  <a:srgbClr val="FF0000"/>
                </a:solidFill>
              </a:rPr>
              <a:t>به</a:t>
            </a:r>
            <a:r>
              <a:rPr lang="ar-SA" sz="3600" b="1" dirty="0" smtClean="0">
                <a:solidFill>
                  <a:srgbClr val="FF0000"/>
                </a:solidFill>
              </a:rPr>
              <a:t> أن الميل إلى التعميم خطأ في الحكم خاصة وأنه غير مبني على إحصاءات </a:t>
            </a:r>
            <a:r>
              <a:rPr lang="ar-SA" sz="3600" b="1" dirty="0" err="1" smtClean="0">
                <a:solidFill>
                  <a:srgbClr val="FF0000"/>
                </a:solidFill>
              </a:rPr>
              <a:t>ودراسات..</a:t>
            </a:r>
            <a:r>
              <a:rPr lang="ar-SA" sz="3600" b="1" dirty="0" smtClean="0">
                <a:solidFill>
                  <a:srgbClr val="FF0000"/>
                </a:solidFill>
              </a:rPr>
              <a:t> </a:t>
            </a:r>
            <a:r>
              <a:rPr lang="ar-SA" sz="3600" b="1" dirty="0" err="1" smtClean="0">
                <a:solidFill>
                  <a:srgbClr val="FF0000"/>
                </a:solidFill>
              </a:rPr>
              <a:t>الخ.</a:t>
            </a:r>
            <a:r>
              <a:rPr lang="ar-SA" sz="3600" b="1" dirty="0" smtClean="0">
                <a:solidFill>
                  <a:srgbClr val="FF0000"/>
                </a:solidFill>
              </a:rPr>
              <a:t> </a:t>
            </a:r>
            <a:endParaRPr lang="en-US" sz="3600" dirty="0" smtClean="0">
              <a:solidFill>
                <a:srgbClr val="FF0000"/>
              </a:solidFill>
            </a:endParaRPr>
          </a:p>
          <a:p>
            <a:pPr algn="r" rtl="1"/>
            <a:r>
              <a:rPr lang="ar-SA" sz="3600" b="1" dirty="0" smtClean="0">
                <a:solidFill>
                  <a:srgbClr val="FF0000"/>
                </a:solidFill>
              </a:rPr>
              <a:t>فمن الواجب الابتعاد عنه.</a:t>
            </a:r>
            <a:endParaRPr lang="en-US" sz="3600" dirty="0" smtClean="0">
              <a:solidFill>
                <a:srgbClr val="FF0000"/>
              </a:solidFill>
            </a:endParaRPr>
          </a:p>
          <a:p>
            <a:pPr algn="r" rtl="1"/>
            <a:r>
              <a:rPr lang="ar-SA" sz="3600" b="1" dirty="0" smtClean="0">
                <a:solidFill>
                  <a:srgbClr val="FF0000"/>
                </a:solidFill>
              </a:rPr>
              <a:t>من صور القولبة والنمطية صورة العرب والمسلمين المشوهة في بعض الأفلام.</a:t>
            </a:r>
            <a:endParaRPr lang="en-US" sz="3600" dirty="0">
              <a:solidFill>
                <a:srgbClr val="FF0000"/>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45">
                                          <p:stCondLst>
                                            <p:cond delay="0"/>
                                          </p:stCondLst>
                                        </p:cTn>
                                        <p:tgtEl>
                                          <p:spTgt spid="2"/>
                                        </p:tgtEl>
                                      </p:cBhvr>
                                    </p:animEffect>
                                    <p:anim calcmode="lin" valueType="num">
                                      <p:cBhvr>
                                        <p:cTn id="8" dur="456"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
                                        </p:tgtEl>
                                        <p:attrNameLst>
                                          <p:attrName>ppt_y</p:attrName>
                                        </p:attrNameLst>
                                      </p:cBhvr>
                                      <p:tavLst>
                                        <p:tav tm="0" fmla="#ppt_y-sin(pi*$)/81">
                                          <p:val>
                                            <p:fltVal val="0"/>
                                          </p:val>
                                        </p:tav>
                                        <p:tav tm="100000">
                                          <p:val>
                                            <p:fltVal val="1"/>
                                          </p:val>
                                        </p:tav>
                                      </p:tavLst>
                                    </p:anim>
                                    <p:animScale>
                                      <p:cBhvr>
                                        <p:cTn id="13" dur="7">
                                          <p:stCondLst>
                                            <p:cond delay="163"/>
                                          </p:stCondLst>
                                        </p:cTn>
                                        <p:tgtEl>
                                          <p:spTgt spid="2"/>
                                        </p:tgtEl>
                                      </p:cBhvr>
                                      <p:to x="100000" y="60000"/>
                                    </p:animScale>
                                    <p:animScale>
                                      <p:cBhvr>
                                        <p:cTn id="14" dur="42" decel="50000">
                                          <p:stCondLst>
                                            <p:cond delay="169"/>
                                          </p:stCondLst>
                                        </p:cTn>
                                        <p:tgtEl>
                                          <p:spTgt spid="2"/>
                                        </p:tgtEl>
                                      </p:cBhvr>
                                      <p:to x="100000" y="100000"/>
                                    </p:animScale>
                                    <p:animScale>
                                      <p:cBhvr>
                                        <p:cTn id="15" dur="7">
                                          <p:stCondLst>
                                            <p:cond delay="328"/>
                                          </p:stCondLst>
                                        </p:cTn>
                                        <p:tgtEl>
                                          <p:spTgt spid="2"/>
                                        </p:tgtEl>
                                      </p:cBhvr>
                                      <p:to x="100000" y="80000"/>
                                    </p:animScale>
                                    <p:animScale>
                                      <p:cBhvr>
                                        <p:cTn id="16" dur="42" decel="50000">
                                          <p:stCondLst>
                                            <p:cond delay="335"/>
                                          </p:stCondLst>
                                        </p:cTn>
                                        <p:tgtEl>
                                          <p:spTgt spid="2"/>
                                        </p:tgtEl>
                                      </p:cBhvr>
                                      <p:to x="100000" y="100000"/>
                                    </p:animScale>
                                    <p:animScale>
                                      <p:cBhvr>
                                        <p:cTn id="17" dur="7">
                                          <p:stCondLst>
                                            <p:cond delay="411"/>
                                          </p:stCondLst>
                                        </p:cTn>
                                        <p:tgtEl>
                                          <p:spTgt spid="2"/>
                                        </p:tgtEl>
                                      </p:cBhvr>
                                      <p:to x="100000" y="90000"/>
                                    </p:animScale>
                                    <p:animScale>
                                      <p:cBhvr>
                                        <p:cTn id="18" dur="42" decel="50000">
                                          <p:stCondLst>
                                            <p:cond delay="417"/>
                                          </p:stCondLst>
                                        </p:cTn>
                                        <p:tgtEl>
                                          <p:spTgt spid="2"/>
                                        </p:tgtEl>
                                      </p:cBhvr>
                                      <p:to x="100000" y="100000"/>
                                    </p:animScale>
                                    <p:animScale>
                                      <p:cBhvr>
                                        <p:cTn id="19" dur="7">
                                          <p:stCondLst>
                                            <p:cond delay="452"/>
                                          </p:stCondLst>
                                        </p:cTn>
                                        <p:tgtEl>
                                          <p:spTgt spid="2"/>
                                        </p:tgtEl>
                                      </p:cBhvr>
                                      <p:to x="100000" y="95000"/>
                                    </p:animScale>
                                    <p:animScale>
                                      <p:cBhvr>
                                        <p:cTn id="20" dur="42" decel="50000">
                                          <p:stCondLst>
                                            <p:cond delay="459"/>
                                          </p:stCondLst>
                                        </p:cTn>
                                        <p:tgtEl>
                                          <p:spTgt spid="2"/>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3" name="0068 - arcade game miss.wav"/>
                                        </p:tgtEl>
                                      </p:cMediaNode>
                                    </p:audio>
                                  </p:subTnLst>
                                </p:cTn>
                              </p:par>
                              <p:par>
                                <p:cTn id="21" presetID="26"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145">
                                          <p:stCondLst>
                                            <p:cond delay="0"/>
                                          </p:stCondLst>
                                        </p:cTn>
                                        <p:tgtEl>
                                          <p:spTgt spid="5"/>
                                        </p:tgtEl>
                                      </p:cBhvr>
                                    </p:animEffect>
                                    <p:anim calcmode="lin" valueType="num">
                                      <p:cBhvr>
                                        <p:cTn id="24" dur="456"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5"/>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5"/>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5"/>
                                        </p:tgtEl>
                                        <p:attrNameLst>
                                          <p:attrName>ppt_y</p:attrName>
                                        </p:attrNameLst>
                                      </p:cBhvr>
                                      <p:tavLst>
                                        <p:tav tm="0" fmla="#ppt_y-sin(pi*$)/81">
                                          <p:val>
                                            <p:fltVal val="0"/>
                                          </p:val>
                                        </p:tav>
                                        <p:tav tm="100000">
                                          <p:val>
                                            <p:fltVal val="1"/>
                                          </p:val>
                                        </p:tav>
                                      </p:tavLst>
                                    </p:anim>
                                    <p:animScale>
                                      <p:cBhvr>
                                        <p:cTn id="29" dur="7">
                                          <p:stCondLst>
                                            <p:cond delay="163"/>
                                          </p:stCondLst>
                                        </p:cTn>
                                        <p:tgtEl>
                                          <p:spTgt spid="5"/>
                                        </p:tgtEl>
                                      </p:cBhvr>
                                      <p:to x="100000" y="60000"/>
                                    </p:animScale>
                                    <p:animScale>
                                      <p:cBhvr>
                                        <p:cTn id="30" dur="42" decel="50000">
                                          <p:stCondLst>
                                            <p:cond delay="169"/>
                                          </p:stCondLst>
                                        </p:cTn>
                                        <p:tgtEl>
                                          <p:spTgt spid="5"/>
                                        </p:tgtEl>
                                      </p:cBhvr>
                                      <p:to x="100000" y="100000"/>
                                    </p:animScale>
                                    <p:animScale>
                                      <p:cBhvr>
                                        <p:cTn id="31" dur="7">
                                          <p:stCondLst>
                                            <p:cond delay="328"/>
                                          </p:stCondLst>
                                        </p:cTn>
                                        <p:tgtEl>
                                          <p:spTgt spid="5"/>
                                        </p:tgtEl>
                                      </p:cBhvr>
                                      <p:to x="100000" y="80000"/>
                                    </p:animScale>
                                    <p:animScale>
                                      <p:cBhvr>
                                        <p:cTn id="32" dur="42" decel="50000">
                                          <p:stCondLst>
                                            <p:cond delay="335"/>
                                          </p:stCondLst>
                                        </p:cTn>
                                        <p:tgtEl>
                                          <p:spTgt spid="5"/>
                                        </p:tgtEl>
                                      </p:cBhvr>
                                      <p:to x="100000" y="100000"/>
                                    </p:animScale>
                                    <p:animScale>
                                      <p:cBhvr>
                                        <p:cTn id="33" dur="7">
                                          <p:stCondLst>
                                            <p:cond delay="411"/>
                                          </p:stCondLst>
                                        </p:cTn>
                                        <p:tgtEl>
                                          <p:spTgt spid="5"/>
                                        </p:tgtEl>
                                      </p:cBhvr>
                                      <p:to x="100000" y="90000"/>
                                    </p:animScale>
                                    <p:animScale>
                                      <p:cBhvr>
                                        <p:cTn id="34" dur="42" decel="50000">
                                          <p:stCondLst>
                                            <p:cond delay="417"/>
                                          </p:stCondLst>
                                        </p:cTn>
                                        <p:tgtEl>
                                          <p:spTgt spid="5"/>
                                        </p:tgtEl>
                                      </p:cBhvr>
                                      <p:to x="100000" y="100000"/>
                                    </p:animScale>
                                    <p:animScale>
                                      <p:cBhvr>
                                        <p:cTn id="35" dur="7">
                                          <p:stCondLst>
                                            <p:cond delay="452"/>
                                          </p:stCondLst>
                                        </p:cTn>
                                        <p:tgtEl>
                                          <p:spTgt spid="5"/>
                                        </p:tgtEl>
                                      </p:cBhvr>
                                      <p:to x="100000" y="95000"/>
                                    </p:animScale>
                                    <p:animScale>
                                      <p:cBhvr>
                                        <p:cTn id="36" dur="42" decel="50000">
                                          <p:stCondLst>
                                            <p:cond delay="459"/>
                                          </p:stCondLst>
                                        </p:cTn>
                                        <p:tgtEl>
                                          <p:spTgt spid="5"/>
                                        </p:tgtEl>
                                      </p:cBhvr>
                                      <p:to x="100000" y="100000"/>
                                    </p:animScale>
                                  </p:childTnLst>
                                  <p:subTnLst>
                                    <p:audio>
                                      <p:cMediaNode>
                                        <p:cTn display="0" masterRel="sameClick">
                                          <p:stCondLst>
                                            <p:cond evt="begin" delay="0">
                                              <p:tn val="21"/>
                                            </p:cond>
                                          </p:stCondLst>
                                          <p:endCondLst>
                                            <p:cond evt="onStopAudio" delay="0">
                                              <p:tgtEl>
                                                <p:sldTgt/>
                                              </p:tgtEl>
                                            </p:cond>
                                          </p:endCondLst>
                                        </p:cTn>
                                        <p:tgtEl>
                                          <p:sndTgt r:embed="rId3" name="0068 - arcade game miss.wav"/>
                                        </p:tgtEl>
                                      </p:cMediaNode>
                                    </p:audio>
                                  </p:subTnLst>
                                </p:cTn>
                              </p:par>
                            </p:childTnLst>
                          </p:cTn>
                        </p:par>
                      </p:childTnLst>
                    </p:cTn>
                  </p:par>
                  <p:par>
                    <p:cTn id="37" fill="hold">
                      <p:stCondLst>
                        <p:cond delay="indefinite"/>
                      </p:stCondLst>
                      <p:childTnLst>
                        <p:par>
                          <p:cTn id="38" fill="hold">
                            <p:stCondLst>
                              <p:cond delay="0"/>
                            </p:stCondLst>
                            <p:childTnLst>
                              <p:par>
                                <p:cTn id="39" presetID="40"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1"/>
                                          </p:val>
                                        </p:tav>
                                        <p:tav tm="100000">
                                          <p:val>
                                            <p:strVal val="#ppt_x"/>
                                          </p:val>
                                        </p:tav>
                                      </p:tavLst>
                                    </p:anim>
                                    <p:anim calcmode="lin" valueType="num">
                                      <p:cBhvr>
                                        <p:cTn id="43" dur="10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4" name="cp_restu.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g_1355589411_910.png"/>
          <p:cNvPicPr>
            <a:picLocks noChangeAspect="1"/>
          </p:cNvPicPr>
          <p:nvPr/>
        </p:nvPicPr>
        <p:blipFill>
          <a:blip r:embed="rId5" cstate="print"/>
          <a:srcRect/>
          <a:stretch>
            <a:fillRect/>
          </a:stretch>
        </p:blipFill>
        <p:spPr bwMode="auto">
          <a:xfrm>
            <a:off x="323850" y="333375"/>
            <a:ext cx="8569325" cy="1871663"/>
          </a:xfrm>
          <a:prstGeom prst="rect">
            <a:avLst/>
          </a:prstGeom>
          <a:noFill/>
          <a:ln w="9525">
            <a:noFill/>
            <a:miter lim="800000"/>
            <a:headEnd/>
            <a:tailEnd/>
          </a:ln>
        </p:spPr>
      </p:pic>
      <p:sp>
        <p:nvSpPr>
          <p:cNvPr id="3" name="Rectangle 1"/>
          <p:cNvSpPr>
            <a:spLocks noChangeArrowheads="1"/>
          </p:cNvSpPr>
          <p:nvPr/>
        </p:nvSpPr>
        <p:spPr bwMode="auto">
          <a:xfrm>
            <a:off x="685800" y="610662"/>
            <a:ext cx="7924800" cy="1323439"/>
          </a:xfrm>
          <a:prstGeom prst="rect">
            <a:avLst/>
          </a:prstGeom>
          <a:noFill/>
          <a:ln w="9525">
            <a:noFill/>
            <a:miter lim="800000"/>
            <a:headEnd/>
            <a:tailEnd/>
          </a:ln>
        </p:spPr>
        <p:txBody>
          <a:bodyPr anchor="ctr">
            <a:spAutoFit/>
          </a:bodyPr>
          <a:lstStyle/>
          <a:p>
            <a:pPr lvl="0" algn="ctr" rtl="1"/>
            <a:r>
              <a:rPr lang="ar-EG" sz="4000" b="1" dirty="0" smtClean="0">
                <a:solidFill>
                  <a:schemeClr val="bg1"/>
                </a:solidFill>
              </a:rPr>
              <a:t>6- من </a:t>
            </a:r>
            <a:r>
              <a:rPr lang="ar-EG" sz="4000" b="1" dirty="0">
                <a:solidFill>
                  <a:schemeClr val="bg1"/>
                </a:solidFill>
              </a:rPr>
              <a:t>صور القولبة والنمطية صورة العرب والمسلمين المشوهة في بعض الأفلام.</a:t>
            </a:r>
            <a:endParaRPr lang="en-US" sz="4000" dirty="0">
              <a:solidFill>
                <a:schemeClr val="bg1"/>
              </a:solidFill>
            </a:endParaRPr>
          </a:p>
        </p:txBody>
      </p:sp>
      <p:pic>
        <p:nvPicPr>
          <p:cNvPr id="4" name="صورة 3" descr="img_1355588188_340.png"/>
          <p:cNvPicPr>
            <a:picLocks noChangeAspect="1"/>
          </p:cNvPicPr>
          <p:nvPr/>
        </p:nvPicPr>
        <p:blipFill>
          <a:blip r:embed="rId6" cstate="print">
            <a:lum bright="-10000" contrast="24000"/>
          </a:blip>
          <a:stretch>
            <a:fillRect/>
          </a:stretch>
        </p:blipFill>
        <p:spPr bwMode="auto">
          <a:xfrm>
            <a:off x="251520" y="2708920"/>
            <a:ext cx="8568952" cy="3960440"/>
          </a:xfrm>
          <a:prstGeom prst="roundRect">
            <a:avLst/>
          </a:prstGeom>
          <a:noFill/>
          <a:ln w="9525">
            <a:noFill/>
            <a:miter lim="800000"/>
            <a:headEnd/>
            <a:tailEnd/>
          </a:ln>
        </p:spPr>
      </p:pic>
      <p:sp>
        <p:nvSpPr>
          <p:cNvPr id="5" name="مستطيل 4"/>
          <p:cNvSpPr>
            <a:spLocks noChangeArrowheads="1"/>
          </p:cNvSpPr>
          <p:nvPr/>
        </p:nvSpPr>
        <p:spPr bwMode="auto">
          <a:xfrm>
            <a:off x="1187624" y="3356992"/>
            <a:ext cx="6480720" cy="2800767"/>
          </a:xfrm>
          <a:prstGeom prst="rect">
            <a:avLst/>
          </a:prstGeom>
          <a:noFill/>
          <a:ln w="9525">
            <a:noFill/>
            <a:miter lim="800000"/>
            <a:headEnd/>
            <a:tailEnd/>
          </a:ln>
        </p:spPr>
        <p:txBody>
          <a:bodyPr wrap="square">
            <a:spAutoFit/>
          </a:bodyPr>
          <a:lstStyle/>
          <a:p>
            <a:pPr algn="ctr" rtl="1"/>
            <a:r>
              <a:rPr lang="ar-EG" sz="4400" b="1" dirty="0" smtClean="0"/>
              <a:t>اس</a:t>
            </a:r>
            <a:r>
              <a:rPr lang="ar-SA" sz="4400" b="1" dirty="0" smtClean="0"/>
              <a:t>ر</a:t>
            </a:r>
            <a:r>
              <a:rPr lang="ar-EG" sz="4400" b="1" dirty="0" smtClean="0"/>
              <a:t>د </a:t>
            </a:r>
            <a:r>
              <a:rPr lang="ar-EG" sz="4400" b="1" dirty="0"/>
              <a:t>في الجدول التالي مظاهر التشويه لشخصية الإنسان العربي التي سبق أن شاهدتها، ثم ناقشها مع زملاءك.</a:t>
            </a:r>
            <a:endParaRPr lang="en-US" sz="4400" dirty="0"/>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مقص.wav"/>
                                        </p:tgtEl>
                                      </p:cMediaNode>
                                    </p:audio>
                                  </p:subTnLst>
                                </p:cTn>
                              </p:par>
                              <p:par>
                                <p:cTn id="8" presetID="4"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ox(in)">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مقص.wav"/>
                                        </p:tgtEl>
                                      </p:cMediaNode>
                                    </p:audio>
                                  </p:sub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3"/>
                                            </p:cond>
                                          </p:stCondLst>
                                          <p:endCondLst>
                                            <p:cond evt="onStopAudio" delay="0">
                                              <p:tgtEl>
                                                <p:sldTgt/>
                                              </p:tgtEl>
                                            </p:cond>
                                          </p:endCondLst>
                                        </p:cTn>
                                        <p:tgtEl>
                                          <p:sndTgt r:embed="rId4" name="coin.wav"/>
                                        </p:tgtEl>
                                      </p:cMediaNode>
                                    </p:audio>
                                  </p:subTnLst>
                                </p:cTn>
                              </p:par>
                              <p:par>
                                <p:cTn id="17" presetID="17"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7"/>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251520" y="260648"/>
          <a:ext cx="8640960" cy="6264696"/>
        </p:xfrm>
        <a:graphic>
          <a:graphicData uri="http://schemas.openxmlformats.org/drawingml/2006/table">
            <a:tbl>
              <a:tblPr firstRow="1" bandRow="1">
                <a:tableStyleId>{5C22544A-7EE6-4342-B048-85BDC9FD1C3A}</a:tableStyleId>
              </a:tblPr>
              <a:tblGrid>
                <a:gridCol w="5328592"/>
                <a:gridCol w="3312368"/>
              </a:tblGrid>
              <a:tr h="1008112">
                <a:tc>
                  <a:txBody>
                    <a:bodyPr/>
                    <a:lstStyle/>
                    <a:p>
                      <a:endParaRPr lang="en-US" dirty="0"/>
                    </a:p>
                  </a:txBody>
                  <a:tcPr>
                    <a:lnB w="12700" cap="flat" cmpd="sng" algn="ctr">
                      <a:solidFill>
                        <a:schemeClr val="tx1"/>
                      </a:solidFill>
                      <a:prstDash val="solid"/>
                      <a:round/>
                      <a:headEnd type="none" w="med" len="med"/>
                      <a:tailEnd type="none" w="med" len="med"/>
                    </a:lnB>
                    <a:solidFill>
                      <a:srgbClr val="7030A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7030A0"/>
                    </a:solidFill>
                  </a:tcPr>
                </a:tc>
              </a:tr>
              <a:tr h="5256584">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p:nvPr/>
        </p:nvSpPr>
        <p:spPr>
          <a:xfrm>
            <a:off x="6084168" y="404664"/>
            <a:ext cx="2217274" cy="646331"/>
          </a:xfrm>
          <a:prstGeom prst="rect">
            <a:avLst/>
          </a:prstGeom>
        </p:spPr>
        <p:txBody>
          <a:bodyPr wrap="none">
            <a:spAutoFit/>
          </a:bodyPr>
          <a:lstStyle/>
          <a:p>
            <a:pPr algn="r" rtl="1"/>
            <a:r>
              <a:rPr lang="ar-EG" sz="3600" b="1" dirty="0">
                <a:solidFill>
                  <a:schemeClr val="bg1"/>
                </a:solidFill>
              </a:rPr>
              <a:t>صور التشويه</a:t>
            </a:r>
            <a:endParaRPr lang="en-US" sz="3600" dirty="0">
              <a:solidFill>
                <a:schemeClr val="bg1"/>
              </a:solidFill>
            </a:endParaRPr>
          </a:p>
        </p:txBody>
      </p:sp>
      <p:sp>
        <p:nvSpPr>
          <p:cNvPr id="4" name="مستطيل 3"/>
          <p:cNvSpPr/>
          <p:nvPr/>
        </p:nvSpPr>
        <p:spPr>
          <a:xfrm>
            <a:off x="2195736" y="404664"/>
            <a:ext cx="1465466" cy="646331"/>
          </a:xfrm>
          <a:prstGeom prst="rect">
            <a:avLst/>
          </a:prstGeom>
        </p:spPr>
        <p:txBody>
          <a:bodyPr wrap="none">
            <a:spAutoFit/>
          </a:bodyPr>
          <a:lstStyle/>
          <a:p>
            <a:pPr algn="r" rtl="1"/>
            <a:r>
              <a:rPr lang="ar-EG" sz="3600" b="1" dirty="0">
                <a:solidFill>
                  <a:schemeClr val="bg1"/>
                </a:solidFill>
              </a:rPr>
              <a:t>التوضيح</a:t>
            </a:r>
            <a:endParaRPr lang="en-US" sz="3600" dirty="0">
              <a:solidFill>
                <a:schemeClr val="bg1"/>
              </a:solidFill>
            </a:endParaRPr>
          </a:p>
        </p:txBody>
      </p:sp>
      <p:sp>
        <p:nvSpPr>
          <p:cNvPr id="5" name="مستطيل 4"/>
          <p:cNvSpPr>
            <a:spLocks noChangeArrowheads="1"/>
          </p:cNvSpPr>
          <p:nvPr/>
        </p:nvSpPr>
        <p:spPr bwMode="auto">
          <a:xfrm>
            <a:off x="6084168" y="2708920"/>
            <a:ext cx="2483768" cy="1323439"/>
          </a:xfrm>
          <a:prstGeom prst="rect">
            <a:avLst/>
          </a:prstGeom>
          <a:noFill/>
          <a:ln w="9525">
            <a:noFill/>
            <a:miter lim="800000"/>
            <a:headEnd/>
            <a:tailEnd/>
          </a:ln>
        </p:spPr>
        <p:txBody>
          <a:bodyPr wrap="square">
            <a:spAutoFit/>
          </a:bodyPr>
          <a:lstStyle/>
          <a:p>
            <a:pPr algn="ctr" rtl="1"/>
            <a:r>
              <a:rPr lang="ar-SA" sz="4000" b="1" dirty="0" smtClean="0">
                <a:solidFill>
                  <a:srgbClr val="FF00FF"/>
                </a:solidFill>
              </a:rPr>
              <a:t>التخلف والرجعية</a:t>
            </a:r>
            <a:endParaRPr lang="en-US" sz="4000" b="1" dirty="0">
              <a:solidFill>
                <a:srgbClr val="FF00FF"/>
              </a:solidFill>
            </a:endParaRPr>
          </a:p>
        </p:txBody>
      </p:sp>
      <p:sp>
        <p:nvSpPr>
          <p:cNvPr id="6" name="مستطيل 5"/>
          <p:cNvSpPr>
            <a:spLocks noChangeArrowheads="1"/>
          </p:cNvSpPr>
          <p:nvPr/>
        </p:nvSpPr>
        <p:spPr bwMode="auto">
          <a:xfrm>
            <a:off x="683568" y="2132856"/>
            <a:ext cx="4320480" cy="2554545"/>
          </a:xfrm>
          <a:prstGeom prst="rect">
            <a:avLst/>
          </a:prstGeom>
          <a:noFill/>
          <a:ln w="9525">
            <a:noFill/>
            <a:miter lim="800000"/>
            <a:headEnd/>
            <a:tailEnd/>
          </a:ln>
        </p:spPr>
        <p:txBody>
          <a:bodyPr wrap="square">
            <a:spAutoFit/>
          </a:bodyPr>
          <a:lstStyle/>
          <a:p>
            <a:pPr algn="ctr" rtl="1"/>
            <a:r>
              <a:rPr lang="ar-SA" sz="4000" b="1" dirty="0" smtClean="0"/>
              <a:t>حيث يقوم الإعلام بتصويره جاهل لا يعلم شيئاً ولا يحب </a:t>
            </a:r>
            <a:r>
              <a:rPr lang="ar-SA" sz="4000" b="1" dirty="0" err="1" smtClean="0"/>
              <a:t>التعلم </a:t>
            </a:r>
            <a:r>
              <a:rPr lang="ar-SA" sz="4000" b="1" dirty="0" smtClean="0"/>
              <a:t>– بدوي ينتقل خلف </a:t>
            </a:r>
            <a:r>
              <a:rPr lang="ar-SA" sz="4000" b="1" dirty="0" err="1" smtClean="0"/>
              <a:t>العشب.</a:t>
            </a:r>
            <a:r>
              <a:rPr lang="ar-SA" sz="4000" b="1" dirty="0" smtClean="0"/>
              <a:t> </a:t>
            </a:r>
            <a:endParaRPr lang="en-US" sz="4000" b="1" dirty="0">
              <a:solidFill>
                <a:srgbClr val="FF00FF"/>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voltage.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voltage.wav"/>
                                        </p:tgtEl>
                                      </p:cMediaNode>
                                    </p:audio>
                                  </p:sub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500"/>
                                        <p:tgtEl>
                                          <p:spTgt spid="4"/>
                                        </p:tgtEl>
                                      </p:cBhvr>
                                    </p:animEffect>
                                  </p:childTnLst>
                                  <p:subTnLst>
                                    <p:audio>
                                      <p:cMediaNode>
                                        <p:cTn display="0" masterRel="sameClick">
                                          <p:stCondLst>
                                            <p:cond evt="begin" delay="0">
                                              <p:tn val="13"/>
                                            </p:cond>
                                          </p:stCondLst>
                                          <p:endCondLst>
                                            <p:cond evt="onStopAudio" delay="0">
                                              <p:tgtEl>
                                                <p:sldTgt/>
                                              </p:tgtEl>
                                            </p:cond>
                                          </p:endCondLst>
                                        </p:cTn>
                                        <p:tgtEl>
                                          <p:sndTgt r:embed="rId3" name="voltage.wav"/>
                                        </p:tgtEl>
                                      </p:cMediaNode>
                                    </p:audio>
                                  </p:subTnLst>
                                </p:cTn>
                              </p:par>
                            </p:childTnLst>
                          </p:cTn>
                        </p:par>
                      </p:childTnLst>
                    </p:cTn>
                  </p:par>
                  <p:par>
                    <p:cTn id="16" fill="hold">
                      <p:stCondLst>
                        <p:cond delay="indefinite"/>
                      </p:stCondLst>
                      <p:childTnLst>
                        <p:par>
                          <p:cTn id="17" fill="hold">
                            <p:stCondLst>
                              <p:cond delay="0"/>
                            </p:stCondLst>
                            <p:childTnLst>
                              <p:par>
                                <p:cTn id="18" presetID="4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1"/>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4" name="cp_restu.wav"/>
                                        </p:tgtEl>
                                      </p:cMediaNode>
                                    </p:audio>
                                  </p:subTnLst>
                                </p:cTn>
                              </p:par>
                            </p:childTnLst>
                          </p:cTn>
                        </p:par>
                      </p:childTnLst>
                    </p:cTn>
                  </p:par>
                  <p:par>
                    <p:cTn id="23" fill="hold">
                      <p:stCondLst>
                        <p:cond delay="indefinite"/>
                      </p:stCondLst>
                      <p:childTnLst>
                        <p:par>
                          <p:cTn id="24" fill="hold">
                            <p:stCondLst>
                              <p:cond delay="0"/>
                            </p:stCondLst>
                            <p:childTnLst>
                              <p:par>
                                <p:cTn id="25" presetID="25"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0" dur="1000" fill="hold"/>
                                        <p:tgtEl>
                                          <p:spTgt spid="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6"/>
                                        </p:tgtEl>
                                      </p:cBhvr>
                                    </p:animEffect>
                                  </p:childTnLst>
                                  <p:subTnLst>
                                    <p:audio>
                                      <p:cMediaNode>
                                        <p:cTn display="0" masterRel="sameClick">
                                          <p:stCondLst>
                                            <p:cond evt="begin" delay="0">
                                              <p:tn val="25"/>
                                            </p:cond>
                                          </p:stCondLst>
                                          <p:endCondLst>
                                            <p:cond evt="onStopAudio" delay="0">
                                              <p:tgtEl>
                                                <p:sldTgt/>
                                              </p:tgtEl>
                                            </p:cond>
                                          </p:endCondLst>
                                        </p:cTn>
                                        <p:tgtEl>
                                          <p:sndTgt r:embed="rId5" name="Bell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251520" y="260648"/>
          <a:ext cx="8640960" cy="6264696"/>
        </p:xfrm>
        <a:graphic>
          <a:graphicData uri="http://schemas.openxmlformats.org/drawingml/2006/table">
            <a:tbl>
              <a:tblPr firstRow="1" bandRow="1">
                <a:tableStyleId>{5C22544A-7EE6-4342-B048-85BDC9FD1C3A}</a:tableStyleId>
              </a:tblPr>
              <a:tblGrid>
                <a:gridCol w="5328592"/>
                <a:gridCol w="3312368"/>
              </a:tblGrid>
              <a:tr h="1008112">
                <a:tc>
                  <a:txBody>
                    <a:bodyPr/>
                    <a:lstStyle/>
                    <a:p>
                      <a:endParaRPr lang="en-US" dirty="0"/>
                    </a:p>
                  </a:txBody>
                  <a:tcPr>
                    <a:lnB w="12700" cap="flat" cmpd="sng" algn="ctr">
                      <a:solidFill>
                        <a:schemeClr val="tx1"/>
                      </a:solidFill>
                      <a:prstDash val="solid"/>
                      <a:round/>
                      <a:headEnd type="none" w="med" len="med"/>
                      <a:tailEnd type="none" w="med" len="med"/>
                    </a:lnB>
                    <a:solidFill>
                      <a:srgbClr val="7030A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7030A0"/>
                    </a:solidFill>
                  </a:tcPr>
                </a:tc>
              </a:tr>
              <a:tr h="5256584">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p:nvPr/>
        </p:nvSpPr>
        <p:spPr>
          <a:xfrm>
            <a:off x="6084168" y="404664"/>
            <a:ext cx="2217274" cy="646331"/>
          </a:xfrm>
          <a:prstGeom prst="rect">
            <a:avLst/>
          </a:prstGeom>
        </p:spPr>
        <p:txBody>
          <a:bodyPr wrap="none">
            <a:spAutoFit/>
          </a:bodyPr>
          <a:lstStyle/>
          <a:p>
            <a:pPr algn="r" rtl="1"/>
            <a:r>
              <a:rPr lang="ar-EG" sz="3600" b="1" dirty="0">
                <a:solidFill>
                  <a:schemeClr val="bg1"/>
                </a:solidFill>
              </a:rPr>
              <a:t>صور التشويه</a:t>
            </a:r>
            <a:endParaRPr lang="en-US" sz="3600" dirty="0">
              <a:solidFill>
                <a:schemeClr val="bg1"/>
              </a:solidFill>
            </a:endParaRPr>
          </a:p>
        </p:txBody>
      </p:sp>
      <p:sp>
        <p:nvSpPr>
          <p:cNvPr id="4" name="مستطيل 3"/>
          <p:cNvSpPr/>
          <p:nvPr/>
        </p:nvSpPr>
        <p:spPr>
          <a:xfrm>
            <a:off x="2195736" y="404664"/>
            <a:ext cx="1465466" cy="646331"/>
          </a:xfrm>
          <a:prstGeom prst="rect">
            <a:avLst/>
          </a:prstGeom>
        </p:spPr>
        <p:txBody>
          <a:bodyPr wrap="none">
            <a:spAutoFit/>
          </a:bodyPr>
          <a:lstStyle/>
          <a:p>
            <a:pPr algn="r" rtl="1"/>
            <a:r>
              <a:rPr lang="ar-EG" sz="3600" b="1" dirty="0">
                <a:solidFill>
                  <a:schemeClr val="bg1"/>
                </a:solidFill>
              </a:rPr>
              <a:t>التوضيح</a:t>
            </a:r>
            <a:endParaRPr lang="en-US" sz="3600" dirty="0">
              <a:solidFill>
                <a:schemeClr val="bg1"/>
              </a:solidFill>
            </a:endParaRPr>
          </a:p>
        </p:txBody>
      </p:sp>
      <p:sp>
        <p:nvSpPr>
          <p:cNvPr id="5" name="مستطيل 4"/>
          <p:cNvSpPr>
            <a:spLocks noChangeArrowheads="1"/>
          </p:cNvSpPr>
          <p:nvPr/>
        </p:nvSpPr>
        <p:spPr bwMode="auto">
          <a:xfrm>
            <a:off x="6084168" y="2708920"/>
            <a:ext cx="2483768" cy="1323439"/>
          </a:xfrm>
          <a:prstGeom prst="rect">
            <a:avLst/>
          </a:prstGeom>
          <a:noFill/>
          <a:ln w="9525">
            <a:noFill/>
            <a:miter lim="800000"/>
            <a:headEnd/>
            <a:tailEnd/>
          </a:ln>
        </p:spPr>
        <p:txBody>
          <a:bodyPr wrap="square">
            <a:spAutoFit/>
          </a:bodyPr>
          <a:lstStyle/>
          <a:p>
            <a:pPr algn="ctr" rtl="1"/>
            <a:r>
              <a:rPr lang="ar-SA" sz="4000" b="1" dirty="0" smtClean="0">
                <a:solidFill>
                  <a:srgbClr val="FF00FF"/>
                </a:solidFill>
              </a:rPr>
              <a:t>الوصف بالإرهاب</a:t>
            </a:r>
            <a:endParaRPr lang="en-US" sz="4000" b="1" dirty="0">
              <a:solidFill>
                <a:srgbClr val="FF00FF"/>
              </a:solidFill>
            </a:endParaRPr>
          </a:p>
        </p:txBody>
      </p:sp>
      <p:sp>
        <p:nvSpPr>
          <p:cNvPr id="6" name="مستطيل 5"/>
          <p:cNvSpPr>
            <a:spLocks noChangeArrowheads="1"/>
          </p:cNvSpPr>
          <p:nvPr/>
        </p:nvSpPr>
        <p:spPr bwMode="auto">
          <a:xfrm>
            <a:off x="683568" y="2132856"/>
            <a:ext cx="4320480" cy="2554545"/>
          </a:xfrm>
          <a:prstGeom prst="rect">
            <a:avLst/>
          </a:prstGeom>
          <a:noFill/>
          <a:ln w="9525">
            <a:noFill/>
            <a:miter lim="800000"/>
            <a:headEnd/>
            <a:tailEnd/>
          </a:ln>
        </p:spPr>
        <p:txBody>
          <a:bodyPr wrap="square">
            <a:spAutoFit/>
          </a:bodyPr>
          <a:lstStyle/>
          <a:p>
            <a:pPr algn="ctr" rtl="1"/>
            <a:r>
              <a:rPr lang="ar-SA" sz="4000" b="1" dirty="0" smtClean="0"/>
              <a:t>حيث يقوم الإعلام بعمل صور كاريكاتير وغيرها فمثلاً رجل ملتح وبيده سلاح وهو </a:t>
            </a:r>
            <a:r>
              <a:rPr lang="ar-SA" sz="4000" b="1" dirty="0" err="1" smtClean="0"/>
              <a:t>يضحك...</a:t>
            </a:r>
            <a:r>
              <a:rPr lang="ar-SA" sz="4000" b="1" dirty="0" smtClean="0"/>
              <a:t> الخ</a:t>
            </a:r>
            <a:endParaRPr lang="en-US" sz="4000" b="1" dirty="0">
              <a:solidFill>
                <a:srgbClr val="FF00FF"/>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1"/>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p_restu.wav"/>
                                        </p:tgtEl>
                                      </p:cMediaNode>
                                    </p:audio>
                                  </p:sub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7" dur="1000" fill="hold"/>
                                        <p:tgtEl>
                                          <p:spTgt spid="6"/>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6"/>
                                        </p:tgtEl>
                                      </p:cBhvr>
                                    </p:animEffect>
                                  </p:childTnLst>
                                  <p:subTnLst>
                                    <p:audio>
                                      <p:cMediaNode>
                                        <p:cTn display="0" masterRel="sameClick">
                                          <p:stCondLst>
                                            <p:cond evt="begin" delay="0">
                                              <p:tn val="12"/>
                                            </p:cond>
                                          </p:stCondLst>
                                          <p:endCondLst>
                                            <p:cond evt="onStopAudio" delay="0">
                                              <p:tgtEl>
                                                <p:sldTgt/>
                                              </p:tgtEl>
                                            </p:cond>
                                          </p:endCondLst>
                                        </p:cTn>
                                        <p:tgtEl>
                                          <p:sndTgt r:embed="rId4" name="Bell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251520" y="260648"/>
          <a:ext cx="8640960" cy="6264696"/>
        </p:xfrm>
        <a:graphic>
          <a:graphicData uri="http://schemas.openxmlformats.org/drawingml/2006/table">
            <a:tbl>
              <a:tblPr firstRow="1" bandRow="1">
                <a:tableStyleId>{5C22544A-7EE6-4342-B048-85BDC9FD1C3A}</a:tableStyleId>
              </a:tblPr>
              <a:tblGrid>
                <a:gridCol w="5328592"/>
                <a:gridCol w="3312368"/>
              </a:tblGrid>
              <a:tr h="1008112">
                <a:tc>
                  <a:txBody>
                    <a:bodyPr/>
                    <a:lstStyle/>
                    <a:p>
                      <a:endParaRPr lang="en-US" dirty="0"/>
                    </a:p>
                  </a:txBody>
                  <a:tcPr>
                    <a:lnB w="12700" cap="flat" cmpd="sng" algn="ctr">
                      <a:solidFill>
                        <a:schemeClr val="tx1"/>
                      </a:solidFill>
                      <a:prstDash val="solid"/>
                      <a:round/>
                      <a:headEnd type="none" w="med" len="med"/>
                      <a:tailEnd type="none" w="med" len="med"/>
                    </a:lnB>
                    <a:solidFill>
                      <a:srgbClr val="7030A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7030A0"/>
                    </a:solidFill>
                  </a:tcPr>
                </a:tc>
              </a:tr>
              <a:tr h="5256584">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p:nvPr/>
        </p:nvSpPr>
        <p:spPr>
          <a:xfrm>
            <a:off x="6084168" y="404664"/>
            <a:ext cx="2217274" cy="646331"/>
          </a:xfrm>
          <a:prstGeom prst="rect">
            <a:avLst/>
          </a:prstGeom>
        </p:spPr>
        <p:txBody>
          <a:bodyPr wrap="none">
            <a:spAutoFit/>
          </a:bodyPr>
          <a:lstStyle/>
          <a:p>
            <a:pPr algn="r" rtl="1"/>
            <a:r>
              <a:rPr lang="ar-EG" sz="3600" b="1" dirty="0">
                <a:solidFill>
                  <a:schemeClr val="bg1"/>
                </a:solidFill>
              </a:rPr>
              <a:t>صور التشويه</a:t>
            </a:r>
            <a:endParaRPr lang="en-US" sz="3600" dirty="0">
              <a:solidFill>
                <a:schemeClr val="bg1"/>
              </a:solidFill>
            </a:endParaRPr>
          </a:p>
        </p:txBody>
      </p:sp>
      <p:sp>
        <p:nvSpPr>
          <p:cNvPr id="4" name="مستطيل 3"/>
          <p:cNvSpPr/>
          <p:nvPr/>
        </p:nvSpPr>
        <p:spPr>
          <a:xfrm>
            <a:off x="2195736" y="404664"/>
            <a:ext cx="1465466" cy="646331"/>
          </a:xfrm>
          <a:prstGeom prst="rect">
            <a:avLst/>
          </a:prstGeom>
        </p:spPr>
        <p:txBody>
          <a:bodyPr wrap="none">
            <a:spAutoFit/>
          </a:bodyPr>
          <a:lstStyle/>
          <a:p>
            <a:pPr algn="r" rtl="1"/>
            <a:r>
              <a:rPr lang="ar-EG" sz="3600" b="1" dirty="0">
                <a:solidFill>
                  <a:schemeClr val="bg1"/>
                </a:solidFill>
              </a:rPr>
              <a:t>التوضيح</a:t>
            </a:r>
            <a:endParaRPr lang="en-US" sz="3600" dirty="0">
              <a:solidFill>
                <a:schemeClr val="bg1"/>
              </a:solidFill>
            </a:endParaRPr>
          </a:p>
        </p:txBody>
      </p:sp>
      <p:sp>
        <p:nvSpPr>
          <p:cNvPr id="5" name="مستطيل 4"/>
          <p:cNvSpPr>
            <a:spLocks noChangeArrowheads="1"/>
          </p:cNvSpPr>
          <p:nvPr/>
        </p:nvSpPr>
        <p:spPr bwMode="auto">
          <a:xfrm>
            <a:off x="5796136" y="2996952"/>
            <a:ext cx="2699792" cy="707886"/>
          </a:xfrm>
          <a:prstGeom prst="rect">
            <a:avLst/>
          </a:prstGeom>
          <a:noFill/>
          <a:ln w="9525">
            <a:noFill/>
            <a:miter lim="800000"/>
            <a:headEnd/>
            <a:tailEnd/>
          </a:ln>
        </p:spPr>
        <p:txBody>
          <a:bodyPr wrap="square">
            <a:spAutoFit/>
          </a:bodyPr>
          <a:lstStyle/>
          <a:p>
            <a:pPr algn="ctr" rtl="1"/>
            <a:r>
              <a:rPr lang="ar-SA" sz="4000" b="1" dirty="0" smtClean="0">
                <a:solidFill>
                  <a:srgbClr val="FF00FF"/>
                </a:solidFill>
              </a:rPr>
              <a:t>جشع ونهم</a:t>
            </a:r>
            <a:endParaRPr lang="en-US" sz="4000" b="1" dirty="0">
              <a:solidFill>
                <a:srgbClr val="FF00FF"/>
              </a:solidFill>
            </a:endParaRPr>
          </a:p>
        </p:txBody>
      </p:sp>
      <p:sp>
        <p:nvSpPr>
          <p:cNvPr id="6" name="مستطيل 5"/>
          <p:cNvSpPr>
            <a:spLocks noChangeArrowheads="1"/>
          </p:cNvSpPr>
          <p:nvPr/>
        </p:nvSpPr>
        <p:spPr bwMode="auto">
          <a:xfrm>
            <a:off x="683568" y="2132856"/>
            <a:ext cx="4320480" cy="2554545"/>
          </a:xfrm>
          <a:prstGeom prst="rect">
            <a:avLst/>
          </a:prstGeom>
          <a:noFill/>
          <a:ln w="9525">
            <a:noFill/>
            <a:miter lim="800000"/>
            <a:headEnd/>
            <a:tailEnd/>
          </a:ln>
        </p:spPr>
        <p:txBody>
          <a:bodyPr wrap="square">
            <a:spAutoFit/>
          </a:bodyPr>
          <a:lstStyle/>
          <a:p>
            <a:pPr algn="ctr" rtl="1"/>
            <a:r>
              <a:rPr lang="ar-SA" sz="4000" b="1" dirty="0" smtClean="0"/>
              <a:t>لا يصور الإعلام الغربي الرجل العربي إلا وهو يأكل ويأكل بشراهة وبطريقة مقززة.</a:t>
            </a:r>
            <a:endParaRPr lang="en-US" sz="4000" b="1" dirty="0">
              <a:solidFill>
                <a:srgbClr val="FF00FF"/>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1"/>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p_restu.wav"/>
                                        </p:tgtEl>
                                      </p:cMediaNode>
                                    </p:audio>
                                  </p:sub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7" dur="1000" fill="hold"/>
                                        <p:tgtEl>
                                          <p:spTgt spid="6"/>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6"/>
                                        </p:tgtEl>
                                      </p:cBhvr>
                                    </p:animEffect>
                                  </p:childTnLst>
                                  <p:subTnLst>
                                    <p:audio>
                                      <p:cMediaNode>
                                        <p:cTn display="0" masterRel="sameClick">
                                          <p:stCondLst>
                                            <p:cond evt="begin" delay="0">
                                              <p:tn val="12"/>
                                            </p:cond>
                                          </p:stCondLst>
                                          <p:endCondLst>
                                            <p:cond evt="onStopAudio" delay="0">
                                              <p:tgtEl>
                                                <p:sldTgt/>
                                              </p:tgtEl>
                                            </p:cond>
                                          </p:endCondLst>
                                        </p:cTn>
                                        <p:tgtEl>
                                          <p:sndTgt r:embed="rId4" name="Bell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3"/>
          <p:cNvGrpSpPr>
            <a:grpSpLocks/>
          </p:cNvGrpSpPr>
          <p:nvPr/>
        </p:nvGrpSpPr>
        <p:grpSpPr bwMode="auto">
          <a:xfrm rot="21315320">
            <a:off x="899434" y="1355093"/>
            <a:ext cx="7467690" cy="3787774"/>
            <a:chOff x="1903737" y="3141567"/>
            <a:chExt cx="5129540" cy="3312376"/>
          </a:xfrm>
        </p:grpSpPr>
        <p:sp>
          <p:nvSpPr>
            <p:cNvPr id="3" name="مستطيل 2"/>
            <p:cNvSpPr/>
            <p:nvPr/>
          </p:nvSpPr>
          <p:spPr>
            <a:xfrm rot="21195953">
              <a:off x="2475549" y="3500194"/>
              <a:ext cx="4377160" cy="24848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101" name="صورة 1" descr="26d59c7e.png"/>
            <p:cNvPicPr>
              <a:picLocks noChangeAspect="1"/>
            </p:cNvPicPr>
            <p:nvPr/>
          </p:nvPicPr>
          <p:blipFill>
            <a:blip r:embed="rId4" cstate="print"/>
            <a:stretch>
              <a:fillRect/>
            </a:stretch>
          </p:blipFill>
          <p:spPr bwMode="auto">
            <a:xfrm>
              <a:off x="1903737" y="3141567"/>
              <a:ext cx="5129540" cy="3312376"/>
            </a:xfrm>
            <a:prstGeom prst="rect">
              <a:avLst/>
            </a:prstGeom>
            <a:noFill/>
            <a:ln w="9525">
              <a:noFill/>
              <a:miter lim="800000"/>
              <a:headEnd/>
              <a:tailEnd/>
            </a:ln>
          </p:spPr>
        </p:pic>
      </p:grpSp>
      <p:sp>
        <p:nvSpPr>
          <p:cNvPr id="2049" name="Rectangle 1"/>
          <p:cNvSpPr>
            <a:spLocks noChangeArrowheads="1"/>
          </p:cNvSpPr>
          <p:nvPr/>
        </p:nvSpPr>
        <p:spPr bwMode="auto">
          <a:xfrm rot="21001051">
            <a:off x="2186370" y="2719304"/>
            <a:ext cx="5544615" cy="1200329"/>
          </a:xfrm>
          <a:prstGeom prst="rect">
            <a:avLst/>
          </a:prstGeom>
          <a:noFill/>
          <a:ln w="9525">
            <a:noFill/>
            <a:miter lim="800000"/>
            <a:headEnd/>
            <a:tailEnd/>
          </a:ln>
        </p:spPr>
        <p:txBody>
          <a:bodyPr wrap="square" anchor="ctr">
            <a:spAutoFit/>
          </a:bodyPr>
          <a:lstStyle/>
          <a:p>
            <a:pPr algn="ctr" rtl="1"/>
            <a:r>
              <a:rPr lang="ar-EG"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itchFamily="34" charset="0"/>
              </a:rPr>
              <a:t>القراءة الإعلامية</a:t>
            </a:r>
            <a:endParaRPr lang="ar-EG" sz="8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itchFamily="34" charset="0"/>
              <a:cs typeface="Calibri" pitchFamily="34" charset="0"/>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طب.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2049"/>
                                        </p:tgtEl>
                                        <p:attrNameLst>
                                          <p:attrName>style.visibility</p:attrName>
                                        </p:attrNameLst>
                                      </p:cBhvr>
                                      <p:to>
                                        <p:strVal val="visible"/>
                                      </p:to>
                                    </p:set>
                                    <p:anim calcmode="lin" valueType="num">
                                      <p:cBhvr>
                                        <p:cTn id="13" dur="500" fill="hold"/>
                                        <p:tgtEl>
                                          <p:spTgt spid="2049"/>
                                        </p:tgtEl>
                                        <p:attrNameLst>
                                          <p:attrName>ppt_w</p:attrName>
                                        </p:attrNameLst>
                                      </p:cBhvr>
                                      <p:tavLst>
                                        <p:tav tm="0">
                                          <p:val>
                                            <p:fltVal val="0"/>
                                          </p:val>
                                        </p:tav>
                                        <p:tav tm="100000">
                                          <p:val>
                                            <p:strVal val="#ppt_w"/>
                                          </p:val>
                                        </p:tav>
                                      </p:tavLst>
                                    </p:anim>
                                    <p:anim calcmode="lin" valueType="num">
                                      <p:cBhvr>
                                        <p:cTn id="14" dur="500" fill="hold"/>
                                        <p:tgtEl>
                                          <p:spTgt spid="2049"/>
                                        </p:tgtEl>
                                        <p:attrNameLst>
                                          <p:attrName>ppt_h</p:attrName>
                                        </p:attrNameLst>
                                      </p:cBhvr>
                                      <p:tavLst>
                                        <p:tav tm="0">
                                          <p:val>
                                            <p:fltVal val="0"/>
                                          </p:val>
                                        </p:tav>
                                        <p:tav tm="100000">
                                          <p:val>
                                            <p:strVal val="#ppt_h"/>
                                          </p:val>
                                        </p:tav>
                                      </p:tavLst>
                                    </p:anim>
                                    <p:anim calcmode="lin" valueType="num">
                                      <p:cBhvr>
                                        <p:cTn id="15" dur="500" fill="hold"/>
                                        <p:tgtEl>
                                          <p:spTgt spid="2049"/>
                                        </p:tgtEl>
                                        <p:attrNameLst>
                                          <p:attrName>style.rotation</p:attrName>
                                        </p:attrNameLst>
                                      </p:cBhvr>
                                      <p:tavLst>
                                        <p:tav tm="0">
                                          <p:val>
                                            <p:fltVal val="90"/>
                                          </p:val>
                                        </p:tav>
                                        <p:tav tm="100000">
                                          <p:val>
                                            <p:fltVal val="0"/>
                                          </p:val>
                                        </p:tav>
                                      </p:tavLst>
                                    </p:anim>
                                    <p:animEffect transition="in" filter="fade">
                                      <p:cBhvr>
                                        <p:cTn id="16" dur="500"/>
                                        <p:tgtEl>
                                          <p:spTgt spid="2049"/>
                                        </p:tgtEl>
                                      </p:cBhvr>
                                    </p:animEffect>
                                  </p:childTnLst>
                                  <p:subTnLst>
                                    <p:audio>
                                      <p:cMediaNode>
                                        <p:cTn display="0" masterRel="sameClick">
                                          <p:stCondLst>
                                            <p:cond evt="begin" delay="0">
                                              <p:tn val="11"/>
                                            </p:cond>
                                          </p:stCondLst>
                                          <p:endCondLst>
                                            <p:cond evt="onStopAudio" delay="0">
                                              <p:tgtEl>
                                                <p:sldTgt/>
                                              </p:tgtEl>
                                            </p:cond>
                                          </p:endCondLst>
                                        </p:cTn>
                                        <p:tgtEl>
                                          <p:sndTgt r:embed="rId3" name="طب.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251520" y="260648"/>
          <a:ext cx="8640960" cy="6264696"/>
        </p:xfrm>
        <a:graphic>
          <a:graphicData uri="http://schemas.openxmlformats.org/drawingml/2006/table">
            <a:tbl>
              <a:tblPr firstRow="1" bandRow="1">
                <a:tableStyleId>{5C22544A-7EE6-4342-B048-85BDC9FD1C3A}</a:tableStyleId>
              </a:tblPr>
              <a:tblGrid>
                <a:gridCol w="5328592"/>
                <a:gridCol w="3312368"/>
              </a:tblGrid>
              <a:tr h="1008112">
                <a:tc>
                  <a:txBody>
                    <a:bodyPr/>
                    <a:lstStyle/>
                    <a:p>
                      <a:endParaRPr lang="en-US" dirty="0"/>
                    </a:p>
                  </a:txBody>
                  <a:tcPr>
                    <a:lnB w="12700" cap="flat" cmpd="sng" algn="ctr">
                      <a:solidFill>
                        <a:schemeClr val="tx1"/>
                      </a:solidFill>
                      <a:prstDash val="solid"/>
                      <a:round/>
                      <a:headEnd type="none" w="med" len="med"/>
                      <a:tailEnd type="none" w="med" len="med"/>
                    </a:lnB>
                    <a:solidFill>
                      <a:srgbClr val="7030A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7030A0"/>
                    </a:solidFill>
                  </a:tcPr>
                </a:tc>
              </a:tr>
              <a:tr h="5256584">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p:nvPr/>
        </p:nvSpPr>
        <p:spPr>
          <a:xfrm>
            <a:off x="6084168" y="404664"/>
            <a:ext cx="2217274" cy="646331"/>
          </a:xfrm>
          <a:prstGeom prst="rect">
            <a:avLst/>
          </a:prstGeom>
        </p:spPr>
        <p:txBody>
          <a:bodyPr wrap="none">
            <a:spAutoFit/>
          </a:bodyPr>
          <a:lstStyle/>
          <a:p>
            <a:pPr algn="r" rtl="1"/>
            <a:r>
              <a:rPr lang="ar-EG" sz="3600" b="1" dirty="0">
                <a:solidFill>
                  <a:schemeClr val="bg1"/>
                </a:solidFill>
              </a:rPr>
              <a:t>صور التشويه</a:t>
            </a:r>
            <a:endParaRPr lang="en-US" sz="3600" dirty="0">
              <a:solidFill>
                <a:schemeClr val="bg1"/>
              </a:solidFill>
            </a:endParaRPr>
          </a:p>
        </p:txBody>
      </p:sp>
      <p:sp>
        <p:nvSpPr>
          <p:cNvPr id="4" name="مستطيل 3"/>
          <p:cNvSpPr/>
          <p:nvPr/>
        </p:nvSpPr>
        <p:spPr>
          <a:xfrm>
            <a:off x="2195736" y="404664"/>
            <a:ext cx="1465466" cy="646331"/>
          </a:xfrm>
          <a:prstGeom prst="rect">
            <a:avLst/>
          </a:prstGeom>
        </p:spPr>
        <p:txBody>
          <a:bodyPr wrap="none">
            <a:spAutoFit/>
          </a:bodyPr>
          <a:lstStyle/>
          <a:p>
            <a:pPr algn="r" rtl="1"/>
            <a:r>
              <a:rPr lang="ar-EG" sz="3600" b="1" dirty="0">
                <a:solidFill>
                  <a:schemeClr val="bg1"/>
                </a:solidFill>
              </a:rPr>
              <a:t>التوضيح</a:t>
            </a:r>
            <a:endParaRPr lang="en-US" sz="3600" dirty="0">
              <a:solidFill>
                <a:schemeClr val="bg1"/>
              </a:solidFill>
            </a:endParaRPr>
          </a:p>
        </p:txBody>
      </p:sp>
      <p:sp>
        <p:nvSpPr>
          <p:cNvPr id="5" name="مستطيل 4"/>
          <p:cNvSpPr>
            <a:spLocks noChangeArrowheads="1"/>
          </p:cNvSpPr>
          <p:nvPr/>
        </p:nvSpPr>
        <p:spPr bwMode="auto">
          <a:xfrm>
            <a:off x="5724128" y="3212976"/>
            <a:ext cx="2699792" cy="707886"/>
          </a:xfrm>
          <a:prstGeom prst="rect">
            <a:avLst/>
          </a:prstGeom>
          <a:noFill/>
          <a:ln w="9525">
            <a:noFill/>
            <a:miter lim="800000"/>
            <a:headEnd/>
            <a:tailEnd/>
          </a:ln>
        </p:spPr>
        <p:txBody>
          <a:bodyPr wrap="square">
            <a:spAutoFit/>
          </a:bodyPr>
          <a:lstStyle/>
          <a:p>
            <a:pPr algn="ctr" rtl="1"/>
            <a:r>
              <a:rPr lang="ar-SA" sz="4000" b="1" dirty="0" smtClean="0">
                <a:solidFill>
                  <a:srgbClr val="FF00FF"/>
                </a:solidFill>
              </a:rPr>
              <a:t>شهواني</a:t>
            </a:r>
            <a:endParaRPr lang="en-US" sz="4000" b="1" dirty="0">
              <a:solidFill>
                <a:srgbClr val="FF00FF"/>
              </a:solidFill>
            </a:endParaRPr>
          </a:p>
        </p:txBody>
      </p:sp>
      <p:sp>
        <p:nvSpPr>
          <p:cNvPr id="6" name="مستطيل 5"/>
          <p:cNvSpPr>
            <a:spLocks noChangeArrowheads="1"/>
          </p:cNvSpPr>
          <p:nvPr/>
        </p:nvSpPr>
        <p:spPr bwMode="auto">
          <a:xfrm>
            <a:off x="683568" y="2132856"/>
            <a:ext cx="4320480" cy="3170099"/>
          </a:xfrm>
          <a:prstGeom prst="rect">
            <a:avLst/>
          </a:prstGeom>
          <a:noFill/>
          <a:ln w="9525">
            <a:noFill/>
            <a:miter lim="800000"/>
            <a:headEnd/>
            <a:tailEnd/>
          </a:ln>
        </p:spPr>
        <p:txBody>
          <a:bodyPr wrap="square">
            <a:spAutoFit/>
          </a:bodyPr>
          <a:lstStyle/>
          <a:p>
            <a:pPr algn="ctr" rtl="1"/>
            <a:r>
              <a:rPr lang="ar-SA" sz="4000" b="1" dirty="0" smtClean="0"/>
              <a:t>يصور الإعلام الغربي الرجل العربي شهواني يحب المرأة لا يحترمها بل للشهوة وفقط لا يعرف لها حقوق</a:t>
            </a:r>
            <a:endParaRPr lang="en-US" sz="4000" b="1" dirty="0">
              <a:solidFill>
                <a:srgbClr val="FF00FF"/>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1"/>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p_restu.wav"/>
                                        </p:tgtEl>
                                      </p:cMediaNode>
                                    </p:audio>
                                  </p:sub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7" dur="1000" fill="hold"/>
                                        <p:tgtEl>
                                          <p:spTgt spid="6"/>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6"/>
                                        </p:tgtEl>
                                      </p:cBhvr>
                                    </p:animEffect>
                                  </p:childTnLst>
                                  <p:subTnLst>
                                    <p:audio>
                                      <p:cMediaNode>
                                        <p:cTn display="0" masterRel="sameClick">
                                          <p:stCondLst>
                                            <p:cond evt="begin" delay="0">
                                              <p:tn val="12"/>
                                            </p:cond>
                                          </p:stCondLst>
                                          <p:endCondLst>
                                            <p:cond evt="onStopAudio" delay="0">
                                              <p:tgtEl>
                                                <p:sldTgt/>
                                              </p:tgtEl>
                                            </p:cond>
                                          </p:endCondLst>
                                        </p:cTn>
                                        <p:tgtEl>
                                          <p:sndTgt r:embed="rId4" name="Bell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3"/>
          <p:cNvGrpSpPr>
            <a:grpSpLocks/>
          </p:cNvGrpSpPr>
          <p:nvPr/>
        </p:nvGrpSpPr>
        <p:grpSpPr bwMode="auto">
          <a:xfrm>
            <a:off x="755576" y="836712"/>
            <a:ext cx="7920880" cy="5040560"/>
            <a:chOff x="6184121" y="-2413128"/>
            <a:chExt cx="5466553" cy="2814787"/>
          </a:xfrm>
        </p:grpSpPr>
        <p:sp>
          <p:nvSpPr>
            <p:cNvPr id="3" name="شكل بيضاوي 2"/>
            <p:cNvSpPr/>
            <p:nvPr/>
          </p:nvSpPr>
          <p:spPr>
            <a:xfrm>
              <a:off x="7056932" y="-1192407"/>
              <a:ext cx="467939" cy="13079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7" name="صورة 1" descr="a54521de7b.png"/>
            <p:cNvPicPr>
              <a:picLocks noChangeAspect="1"/>
            </p:cNvPicPr>
            <p:nvPr/>
          </p:nvPicPr>
          <p:blipFill>
            <a:blip r:embed="rId4" cstate="print">
              <a:duotone>
                <a:schemeClr val="accent5">
                  <a:shade val="45000"/>
                  <a:satMod val="135000"/>
                </a:schemeClr>
                <a:prstClr val="white"/>
              </a:duotone>
              <a:lum bright="56000" contrast="64000"/>
            </a:blip>
            <a:srcRect/>
            <a:stretch>
              <a:fillRect/>
            </a:stretch>
          </p:blipFill>
          <p:spPr bwMode="auto">
            <a:xfrm>
              <a:off x="6184121" y="-2413128"/>
              <a:ext cx="5466553" cy="2814787"/>
            </a:xfrm>
            <a:prstGeom prst="rect">
              <a:avLst/>
            </a:prstGeom>
            <a:noFill/>
            <a:ln w="9525">
              <a:noFill/>
              <a:miter lim="800000"/>
              <a:headEnd/>
              <a:tailEnd/>
            </a:ln>
          </p:spPr>
        </p:pic>
      </p:grpSp>
      <p:sp>
        <p:nvSpPr>
          <p:cNvPr id="5" name="مستطيل 4"/>
          <p:cNvSpPr>
            <a:spLocks noChangeArrowheads="1"/>
          </p:cNvSpPr>
          <p:nvPr/>
        </p:nvSpPr>
        <p:spPr bwMode="auto">
          <a:xfrm>
            <a:off x="2123728" y="2348880"/>
            <a:ext cx="4419600" cy="2308324"/>
          </a:xfrm>
          <a:prstGeom prst="rect">
            <a:avLst/>
          </a:prstGeom>
          <a:noFill/>
          <a:ln w="9525">
            <a:noFill/>
            <a:miter lim="800000"/>
            <a:headEnd/>
            <a:tailEnd/>
          </a:ln>
        </p:spPr>
        <p:txBody>
          <a:bodyPr>
            <a:spAutoFit/>
          </a:bodyPr>
          <a:lstStyle/>
          <a:p>
            <a:pPr lvl="0" algn="ctr" rtl="1"/>
            <a:r>
              <a:rPr lang="ar-EG" sz="4800" b="1" dirty="0" smtClean="0">
                <a:solidFill>
                  <a:schemeClr val="accent2">
                    <a:lumMod val="50000"/>
                  </a:schemeClr>
                </a:solidFill>
              </a:rPr>
              <a:t>7- وضح </a:t>
            </a:r>
            <a:r>
              <a:rPr lang="ar-EG" sz="4800" b="1" dirty="0">
                <a:solidFill>
                  <a:schemeClr val="accent2">
                    <a:lumMod val="50000"/>
                  </a:schemeClr>
                </a:solidFill>
              </a:rPr>
              <a:t>في الجدول التالي أسلوب التضليل في الإعلان </a:t>
            </a:r>
            <a:r>
              <a:rPr lang="ar-EG" sz="4800" b="1" dirty="0" smtClean="0">
                <a:solidFill>
                  <a:schemeClr val="accent2">
                    <a:lumMod val="50000"/>
                  </a:schemeClr>
                </a:solidFill>
              </a:rPr>
              <a:t>التجاري</a:t>
            </a:r>
            <a:endParaRPr lang="en-US" sz="4800" dirty="0">
              <a:solidFill>
                <a:schemeClr val="accent2">
                  <a:lumMod val="50000"/>
                </a:schemeClr>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92" decel="100000"/>
                                        <p:tgtEl>
                                          <p:spTgt spid="2"/>
                                        </p:tgtEl>
                                      </p:cBhvr>
                                    </p:animEffect>
                                    <p:animScale>
                                      <p:cBhvr>
                                        <p:cTn id="8" dur="192" decel="100000"/>
                                        <p:tgtEl>
                                          <p:spTgt spid="2"/>
                                        </p:tgtEl>
                                      </p:cBhvr>
                                      <p:from x="10000" y="10000"/>
                                      <p:to x="200000" y="450000"/>
                                    </p:animScale>
                                    <p:animScale>
                                      <p:cBhvr>
                                        <p:cTn id="9" dur="308" accel="100000" fill="hold">
                                          <p:stCondLst>
                                            <p:cond delay="192"/>
                                          </p:stCondLst>
                                        </p:cTn>
                                        <p:tgtEl>
                                          <p:spTgt spid="2"/>
                                        </p:tgtEl>
                                      </p:cBhvr>
                                      <p:from x="200000" y="450000"/>
                                      <p:to x="100000" y="100000"/>
                                    </p:animScale>
                                    <p:set>
                                      <p:cBhvr>
                                        <p:cTn id="10" dur="192" fill="hold"/>
                                        <p:tgtEl>
                                          <p:spTgt spid="2"/>
                                        </p:tgtEl>
                                        <p:attrNameLst>
                                          <p:attrName>ppt_x</p:attrName>
                                        </p:attrNameLst>
                                      </p:cBhvr>
                                      <p:to>
                                        <p:strVal val="(0.5)"/>
                                      </p:to>
                                    </p:set>
                                    <p:anim from="(0.5)" to="(#ppt_x)" calcmode="lin" valueType="num">
                                      <p:cBhvr>
                                        <p:cTn id="11" dur="308" accel="100000" fill="hold">
                                          <p:stCondLst>
                                            <p:cond delay="192"/>
                                          </p:stCondLst>
                                        </p:cTn>
                                        <p:tgtEl>
                                          <p:spTgt spid="2"/>
                                        </p:tgtEl>
                                        <p:attrNameLst>
                                          <p:attrName>ppt_x</p:attrName>
                                        </p:attrNameLst>
                                      </p:cBhvr>
                                    </p:anim>
                                    <p:set>
                                      <p:cBhvr>
                                        <p:cTn id="12" dur="192" fill="hold"/>
                                        <p:tgtEl>
                                          <p:spTgt spid="2"/>
                                        </p:tgtEl>
                                        <p:attrNameLst>
                                          <p:attrName>ppt_y</p:attrName>
                                        </p:attrNameLst>
                                      </p:cBhvr>
                                      <p:to>
                                        <p:strVal val="(#ppt_y+0.4)"/>
                                      </p:to>
                                    </p:set>
                                    <p:anim from="(#ppt_y+0.4)" to="(#ppt_y)" calcmode="lin" valueType="num">
                                      <p:cBhvr>
                                        <p:cTn id="13" dur="308" accel="100000" fill="hold">
                                          <p:stCondLst>
                                            <p:cond delay="192"/>
                                          </p:stCondLst>
                                        </p:cTn>
                                        <p:tgtEl>
                                          <p:spTgt spid="2"/>
                                        </p:tgtEl>
                                        <p:attrNameLst>
                                          <p:attrName>ppt_y</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shreg.wav"/>
                                        </p:tgtEl>
                                      </p:cMediaNode>
                                    </p:audio>
                                  </p:subTnLst>
                                </p:cTn>
                              </p:par>
                              <p:par>
                                <p:cTn id="14" presetID="5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92" decel="100000"/>
                                        <p:tgtEl>
                                          <p:spTgt spid="5"/>
                                        </p:tgtEl>
                                      </p:cBhvr>
                                    </p:animEffect>
                                    <p:animScale>
                                      <p:cBhvr>
                                        <p:cTn id="17" dur="192" decel="100000"/>
                                        <p:tgtEl>
                                          <p:spTgt spid="5"/>
                                        </p:tgtEl>
                                      </p:cBhvr>
                                      <p:from x="10000" y="10000"/>
                                      <p:to x="200000" y="450000"/>
                                    </p:animScale>
                                    <p:animScale>
                                      <p:cBhvr>
                                        <p:cTn id="18" dur="308" accel="100000" fill="hold">
                                          <p:stCondLst>
                                            <p:cond delay="192"/>
                                          </p:stCondLst>
                                        </p:cTn>
                                        <p:tgtEl>
                                          <p:spTgt spid="5"/>
                                        </p:tgtEl>
                                      </p:cBhvr>
                                      <p:from x="200000" y="450000"/>
                                      <p:to x="100000" y="100000"/>
                                    </p:animScale>
                                    <p:set>
                                      <p:cBhvr>
                                        <p:cTn id="19" dur="192" fill="hold"/>
                                        <p:tgtEl>
                                          <p:spTgt spid="5"/>
                                        </p:tgtEl>
                                        <p:attrNameLst>
                                          <p:attrName>ppt_x</p:attrName>
                                        </p:attrNameLst>
                                      </p:cBhvr>
                                      <p:to>
                                        <p:strVal val="(0.5)"/>
                                      </p:to>
                                    </p:set>
                                    <p:anim from="(0.5)" to="(#ppt_x)" calcmode="lin" valueType="num">
                                      <p:cBhvr>
                                        <p:cTn id="20" dur="308" accel="100000" fill="hold">
                                          <p:stCondLst>
                                            <p:cond delay="192"/>
                                          </p:stCondLst>
                                        </p:cTn>
                                        <p:tgtEl>
                                          <p:spTgt spid="5"/>
                                        </p:tgtEl>
                                        <p:attrNameLst>
                                          <p:attrName>ppt_x</p:attrName>
                                        </p:attrNameLst>
                                      </p:cBhvr>
                                    </p:anim>
                                    <p:set>
                                      <p:cBhvr>
                                        <p:cTn id="21" dur="192" fill="hold"/>
                                        <p:tgtEl>
                                          <p:spTgt spid="5"/>
                                        </p:tgtEl>
                                        <p:attrNameLst>
                                          <p:attrName>ppt_y</p:attrName>
                                        </p:attrNameLst>
                                      </p:cBhvr>
                                      <p:to>
                                        <p:strVal val="(#ppt_y+0.4)"/>
                                      </p:to>
                                    </p:set>
                                    <p:anim from="(#ppt_y+0.4)" to="(#ppt_y)" calcmode="lin" valueType="num">
                                      <p:cBhvr>
                                        <p:cTn id="22" dur="308" accel="100000" fill="hold">
                                          <p:stCondLst>
                                            <p:cond delay="192"/>
                                          </p:stCondLst>
                                        </p:cTn>
                                        <p:tgtEl>
                                          <p:spTgt spid="5"/>
                                        </p:tgtEl>
                                        <p:attrNameLst>
                                          <p:attrName>ppt_y</p:attrName>
                                        </p:attrNameLst>
                                      </p:cBhvr>
                                    </p:anim>
                                  </p:childTnLst>
                                  <p:subTnLst>
                                    <p:audio>
                                      <p:cMediaNode>
                                        <p:cTn display="0" masterRel="sameClick">
                                          <p:stCondLst>
                                            <p:cond evt="begin" delay="0">
                                              <p:tn val="14"/>
                                            </p:cond>
                                          </p:stCondLst>
                                          <p:endCondLst>
                                            <p:cond evt="onStopAudio" delay="0">
                                              <p:tgtEl>
                                                <p:sldTgt/>
                                              </p:tgtEl>
                                            </p:cond>
                                          </p:endCondLst>
                                        </p:cTn>
                                        <p:tgtEl>
                                          <p:sndTgt r:embed="rId3"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692696"/>
          <a:ext cx="9144000" cy="5724519"/>
        </p:xfrm>
        <a:graphic>
          <a:graphicData uri="http://schemas.openxmlformats.org/drawingml/2006/table">
            <a:tbl>
              <a:tblPr firstRow="1" bandRow="1">
                <a:tableStyleId>{5C22544A-7EE6-4342-B048-85BDC9FD1C3A}</a:tableStyleId>
              </a:tblPr>
              <a:tblGrid>
                <a:gridCol w="4572000"/>
                <a:gridCol w="4572000"/>
              </a:tblGrid>
              <a:tr h="1008112">
                <a:tc>
                  <a:txBody>
                    <a:bodyPr/>
                    <a:lstStyle/>
                    <a:p>
                      <a:endParaRPr lang="en-US" dirty="0"/>
                    </a:p>
                  </a:txBody>
                  <a:tcPr>
                    <a:lnB w="12700" cap="flat" cmpd="sng" algn="ctr">
                      <a:solidFill>
                        <a:schemeClr val="tx1"/>
                      </a:solidFill>
                      <a:prstDash val="solid"/>
                      <a:round/>
                      <a:headEnd type="none" w="med" len="med"/>
                      <a:tailEnd type="none" w="med" len="med"/>
                    </a:lnB>
                    <a:solidFill>
                      <a:srgbClr val="00B0F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00B0F0"/>
                    </a:solidFill>
                  </a:tcPr>
                </a:tc>
              </a:tr>
              <a:tr h="4716407">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p:nvPr/>
        </p:nvSpPr>
        <p:spPr>
          <a:xfrm>
            <a:off x="5436096" y="836712"/>
            <a:ext cx="2987824" cy="707886"/>
          </a:xfrm>
          <a:prstGeom prst="rect">
            <a:avLst/>
          </a:prstGeom>
        </p:spPr>
        <p:txBody>
          <a:bodyPr wrap="square">
            <a:spAutoFit/>
          </a:bodyPr>
          <a:lstStyle/>
          <a:p>
            <a:pPr algn="ctr" rtl="1"/>
            <a:r>
              <a:rPr lang="ar-EG" sz="4000" b="1" dirty="0">
                <a:solidFill>
                  <a:schemeClr val="bg1"/>
                </a:solidFill>
              </a:rPr>
              <a:t>الإعلان التجاري</a:t>
            </a:r>
            <a:endParaRPr lang="en-US" sz="4000" dirty="0">
              <a:solidFill>
                <a:schemeClr val="bg1"/>
              </a:solidFill>
            </a:endParaRPr>
          </a:p>
        </p:txBody>
      </p:sp>
      <p:sp>
        <p:nvSpPr>
          <p:cNvPr id="4" name="مستطيل 3"/>
          <p:cNvSpPr/>
          <p:nvPr/>
        </p:nvSpPr>
        <p:spPr>
          <a:xfrm>
            <a:off x="827584" y="848906"/>
            <a:ext cx="2691763" cy="707886"/>
          </a:xfrm>
          <a:prstGeom prst="rect">
            <a:avLst/>
          </a:prstGeom>
        </p:spPr>
        <p:txBody>
          <a:bodyPr wrap="none">
            <a:spAutoFit/>
          </a:bodyPr>
          <a:lstStyle/>
          <a:p>
            <a:pPr algn="r" rtl="1"/>
            <a:r>
              <a:rPr lang="ar-EG" sz="4000" b="1" dirty="0">
                <a:solidFill>
                  <a:schemeClr val="bg1"/>
                </a:solidFill>
              </a:rPr>
              <a:t>أسلوب التضليل</a:t>
            </a:r>
            <a:endParaRPr lang="en-US" sz="4000" dirty="0">
              <a:solidFill>
                <a:schemeClr val="bg1"/>
              </a:solidFill>
            </a:endParaRPr>
          </a:p>
        </p:txBody>
      </p:sp>
      <p:sp>
        <p:nvSpPr>
          <p:cNvPr id="5" name="مستطيل 4"/>
          <p:cNvSpPr/>
          <p:nvPr/>
        </p:nvSpPr>
        <p:spPr>
          <a:xfrm>
            <a:off x="5004048" y="2060848"/>
            <a:ext cx="3888432" cy="3970318"/>
          </a:xfrm>
          <a:prstGeom prst="rect">
            <a:avLst/>
          </a:prstGeom>
        </p:spPr>
        <p:txBody>
          <a:bodyPr wrap="square">
            <a:spAutoFit/>
          </a:bodyPr>
          <a:lstStyle/>
          <a:p>
            <a:pPr algn="ctr" rtl="1"/>
            <a:r>
              <a:rPr lang="ar-EG" sz="3600" b="1" dirty="0"/>
              <a:t>إعلان تجاريّ لعصير البرتقال الصناعي تضمن صورة المنتج، ووضعت على العلبة صورة برتقال، </a:t>
            </a:r>
            <a:r>
              <a:rPr lang="ar-EG" sz="3600" b="1" dirty="0" err="1"/>
              <a:t>وكلمتي </a:t>
            </a:r>
            <a:r>
              <a:rPr lang="ar-EG" sz="3600" b="1" dirty="0"/>
              <a:t>"عصير البرتقال"، ونسبة التخفيض.</a:t>
            </a:r>
            <a:endParaRPr lang="en-US" sz="3600" dirty="0"/>
          </a:p>
        </p:txBody>
      </p:sp>
      <p:sp>
        <p:nvSpPr>
          <p:cNvPr id="6" name="Rectangle 1"/>
          <p:cNvSpPr>
            <a:spLocks noChangeArrowheads="1"/>
          </p:cNvSpPr>
          <p:nvPr/>
        </p:nvSpPr>
        <p:spPr bwMode="auto">
          <a:xfrm>
            <a:off x="1259632" y="2833192"/>
            <a:ext cx="2016224" cy="1323439"/>
          </a:xfrm>
          <a:prstGeom prst="rect">
            <a:avLst/>
          </a:prstGeom>
          <a:noFill/>
          <a:ln w="9525">
            <a:noFill/>
            <a:miter lim="800000"/>
            <a:headEnd/>
            <a:tailEnd/>
          </a:ln>
        </p:spPr>
        <p:txBody>
          <a:bodyPr wrap="square" anchor="ctr">
            <a:spAutoFit/>
          </a:bodyPr>
          <a:lstStyle/>
          <a:p>
            <a:pPr algn="ctr" rtl="1"/>
            <a:r>
              <a:rPr lang="ar-SA" sz="4000" b="1" dirty="0" smtClean="0">
                <a:solidFill>
                  <a:srgbClr val="FF0000"/>
                </a:solidFill>
              </a:rPr>
              <a:t>فبركة صور</a:t>
            </a:r>
            <a:endParaRPr lang="en-US" sz="4000" b="1" dirty="0">
              <a:solidFill>
                <a:srgbClr val="FF0000"/>
              </a:solidFill>
              <a:latin typeface="Calibri" pitchFamily="34" charset="0"/>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صهيل.wav"/>
                                        </p:tgtEl>
                                      </p:cMediaNode>
                                    </p:audio>
                                  </p:subTnLst>
                                </p:cTn>
                              </p:par>
                              <p:par>
                                <p:cTn id="9" presetID="17" presetClass="entr" presetSubtype="1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صهيل.wav"/>
                                        </p:tgtEl>
                                      </p:cMediaNode>
                                    </p:audio>
                                  </p:sub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5"/>
                                            </p:cond>
                                          </p:stCondLst>
                                          <p:endCondLst>
                                            <p:cond evt="onStopAudio" delay="0">
                                              <p:tgtEl>
                                                <p:sldTgt/>
                                              </p:tgtEl>
                                            </p:cond>
                                          </p:endCondLst>
                                        </p:cTn>
                                        <p:tgtEl>
                                          <p:sndTgt r:embed="rId3" name="صهيل.wav"/>
                                        </p:tgtEl>
                                      </p:cMediaNode>
                                    </p:audio>
                                  </p:sub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Horizontal)">
                                      <p:cBhvr>
                                        <p:cTn id="23" dur="500"/>
                                        <p:tgtEl>
                                          <p:spTgt spid="5"/>
                                        </p:tgtEl>
                                      </p:cBhvr>
                                    </p:animEffect>
                                  </p:childTnLst>
                                  <p:subTnLst>
                                    <p:audio>
                                      <p:cMediaNode>
                                        <p:cTn display="0" masterRel="sameClick">
                                          <p:stCondLst>
                                            <p:cond evt="begin" delay="0">
                                              <p:tn val="21"/>
                                            </p:cond>
                                          </p:stCondLst>
                                          <p:endCondLst>
                                            <p:cond evt="onStopAudio" delay="0">
                                              <p:tgtEl>
                                                <p:sldTgt/>
                                              </p:tgtEl>
                                            </p:cond>
                                          </p:endCondLst>
                                        </p:cTn>
                                        <p:tgtEl>
                                          <p:sndTgt r:embed="rId4" name="arrow.wav"/>
                                        </p:tgtEl>
                                      </p:cMediaNode>
                                    </p:audio>
                                  </p:subTnLst>
                                </p:cTn>
                              </p:par>
                            </p:childTnLst>
                          </p:cTn>
                        </p:par>
                      </p:childTnLst>
                    </p:cTn>
                  </p:par>
                  <p:par>
                    <p:cTn id="24" fill="hold">
                      <p:stCondLst>
                        <p:cond delay="indefinite"/>
                      </p:stCondLst>
                      <p:childTnLst>
                        <p:par>
                          <p:cTn id="25" fill="hold">
                            <p:stCondLst>
                              <p:cond delay="0"/>
                            </p:stCondLst>
                            <p:childTnLst>
                              <p:par>
                                <p:cTn id="26" presetID="4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1"/>
                                          </p:val>
                                        </p:tav>
                                        <p:tav tm="100000">
                                          <p:val>
                                            <p:strVal val="#ppt_x"/>
                                          </p:val>
                                        </p:tav>
                                      </p:tavLst>
                                    </p:anim>
                                    <p:anim calcmode="lin" valueType="num">
                                      <p:cBhvr>
                                        <p:cTn id="30" dur="10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5" name="cp_restu.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692696"/>
          <a:ext cx="9144000" cy="5724519"/>
        </p:xfrm>
        <a:graphic>
          <a:graphicData uri="http://schemas.openxmlformats.org/drawingml/2006/table">
            <a:tbl>
              <a:tblPr firstRow="1" bandRow="1">
                <a:tableStyleId>{5C22544A-7EE6-4342-B048-85BDC9FD1C3A}</a:tableStyleId>
              </a:tblPr>
              <a:tblGrid>
                <a:gridCol w="4572000"/>
                <a:gridCol w="4572000"/>
              </a:tblGrid>
              <a:tr h="1008112">
                <a:tc>
                  <a:txBody>
                    <a:bodyPr/>
                    <a:lstStyle/>
                    <a:p>
                      <a:endParaRPr lang="en-US" dirty="0"/>
                    </a:p>
                  </a:txBody>
                  <a:tcPr>
                    <a:lnB w="12700" cap="flat" cmpd="sng" algn="ctr">
                      <a:solidFill>
                        <a:schemeClr val="tx1"/>
                      </a:solidFill>
                      <a:prstDash val="solid"/>
                      <a:round/>
                      <a:headEnd type="none" w="med" len="med"/>
                      <a:tailEnd type="none" w="med" len="med"/>
                    </a:lnB>
                    <a:solidFill>
                      <a:srgbClr val="00B0F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00B0F0"/>
                    </a:solidFill>
                  </a:tcPr>
                </a:tc>
              </a:tr>
              <a:tr h="4716407">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p:nvPr/>
        </p:nvSpPr>
        <p:spPr>
          <a:xfrm>
            <a:off x="5436096" y="836712"/>
            <a:ext cx="2987824" cy="707886"/>
          </a:xfrm>
          <a:prstGeom prst="rect">
            <a:avLst/>
          </a:prstGeom>
        </p:spPr>
        <p:txBody>
          <a:bodyPr wrap="square">
            <a:spAutoFit/>
          </a:bodyPr>
          <a:lstStyle/>
          <a:p>
            <a:pPr algn="ctr" rtl="1"/>
            <a:r>
              <a:rPr lang="ar-EG" sz="4000" b="1" dirty="0">
                <a:solidFill>
                  <a:schemeClr val="bg1"/>
                </a:solidFill>
              </a:rPr>
              <a:t>الإعلان التجاري</a:t>
            </a:r>
            <a:endParaRPr lang="en-US" sz="4000" dirty="0">
              <a:solidFill>
                <a:schemeClr val="bg1"/>
              </a:solidFill>
            </a:endParaRPr>
          </a:p>
        </p:txBody>
      </p:sp>
      <p:sp>
        <p:nvSpPr>
          <p:cNvPr id="4" name="مستطيل 3"/>
          <p:cNvSpPr/>
          <p:nvPr/>
        </p:nvSpPr>
        <p:spPr>
          <a:xfrm>
            <a:off x="827584" y="848906"/>
            <a:ext cx="2691763" cy="707886"/>
          </a:xfrm>
          <a:prstGeom prst="rect">
            <a:avLst/>
          </a:prstGeom>
        </p:spPr>
        <p:txBody>
          <a:bodyPr wrap="none">
            <a:spAutoFit/>
          </a:bodyPr>
          <a:lstStyle/>
          <a:p>
            <a:pPr algn="r" rtl="1"/>
            <a:r>
              <a:rPr lang="ar-EG" sz="4000" b="1" dirty="0">
                <a:solidFill>
                  <a:schemeClr val="bg1"/>
                </a:solidFill>
              </a:rPr>
              <a:t>أسلوب التضليل</a:t>
            </a:r>
            <a:endParaRPr lang="en-US" sz="4000" dirty="0">
              <a:solidFill>
                <a:schemeClr val="bg1"/>
              </a:solidFill>
            </a:endParaRPr>
          </a:p>
        </p:txBody>
      </p:sp>
      <p:sp>
        <p:nvSpPr>
          <p:cNvPr id="5" name="مستطيل 4"/>
          <p:cNvSpPr/>
          <p:nvPr/>
        </p:nvSpPr>
        <p:spPr>
          <a:xfrm>
            <a:off x="4788024" y="2276872"/>
            <a:ext cx="3888432" cy="3416320"/>
          </a:xfrm>
          <a:prstGeom prst="rect">
            <a:avLst/>
          </a:prstGeom>
        </p:spPr>
        <p:txBody>
          <a:bodyPr wrap="square">
            <a:spAutoFit/>
          </a:bodyPr>
          <a:lstStyle/>
          <a:p>
            <a:pPr algn="ctr" rtl="1"/>
            <a:r>
              <a:rPr lang="ar-EG" sz="3600" b="1" dirty="0"/>
              <a:t>إعلان تجاريّ عن منتج صحي يتضمن معلومات عن أثره السحري في علاج مرض معين في وقت قصير جدًّا وبنتائج مذهلة</a:t>
            </a:r>
            <a:endParaRPr lang="en-US" sz="3600" dirty="0"/>
          </a:p>
        </p:txBody>
      </p:sp>
      <p:sp>
        <p:nvSpPr>
          <p:cNvPr id="6" name="Rectangle 1"/>
          <p:cNvSpPr>
            <a:spLocks noChangeArrowheads="1"/>
          </p:cNvSpPr>
          <p:nvPr/>
        </p:nvSpPr>
        <p:spPr bwMode="auto">
          <a:xfrm>
            <a:off x="1259632" y="2833192"/>
            <a:ext cx="2016224" cy="1323439"/>
          </a:xfrm>
          <a:prstGeom prst="rect">
            <a:avLst/>
          </a:prstGeom>
          <a:noFill/>
          <a:ln w="9525">
            <a:noFill/>
            <a:miter lim="800000"/>
            <a:headEnd/>
            <a:tailEnd/>
          </a:ln>
        </p:spPr>
        <p:txBody>
          <a:bodyPr wrap="square" anchor="ctr">
            <a:spAutoFit/>
          </a:bodyPr>
          <a:lstStyle/>
          <a:p>
            <a:pPr algn="ctr" rtl="1"/>
            <a:r>
              <a:rPr lang="ar-SA" sz="4000" b="1" dirty="0" smtClean="0">
                <a:solidFill>
                  <a:srgbClr val="FF0000"/>
                </a:solidFill>
              </a:rPr>
              <a:t>التضخيم والتهويل</a:t>
            </a:r>
            <a:endParaRPr lang="en-US" sz="4000" b="1" dirty="0">
              <a:solidFill>
                <a:srgbClr val="FF0000"/>
              </a:solidFill>
              <a:latin typeface="Calibri" pitchFamily="34" charset="0"/>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1"/>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4" name="cp_restu.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g_1355588188_340.png"/>
          <p:cNvPicPr>
            <a:picLocks noChangeAspect="1"/>
          </p:cNvPicPr>
          <p:nvPr/>
        </p:nvPicPr>
        <p:blipFill>
          <a:blip r:embed="rId5" cstate="print">
            <a:duotone>
              <a:schemeClr val="accent2">
                <a:shade val="45000"/>
                <a:satMod val="135000"/>
              </a:schemeClr>
              <a:prstClr val="white"/>
            </a:duotone>
            <a:lum contrast="70000"/>
          </a:blip>
          <a:stretch>
            <a:fillRect/>
          </a:stretch>
        </p:blipFill>
        <p:spPr bwMode="auto">
          <a:xfrm>
            <a:off x="2663280" y="260648"/>
            <a:ext cx="6480720" cy="1440160"/>
          </a:xfrm>
          <a:prstGeom prst="rect">
            <a:avLst/>
          </a:prstGeom>
          <a:noFill/>
          <a:ln w="9525">
            <a:noFill/>
            <a:miter lim="800000"/>
            <a:headEnd/>
            <a:tailEnd/>
          </a:ln>
        </p:spPr>
      </p:pic>
      <p:sp>
        <p:nvSpPr>
          <p:cNvPr id="3" name="مستطيل 2"/>
          <p:cNvSpPr>
            <a:spLocks noChangeArrowheads="1"/>
          </p:cNvSpPr>
          <p:nvPr/>
        </p:nvSpPr>
        <p:spPr bwMode="auto">
          <a:xfrm>
            <a:off x="3059832" y="404664"/>
            <a:ext cx="4788569" cy="1107996"/>
          </a:xfrm>
          <a:prstGeom prst="rect">
            <a:avLst/>
          </a:prstGeom>
          <a:noFill/>
          <a:ln w="9525">
            <a:noFill/>
            <a:miter lim="800000"/>
            <a:headEnd/>
            <a:tailEnd/>
          </a:ln>
        </p:spPr>
        <p:txBody>
          <a:bodyPr wrap="square">
            <a:spAutoFit/>
          </a:bodyPr>
          <a:lstStyle/>
          <a:p>
            <a:pPr algn="ctr" rtl="1"/>
            <a:r>
              <a:rPr lang="ar-EG" sz="6600" b="1" dirty="0"/>
              <a:t>مهارات حياتية</a:t>
            </a:r>
            <a:endParaRPr lang="en-US" sz="6600" b="1" dirty="0">
              <a:ln w="12700">
                <a:solidFill>
                  <a:schemeClr val="tx1"/>
                </a:solidFill>
                <a:prstDash val="solid"/>
              </a:ln>
              <a:solidFill>
                <a:srgbClr val="FF00FF"/>
              </a:solidFill>
              <a:effectLst>
                <a:outerShdw blurRad="41275" dist="20320" dir="1800000" algn="tl" rotWithShape="0">
                  <a:srgbClr val="000000">
                    <a:alpha val="40000"/>
                  </a:srgbClr>
                </a:outerShdw>
              </a:effectLst>
            </a:endParaRPr>
          </a:p>
        </p:txBody>
      </p:sp>
      <p:pic>
        <p:nvPicPr>
          <p:cNvPr id="4" name="صورة 3" descr="gv-18.png"/>
          <p:cNvPicPr>
            <a:picLocks noChangeAspect="1"/>
          </p:cNvPicPr>
          <p:nvPr/>
        </p:nvPicPr>
        <p:blipFill>
          <a:blip r:embed="rId6" cstate="print"/>
          <a:stretch>
            <a:fillRect/>
          </a:stretch>
        </p:blipFill>
        <p:spPr bwMode="auto">
          <a:xfrm>
            <a:off x="251520" y="2636912"/>
            <a:ext cx="8568952" cy="4077072"/>
          </a:xfrm>
          <a:prstGeom prst="rect">
            <a:avLst/>
          </a:prstGeom>
          <a:noFill/>
          <a:ln w="9525">
            <a:noFill/>
            <a:miter lim="800000"/>
            <a:headEnd/>
            <a:tailEnd/>
          </a:ln>
        </p:spPr>
      </p:pic>
      <p:sp>
        <p:nvSpPr>
          <p:cNvPr id="5" name="مستطيل 4"/>
          <p:cNvSpPr>
            <a:spLocks noChangeArrowheads="1"/>
          </p:cNvSpPr>
          <p:nvPr/>
        </p:nvSpPr>
        <p:spPr bwMode="auto">
          <a:xfrm>
            <a:off x="827584" y="3356992"/>
            <a:ext cx="7183760" cy="2554545"/>
          </a:xfrm>
          <a:prstGeom prst="rect">
            <a:avLst/>
          </a:prstGeom>
          <a:noFill/>
          <a:ln w="9525">
            <a:noFill/>
            <a:miter lim="800000"/>
            <a:headEnd/>
            <a:tailEnd/>
          </a:ln>
        </p:spPr>
        <p:txBody>
          <a:bodyPr wrap="square">
            <a:spAutoFit/>
          </a:bodyPr>
          <a:lstStyle/>
          <a:p>
            <a:pPr algn="r" rtl="1"/>
            <a:r>
              <a:rPr lang="ar-EG" sz="4000" b="1" dirty="0"/>
              <a:t>تذكر أن الهدف الأول إعلان تجاري هو تحقيق الربح المادي، وان بعض الإعلانات تتضمن معلومات خاطئة أو كذباً متعمداً، فلا تشتر إلا ما تحتاج إليه.</a:t>
            </a:r>
            <a:endParaRPr lang="en-US" sz="4000" dirty="0"/>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par>
                                <p:cTn id="11" presetID="35"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style.rotation</p:attrName>
                                        </p:attrNameLst>
                                      </p:cBhvr>
                                      <p:tavLst>
                                        <p:tav tm="0">
                                          <p:val>
                                            <p:fltVal val="720"/>
                                          </p:val>
                                        </p:tav>
                                        <p:tav tm="100000">
                                          <p:val>
                                            <p:fltVal val="0"/>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11"/>
                                            </p:cond>
                                          </p:stCondLst>
                                          <p:endCondLst>
                                            <p:cond evt="onStopAudio" delay="0">
                                              <p:tgtEl>
                                                <p:sldTgt/>
                                              </p:tgtEl>
                                            </p:cond>
                                          </p:endCondLst>
                                        </p:cTn>
                                        <p:tgtEl>
                                          <p:sndTgt r:embed="rId3" name="coin.wav"/>
                                        </p:tgtEl>
                                      </p:cMediaNode>
                                    </p:audio>
                                  </p:sub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slide(fromBottom)">
                                      <p:cBhvr>
                                        <p:cTn id="21" dur="500"/>
                                        <p:tgtEl>
                                          <p:spTgt spid="4"/>
                                        </p:tgtEl>
                                      </p:cBhvr>
                                    </p:animEffect>
                                  </p:childTnLst>
                                  <p:subTnLst>
                                    <p:audio>
                                      <p:cMediaNode>
                                        <p:cTn display="0" masterRel="sameClick">
                                          <p:stCondLst>
                                            <p:cond evt="begin" delay="0">
                                              <p:tn val="19"/>
                                            </p:cond>
                                          </p:stCondLst>
                                          <p:endCondLst>
                                            <p:cond evt="onStopAudio" delay="0">
                                              <p:tgtEl>
                                                <p:sldTgt/>
                                              </p:tgtEl>
                                            </p:cond>
                                          </p:endCondLst>
                                        </p:cTn>
                                        <p:tgtEl>
                                          <p:sndTgt r:embed="rId4" name="1131 - stapler.wav"/>
                                        </p:tgtEl>
                                      </p:cMediaNode>
                                    </p:audio>
                                  </p:subTnLst>
                                </p:cTn>
                              </p:par>
                              <p:par>
                                <p:cTn id="22" presetID="12" presetClass="entr" presetSubtype="4"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slide(fromBottom)">
                                      <p:cBhvr>
                                        <p:cTn id="24" dur="500"/>
                                        <p:tgtEl>
                                          <p:spTgt spid="5"/>
                                        </p:tgtEl>
                                      </p:cBhvr>
                                    </p:animEffect>
                                  </p:childTnLst>
                                  <p:subTnLst>
                                    <p:audio>
                                      <p:cMediaNode>
                                        <p:cTn display="0" masterRel="sameClick">
                                          <p:stCondLst>
                                            <p:cond evt="begin" delay="0">
                                              <p:tn val="22"/>
                                            </p:cond>
                                          </p:stCondLst>
                                          <p:endCondLst>
                                            <p:cond evt="onStopAudio" delay="0">
                                              <p:tgtEl>
                                                <p:sldTgt/>
                                              </p:tgtEl>
                                            </p:cond>
                                          </p:endCondLst>
                                        </p:cTn>
                                        <p:tgtEl>
                                          <p:sndTgt r:embed="rId4" name="1131 - stapl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utton-23968_640.png"/>
          <p:cNvPicPr>
            <a:picLocks noChangeAspect="1"/>
          </p:cNvPicPr>
          <p:nvPr/>
        </p:nvPicPr>
        <p:blipFill>
          <a:blip r:embed="rId4" cstate="print"/>
          <a:srcRect/>
          <a:stretch>
            <a:fillRect/>
          </a:stretch>
        </p:blipFill>
        <p:spPr bwMode="auto">
          <a:xfrm>
            <a:off x="827088" y="476673"/>
            <a:ext cx="7416800" cy="5328592"/>
          </a:xfrm>
          <a:prstGeom prst="rect">
            <a:avLst/>
          </a:prstGeom>
          <a:solidFill>
            <a:schemeClr val="bg1"/>
          </a:solidFill>
          <a:ln w="9525">
            <a:noFill/>
            <a:miter lim="800000"/>
            <a:headEnd/>
            <a:tailEnd/>
          </a:ln>
        </p:spPr>
      </p:pic>
      <p:sp>
        <p:nvSpPr>
          <p:cNvPr id="3" name="Rectangle 1"/>
          <p:cNvSpPr>
            <a:spLocks noChangeArrowheads="1"/>
          </p:cNvSpPr>
          <p:nvPr/>
        </p:nvSpPr>
        <p:spPr bwMode="auto">
          <a:xfrm>
            <a:off x="1676400" y="1230581"/>
            <a:ext cx="5943600" cy="3785652"/>
          </a:xfrm>
          <a:prstGeom prst="rect">
            <a:avLst/>
          </a:prstGeom>
          <a:noFill/>
          <a:ln w="9525">
            <a:noFill/>
            <a:miter lim="800000"/>
            <a:headEnd/>
            <a:tailEnd/>
          </a:ln>
        </p:spPr>
        <p:txBody>
          <a:bodyPr anchor="ctr">
            <a:spAutoFit/>
          </a:bodyPr>
          <a:lstStyle/>
          <a:p>
            <a:pPr lvl="0" algn="ctr" rtl="1"/>
            <a:r>
              <a:rPr lang="ar-EG" sz="4800" b="1" dirty="0" smtClean="0">
                <a:solidFill>
                  <a:schemeClr val="bg1"/>
                </a:solidFill>
              </a:rPr>
              <a:t>8- يتضمن </a:t>
            </a:r>
            <a:r>
              <a:rPr lang="ar-EG" sz="4800" b="1" dirty="0">
                <a:solidFill>
                  <a:schemeClr val="bg1"/>
                </a:solidFill>
              </a:rPr>
              <a:t>الإعلان التجاري رسائل تتجاوز الإدراك لتصل إلى ما دون الوعي وبالتالي تؤثر على سلوك المستهلك دون </a:t>
            </a:r>
            <a:r>
              <a:rPr lang="ar-EG" sz="4800" b="1" dirty="0" err="1">
                <a:solidFill>
                  <a:schemeClr val="bg1"/>
                </a:solidFill>
              </a:rPr>
              <a:t>إدراكه.</a:t>
            </a:r>
            <a:r>
              <a:rPr lang="ar-EG" sz="4800" b="1" dirty="0">
                <a:solidFill>
                  <a:schemeClr val="bg1"/>
                </a:solidFill>
              </a:rPr>
              <a:t> </a:t>
            </a:r>
            <a:endParaRPr lang="en-US" sz="4800" dirty="0">
              <a:solidFill>
                <a:schemeClr val="bg1"/>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par>
                                <p:cTn id="9" presetID="17"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lgcorner2.jpg"/>
          <p:cNvPicPr>
            <a:picLocks noChangeAspect="1"/>
          </p:cNvPicPr>
          <p:nvPr/>
        </p:nvPicPr>
        <p:blipFill>
          <a:blip r:embed="rId5" cstate="print"/>
          <a:srcRect/>
          <a:stretch>
            <a:fillRect/>
          </a:stretch>
        </p:blipFill>
        <p:spPr bwMode="auto">
          <a:xfrm>
            <a:off x="0" y="188640"/>
            <a:ext cx="9144000" cy="6553473"/>
          </a:xfrm>
          <a:prstGeom prst="rect">
            <a:avLst/>
          </a:prstGeom>
          <a:noFill/>
          <a:ln w="9525">
            <a:noFill/>
            <a:miter lim="800000"/>
            <a:headEnd/>
            <a:tailEnd/>
          </a:ln>
        </p:spPr>
      </p:pic>
      <p:sp>
        <p:nvSpPr>
          <p:cNvPr id="3" name="مستطيل 2"/>
          <p:cNvSpPr>
            <a:spLocks noChangeArrowheads="1"/>
          </p:cNvSpPr>
          <p:nvPr/>
        </p:nvSpPr>
        <p:spPr bwMode="auto">
          <a:xfrm>
            <a:off x="611560" y="476672"/>
            <a:ext cx="7792393" cy="1754326"/>
          </a:xfrm>
          <a:prstGeom prst="rect">
            <a:avLst/>
          </a:prstGeom>
          <a:noFill/>
          <a:ln w="9525">
            <a:noFill/>
            <a:miter lim="800000"/>
            <a:headEnd/>
            <a:tailEnd/>
          </a:ln>
        </p:spPr>
        <p:txBody>
          <a:bodyPr wrap="square">
            <a:spAutoFit/>
          </a:bodyPr>
          <a:lstStyle/>
          <a:p>
            <a:pPr algn="r" rtl="1"/>
            <a:r>
              <a:rPr lang="ar-EG" sz="3600" b="1" dirty="0"/>
              <a:t>اكتب في الفراغ التالي مثالاً مر بك للترويج لسلعة أو منتج معين بشكل غير مباشر من خلال برنامج أو مسلسل </a:t>
            </a:r>
            <a:r>
              <a:rPr lang="ar-EG" sz="3600" b="1" dirty="0" err="1" smtClean="0"/>
              <a:t>تليفزيوني:</a:t>
            </a:r>
            <a:r>
              <a:rPr lang="ar-EG" sz="3600" b="1" dirty="0" smtClean="0"/>
              <a:t> </a:t>
            </a:r>
            <a:endParaRPr lang="en-US" sz="3600" dirty="0"/>
          </a:p>
        </p:txBody>
      </p:sp>
      <p:sp>
        <p:nvSpPr>
          <p:cNvPr id="5" name="Rectangle 1"/>
          <p:cNvSpPr>
            <a:spLocks noChangeArrowheads="1"/>
          </p:cNvSpPr>
          <p:nvPr/>
        </p:nvSpPr>
        <p:spPr bwMode="auto">
          <a:xfrm>
            <a:off x="0" y="2420888"/>
            <a:ext cx="8748464" cy="1938992"/>
          </a:xfrm>
          <a:prstGeom prst="rect">
            <a:avLst/>
          </a:prstGeom>
          <a:noFill/>
          <a:ln w="9525">
            <a:noFill/>
            <a:miter lim="800000"/>
            <a:headEnd/>
            <a:tailEnd/>
          </a:ln>
        </p:spPr>
        <p:txBody>
          <a:bodyPr wrap="square" anchor="ctr">
            <a:spAutoFit/>
          </a:bodyPr>
          <a:lstStyle/>
          <a:p>
            <a:pPr lvl="0" algn="r" rtl="1"/>
            <a:r>
              <a:rPr lang="ar-SA" sz="4000" b="1" dirty="0" smtClean="0">
                <a:solidFill>
                  <a:srgbClr val="FF0000"/>
                </a:solidFill>
              </a:rPr>
              <a:t>مشروبات </a:t>
            </a:r>
            <a:r>
              <a:rPr lang="ar-SA" sz="4000" b="1" dirty="0" err="1" smtClean="0">
                <a:solidFill>
                  <a:srgbClr val="FF0000"/>
                </a:solidFill>
              </a:rPr>
              <a:t>الطاقة:</a:t>
            </a:r>
            <a:r>
              <a:rPr lang="ar-SA" sz="4000" b="1" dirty="0" smtClean="0">
                <a:solidFill>
                  <a:srgbClr val="FF0000"/>
                </a:solidFill>
              </a:rPr>
              <a:t> </a:t>
            </a:r>
            <a:endParaRPr lang="en-US" sz="4000" dirty="0" smtClean="0">
              <a:solidFill>
                <a:srgbClr val="FF0000"/>
              </a:solidFill>
            </a:endParaRPr>
          </a:p>
          <a:p>
            <a:pPr algn="r" rtl="1"/>
            <a:r>
              <a:rPr lang="ar-SA" sz="4000" b="1" dirty="0" smtClean="0"/>
              <a:t>وإظهار من تناولها عملاق ضخم وهذا فيه تضليل </a:t>
            </a:r>
            <a:r>
              <a:rPr lang="ar-SA" sz="4000" b="1" dirty="0" err="1" smtClean="0"/>
              <a:t>واضح </a:t>
            </a:r>
            <a:r>
              <a:rPr lang="ar-SA" sz="4000" b="1" dirty="0" smtClean="0"/>
              <a:t>– كذب </a:t>
            </a:r>
            <a:r>
              <a:rPr lang="ar-SA" sz="4000" b="1" dirty="0" err="1" smtClean="0"/>
              <a:t>وتهويل.</a:t>
            </a:r>
            <a:r>
              <a:rPr lang="ar-SA" sz="4000" b="1" dirty="0" smtClean="0"/>
              <a:t> </a:t>
            </a:r>
            <a:endParaRPr lang="en-US" sz="4000" dirty="0"/>
          </a:p>
        </p:txBody>
      </p:sp>
      <p:sp>
        <p:nvSpPr>
          <p:cNvPr id="6" name="Rectangle 1"/>
          <p:cNvSpPr>
            <a:spLocks noChangeArrowheads="1"/>
          </p:cNvSpPr>
          <p:nvPr/>
        </p:nvSpPr>
        <p:spPr bwMode="auto">
          <a:xfrm>
            <a:off x="611560" y="4509119"/>
            <a:ext cx="8136904" cy="1938992"/>
          </a:xfrm>
          <a:prstGeom prst="rect">
            <a:avLst/>
          </a:prstGeom>
          <a:noFill/>
          <a:ln w="9525">
            <a:noFill/>
            <a:miter lim="800000"/>
            <a:headEnd/>
            <a:tailEnd/>
          </a:ln>
        </p:spPr>
        <p:txBody>
          <a:bodyPr wrap="square" anchor="ctr">
            <a:spAutoFit/>
          </a:bodyPr>
          <a:lstStyle/>
          <a:p>
            <a:pPr lvl="0" algn="r" rtl="1"/>
            <a:r>
              <a:rPr lang="ar-SA" sz="4000" b="1" dirty="0" smtClean="0">
                <a:solidFill>
                  <a:srgbClr val="FF0000"/>
                </a:solidFill>
              </a:rPr>
              <a:t>المشروبات </a:t>
            </a:r>
            <a:r>
              <a:rPr lang="ar-SA" sz="4000" b="1" dirty="0" err="1" smtClean="0">
                <a:solidFill>
                  <a:srgbClr val="FF0000"/>
                </a:solidFill>
              </a:rPr>
              <a:t>الغازية:</a:t>
            </a:r>
            <a:r>
              <a:rPr lang="ar-SA" sz="4000" b="1" dirty="0" smtClean="0">
                <a:solidFill>
                  <a:srgbClr val="FF0000"/>
                </a:solidFill>
              </a:rPr>
              <a:t> </a:t>
            </a:r>
            <a:endParaRPr lang="en-US" sz="4000" dirty="0" smtClean="0">
              <a:solidFill>
                <a:srgbClr val="FF0000"/>
              </a:solidFill>
            </a:endParaRPr>
          </a:p>
          <a:p>
            <a:pPr algn="r" rtl="1"/>
            <a:r>
              <a:rPr lang="ar-SA" sz="4000" b="1" dirty="0" smtClean="0"/>
              <a:t>إظهار من يتناولها في سعادة لم تحدث له قبل وعدم ذكر أضرارها وهو تضليل واضح.</a:t>
            </a:r>
            <a:endParaRPr lang="en-US" sz="4000" dirty="0"/>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0083 - أصوات طيور الدغل.wav"/>
                                        </p:tgtEl>
                                      </p:cMediaNode>
                                    </p:audio>
                                  </p:subTnLst>
                                </p:cTn>
                              </p:par>
                              <p:par>
                                <p:cTn id="12" presetID="43"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
                                        <p:tgtEl>
                                          <p:spTgt spid="3"/>
                                        </p:tgtEl>
                                      </p:cBhvr>
                                    </p:animEffect>
                                    <p:anim calcmode="lin" valueType="num">
                                      <p:cBhvr>
                                        <p:cTn id="15" dur="400" fill="hold"/>
                                        <p:tgtEl>
                                          <p:spTgt spid="3"/>
                                        </p:tgtEl>
                                        <p:attrNameLst>
                                          <p:attrName>ppt_x</p:attrName>
                                        </p:attrNameLst>
                                      </p:cBhvr>
                                      <p:tavLst>
                                        <p:tav tm="0">
                                          <p:val>
                                            <p:strVal val="#ppt_x"/>
                                          </p:val>
                                        </p:tav>
                                        <p:tav tm="100000">
                                          <p:val>
                                            <p:strVal val="#ppt_x"/>
                                          </p:val>
                                        </p:tav>
                                      </p:tavLst>
                                    </p:anim>
                                    <p:anim calcmode="lin" valueType="num">
                                      <p:cBhvr>
                                        <p:cTn id="16" dur="400" fill="hold"/>
                                        <p:tgtEl>
                                          <p:spTgt spid="3"/>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0083 - أصوات طيور الدغل.wav"/>
                                        </p:tgtEl>
                                      </p:cMediaNode>
                                    </p:audio>
                                  </p:subTnLst>
                                </p:cTn>
                              </p:par>
                            </p:childTnLst>
                          </p:cTn>
                        </p:par>
                      </p:childTnLst>
                    </p:cTn>
                  </p:par>
                  <p:par>
                    <p:cTn id="19" fill="hold">
                      <p:stCondLst>
                        <p:cond delay="indefinite"/>
                      </p:stCondLst>
                      <p:childTnLst>
                        <p:par>
                          <p:cTn id="20" fill="hold">
                            <p:stCondLst>
                              <p:cond delay="0"/>
                            </p:stCondLst>
                            <p:childTnLst>
                              <p:par>
                                <p:cTn id="21" presetID="4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1"/>
                                          </p:val>
                                        </p:tav>
                                        <p:tav tm="100000">
                                          <p:val>
                                            <p:strVal val="#ppt_x"/>
                                          </p:val>
                                        </p:tav>
                                      </p:tavLst>
                                    </p:anim>
                                    <p:anim calcmode="lin" valueType="num">
                                      <p:cBhvr>
                                        <p:cTn id="25" dur="10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4" name="cp_restu.wav"/>
                                        </p:tgtEl>
                                      </p:cMediaNode>
                                    </p:audio>
                                  </p:subTnLst>
                                </p:cTn>
                              </p:par>
                            </p:childTnLst>
                          </p:cTn>
                        </p:par>
                      </p:childTnLst>
                    </p:cTn>
                  </p:par>
                  <p:par>
                    <p:cTn id="26" fill="hold">
                      <p:stCondLst>
                        <p:cond delay="indefinite"/>
                      </p:stCondLst>
                      <p:childTnLst>
                        <p:par>
                          <p:cTn id="27" fill="hold">
                            <p:stCondLst>
                              <p:cond delay="0"/>
                            </p:stCondLst>
                            <p:childTnLst>
                              <p:par>
                                <p:cTn id="28" presetID="40"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1"/>
                                          </p:val>
                                        </p:tav>
                                        <p:tav tm="100000">
                                          <p:val>
                                            <p:strVal val="#ppt_x"/>
                                          </p:val>
                                        </p:tav>
                                      </p:tavLst>
                                    </p:anim>
                                    <p:anim calcmode="lin" valueType="num">
                                      <p:cBhvr>
                                        <p:cTn id="32" dur="10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4" name="cp_restu.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lgcorner2.jpg"/>
          <p:cNvPicPr>
            <a:picLocks noChangeAspect="1"/>
          </p:cNvPicPr>
          <p:nvPr/>
        </p:nvPicPr>
        <p:blipFill>
          <a:blip r:embed="rId5" cstate="print"/>
          <a:stretch>
            <a:fillRect/>
          </a:stretch>
        </p:blipFill>
        <p:spPr bwMode="auto">
          <a:xfrm>
            <a:off x="251521" y="282960"/>
            <a:ext cx="8640958" cy="6480719"/>
          </a:xfrm>
          <a:prstGeom prst="rect">
            <a:avLst/>
          </a:prstGeom>
          <a:solidFill>
            <a:schemeClr val="bg1"/>
          </a:solidFill>
          <a:ln w="9525">
            <a:noFill/>
            <a:miter lim="800000"/>
            <a:headEnd/>
            <a:tailEnd/>
          </a:ln>
        </p:spPr>
      </p:pic>
      <p:sp>
        <p:nvSpPr>
          <p:cNvPr id="3" name="مستطيل 2"/>
          <p:cNvSpPr>
            <a:spLocks noChangeArrowheads="1"/>
          </p:cNvSpPr>
          <p:nvPr/>
        </p:nvSpPr>
        <p:spPr bwMode="auto">
          <a:xfrm>
            <a:off x="755576" y="620688"/>
            <a:ext cx="7648376" cy="1200329"/>
          </a:xfrm>
          <a:prstGeom prst="rect">
            <a:avLst/>
          </a:prstGeom>
          <a:noFill/>
          <a:ln w="9525">
            <a:noFill/>
            <a:miter lim="800000"/>
            <a:headEnd/>
            <a:tailEnd/>
          </a:ln>
        </p:spPr>
        <p:txBody>
          <a:bodyPr wrap="square">
            <a:spAutoFit/>
          </a:bodyPr>
          <a:lstStyle/>
          <a:p>
            <a:pPr lvl="0" algn="r" rtl="1"/>
            <a:r>
              <a:rPr lang="ar-EG" sz="3600" b="1" dirty="0" smtClean="0"/>
              <a:t>9- صمم </a:t>
            </a:r>
            <a:r>
              <a:rPr lang="ar-EG" sz="3600" b="1" dirty="0"/>
              <a:t>في الفراغ التالي إعلاناً تجارياً جيداً بحيث يعرض الحقائق عن منتج ما دون تضليل:</a:t>
            </a:r>
            <a:endParaRPr lang="en-US" sz="3600" dirty="0"/>
          </a:p>
        </p:txBody>
      </p:sp>
      <p:sp>
        <p:nvSpPr>
          <p:cNvPr id="4" name="Rectangle 1"/>
          <p:cNvSpPr>
            <a:spLocks noChangeArrowheads="1"/>
          </p:cNvSpPr>
          <p:nvPr/>
        </p:nvSpPr>
        <p:spPr bwMode="auto">
          <a:xfrm>
            <a:off x="1187624" y="3533528"/>
            <a:ext cx="5688632" cy="1938992"/>
          </a:xfrm>
          <a:prstGeom prst="rect">
            <a:avLst/>
          </a:prstGeom>
          <a:noFill/>
          <a:ln w="9525">
            <a:noFill/>
            <a:miter lim="800000"/>
            <a:headEnd/>
            <a:tailEnd/>
          </a:ln>
        </p:spPr>
        <p:txBody>
          <a:bodyPr wrap="square" anchor="ctr">
            <a:spAutoFit/>
          </a:bodyPr>
          <a:lstStyle/>
          <a:p>
            <a:pPr algn="ctr" rtl="1"/>
            <a:r>
              <a:rPr lang="ar-SA" sz="4000" b="1" dirty="0" smtClean="0">
                <a:solidFill>
                  <a:srgbClr val="FF0000"/>
                </a:solidFill>
              </a:rPr>
              <a:t>أقراص </a:t>
            </a:r>
            <a:r>
              <a:rPr lang="ar-SA" sz="4000" b="1" dirty="0" err="1" smtClean="0">
                <a:solidFill>
                  <a:srgbClr val="FF0000"/>
                </a:solidFill>
              </a:rPr>
              <a:t>بنادول.</a:t>
            </a:r>
            <a:r>
              <a:rPr lang="ar-SA" sz="4000" b="1" dirty="0" smtClean="0">
                <a:solidFill>
                  <a:srgbClr val="FF0000"/>
                </a:solidFill>
              </a:rPr>
              <a:t> </a:t>
            </a:r>
            <a:endParaRPr lang="en-US" sz="4000" dirty="0" smtClean="0">
              <a:solidFill>
                <a:srgbClr val="FF0000"/>
              </a:solidFill>
            </a:endParaRPr>
          </a:p>
          <a:p>
            <a:pPr algn="ctr" rtl="1"/>
            <a:r>
              <a:rPr lang="ar-SA" sz="4000" b="1" dirty="0" smtClean="0">
                <a:solidFill>
                  <a:srgbClr val="FF0000"/>
                </a:solidFill>
              </a:rPr>
              <a:t>يزيل </a:t>
            </a:r>
            <a:r>
              <a:rPr lang="ar-SA" sz="4000" b="1" dirty="0" err="1" smtClean="0">
                <a:solidFill>
                  <a:srgbClr val="FF0000"/>
                </a:solidFill>
              </a:rPr>
              <a:t>الصداع </a:t>
            </a:r>
            <a:r>
              <a:rPr lang="ar-SA" sz="4000" b="1" dirty="0" smtClean="0">
                <a:solidFill>
                  <a:srgbClr val="FF0000"/>
                </a:solidFill>
              </a:rPr>
              <a:t>– خافض للحرارة.</a:t>
            </a:r>
            <a:endParaRPr lang="en-US" sz="4000" dirty="0" smtClean="0">
              <a:solidFill>
                <a:srgbClr val="FF0000"/>
              </a:solidFill>
            </a:endParaRPr>
          </a:p>
          <a:p>
            <a:pPr algn="ctr" rtl="1"/>
            <a:r>
              <a:rPr lang="ar-SA" sz="4000" b="1" dirty="0" smtClean="0">
                <a:solidFill>
                  <a:srgbClr val="FF0000"/>
                </a:solidFill>
              </a:rPr>
              <a:t>يحفظ في مكان بارد.</a:t>
            </a:r>
            <a:endParaRPr lang="en-US" sz="4000" dirty="0">
              <a:solidFill>
                <a:srgbClr val="FF0000"/>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par>
                                <p:cTn id="10" presetID="50" presetClass="entr" presetSubtype="0" decel="10000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1"/>
                                          </p:val>
                                        </p:tav>
                                        <p:tav tm="100000">
                                          <p:val>
                                            <p:strVal val="#ppt_x"/>
                                          </p:val>
                                        </p:tav>
                                      </p:tavLst>
                                    </p:anim>
                                    <p:anim calcmode="lin" valueType="num">
                                      <p:cBhvr>
                                        <p:cTn id="21" dur="10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cp_restu.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5" cstate="print">
            <a:lum bright="20000" contrast="56000"/>
          </a:blip>
          <a:srcRect/>
          <a:stretch>
            <a:fillRect/>
          </a:stretch>
        </p:blipFill>
        <p:spPr bwMode="auto">
          <a:xfrm>
            <a:off x="0" y="144017"/>
            <a:ext cx="9144000" cy="6597351"/>
          </a:xfrm>
          <a:prstGeom prst="rect">
            <a:avLst/>
          </a:prstGeom>
          <a:noFill/>
          <a:ln w="9525">
            <a:noFill/>
            <a:miter lim="800000"/>
            <a:headEnd/>
            <a:tailEnd/>
          </a:ln>
        </p:spPr>
      </p:pic>
      <p:sp>
        <p:nvSpPr>
          <p:cNvPr id="3" name="Rectangle 1"/>
          <p:cNvSpPr>
            <a:spLocks noChangeArrowheads="1"/>
          </p:cNvSpPr>
          <p:nvPr/>
        </p:nvSpPr>
        <p:spPr bwMode="auto">
          <a:xfrm>
            <a:off x="755576" y="692696"/>
            <a:ext cx="7492107" cy="1200329"/>
          </a:xfrm>
          <a:prstGeom prst="rect">
            <a:avLst/>
          </a:prstGeom>
          <a:noFill/>
          <a:ln w="9525">
            <a:noFill/>
            <a:miter lim="800000"/>
            <a:headEnd/>
            <a:tailEnd/>
          </a:ln>
        </p:spPr>
        <p:txBody>
          <a:bodyPr wrap="square" anchor="ctr">
            <a:spAutoFit/>
          </a:bodyPr>
          <a:lstStyle/>
          <a:p>
            <a:pPr lvl="0" algn="r" rtl="1"/>
            <a:r>
              <a:rPr lang="ar-EG" sz="3600" b="1" dirty="0" smtClean="0">
                <a:solidFill>
                  <a:srgbClr val="002060"/>
                </a:solidFill>
              </a:rPr>
              <a:t>10- أعد </a:t>
            </a:r>
            <a:r>
              <a:rPr lang="ar-EG" sz="3600" b="1" dirty="0">
                <a:solidFill>
                  <a:srgbClr val="002060"/>
                </a:solidFill>
              </a:rPr>
              <a:t>كتابة الإعلان التجاري السابق بإدخال معلومات مضللة عن المنتج:</a:t>
            </a:r>
            <a:endParaRPr lang="en-US" sz="3600" dirty="0">
              <a:solidFill>
                <a:srgbClr val="002060"/>
              </a:solidFill>
            </a:endParaRPr>
          </a:p>
        </p:txBody>
      </p:sp>
      <p:sp>
        <p:nvSpPr>
          <p:cNvPr id="4" name="Rectangle 1"/>
          <p:cNvSpPr>
            <a:spLocks noChangeArrowheads="1"/>
          </p:cNvSpPr>
          <p:nvPr/>
        </p:nvSpPr>
        <p:spPr bwMode="auto">
          <a:xfrm>
            <a:off x="683568" y="3284984"/>
            <a:ext cx="7272808" cy="1323439"/>
          </a:xfrm>
          <a:prstGeom prst="rect">
            <a:avLst/>
          </a:prstGeom>
          <a:noFill/>
          <a:ln w="9525">
            <a:noFill/>
            <a:miter lim="800000"/>
            <a:headEnd/>
            <a:tailEnd/>
          </a:ln>
        </p:spPr>
        <p:txBody>
          <a:bodyPr wrap="square" anchor="ctr">
            <a:spAutoFit/>
          </a:bodyPr>
          <a:lstStyle/>
          <a:p>
            <a:pPr algn="ctr" rtl="1"/>
            <a:r>
              <a:rPr lang="ar-SA" sz="4000" b="1" dirty="0" smtClean="0">
                <a:solidFill>
                  <a:srgbClr val="FF0000"/>
                </a:solidFill>
              </a:rPr>
              <a:t>وداعاً </a:t>
            </a:r>
            <a:r>
              <a:rPr lang="ar-SA" sz="4000" b="1" dirty="0" err="1" smtClean="0">
                <a:solidFill>
                  <a:srgbClr val="FF0000"/>
                </a:solidFill>
              </a:rPr>
              <a:t>للصداع </a:t>
            </a:r>
            <a:r>
              <a:rPr lang="ar-SA" sz="4000" b="1" dirty="0" smtClean="0">
                <a:solidFill>
                  <a:srgbClr val="FF0000"/>
                </a:solidFill>
              </a:rPr>
              <a:t>– يزيل الصداع في </a:t>
            </a:r>
            <a:r>
              <a:rPr lang="ar-SA" sz="4000" b="1" dirty="0" err="1" smtClean="0">
                <a:solidFill>
                  <a:srgbClr val="FF0000"/>
                </a:solidFill>
              </a:rPr>
              <a:t>لحظات.</a:t>
            </a:r>
            <a:r>
              <a:rPr lang="ar-SA" sz="4000" b="1" dirty="0" smtClean="0">
                <a:solidFill>
                  <a:srgbClr val="FF0000"/>
                </a:solidFill>
              </a:rPr>
              <a:t> </a:t>
            </a:r>
            <a:endParaRPr lang="en-US" sz="4000" dirty="0" smtClean="0">
              <a:solidFill>
                <a:srgbClr val="FF0000"/>
              </a:solidFill>
            </a:endParaRPr>
          </a:p>
          <a:p>
            <a:pPr algn="ctr" rtl="1"/>
            <a:r>
              <a:rPr lang="ar-SA" sz="4000" b="1" dirty="0" smtClean="0">
                <a:solidFill>
                  <a:srgbClr val="FF0000"/>
                </a:solidFill>
              </a:rPr>
              <a:t>الحل السحري للقضاء على ارتفاع الحرارة.</a:t>
            </a:r>
            <a:endParaRPr lang="en-US" sz="4000" b="1" dirty="0">
              <a:solidFill>
                <a:srgbClr val="FF0000"/>
              </a:solidFill>
              <a:latin typeface="Calibri" pitchFamily="34" charset="0"/>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lert.wav"/>
                                        </p:tgtEl>
                                      </p:cMediaNode>
                                    </p:audio>
                                  </p:subTnLst>
                                </p:cTn>
                              </p:par>
                              <p:par>
                                <p:cTn id="11" presetID="39" presetClass="entr" presetSubtype="0" accel="10000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alert.wav"/>
                                        </p:tgtEl>
                                      </p:cMediaNode>
                                    </p:audio>
                                  </p:subTnLst>
                                </p:cTn>
                              </p:par>
                            </p:childTnLst>
                          </p:cTn>
                        </p:par>
                      </p:childTnLst>
                    </p:cTn>
                  </p:par>
                  <p:par>
                    <p:cTn id="17" fill="hold">
                      <p:stCondLst>
                        <p:cond delay="indefinite"/>
                      </p:stCondLst>
                      <p:childTnLst>
                        <p:par>
                          <p:cTn id="18" fill="hold">
                            <p:stCondLst>
                              <p:cond delay="0"/>
                            </p:stCondLst>
                            <p:childTnLst>
                              <p:par>
                                <p:cTn id="19" presetID="4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1"/>
                                          </p:val>
                                        </p:tav>
                                        <p:tav tm="100000">
                                          <p:val>
                                            <p:strVal val="#ppt_x"/>
                                          </p:val>
                                        </p:tav>
                                      </p:tavLst>
                                    </p:anim>
                                    <p:anim calcmode="lin" valueType="num">
                                      <p:cBhvr>
                                        <p:cTn id="23" dur="10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4" name="cp_restu.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085.WMF"/>
          <p:cNvPicPr>
            <a:picLocks noChangeAspect="1"/>
          </p:cNvPicPr>
          <p:nvPr/>
        </p:nvPicPr>
        <p:blipFill>
          <a:blip r:embed="rId5" cstate="print">
            <a:lum bright="-16000" contrast="50000"/>
          </a:blip>
          <a:stretch>
            <a:fillRect/>
          </a:stretch>
        </p:blipFill>
        <p:spPr>
          <a:xfrm>
            <a:off x="251520" y="332656"/>
            <a:ext cx="8695928" cy="1656184"/>
          </a:xfrm>
          <a:prstGeom prst="rect">
            <a:avLst/>
          </a:prstGeom>
          <a:noFill/>
          <a:ln>
            <a:noFill/>
          </a:ln>
          <a:effectLst>
            <a:outerShdw blurRad="225425" dist="50800" dir="5220000" algn="ctr">
              <a:srgbClr val="000000">
                <a:alpha val="33000"/>
              </a:srgbClr>
            </a:outerShdw>
          </a:effectLst>
        </p:spPr>
      </p:pic>
      <p:sp>
        <p:nvSpPr>
          <p:cNvPr id="3" name="Flowchart: Alternate Process 2"/>
          <p:cNvSpPr/>
          <p:nvPr/>
        </p:nvSpPr>
        <p:spPr>
          <a:xfrm>
            <a:off x="1403648" y="620688"/>
            <a:ext cx="6421221" cy="1050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EG" sz="5400" b="1" dirty="0"/>
              <a:t>الخطوة الأولى من المشروع</a:t>
            </a:r>
            <a:endParaRPr lang="en-US" sz="5400" b="1" dirty="0">
              <a:solidFill>
                <a:schemeClr val="bg1"/>
              </a:solidFill>
              <a:latin typeface="Calibri" pitchFamily="34" charset="0"/>
            </a:endParaRPr>
          </a:p>
        </p:txBody>
      </p:sp>
      <p:pic>
        <p:nvPicPr>
          <p:cNvPr id="4" name="صورة 3" descr="lgcorner2.jpg"/>
          <p:cNvPicPr>
            <a:picLocks noChangeAspect="1"/>
          </p:cNvPicPr>
          <p:nvPr/>
        </p:nvPicPr>
        <p:blipFill>
          <a:blip r:embed="rId6" cstate="print">
            <a:lum bright="-10000" contrast="60000"/>
          </a:blip>
          <a:stretch>
            <a:fillRect/>
          </a:stretch>
        </p:blipFill>
        <p:spPr bwMode="auto">
          <a:xfrm>
            <a:off x="323528" y="2132856"/>
            <a:ext cx="8424936" cy="4420344"/>
          </a:xfrm>
          <a:prstGeom prst="roundRect">
            <a:avLst/>
          </a:prstGeom>
          <a:noFill/>
          <a:ln w="9525">
            <a:noFill/>
            <a:miter lim="800000"/>
            <a:headEnd/>
            <a:tailEnd/>
          </a:ln>
        </p:spPr>
      </p:pic>
      <p:sp>
        <p:nvSpPr>
          <p:cNvPr id="5" name="مستطيل 4"/>
          <p:cNvSpPr>
            <a:spLocks noChangeArrowheads="1"/>
          </p:cNvSpPr>
          <p:nvPr/>
        </p:nvSpPr>
        <p:spPr bwMode="auto">
          <a:xfrm>
            <a:off x="683568" y="2420888"/>
            <a:ext cx="7632848" cy="3970318"/>
          </a:xfrm>
          <a:prstGeom prst="rect">
            <a:avLst/>
          </a:prstGeom>
          <a:noFill/>
          <a:ln w="9525">
            <a:noFill/>
            <a:miter lim="800000"/>
            <a:headEnd/>
            <a:tailEnd/>
          </a:ln>
        </p:spPr>
        <p:txBody>
          <a:bodyPr wrap="square">
            <a:spAutoFit/>
          </a:bodyPr>
          <a:lstStyle/>
          <a:p>
            <a:pPr algn="ctr" rtl="1"/>
            <a:r>
              <a:rPr lang="ar-EG" sz="3600" b="1" dirty="0"/>
              <a:t>ابحث عن نص من نصوص وسائل </a:t>
            </a:r>
            <a:r>
              <a:rPr lang="ar-EG" sz="3600" b="1" dirty="0" err="1"/>
              <a:t>الإعلام </a:t>
            </a:r>
            <a:r>
              <a:rPr lang="ar-EG" sz="3600" b="1" dirty="0"/>
              <a:t>(أحد الإعلانات، مقال في صحيفة، مدونة في موقع، مقطع فيلم) يحتوي على معلومات كاذبة أو مضللة حول الموضوع، وبين كيف تعرفت على ما هو صحيح وما هو غير صحيح في الرسالة أو النص الإعلامي، وكيف اكتشفت نوع التضليل الذي تضمنته.</a:t>
            </a:r>
            <a:endParaRPr lang="en-US" sz="3600" dirty="0"/>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son notify.wav"/>
                                        </p:tgtEl>
                                      </p:cMediaNode>
                                    </p:audio>
                                  </p:subTnLst>
                                </p:cTn>
                              </p:par>
                              <p:par>
                                <p:cTn id="8" presetID="16" presetClass="entr" presetSubtype="2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4" name="0916 - ping.wav"/>
                                        </p:tgtEl>
                                      </p:cMediaNode>
                                    </p:audio>
                                  </p:sub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4" name="0916 - pin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37134" y="806115"/>
            <a:ext cx="4674268" cy="4620128"/>
          </a:xfrm>
          <a:prstGeom prst="rect">
            <a:avLst/>
          </a:prstGeom>
          <a:blipFill dpi="0" rotWithShape="1">
            <a:blip r:embed="rId4" cstate="print">
              <a:extLst>
                <a:ext uri="{28A0092B-C50C-407E-A947-70E740481C1C}">
                  <a14:useLocalDpi xmlns=""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rot="21298818">
            <a:off x="2412486" y="2775102"/>
            <a:ext cx="4301177" cy="923330"/>
          </a:xfrm>
          <a:prstGeom prst="rect">
            <a:avLst/>
          </a:prstGeom>
        </p:spPr>
        <p:txBody>
          <a:bodyPr wrap="none">
            <a:spAutoFit/>
          </a:bodyPr>
          <a:lstStyle/>
          <a:p>
            <a:pPr algn="r" rtl="1"/>
            <a:r>
              <a:rPr lang="ar-SA" sz="5400" b="1" dirty="0" smtClean="0">
                <a:effectLst/>
                <a:latin typeface="Calibri" panose="020F0502020204030204" pitchFamily="34" charset="0"/>
                <a:ea typeface="Calibri" panose="020F0502020204030204" pitchFamily="34" charset="0"/>
                <a:cs typeface="Times New Roman" panose="02020603050405020304" pitchFamily="18" charset="0"/>
              </a:rPr>
              <a:t>تابع </a:t>
            </a:r>
            <a:r>
              <a:rPr lang="ar-EG" sz="5400" b="1" dirty="0" smtClean="0">
                <a:effectLst/>
                <a:latin typeface="Calibri" panose="020F0502020204030204" pitchFamily="34" charset="0"/>
                <a:ea typeface="Calibri" panose="020F0502020204030204" pitchFamily="34" charset="0"/>
                <a:cs typeface="Times New Roman" panose="02020603050405020304" pitchFamily="18" charset="0"/>
              </a:rPr>
              <a:t>نشاطات </a:t>
            </a:r>
            <a:r>
              <a:rPr lang="ar-EG" sz="5400" b="1" dirty="0" smtClean="0">
                <a:effectLst/>
                <a:latin typeface="Calibri" panose="020F0502020204030204" pitchFamily="34" charset="0"/>
                <a:ea typeface="Calibri" panose="020F0502020204030204" pitchFamily="34" charset="0"/>
                <a:cs typeface="Times New Roman" panose="02020603050405020304" pitchFamily="18" charset="0"/>
              </a:rPr>
              <a:t>التعلّم</a:t>
            </a:r>
            <a:endParaRPr lang="en-US" sz="5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2031476209"/>
      </p:ext>
    </p:extLst>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398 - da-yoing.wav"/>
                                        </p:tgtEl>
                                      </p:cMediaNode>
                                    </p:audio>
                                  </p:subTnLst>
                                </p:cTn>
                              </p:par>
                              <p:par>
                                <p:cTn id="11" presetID="49" presetClass="entr" presetSubtype="0" de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g_1355588188_340.png"/>
          <p:cNvPicPr>
            <a:picLocks noChangeAspect="1"/>
          </p:cNvPicPr>
          <p:nvPr/>
        </p:nvPicPr>
        <p:blipFill>
          <a:blip r:embed="rId5" cstate="print">
            <a:duotone>
              <a:schemeClr val="accent2">
                <a:shade val="45000"/>
                <a:satMod val="135000"/>
              </a:schemeClr>
              <a:prstClr val="white"/>
            </a:duotone>
            <a:lum contrast="70000"/>
          </a:blip>
          <a:stretch>
            <a:fillRect/>
          </a:stretch>
        </p:blipFill>
        <p:spPr bwMode="auto">
          <a:xfrm>
            <a:off x="2663280" y="260648"/>
            <a:ext cx="6480720" cy="1440160"/>
          </a:xfrm>
          <a:prstGeom prst="rect">
            <a:avLst/>
          </a:prstGeom>
          <a:noFill/>
          <a:ln w="9525">
            <a:noFill/>
            <a:miter lim="800000"/>
            <a:headEnd/>
            <a:tailEnd/>
          </a:ln>
        </p:spPr>
      </p:pic>
      <p:sp>
        <p:nvSpPr>
          <p:cNvPr id="3" name="مستطيل 2"/>
          <p:cNvSpPr>
            <a:spLocks noChangeArrowheads="1"/>
          </p:cNvSpPr>
          <p:nvPr/>
        </p:nvSpPr>
        <p:spPr bwMode="auto">
          <a:xfrm>
            <a:off x="3059832" y="404664"/>
            <a:ext cx="4788569" cy="1107996"/>
          </a:xfrm>
          <a:prstGeom prst="rect">
            <a:avLst/>
          </a:prstGeom>
          <a:noFill/>
          <a:ln w="9525">
            <a:noFill/>
            <a:miter lim="800000"/>
            <a:headEnd/>
            <a:tailEnd/>
          </a:ln>
        </p:spPr>
        <p:txBody>
          <a:bodyPr wrap="square">
            <a:spAutoFit/>
          </a:bodyPr>
          <a:lstStyle/>
          <a:p>
            <a:pPr algn="ctr" rtl="1"/>
            <a:r>
              <a:rPr lang="ar-EG" sz="6600" b="1" dirty="0"/>
              <a:t>مهارات حياتية</a:t>
            </a:r>
            <a:endParaRPr lang="en-US" sz="6600" b="1" dirty="0">
              <a:ln w="12700">
                <a:solidFill>
                  <a:schemeClr val="tx1"/>
                </a:solidFill>
                <a:prstDash val="solid"/>
              </a:ln>
              <a:solidFill>
                <a:srgbClr val="FF00FF"/>
              </a:solidFill>
              <a:effectLst>
                <a:outerShdw blurRad="41275" dist="20320" dir="1800000" algn="tl" rotWithShape="0">
                  <a:srgbClr val="000000">
                    <a:alpha val="40000"/>
                  </a:srgbClr>
                </a:outerShdw>
              </a:effectLst>
            </a:endParaRPr>
          </a:p>
        </p:txBody>
      </p:sp>
      <p:pic>
        <p:nvPicPr>
          <p:cNvPr id="4" name="صورة 3" descr="gv-18.png"/>
          <p:cNvPicPr>
            <a:picLocks noChangeAspect="1"/>
          </p:cNvPicPr>
          <p:nvPr/>
        </p:nvPicPr>
        <p:blipFill>
          <a:blip r:embed="rId6" cstate="print"/>
          <a:stretch>
            <a:fillRect/>
          </a:stretch>
        </p:blipFill>
        <p:spPr bwMode="auto">
          <a:xfrm>
            <a:off x="251520" y="2636912"/>
            <a:ext cx="8568952" cy="4077072"/>
          </a:xfrm>
          <a:prstGeom prst="rect">
            <a:avLst/>
          </a:prstGeom>
          <a:noFill/>
          <a:ln w="9525">
            <a:noFill/>
            <a:miter lim="800000"/>
            <a:headEnd/>
            <a:tailEnd/>
          </a:ln>
        </p:spPr>
      </p:pic>
      <p:sp>
        <p:nvSpPr>
          <p:cNvPr id="5" name="مستطيل 4"/>
          <p:cNvSpPr>
            <a:spLocks noChangeArrowheads="1"/>
          </p:cNvSpPr>
          <p:nvPr/>
        </p:nvSpPr>
        <p:spPr bwMode="auto">
          <a:xfrm>
            <a:off x="827584" y="3501008"/>
            <a:ext cx="7183760" cy="1938992"/>
          </a:xfrm>
          <a:prstGeom prst="rect">
            <a:avLst/>
          </a:prstGeom>
          <a:noFill/>
          <a:ln w="9525">
            <a:noFill/>
            <a:miter lim="800000"/>
            <a:headEnd/>
            <a:tailEnd/>
          </a:ln>
        </p:spPr>
        <p:txBody>
          <a:bodyPr wrap="square">
            <a:spAutoFit/>
          </a:bodyPr>
          <a:lstStyle/>
          <a:p>
            <a:pPr algn="r" rtl="1"/>
            <a:r>
              <a:rPr lang="ar-EG" sz="4000" b="1" dirty="0"/>
              <a:t>لا تتعجل في إصدار الأحكام على الناس من أول موقف، فقد يتبين لك لاحقاً ما لم تكن تعرفه عنهم.</a:t>
            </a:r>
            <a:endParaRPr lang="en-US" sz="4000" dirty="0"/>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par>
                                <p:cTn id="11" presetID="35"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style.rotation</p:attrName>
                                        </p:attrNameLst>
                                      </p:cBhvr>
                                      <p:tavLst>
                                        <p:tav tm="0">
                                          <p:val>
                                            <p:fltVal val="720"/>
                                          </p:val>
                                        </p:tav>
                                        <p:tav tm="100000">
                                          <p:val>
                                            <p:fltVal val="0"/>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11"/>
                                            </p:cond>
                                          </p:stCondLst>
                                          <p:endCondLst>
                                            <p:cond evt="onStopAudio" delay="0">
                                              <p:tgtEl>
                                                <p:sldTgt/>
                                              </p:tgtEl>
                                            </p:cond>
                                          </p:endCondLst>
                                        </p:cTn>
                                        <p:tgtEl>
                                          <p:sndTgt r:embed="rId3" name="coin.wav"/>
                                        </p:tgtEl>
                                      </p:cMediaNode>
                                    </p:audio>
                                  </p:sub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slide(fromBottom)">
                                      <p:cBhvr>
                                        <p:cTn id="21" dur="500"/>
                                        <p:tgtEl>
                                          <p:spTgt spid="4"/>
                                        </p:tgtEl>
                                      </p:cBhvr>
                                    </p:animEffect>
                                  </p:childTnLst>
                                  <p:subTnLst>
                                    <p:audio>
                                      <p:cMediaNode>
                                        <p:cTn display="0" masterRel="sameClick">
                                          <p:stCondLst>
                                            <p:cond evt="begin" delay="0">
                                              <p:tn val="19"/>
                                            </p:cond>
                                          </p:stCondLst>
                                          <p:endCondLst>
                                            <p:cond evt="onStopAudio" delay="0">
                                              <p:tgtEl>
                                                <p:sldTgt/>
                                              </p:tgtEl>
                                            </p:cond>
                                          </p:endCondLst>
                                        </p:cTn>
                                        <p:tgtEl>
                                          <p:sndTgt r:embed="rId4" name="1131 - stapler.wav"/>
                                        </p:tgtEl>
                                      </p:cMediaNode>
                                    </p:audio>
                                  </p:subTnLst>
                                </p:cTn>
                              </p:par>
                              <p:par>
                                <p:cTn id="22" presetID="12" presetClass="entr" presetSubtype="4"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slide(fromBottom)">
                                      <p:cBhvr>
                                        <p:cTn id="24" dur="500"/>
                                        <p:tgtEl>
                                          <p:spTgt spid="5"/>
                                        </p:tgtEl>
                                      </p:cBhvr>
                                    </p:animEffect>
                                  </p:childTnLst>
                                  <p:subTnLst>
                                    <p:audio>
                                      <p:cMediaNode>
                                        <p:cTn display="0" masterRel="sameClick">
                                          <p:stCondLst>
                                            <p:cond evt="begin" delay="0">
                                              <p:tn val="22"/>
                                            </p:cond>
                                          </p:stCondLst>
                                          <p:endCondLst>
                                            <p:cond evt="onStopAudio" delay="0">
                                              <p:tgtEl>
                                                <p:sldTgt/>
                                              </p:tgtEl>
                                            </p:cond>
                                          </p:endCondLst>
                                        </p:cTn>
                                        <p:tgtEl>
                                          <p:sndTgt r:embed="rId4" name="1131 - stapl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4" cstate="print">
            <a:lum bright="100000"/>
          </a:blip>
          <a:stretch>
            <a:fillRect/>
          </a:stretch>
        </p:blipFill>
        <p:spPr bwMode="auto">
          <a:xfrm>
            <a:off x="467544" y="1196752"/>
            <a:ext cx="8136904" cy="4248472"/>
          </a:xfrm>
          <a:prstGeom prst="rect">
            <a:avLst/>
          </a:prstGeom>
          <a:noFill/>
          <a:ln w="9525">
            <a:noFill/>
            <a:miter lim="800000"/>
            <a:headEnd/>
            <a:tailEnd/>
          </a:ln>
          <a:scene3d>
            <a:camera prst="orthographicFront"/>
            <a:lightRig rig="threePt" dir="t"/>
          </a:scene3d>
          <a:sp3d extrusionH="95250">
            <a:bevelT w="6350"/>
          </a:sp3d>
        </p:spPr>
      </p:pic>
      <p:sp>
        <p:nvSpPr>
          <p:cNvPr id="3" name="Rectangle 1"/>
          <p:cNvSpPr>
            <a:spLocks noChangeArrowheads="1"/>
          </p:cNvSpPr>
          <p:nvPr/>
        </p:nvSpPr>
        <p:spPr bwMode="auto">
          <a:xfrm>
            <a:off x="899592" y="1463293"/>
            <a:ext cx="7272808" cy="3477875"/>
          </a:xfrm>
          <a:prstGeom prst="rect">
            <a:avLst/>
          </a:prstGeom>
          <a:noFill/>
          <a:ln w="9525">
            <a:noFill/>
            <a:miter lim="800000"/>
            <a:headEnd/>
            <a:tailEnd/>
          </a:ln>
        </p:spPr>
        <p:txBody>
          <a:bodyPr anchor="ctr">
            <a:spAutoFit/>
          </a:bodyPr>
          <a:lstStyle/>
          <a:p>
            <a:pPr lvl="0" algn="ctr" rtl="1"/>
            <a:r>
              <a:rPr lang="ar-EG" sz="4400" b="1" dirty="0" smtClean="0">
                <a:solidFill>
                  <a:srgbClr val="002060"/>
                </a:solidFill>
              </a:rPr>
              <a:t>5- يمارس </a:t>
            </a:r>
            <a:r>
              <a:rPr lang="ar-EG" sz="4400" b="1" dirty="0">
                <a:solidFill>
                  <a:srgbClr val="002060"/>
                </a:solidFill>
              </a:rPr>
              <a:t>بعضنا أنواعاً من القولبة والتنميط السلبي عندما نضع مجموعة من الناس في قوالب عامة جامدة، بناء على موقف عاطفي، أو حكم متعجل غير مدروس.</a:t>
            </a:r>
            <a:endParaRPr lang="en-US" sz="4400" dirty="0">
              <a:solidFill>
                <a:srgbClr val="002060"/>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indows XP Hardware Remove.wav"/>
                                        </p:tgtEl>
                                      </p:cMediaNode>
                                    </p:audio>
                                  </p:subTnLst>
                                </p:cTn>
                              </p:par>
                              <p:par>
                                <p:cTn id="10" presetID="50" presetClass="entr" presetSubtype="0" decel="10000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Windows XP Hardware Remov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agesCARN44A5.gif"/>
          <p:cNvPicPr>
            <a:picLocks noChangeAspect="1"/>
          </p:cNvPicPr>
          <p:nvPr/>
        </p:nvPicPr>
        <p:blipFill>
          <a:blip r:embed="rId4" cstate="print">
            <a:lum contrast="56000"/>
          </a:blip>
          <a:srcRect/>
          <a:stretch>
            <a:fillRect/>
          </a:stretch>
        </p:blipFill>
        <p:spPr bwMode="auto">
          <a:xfrm>
            <a:off x="711200" y="765175"/>
            <a:ext cx="7894638" cy="5327650"/>
          </a:xfrm>
          <a:prstGeom prst="rect">
            <a:avLst/>
          </a:prstGeom>
          <a:noFill/>
          <a:ln w="9525">
            <a:noFill/>
            <a:miter lim="800000"/>
            <a:headEnd/>
            <a:tailEnd/>
          </a:ln>
        </p:spPr>
      </p:pic>
      <p:sp>
        <p:nvSpPr>
          <p:cNvPr id="3" name="Rectangle 1"/>
          <p:cNvSpPr>
            <a:spLocks noChangeArrowheads="1"/>
          </p:cNvSpPr>
          <p:nvPr/>
        </p:nvSpPr>
        <p:spPr bwMode="auto">
          <a:xfrm>
            <a:off x="1331640" y="1340768"/>
            <a:ext cx="6477000" cy="3785652"/>
          </a:xfrm>
          <a:prstGeom prst="rect">
            <a:avLst/>
          </a:prstGeom>
          <a:noFill/>
          <a:ln w="9525">
            <a:noFill/>
            <a:miter lim="800000"/>
            <a:headEnd/>
            <a:tailEnd/>
          </a:ln>
        </p:spPr>
        <p:txBody>
          <a:bodyPr anchor="ctr">
            <a:spAutoFit/>
          </a:bodyPr>
          <a:lstStyle/>
          <a:p>
            <a:pPr algn="ctr" rtl="1"/>
            <a:r>
              <a:rPr lang="ar-EG" sz="4800" b="1" dirty="0"/>
              <a:t>عد إلى كتاب المادة العلمية واقرأ </a:t>
            </a:r>
            <a:r>
              <a:rPr lang="ar-EG" sz="4800" b="1" dirty="0" err="1"/>
              <a:t>مقال </a:t>
            </a:r>
            <a:r>
              <a:rPr lang="ar-EG" sz="4800" b="1" dirty="0"/>
              <a:t>"القولبة: </a:t>
            </a:r>
            <a:r>
              <a:rPr lang="ar-EG" sz="4800" b="1" dirty="0" err="1"/>
              <a:t>تحيزات</a:t>
            </a:r>
            <a:r>
              <a:rPr lang="ar-EG" sz="4800" b="1" dirty="0"/>
              <a:t> ضد الآخرين" </a:t>
            </a:r>
            <a:r>
              <a:rPr lang="ar-EG" sz="4800" b="1" dirty="0" smtClean="0"/>
              <a:t>للكاتب</a:t>
            </a:r>
          </a:p>
          <a:p>
            <a:pPr algn="ctr" rtl="1"/>
            <a:r>
              <a:rPr lang="ar-EG" sz="4800" b="1" dirty="0" smtClean="0"/>
              <a:t> </a:t>
            </a:r>
            <a:r>
              <a:rPr lang="ar-EG" sz="4800" b="1" dirty="0"/>
              <a:t>د.عبد الله البريدي، ثم أجب عن الأسئلة التالية:</a:t>
            </a:r>
            <a:endParaRPr lang="en-US" sz="4800" dirty="0"/>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شغل نجلاء\خلفيات وبراويز وصور\New folder\البراويز\البراويز\0151.bmp"/>
          <p:cNvPicPr>
            <a:picLocks noChangeAspect="1" noChangeArrowheads="1"/>
          </p:cNvPicPr>
          <p:nvPr/>
        </p:nvPicPr>
        <p:blipFill>
          <a:blip r:embed="rId5" cstate="print">
            <a:lum contrast="44000"/>
          </a:blip>
          <a:srcRect/>
          <a:stretch>
            <a:fillRect/>
          </a:stretch>
        </p:blipFill>
        <p:spPr bwMode="auto">
          <a:xfrm>
            <a:off x="107504" y="764704"/>
            <a:ext cx="8964488" cy="5400600"/>
          </a:xfrm>
          <a:prstGeom prst="rect">
            <a:avLst/>
          </a:prstGeom>
          <a:noFill/>
          <a:ln w="9525">
            <a:noFill/>
            <a:miter lim="800000"/>
            <a:headEnd/>
            <a:tailEnd/>
          </a:ln>
        </p:spPr>
      </p:pic>
      <p:sp>
        <p:nvSpPr>
          <p:cNvPr id="3" name="مستطيل 2"/>
          <p:cNvSpPr>
            <a:spLocks noChangeArrowheads="1"/>
          </p:cNvSpPr>
          <p:nvPr/>
        </p:nvSpPr>
        <p:spPr bwMode="auto">
          <a:xfrm>
            <a:off x="1259632" y="1628800"/>
            <a:ext cx="7056784" cy="707886"/>
          </a:xfrm>
          <a:prstGeom prst="rect">
            <a:avLst/>
          </a:prstGeom>
          <a:noFill/>
          <a:ln w="9525">
            <a:noFill/>
            <a:miter lim="800000"/>
            <a:headEnd/>
            <a:tailEnd/>
          </a:ln>
        </p:spPr>
        <p:txBody>
          <a:bodyPr wrap="square">
            <a:spAutoFit/>
          </a:bodyPr>
          <a:lstStyle/>
          <a:p>
            <a:pPr lvl="0" algn="r" rtl="1"/>
            <a:r>
              <a:rPr lang="ar-EG" sz="4000" b="1" dirty="0" smtClean="0"/>
              <a:t>أ- تعني </a:t>
            </a:r>
            <a:r>
              <a:rPr lang="ar-EG" sz="4000" b="1" dirty="0"/>
              <a:t>القولبة في رأي الكاتب</a:t>
            </a:r>
            <a:r>
              <a:rPr lang="ar-EG" sz="4000" b="1" dirty="0" smtClean="0"/>
              <a:t>:</a:t>
            </a:r>
            <a:endParaRPr lang="en-US" sz="4000" dirty="0"/>
          </a:p>
        </p:txBody>
      </p:sp>
      <p:sp>
        <p:nvSpPr>
          <p:cNvPr id="4" name="مستطيل 3"/>
          <p:cNvSpPr>
            <a:spLocks noChangeArrowheads="1"/>
          </p:cNvSpPr>
          <p:nvPr/>
        </p:nvSpPr>
        <p:spPr bwMode="auto">
          <a:xfrm>
            <a:off x="755576" y="2924944"/>
            <a:ext cx="7559675" cy="1754326"/>
          </a:xfrm>
          <a:prstGeom prst="rect">
            <a:avLst/>
          </a:prstGeom>
          <a:noFill/>
          <a:ln w="9525">
            <a:noFill/>
            <a:miter lim="800000"/>
            <a:headEnd/>
            <a:tailEnd/>
          </a:ln>
        </p:spPr>
        <p:txBody>
          <a:bodyPr>
            <a:spAutoFit/>
          </a:bodyPr>
          <a:lstStyle/>
          <a:p>
            <a:pPr algn="ctr" rtl="1"/>
            <a:r>
              <a:rPr lang="ar-SA" sz="3600" b="1" dirty="0" smtClean="0">
                <a:solidFill>
                  <a:srgbClr val="FF0000"/>
                </a:solidFill>
              </a:rPr>
              <a:t>هي وجود اتجاهات لدينا حيال مجموعة من البشر وقد تشكلت تلك الاتجاهات </a:t>
            </a:r>
            <a:r>
              <a:rPr lang="ar-SA" sz="3600" b="1" dirty="0" err="1" smtClean="0">
                <a:solidFill>
                  <a:srgbClr val="FF0000"/>
                </a:solidFill>
              </a:rPr>
              <a:t>وتيبست</a:t>
            </a:r>
            <a:r>
              <a:rPr lang="ar-SA" sz="3600" b="1" dirty="0" smtClean="0">
                <a:solidFill>
                  <a:srgbClr val="FF0000"/>
                </a:solidFill>
              </a:rPr>
              <a:t> بناءً على مواقف معينة قد يكون بعضها مبرر وقد لا يكون.</a:t>
            </a:r>
            <a:endParaRPr lang="en-US" sz="3600" dirty="0">
              <a:solidFill>
                <a:srgbClr val="FF0000"/>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947 - pop tin pan.wav"/>
                                        </p:tgtEl>
                                      </p:cMediaNode>
                                    </p:audio>
                                  </p:sub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0947 - pop tin pan.wav"/>
                                        </p:tgtEl>
                                      </p:cMediaNode>
                                    </p:audio>
                                  </p:subTnLst>
                                </p:cTn>
                              </p:par>
                            </p:childTnLst>
                          </p:cTn>
                        </p:par>
                      </p:childTnLst>
                    </p:cTn>
                  </p:par>
                  <p:par>
                    <p:cTn id="11" fill="hold">
                      <p:stCondLst>
                        <p:cond delay="indefinite"/>
                      </p:stCondLst>
                      <p:childTnLst>
                        <p:par>
                          <p:cTn id="12" fill="hold">
                            <p:stCondLst>
                              <p:cond delay="0"/>
                            </p:stCondLst>
                            <p:childTnLst>
                              <p:par>
                                <p:cTn id="13" presetID="4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1"/>
                                          </p:val>
                                        </p:tav>
                                        <p:tav tm="100000">
                                          <p:val>
                                            <p:strVal val="#ppt_x"/>
                                          </p:val>
                                        </p:tav>
                                      </p:tavLst>
                                    </p:anim>
                                    <p:anim calcmode="lin" valueType="num">
                                      <p:cBhvr>
                                        <p:cTn id="17" dur="10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4" name="cp_restu.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a:grpSpLocks/>
          </p:cNvGrpSpPr>
          <p:nvPr/>
        </p:nvGrpSpPr>
        <p:grpSpPr bwMode="auto">
          <a:xfrm>
            <a:off x="179512" y="692696"/>
            <a:ext cx="8856984" cy="5544616"/>
            <a:chOff x="3590420" y="937684"/>
            <a:chExt cx="634416" cy="3080036"/>
          </a:xfrm>
        </p:grpSpPr>
        <p:sp>
          <p:nvSpPr>
            <p:cNvPr id="3" name="مستطيل 2"/>
            <p:cNvSpPr/>
            <p:nvPr/>
          </p:nvSpPr>
          <p:spPr>
            <a:xfrm>
              <a:off x="3800395" y="2499915"/>
              <a:ext cx="112816" cy="560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 name="صورة 1" descr="a (7).GIF"/>
            <p:cNvPicPr>
              <a:picLocks noChangeAspect="1"/>
            </p:cNvPicPr>
            <p:nvPr/>
          </p:nvPicPr>
          <p:blipFill>
            <a:blip r:embed="rId4" cstate="print">
              <a:duotone>
                <a:schemeClr val="accent2">
                  <a:shade val="45000"/>
                  <a:satMod val="135000"/>
                </a:schemeClr>
                <a:prstClr val="white"/>
              </a:duotone>
              <a:lum bright="-28000" contrast="82000"/>
            </a:blip>
            <a:stretch>
              <a:fillRect/>
            </a:stretch>
          </p:blipFill>
          <p:spPr bwMode="auto">
            <a:xfrm>
              <a:off x="3590420" y="937684"/>
              <a:ext cx="634416" cy="3080036"/>
            </a:xfrm>
            <a:prstGeom prst="rect">
              <a:avLst/>
            </a:prstGeom>
            <a:noFill/>
            <a:ln w="9525">
              <a:noFill/>
              <a:miter lim="800000"/>
              <a:headEnd/>
              <a:tailEnd/>
            </a:ln>
          </p:spPr>
        </p:pic>
      </p:grpSp>
      <p:sp>
        <p:nvSpPr>
          <p:cNvPr id="5" name="مستطيل 4"/>
          <p:cNvSpPr>
            <a:spLocks noChangeArrowheads="1"/>
          </p:cNvSpPr>
          <p:nvPr/>
        </p:nvSpPr>
        <p:spPr bwMode="auto">
          <a:xfrm>
            <a:off x="1331640" y="2060848"/>
            <a:ext cx="6629400" cy="3170099"/>
          </a:xfrm>
          <a:prstGeom prst="rect">
            <a:avLst/>
          </a:prstGeom>
          <a:noFill/>
          <a:ln w="9525">
            <a:noFill/>
            <a:miter lim="800000"/>
            <a:headEnd/>
            <a:tailEnd/>
          </a:ln>
        </p:spPr>
        <p:txBody>
          <a:bodyPr>
            <a:spAutoFit/>
          </a:bodyPr>
          <a:lstStyle/>
          <a:p>
            <a:pPr lvl="0" algn="ctr" rtl="1"/>
            <a:r>
              <a:rPr lang="ar-EG" sz="4000" b="1" dirty="0" smtClean="0">
                <a:solidFill>
                  <a:schemeClr val="accent6">
                    <a:lumMod val="50000"/>
                  </a:schemeClr>
                </a:solidFill>
              </a:rPr>
              <a:t>ب- المواقف </a:t>
            </a:r>
            <a:r>
              <a:rPr lang="ar-EG" sz="4000" b="1" dirty="0">
                <a:solidFill>
                  <a:schemeClr val="accent6">
                    <a:lumMod val="50000"/>
                  </a:schemeClr>
                </a:solidFill>
              </a:rPr>
              <a:t>الشخصية تدفع بعض الناس إلى القولبة وتعميم الحكم على مجموعة من </a:t>
            </a:r>
            <a:r>
              <a:rPr lang="ar-EG" sz="4000" b="1" dirty="0" err="1">
                <a:solidFill>
                  <a:schemeClr val="accent6">
                    <a:lumMod val="50000"/>
                  </a:schemeClr>
                </a:solidFill>
              </a:rPr>
              <a:t>الناس.</a:t>
            </a:r>
            <a:r>
              <a:rPr lang="ar-EG" sz="4000" b="1" dirty="0">
                <a:solidFill>
                  <a:schemeClr val="accent6">
                    <a:lumMod val="50000"/>
                  </a:schemeClr>
                </a:solidFill>
              </a:rPr>
              <a:t> اكتب في الجدول التالي أمثلة لمواقف شخصية وما يقابلها من أحكام، كما في المثال </a:t>
            </a:r>
            <a:r>
              <a:rPr lang="ar-EG" sz="4000" b="1" dirty="0" smtClean="0">
                <a:solidFill>
                  <a:schemeClr val="accent6">
                    <a:lumMod val="50000"/>
                  </a:schemeClr>
                </a:solidFill>
              </a:rPr>
              <a:t>الأول</a:t>
            </a:r>
            <a:r>
              <a:rPr lang="ar-SA" sz="4000" b="1" dirty="0" err="1" smtClean="0">
                <a:solidFill>
                  <a:schemeClr val="accent6">
                    <a:lumMod val="50000"/>
                  </a:schemeClr>
                </a:solidFill>
              </a:rPr>
              <a:t>:</a:t>
            </a:r>
            <a:endParaRPr lang="en-US" sz="4000" dirty="0">
              <a:solidFill>
                <a:schemeClr val="accent6">
                  <a:lumMod val="50000"/>
                </a:schemeClr>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BADPLUMB.WAV"/>
                                        </p:tgtEl>
                                      </p:cMediaNode>
                                    </p:audio>
                                  </p:subTnLst>
                                </p:cTn>
                              </p:par>
                              <p:par>
                                <p:cTn id="11" presetID="39" presetClass="entr" presetSubtype="0" ac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BADPLU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548679"/>
          <a:ext cx="9144000" cy="5544617"/>
        </p:xfrm>
        <a:graphic>
          <a:graphicData uri="http://schemas.openxmlformats.org/drawingml/2006/table">
            <a:tbl>
              <a:tblPr firstRow="1" bandRow="1">
                <a:tableStyleId>{5C22544A-7EE6-4342-B048-85BDC9FD1C3A}</a:tableStyleId>
              </a:tblPr>
              <a:tblGrid>
                <a:gridCol w="5148064"/>
                <a:gridCol w="3995936"/>
              </a:tblGrid>
              <a:tr h="987893">
                <a:tc>
                  <a:txBody>
                    <a:bodyPr/>
                    <a:lstStyle/>
                    <a:p>
                      <a:endParaRPr lang="en-US" dirty="0"/>
                    </a:p>
                  </a:txBody>
                  <a:tcPr>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chemeClr val="accent3">
                        <a:lumMod val="75000"/>
                      </a:schemeClr>
                    </a:solidFill>
                  </a:tcPr>
                </a:tc>
              </a:tr>
              <a:tr h="218046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6264">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a:spLocks noChangeArrowheads="1"/>
          </p:cNvSpPr>
          <p:nvPr/>
        </p:nvSpPr>
        <p:spPr bwMode="auto">
          <a:xfrm>
            <a:off x="5868144" y="766445"/>
            <a:ext cx="2879455" cy="646331"/>
          </a:xfrm>
          <a:prstGeom prst="rect">
            <a:avLst/>
          </a:prstGeom>
          <a:noFill/>
          <a:ln w="9525">
            <a:noFill/>
            <a:miter lim="800000"/>
            <a:headEnd/>
            <a:tailEnd/>
          </a:ln>
        </p:spPr>
        <p:txBody>
          <a:bodyPr wrap="square">
            <a:spAutoFit/>
          </a:bodyPr>
          <a:lstStyle/>
          <a:p>
            <a:pPr algn="ctr" rtl="1"/>
            <a:r>
              <a:rPr lang="ar-EG" sz="3600" b="1" dirty="0">
                <a:solidFill>
                  <a:schemeClr val="bg1"/>
                </a:solidFill>
              </a:rPr>
              <a:t>الموقف</a:t>
            </a:r>
            <a:endParaRPr lang="en-US" sz="3600" dirty="0">
              <a:solidFill>
                <a:schemeClr val="bg1"/>
              </a:solidFill>
              <a:latin typeface="Calibri" pitchFamily="34" charset="0"/>
            </a:endParaRPr>
          </a:p>
        </p:txBody>
      </p:sp>
      <p:sp>
        <p:nvSpPr>
          <p:cNvPr id="4" name="مستطيل 3"/>
          <p:cNvSpPr>
            <a:spLocks noChangeArrowheads="1"/>
          </p:cNvSpPr>
          <p:nvPr/>
        </p:nvSpPr>
        <p:spPr bwMode="auto">
          <a:xfrm>
            <a:off x="1187624" y="766445"/>
            <a:ext cx="2209800" cy="646331"/>
          </a:xfrm>
          <a:prstGeom prst="rect">
            <a:avLst/>
          </a:prstGeom>
          <a:noFill/>
          <a:ln w="9525">
            <a:noFill/>
            <a:miter lim="800000"/>
            <a:headEnd/>
            <a:tailEnd/>
          </a:ln>
        </p:spPr>
        <p:txBody>
          <a:bodyPr>
            <a:spAutoFit/>
          </a:bodyPr>
          <a:lstStyle/>
          <a:p>
            <a:pPr algn="ctr" rtl="1"/>
            <a:r>
              <a:rPr lang="ar-EG" sz="3600" b="1" dirty="0">
                <a:solidFill>
                  <a:schemeClr val="bg1"/>
                </a:solidFill>
              </a:rPr>
              <a:t>الحكم</a:t>
            </a:r>
            <a:endParaRPr lang="en-US" sz="3600" dirty="0">
              <a:solidFill>
                <a:schemeClr val="bg1"/>
              </a:solidFill>
              <a:latin typeface="Calibri" pitchFamily="34" charset="0"/>
            </a:endParaRPr>
          </a:p>
        </p:txBody>
      </p:sp>
      <p:sp>
        <p:nvSpPr>
          <p:cNvPr id="5" name="مستطيل 4"/>
          <p:cNvSpPr>
            <a:spLocks noChangeArrowheads="1"/>
          </p:cNvSpPr>
          <p:nvPr/>
        </p:nvSpPr>
        <p:spPr bwMode="auto">
          <a:xfrm>
            <a:off x="5580112" y="1628800"/>
            <a:ext cx="3419872" cy="1754326"/>
          </a:xfrm>
          <a:prstGeom prst="rect">
            <a:avLst/>
          </a:prstGeom>
          <a:noFill/>
          <a:ln w="9525">
            <a:noFill/>
            <a:miter lim="800000"/>
            <a:headEnd/>
            <a:tailEnd/>
          </a:ln>
        </p:spPr>
        <p:txBody>
          <a:bodyPr wrap="square">
            <a:spAutoFit/>
          </a:bodyPr>
          <a:lstStyle/>
          <a:p>
            <a:pPr algn="r" rtl="1"/>
            <a:r>
              <a:rPr lang="ar-EG" sz="3600" b="1" dirty="0"/>
              <a:t>عاملة منزلية تسرق هاتفاً نقالاً أو مبلغاً من المال.</a:t>
            </a:r>
            <a:endParaRPr lang="en-US" sz="3600" dirty="0">
              <a:solidFill>
                <a:srgbClr val="7030A0"/>
              </a:solidFill>
            </a:endParaRPr>
          </a:p>
        </p:txBody>
      </p:sp>
      <p:sp>
        <p:nvSpPr>
          <p:cNvPr id="6" name="مستطيل 5"/>
          <p:cNvSpPr>
            <a:spLocks noChangeArrowheads="1"/>
          </p:cNvSpPr>
          <p:nvPr/>
        </p:nvSpPr>
        <p:spPr bwMode="auto">
          <a:xfrm>
            <a:off x="395536" y="1700808"/>
            <a:ext cx="4464496" cy="1754326"/>
          </a:xfrm>
          <a:prstGeom prst="rect">
            <a:avLst/>
          </a:prstGeom>
          <a:noFill/>
          <a:ln w="9525">
            <a:noFill/>
            <a:miter lim="800000"/>
            <a:headEnd/>
            <a:tailEnd/>
          </a:ln>
        </p:spPr>
        <p:txBody>
          <a:bodyPr wrap="square">
            <a:spAutoFit/>
          </a:bodyPr>
          <a:lstStyle/>
          <a:p>
            <a:pPr algn="ctr" rtl="1"/>
            <a:r>
              <a:rPr lang="ar-EG" sz="3600" b="1" dirty="0"/>
              <a:t>كل العاملات أو العمال من ذلك البلد </a:t>
            </a:r>
            <a:r>
              <a:rPr lang="ar-EG" sz="3600" b="1" dirty="0" smtClean="0"/>
              <a:t>يسرقون</a:t>
            </a:r>
            <a:r>
              <a:rPr lang="ar-SA" sz="3600" b="1" dirty="0" smtClean="0"/>
              <a:t>          </a:t>
            </a:r>
            <a:r>
              <a:rPr lang="ar-EG" sz="3600" b="1" dirty="0" smtClean="0"/>
              <a:t> </a:t>
            </a:r>
            <a:r>
              <a:rPr lang="ar-EG" sz="3600" b="1" dirty="0"/>
              <a:t>(أو قليلو الأمانة</a:t>
            </a:r>
            <a:r>
              <a:rPr lang="ar-EG" sz="3600" b="1" dirty="0" err="1"/>
              <a:t>)</a:t>
            </a:r>
            <a:endParaRPr lang="en-US" sz="3600" dirty="0"/>
          </a:p>
        </p:txBody>
      </p:sp>
      <p:sp>
        <p:nvSpPr>
          <p:cNvPr id="8" name="مستطيل 7"/>
          <p:cNvSpPr>
            <a:spLocks noChangeArrowheads="1"/>
          </p:cNvSpPr>
          <p:nvPr/>
        </p:nvSpPr>
        <p:spPr bwMode="auto">
          <a:xfrm>
            <a:off x="4823520" y="4221088"/>
            <a:ext cx="4320480" cy="1200329"/>
          </a:xfrm>
          <a:prstGeom prst="rect">
            <a:avLst/>
          </a:prstGeom>
          <a:noFill/>
          <a:ln w="9525">
            <a:noFill/>
            <a:miter lim="800000"/>
            <a:headEnd/>
            <a:tailEnd/>
          </a:ln>
        </p:spPr>
        <p:txBody>
          <a:bodyPr wrap="square">
            <a:spAutoFit/>
          </a:bodyPr>
          <a:lstStyle/>
          <a:p>
            <a:pPr algn="ctr" rtl="1"/>
            <a:r>
              <a:rPr lang="ar-SA" sz="3600" b="1" dirty="0" smtClean="0">
                <a:solidFill>
                  <a:srgbClr val="FF0000"/>
                </a:solidFill>
              </a:rPr>
              <a:t>وجود أو رؤية عامل نظافة من أحد البلاد</a:t>
            </a:r>
            <a:endParaRPr lang="en-US" sz="3600" b="1" dirty="0">
              <a:solidFill>
                <a:srgbClr val="FF0000"/>
              </a:solidFill>
            </a:endParaRPr>
          </a:p>
        </p:txBody>
      </p:sp>
      <p:sp>
        <p:nvSpPr>
          <p:cNvPr id="9" name="مستطيل 8"/>
          <p:cNvSpPr>
            <a:spLocks noChangeArrowheads="1"/>
          </p:cNvSpPr>
          <p:nvPr/>
        </p:nvSpPr>
        <p:spPr bwMode="auto">
          <a:xfrm>
            <a:off x="251520" y="4221088"/>
            <a:ext cx="4320480" cy="1200329"/>
          </a:xfrm>
          <a:prstGeom prst="rect">
            <a:avLst/>
          </a:prstGeom>
          <a:noFill/>
          <a:ln w="9525">
            <a:noFill/>
            <a:miter lim="800000"/>
            <a:headEnd/>
            <a:tailEnd/>
          </a:ln>
        </p:spPr>
        <p:txBody>
          <a:bodyPr wrap="square">
            <a:spAutoFit/>
          </a:bodyPr>
          <a:lstStyle/>
          <a:p>
            <a:pPr algn="ctr" rtl="1"/>
            <a:r>
              <a:rPr lang="ar-SA" sz="3600" b="1" dirty="0" smtClean="0">
                <a:solidFill>
                  <a:srgbClr val="FF0000"/>
                </a:solidFill>
              </a:rPr>
              <a:t>كل المواطنين من هذه البلد يعملون عمال نظافة</a:t>
            </a:r>
            <a:endParaRPr lang="en-US" sz="3600" dirty="0">
              <a:solidFill>
                <a:srgbClr val="FF0000"/>
              </a:solidFill>
            </a:endParaRPr>
          </a:p>
        </p:txBody>
      </p:sp>
    </p:spTree>
  </p:cSld>
  <p:clrMapOvr>
    <a:masterClrMapping/>
  </p:clrMapOvr>
  <p:transition>
    <p:split orient="vert" dir="in"/>
    <p:sndAc>
      <p:stSnd>
        <p:snd r:embed="rId2" name="3.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1110 - squeak.wav"/>
                                        </p:tgtEl>
                                      </p:cMediaNode>
                                    </p:audio>
                                  </p:subTnLst>
                                </p:cTn>
                              </p:par>
                              <p:par>
                                <p:cTn id="11" presetID="49" presetClass="entr" presetSubtype="0" de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subTnLst>
                                    <p:audio>
                                      <p:cMediaNode>
                                        <p:cTn display="0" masterRel="sameClick">
                                          <p:stCondLst>
                                            <p:cond evt="begin" delay="0">
                                              <p:tn val="11"/>
                                            </p:cond>
                                          </p:stCondLst>
                                          <p:endCondLst>
                                            <p:cond evt="onStopAudio" delay="0">
                                              <p:tgtEl>
                                                <p:sldTgt/>
                                              </p:tgtEl>
                                            </p:cond>
                                          </p:endCondLst>
                                        </p:cTn>
                                        <p:tgtEl>
                                          <p:sndTgt r:embed="rId3" name="1110 - squeak.wav"/>
                                        </p:tgtEl>
                                      </p:cMediaNode>
                                    </p:audio>
                                  </p:sub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360"/>
                                          </p:val>
                                        </p:tav>
                                        <p:tav tm="100000">
                                          <p:val>
                                            <p:fltVal val="0"/>
                                          </p:val>
                                        </p:tav>
                                      </p:tavLst>
                                    </p:anim>
                                    <p:animEffect transition="in" filter="fade">
                                      <p:cBhvr>
                                        <p:cTn id="24" dur="500"/>
                                        <p:tgtEl>
                                          <p:spTgt spid="4"/>
                                        </p:tgtEl>
                                      </p:cBhvr>
                                    </p:animEffect>
                                  </p:childTnLst>
                                  <p:subTnLst>
                                    <p:audio>
                                      <p:cMediaNode>
                                        <p:cTn display="0" masterRel="sameClick">
                                          <p:stCondLst>
                                            <p:cond evt="begin" delay="0">
                                              <p:tn val="19"/>
                                            </p:cond>
                                          </p:stCondLst>
                                          <p:endCondLst>
                                            <p:cond evt="onStopAudio" delay="0">
                                              <p:tgtEl>
                                                <p:sldTgt/>
                                              </p:tgtEl>
                                            </p:cond>
                                          </p:endCondLst>
                                        </p:cTn>
                                        <p:tgtEl>
                                          <p:sndTgt r:embed="rId3" name="1110 - squeak.wav"/>
                                        </p:tgtEl>
                                      </p:cMediaNode>
                                    </p:audio>
                                  </p:sub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lide(fromLeft)">
                                      <p:cBhvr>
                                        <p:cTn id="29" dur="500"/>
                                        <p:tgtEl>
                                          <p:spTgt spid="5"/>
                                        </p:tgtEl>
                                      </p:cBhvr>
                                    </p:animEffect>
                                  </p:childTnLst>
                                  <p:subTnLst>
                                    <p:audio>
                                      <p:cMediaNode>
                                        <p:cTn display="0" masterRel="sameClick">
                                          <p:stCondLst>
                                            <p:cond evt="begin" delay="0">
                                              <p:tn val="27"/>
                                            </p:cond>
                                          </p:stCondLst>
                                          <p:endCondLst>
                                            <p:cond evt="onStopAudio" delay="0">
                                              <p:tgtEl>
                                                <p:sldTgt/>
                                              </p:tgtEl>
                                            </p:cond>
                                          </p:endCondLst>
                                        </p:cTn>
                                        <p:tgtEl>
                                          <p:sndTgt r:embed="rId4" name="0197 - ريح الشتاء.wav"/>
                                        </p:tgtEl>
                                      </p:cMediaNode>
                                    </p:audio>
                                  </p:subTnLst>
                                </p:cTn>
                              </p:par>
                            </p:childTnLst>
                          </p:cTn>
                        </p:par>
                      </p:childTnLst>
                    </p:cTn>
                  </p:par>
                  <p:par>
                    <p:cTn id="30" fill="hold">
                      <p:stCondLst>
                        <p:cond delay="indefinite"/>
                      </p:stCondLst>
                      <p:childTnLst>
                        <p:par>
                          <p:cTn id="31" fill="hold">
                            <p:stCondLst>
                              <p:cond delay="0"/>
                            </p:stCondLst>
                            <p:childTnLst>
                              <p:par>
                                <p:cTn id="32" presetID="12" presetClass="entr" presetSubtype="2"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slide(fromRight)">
                                      <p:cBhvr>
                                        <p:cTn id="34" dur="500"/>
                                        <p:tgtEl>
                                          <p:spTgt spid="6"/>
                                        </p:tgtEl>
                                      </p:cBhvr>
                                    </p:animEffect>
                                  </p:childTnLst>
                                  <p:subTnLst>
                                    <p:audio>
                                      <p:cMediaNode>
                                        <p:cTn display="0" masterRel="sameClick">
                                          <p:stCondLst>
                                            <p:cond evt="begin" delay="0">
                                              <p:tn val="32"/>
                                            </p:cond>
                                          </p:stCondLst>
                                          <p:endCondLst>
                                            <p:cond evt="onStopAudio" delay="0">
                                              <p:tgtEl>
                                                <p:sldTgt/>
                                              </p:tgtEl>
                                            </p:cond>
                                          </p:endCondLst>
                                        </p:cTn>
                                        <p:tgtEl>
                                          <p:sndTgt r:embed="rId5" name="ورقة.wav"/>
                                        </p:tgtEl>
                                      </p:cMediaNode>
                                    </p:audio>
                                  </p:subTnLst>
                                </p:cTn>
                              </p:par>
                            </p:childTnLst>
                          </p:cTn>
                        </p:par>
                      </p:childTnLst>
                    </p:cTn>
                  </p:par>
                  <p:par>
                    <p:cTn id="35" fill="hold">
                      <p:stCondLst>
                        <p:cond delay="indefinite"/>
                      </p:stCondLst>
                      <p:childTnLst>
                        <p:par>
                          <p:cTn id="36" fill="hold">
                            <p:stCondLst>
                              <p:cond delay="0"/>
                            </p:stCondLst>
                            <p:childTnLst>
                              <p:par>
                                <p:cTn id="37" presetID="40"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1"/>
                                          </p:val>
                                        </p:tav>
                                        <p:tav tm="100000">
                                          <p:val>
                                            <p:strVal val="#ppt_x"/>
                                          </p:val>
                                        </p:tav>
                                      </p:tavLst>
                                    </p:anim>
                                    <p:anim calcmode="lin" valueType="num">
                                      <p:cBhvr>
                                        <p:cTn id="41" dur="10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6" name="cp_restu.wav"/>
                                        </p:tgtEl>
                                      </p:cMediaNode>
                                    </p:audio>
                                  </p:subTnLst>
                                </p:cTn>
                              </p:par>
                            </p:childTnLst>
                          </p:cTn>
                        </p:par>
                      </p:childTnLst>
                    </p:cTn>
                  </p:par>
                  <p:par>
                    <p:cTn id="42" fill="hold">
                      <p:stCondLst>
                        <p:cond delay="indefinite"/>
                      </p:stCondLst>
                      <p:childTnLst>
                        <p:par>
                          <p:cTn id="43" fill="hold">
                            <p:stCondLst>
                              <p:cond delay="0"/>
                            </p:stCondLst>
                            <p:childTnLst>
                              <p:par>
                                <p:cTn id="44" presetID="25"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9" dur="1000" fill="hold"/>
                                        <p:tgtEl>
                                          <p:spTgt spid="9"/>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9"/>
                                        </p:tgtEl>
                                      </p:cBhvr>
                                    </p:animEffect>
                                  </p:childTnLst>
                                  <p:subTnLst>
                                    <p:audio>
                                      <p:cMediaNode>
                                        <p:cTn display="0" masterRel="sameClick">
                                          <p:stCondLst>
                                            <p:cond evt="begin" delay="0">
                                              <p:tn val="44"/>
                                            </p:cond>
                                          </p:stCondLst>
                                          <p:endCondLst>
                                            <p:cond evt="onStopAudio" delay="0">
                                              <p:tgtEl>
                                                <p:sldTgt/>
                                              </p:tgtEl>
                                            </p:cond>
                                          </p:endCondLst>
                                        </p:cTn>
                                        <p:tgtEl>
                                          <p:sndTgt r:embed="rId7" name="Bell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211</TotalTime>
  <Words>819</Words>
  <Application>Microsoft Office PowerPoint</Application>
  <PresentationFormat>عرض على الشاشة (3:4)‏</PresentationFormat>
  <Paragraphs>89</Paragraphs>
  <Slides>29</Slides>
  <Notes>0</Notes>
  <HiddenSlides>0</HiddenSlides>
  <MMClips>0</MMClips>
  <ScaleCrop>false</ScaleCrop>
  <HeadingPairs>
    <vt:vector size="4" baseType="variant">
      <vt:variant>
        <vt:lpstr>سمة</vt:lpstr>
      </vt:variant>
      <vt:variant>
        <vt:i4>1</vt:i4>
      </vt:variant>
      <vt:variant>
        <vt:lpstr>عناوين الشرائح</vt:lpstr>
      </vt:variant>
      <vt:variant>
        <vt:i4>29</vt:i4>
      </vt:variant>
    </vt:vector>
  </HeadingPairs>
  <TitlesOfParts>
    <vt:vector size="30"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القراءة والتواصل اللغوي 3- كتاب االتطبيقات - المستوى الخامس النظام الفصلي للتعليم الثانوي المسار الأدبي ومدارس تحفيظ القرآن الكريم - الوحدة الاولى</dc:title>
  <dc:subject>2- نشاطات التعلّم</dc:subject>
  <dc:creator>أ/ بندر الحازمي</dc:creator>
  <cp:keywords>حقيبة انجاز المعلم والمعلمة</cp:keywords>
  <cp:lastModifiedBy>secretools world</cp:lastModifiedBy>
  <cp:revision>19</cp:revision>
  <dcterms:created xsi:type="dcterms:W3CDTF">2016-08-31T02:55:48Z</dcterms:created>
  <dcterms:modified xsi:type="dcterms:W3CDTF">2016-09-27T08:03:12Z</dcterms:modified>
</cp:coreProperties>
</file>