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1"/>
  </p:notesMasterIdLst>
  <p:sldIdLst>
    <p:sldId id="280" r:id="rId2"/>
    <p:sldId id="281" r:id="rId3"/>
    <p:sldId id="282" r:id="rId4"/>
    <p:sldId id="283" r:id="rId5"/>
    <p:sldId id="284" r:id="rId6"/>
    <p:sldId id="285" r:id="rId7"/>
    <p:sldId id="286" r:id="rId8"/>
    <p:sldId id="256" r:id="rId9"/>
    <p:sldId id="257" r:id="rId10"/>
    <p:sldId id="259" r:id="rId11"/>
    <p:sldId id="260" r:id="rId12"/>
    <p:sldId id="261" r:id="rId13"/>
    <p:sldId id="262" r:id="rId14"/>
    <p:sldId id="263" r:id="rId15"/>
    <p:sldId id="264" r:id="rId16"/>
    <p:sldId id="267" r:id="rId17"/>
    <p:sldId id="265" r:id="rId18"/>
    <p:sldId id="266" r:id="rId19"/>
    <p:sldId id="268" r:id="rId20"/>
    <p:sldId id="270" r:id="rId21"/>
    <p:sldId id="269" r:id="rId22"/>
    <p:sldId id="271" r:id="rId23"/>
    <p:sldId id="272" r:id="rId24"/>
    <p:sldId id="273" r:id="rId25"/>
    <p:sldId id="274" r:id="rId26"/>
    <p:sldId id="275" r:id="rId27"/>
    <p:sldId id="276" r:id="rId28"/>
    <p:sldId id="277" r:id="rId29"/>
    <p:sldId id="278" r:id="rId30"/>
    <p:sldId id="279" r:id="rId31"/>
    <p:sldId id="287" r:id="rId32"/>
    <p:sldId id="288" r:id="rId33"/>
    <p:sldId id="289"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10" r:id="rId48"/>
    <p:sldId id="311" r:id="rId49"/>
    <p:sldId id="312" r:id="rId50"/>
    <p:sldId id="313" r:id="rId51"/>
    <p:sldId id="314" r:id="rId52"/>
    <p:sldId id="315" r:id="rId53"/>
    <p:sldId id="317" r:id="rId54"/>
    <p:sldId id="316" r:id="rId55"/>
    <p:sldId id="318" r:id="rId56"/>
    <p:sldId id="319" r:id="rId57"/>
    <p:sldId id="320" r:id="rId58"/>
    <p:sldId id="321" r:id="rId59"/>
    <p:sldId id="322" r:id="rId6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51" d="100"/>
          <a:sy n="51" d="100"/>
        </p:scale>
        <p:origin x="-619"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501E50F-169F-4997-938F-25D665FC23ED}" type="datetimeFigureOut">
              <a:rPr lang="ar-SA" smtClean="0"/>
              <a:pPr/>
              <a:t>15/07/37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0F00E3-D253-49EC-980D-6AFA3DC30EFE}" type="slidenum">
              <a:rPr lang="ar-SA" smtClean="0"/>
              <a:pPr/>
              <a:t>‹#›</a:t>
            </a:fld>
            <a:endParaRPr lang="ar-SA"/>
          </a:p>
        </p:txBody>
      </p:sp>
    </p:spTree>
    <p:extLst>
      <p:ext uri="{BB962C8B-B14F-4D97-AF65-F5344CB8AC3E}">
        <p14:creationId xmlns="" xmlns:p14="http://schemas.microsoft.com/office/powerpoint/2010/main" val="15794038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B483A49-6DD0-49EF-BE0D-503184DDBADA}" type="slidenum">
              <a:rPr lang="ar-SA" smtClean="0">
                <a:solidFill>
                  <a:prstClr val="black"/>
                </a:solidFill>
              </a:rPr>
              <a:pPr/>
              <a:t>45</a:t>
            </a:fld>
            <a:endParaRPr lang="ar-SA">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5C8B37E9-01CD-4A52-AA4C-EFD7C384320D}" type="datetimeFigureOut">
              <a:rPr lang="ar-SA" smtClean="0"/>
              <a:pPr/>
              <a:t>15/07/37</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BDE6C97A-793F-4293-865A-C340A4071C34}"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C8B37E9-01CD-4A52-AA4C-EFD7C384320D}" type="datetimeFigureOut">
              <a:rPr lang="ar-SA" smtClean="0"/>
              <a:pPr/>
              <a:t>15/07/37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BDE6C97A-793F-4293-865A-C340A4071C34}"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C8B37E9-01CD-4A52-AA4C-EFD7C384320D}" type="datetimeFigureOut">
              <a:rPr lang="ar-SA" smtClean="0"/>
              <a:pPr/>
              <a:t>15/07/37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BDE6C97A-793F-4293-865A-C340A4071C34}"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5C8B37E9-01CD-4A52-AA4C-EFD7C384320D}" type="datetimeFigureOut">
              <a:rPr lang="ar-SA" smtClean="0"/>
              <a:pPr/>
              <a:t>15/07/37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BDE6C97A-793F-4293-865A-C340A4071C34}" type="slidenum">
              <a:rPr lang="ar-SA" smtClean="0"/>
              <a:pPr/>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5C8B37E9-01CD-4A52-AA4C-EFD7C384320D}" type="datetimeFigureOut">
              <a:rPr lang="ar-SA" smtClean="0"/>
              <a:pPr/>
              <a:t>15/07/37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BDE6C97A-793F-4293-865A-C340A4071C34}" type="slidenum">
              <a:rPr lang="ar-SA" smtClean="0"/>
              <a:pPr/>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C8B37E9-01CD-4A52-AA4C-EFD7C384320D}" type="datetimeFigureOut">
              <a:rPr lang="ar-SA" smtClean="0"/>
              <a:pPr/>
              <a:t>15/07/37</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BDE6C97A-793F-4293-865A-C340A4071C34}" type="slidenum">
              <a:rPr lang="ar-SA" smtClean="0"/>
              <a:pPr/>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5C8B37E9-01CD-4A52-AA4C-EFD7C384320D}" type="datetimeFigureOut">
              <a:rPr lang="ar-SA" smtClean="0"/>
              <a:pPr/>
              <a:t>15/07/37</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BDE6C97A-793F-4293-865A-C340A4071C34}"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5C8B37E9-01CD-4A52-AA4C-EFD7C384320D}" type="datetimeFigureOut">
              <a:rPr lang="ar-SA" smtClean="0"/>
              <a:pPr/>
              <a:t>15/07/37</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BDE6C97A-793F-4293-865A-C340A4071C34}" type="slidenum">
              <a:rPr lang="ar-SA" smtClean="0"/>
              <a:pPr/>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5C8B37E9-01CD-4A52-AA4C-EFD7C384320D}" type="datetimeFigureOut">
              <a:rPr lang="ar-SA" smtClean="0"/>
              <a:pPr/>
              <a:t>15/07/37</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BDE6C97A-793F-4293-865A-C340A4071C34}"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5C8B37E9-01CD-4A52-AA4C-EFD7C384320D}" type="datetimeFigureOut">
              <a:rPr lang="ar-SA" smtClean="0"/>
              <a:pPr/>
              <a:t>15/07/37</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BDE6C97A-793F-4293-865A-C340A4071C34}"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5C8B37E9-01CD-4A52-AA4C-EFD7C384320D}" type="datetimeFigureOut">
              <a:rPr lang="ar-SA" smtClean="0"/>
              <a:pPr/>
              <a:t>15/07/37</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BDE6C97A-793F-4293-865A-C340A4071C34}" type="slidenum">
              <a:rPr lang="ar-SA" smtClean="0"/>
              <a:pPr/>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C8B37E9-01CD-4A52-AA4C-EFD7C384320D}" type="datetimeFigureOut">
              <a:rPr lang="ar-SA" smtClean="0"/>
              <a:pPr/>
              <a:t>15/07/37</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DE6C97A-793F-4293-865A-C340A4071C3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google.com.sa/url?url=http://www.marefa.org/index.php/%D9%82%D8%A7%D9%86%D9%88%D9%86_%D8%B3%D9%86%D9%8A%D9%84&amp;rct=j&amp;frm=1&amp;q=&amp;esrc=s&amp;sa=U&amp;ved=0ahUKEwimmfGw6JPMAhXDthQKHQK5D6IQwW4IFzAB&amp;usg=AFQjCNGBuWim2kdCwSYLaNyEtON7QvQMLQ" TargetMode="Externa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https://www.google.com.sa/url?url=https://www.boundless.com/physics/textbooks/boundless-physics-textbook/geometric-optics-24/reflection-refraction-and-dispersion-169/total-internal-reflection-and-fiber-optics-609-6258/&amp;rct=j&amp;frm=1&amp;q=&amp;esrc=s&amp;sa=U&amp;ved=0ahUKEwiftPK58JPMAhWBxRQKHSk4AYM4FBDBbggfMAU&amp;usg=AFQjCNHww-glQ7-YDT3ewrUhp-NX1nKXFQ"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google.com.sa/url?url=https://ar.wikipedia.org/wiki/%D8%A7%D9%86%D8%B9%D9%83%D8%A7%D8%B3_%D8%AA%D8%A7%D9%85&amp;rct=j&amp;frm=1&amp;q=&amp;esrc=s&amp;sa=U&amp;ved=0ahUKEwjgme3Y8ZPMAhVMORQKHdjFD7oQwW4IFTAA&amp;usg=AFQjCNGx_LzoZ5pD9jkjhRbkw4swXL5R-g" TargetMode="Externa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s://ar.wikipedia.org/wiki/%D9%85%D9%84%D9%81:Total_internal_reflection.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sa/url?url=http://www.emaratalyoum.com/business/local/2009-06-15-1.150483&amp;rct=j&amp;frm=1&amp;q=&amp;esrc=s&amp;sa=U&amp;ved=0ahUKEwinkc_t9JPMAhXDUBQKHQcZCaQQwW4IHTAE&amp;usg=AFQjCNHY5BxTDoeT6FyziE8rHvdAn2g5Rw" TargetMode="Externa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hyperlink" Target="http://www.google.com.sa/url?url=http://almomenoon1.0wn0.com/t4720-topic&amp;rct=j&amp;frm=1&amp;q=&amp;esrc=s&amp;sa=U&amp;ved=0ahUKEwinkc_t9JPMAhXDUBQKHQcZCaQQwW4IFTAA&amp;usg=AFQjCNFscQjj6jqj-pxUGSkQq9uWiuLZd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sa/url?url=http://aia-62.ahlamontada.net/t5660-topic&amp;rct=j&amp;frm=1&amp;q=&amp;esrc=s&amp;sa=U&amp;ved=0ahUKEwiK8Mv--ZPMAhVBBBoKHdNiCkYQwW4IIzAF&amp;usg=AFQjCNEjD7xL2jFQ6EW7Y4McNFF8XBzgqw" TargetMode="Externa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hyperlink" Target="http://www.google.com.sa/url?url=http://forum.arabictrader.com/t177415.html&amp;rct=j&amp;frm=1&amp;q=&amp;esrc=s&amp;sa=U&amp;ved=0ahUKEwig-9ua-pPMAhXLcRQKHR16D7oQwW4IOTAS&amp;usg=AFQjCNGZtmo3K9xxU52ZxM1GSBT0zmVBN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sa/url?url=http://freshfarmeg.com/mirage.html&amp;rct=j&amp;frm=1&amp;q=&amp;esrc=s&amp;sa=U&amp;ved=0ahUKEwjE8-3Z-pPMAhXLcRQKHR16D7oQwW4IGTAC&amp;usg=AFQjCNFwmOpNGXo4eroS57wCI4k473K81Q" TargetMode="Externa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hyperlink" Target="http://www.google.com.sa/url?url=http://www.arab-ency.com/ar/%D8%A7%D9%84%D8%A8%D8%AD%D9%88%D8%AB/%D8%A7%D9%84%D8%B3%D8%B1%D8%A7%D8%A8&amp;rct=j&amp;frm=1&amp;q=&amp;esrc=s&amp;sa=U&amp;ved=0ahUKEwjE8-3Z-pPMAhXLcRQKHR16D7oQwW4IHzAF&amp;usg=AFQjCNEE6rjIyQdoISDXlnlScl1EbuDcAQ"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www.google.com.sa/url?url=https://forum.sedty.com/t709987.html&amp;rct=j&amp;frm=1&amp;q=&amp;esrc=s&amp;sa=U&amp;ved=0ahUKEwikpcKxo5bMAhXMuhQKHbHcArkQwW4IJTAI&amp;usg=AFQjCNFBMchAKQBFzqH13E7CFm1-6bzKMQ" TargetMode="External"/><Relationship Id="rId13"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6.jpeg"/><Relationship Id="rId12" Type="http://schemas.openxmlformats.org/officeDocument/2006/relationships/hyperlink" Target="http://www.google.com.sa/url?url=http://www.almustaqbal.com/v4/Article.aspx?Type=Misc&amp;ArticleID=13871&amp;rct=j&amp;frm=1&amp;q=&amp;esrc=s&amp;sa=U&amp;ved=0ahUKEwj-loOIuJbMAhUGqxoKHYd_COoQwW4IGzAC&amp;usg=AFQjCNEILBDh7sYVtodWjpPLoXJnKsDmXQ" TargetMode="External"/><Relationship Id="rId2" Type="http://schemas.openxmlformats.org/officeDocument/2006/relationships/hyperlink" Target="https://www.google.com.sa/url?url=https://ar.wikipedia.org/wiki/%D8%B9%D8%AF%D8%B3%D8%A9_%D9%81%D9%88%D8%AA%D9%88%D8%BA%D8%B1%D8%A7%D9%81%D9%8A%D8%A9&amp;rct=j&amp;frm=1&amp;q=&amp;esrc=s&amp;sa=U&amp;ved=0ahUKEwir8pemoJbMAhWGPRQKHSW-DiMQwW4IOzAT&amp;usg=AFQjCNFY_20E5mnJSyD3AI8EimQvHNk6Aw" TargetMode="External"/><Relationship Id="rId1" Type="http://schemas.openxmlformats.org/officeDocument/2006/relationships/slideLayout" Target="../slideLayouts/slideLayout7.xml"/><Relationship Id="rId6" Type="http://schemas.openxmlformats.org/officeDocument/2006/relationships/hyperlink" Target="https://ar.wikipedia.org/wiki/%D9%85%D9%84%D9%81:BiconvexLens.jpg" TargetMode="External"/><Relationship Id="rId11" Type="http://schemas.openxmlformats.org/officeDocument/2006/relationships/image" Target="../media/image48.jpeg"/><Relationship Id="rId5" Type="http://schemas.openxmlformats.org/officeDocument/2006/relationships/image" Target="../media/image45.jpeg"/><Relationship Id="rId10" Type="http://schemas.openxmlformats.org/officeDocument/2006/relationships/hyperlink" Target="http://www.google.com.sa/url?url=http://www.star7arab.com/f.asp?t=280204&amp;rct=j&amp;frm=1&amp;q=&amp;esrc=s&amp;sa=U&amp;ved=0ahUKEwipvKP1tpbMAhWE1BoKHUNJC08QwW4IGTAC&amp;usg=AFQjCNGexUjHLfqj46oD49CyCEx4zkZl4g" TargetMode="External"/><Relationship Id="rId4" Type="http://schemas.openxmlformats.org/officeDocument/2006/relationships/hyperlink" Target="http://www.google.com.sa/url?url=http://www.4women.co/t323214.html&amp;rct=j&amp;frm=1&amp;q=&amp;esrc=s&amp;sa=U&amp;ved=0ahUKEwir8pemoJbMAhWGPRQKHSW-DiMQwW4IMTAO&amp;usg=AFQjCNG42DXb8JCsERNNgembMVPBgnFvcQ" TargetMode="External"/><Relationship Id="rId9"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hindawi.org/safahat/37094093/images/1536/1.jp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4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s://ar.wikipedia.org/wiki/%D9%85%D9%84%D9%81:Chromatic_aberration_(comparison).jp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www.google.com.sa/url?url=http://www.star7arab.com/f.asp?t=280204&amp;rct=j&amp;frm=1&amp;q=&amp;esrc=s&amp;sa=U&amp;ved=0ahUKEwipvKP1tpbMAhWE1BoKHUNJC08QwW4IGTAC&amp;usg=AFQjCNGexUjHLfqj46oD49CyCEx4zkZl4g" TargetMode="External"/><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hyperlink" Target="https://www.google.com.sa/url?url=https://ar.wikipedia.org/wiki/%D8%B9%D8%AF%D8%B3%D8%A9_%D9%81%D9%88%D8%AA%D9%88%D8%BA%D8%B1%D8%A7%D9%81%D9%8A%D8%A9&amp;rct=j&amp;frm=1&amp;q=&amp;esrc=s&amp;sa=U&amp;ved=0ahUKEwir8pemoJbMAhWGPRQKHSW-DiMQwW4IOzAT&amp;usg=AFQjCNFY_20E5mnJSyD3AI8EimQvHNk6Aw" TargetMode="External"/><Relationship Id="rId1" Type="http://schemas.openxmlformats.org/officeDocument/2006/relationships/slideLayout" Target="../slideLayouts/slideLayout7.xml"/><Relationship Id="rId6" Type="http://schemas.openxmlformats.org/officeDocument/2006/relationships/hyperlink" Target="https://www.google.com.sa/url?url=https://forum.sedty.com/t709987.html&amp;rct=j&amp;frm=1&amp;q=&amp;esrc=s&amp;sa=U&amp;ved=0ahUKEwikpcKxo5bMAhXMuhQKHbHcArkQwW4IJTAI&amp;usg=AFQjCNFBMchAKQBFzqH13E7CFm1-6bzKMQ" TargetMode="External"/><Relationship Id="rId11" Type="http://schemas.openxmlformats.org/officeDocument/2006/relationships/image" Target="../media/image49.jpeg"/><Relationship Id="rId5" Type="http://schemas.openxmlformats.org/officeDocument/2006/relationships/image" Target="../media/image45.jpeg"/><Relationship Id="rId10" Type="http://schemas.openxmlformats.org/officeDocument/2006/relationships/hyperlink" Target="http://www.google.com.sa/url?url=http://www.almustaqbal.com/v4/Article.aspx?Type=Misc&amp;ArticleID=13871&amp;rct=j&amp;frm=1&amp;q=&amp;esrc=s&amp;sa=U&amp;ved=0ahUKEwj-loOIuJbMAhUGqxoKHYd_COoQwW4IGzAC&amp;usg=AFQjCNEILBDh7sYVtodWjpPLoXJnKsDmXQ" TargetMode="External"/><Relationship Id="rId4" Type="http://schemas.openxmlformats.org/officeDocument/2006/relationships/hyperlink" Target="http://www.google.com.sa/url?url=http://www.4women.co/t323214.html&amp;rct=j&amp;frm=1&amp;q=&amp;esrc=s&amp;sa=U&amp;ved=0ahUKEwir8pemoJbMAhWGPRQKHSW-DiMQwW4IMTAO&amp;usg=AFQjCNG42DXb8JCsERNNgembMVPBgnFvcQ" TargetMode="External"/><Relationship Id="rId9" Type="http://schemas.openxmlformats.org/officeDocument/2006/relationships/image" Target="../media/image48.jpeg"/></Relationships>
</file>

<file path=ppt/slides/_rels/slide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sa/url?url=http://www.sarahanews.net/%D8%AE%D8%B3%D9%88%D9%81-%D9%83%D9%84%D9%8A-%D9%84%D9%84%D9%82%D9%85%D8%B1-%D8%A7%D9%84%D9%8A%D9%88%D9%85.html&amp;rct=j&amp;frm=1&amp;q=&amp;esrc=s&amp;sa=U&amp;ved=0ahUKEwjio_7M2ZPMAhXB2RoKHR_3B2sQwW4IGzAD&amp;usg=AFQjCNELMd2L5R5baquJJQfHF0R4cPZ-ZA"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www.google.com.sa/url?url=http://www.youm7.com/story/2015/9/28/%D8%A8%D8%A7%D9%84%D9%81%D9%8A%D8%AF%D9%8A%D9%88-%D8%A8%D8%AB-%D9%85%D8%A8%D8%A7%D8%B4%D8%B1-%D9%84%D8%B8%D8%A7%D9%87%D8%B1%D8%A9-%D8%AE%D8%B3%D9%88%D9%81-%D8%A7%D9%84%D9%82%D9%85%D8%B1-%D8%A7%D9%84%D8%B3%D9%88%D8%A8%D8%B1/2364122&amp;rct=j&amp;frm=1&amp;q=&amp;esrc=s&amp;sa=U&amp;ved=0ahUKEwjio_7M2ZPMAhXB2RoKHR_3B2sQwW4IFzAB&amp;usg=AFQjCNGWejLQNisKSMxYVTa8pvtUt7xIUA" TargetMode="External"/><Relationship Id="rId1" Type="http://schemas.openxmlformats.org/officeDocument/2006/relationships/slideLayout" Target="../slideLayouts/slideLayout7.xml"/><Relationship Id="rId6" Type="http://schemas.openxmlformats.org/officeDocument/2006/relationships/hyperlink" Target="http://www.google.com.sa/url?url=http://www.cnbcarabia.com/?p=254751&amp;rct=j&amp;frm=1&amp;q=&amp;esrc=s&amp;sa=U&amp;ved=0ahUKEwjio_7M2ZPMAhXB2RoKHR_3B2sQwW4INzAR&amp;usg=AFQjCNEEEgvua696nnqqjAQLQsLqVloSmw" TargetMode="External"/><Relationship Id="rId5" Type="http://schemas.openxmlformats.org/officeDocument/2006/relationships/image" Target="../media/image20.jpeg"/><Relationship Id="rId4" Type="http://schemas.openxmlformats.org/officeDocument/2006/relationships/hyperlink" Target="http://www.google.com.sa/url?url=http://www.royanews.tv/articles/59125-%D9%85%D9%88%D8%B9%D8%AF-%D8%A8%D8%AF%D8%A1-%D8%B8%D8%A7%D9%87%D8%B1%D8%A9-%D8%AE%D8%B3%D9%88%D9%81-%D8%A7%D9%84%D9%82%D9%85%D8%B1-%D8%A7%D9%84%D8%B9%D9%85%D9%84%D8%A7%D9%82-%D8%A8%D8%A7%D9%84%D8%AA%D9%88%D9%82%D9%8A%D8%AA-%D8%A7%D9%84%D9%85%D8%AD%D9%84%D9%8A-%D9%84%D9%83%D9%84-%D8%AF%D9%88%D9%84%D8%A9-%D8%B9%D8%B1&amp;rct=j&amp;frm=1&amp;q=&amp;esrc=s&amp;sa=U&amp;ved=0ahUKEwjio_7M2ZPMAhXB2RoKHR_3B2sQwW4IFTAA&amp;usg=AFQjCNE0FXuXZmx2J1zQESBlV2gNYbGL1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072198" y="2500306"/>
            <a:ext cx="1323975" cy="164307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928794" y="2428868"/>
            <a:ext cx="4071966" cy="1714512"/>
          </a:xfrm>
          <a:prstGeom prst="rect">
            <a:avLst/>
          </a:prstGeom>
          <a:noFill/>
          <a:ln w="9525">
            <a:noFill/>
            <a:miter lim="800000"/>
            <a:headEnd/>
            <a:tailEnd/>
          </a:ln>
          <a:effectLst/>
        </p:spPr>
      </p:pic>
    </p:spTree>
    <p:extLst>
      <p:ext uri="{BB962C8B-B14F-4D97-AF65-F5344CB8AC3E}">
        <p14:creationId xmlns="" xmlns:p14="http://schemas.microsoft.com/office/powerpoint/2010/main" val="92960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ppt_x"/>
                                          </p:val>
                                        </p:tav>
                                        <p:tav tm="100000">
                                          <p:val>
                                            <p:strVal val="#ppt_x"/>
                                          </p:val>
                                        </p:tav>
                                      </p:tavLst>
                                    </p:anim>
                                    <p:anim calcmode="lin" valueType="num">
                                      <p:cBhvr additive="base">
                                        <p:cTn id="1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18534" y="2214554"/>
            <a:ext cx="8725466" cy="1200329"/>
          </a:xfrm>
          <a:prstGeom prst="rect">
            <a:avLst/>
          </a:prstGeom>
          <a:noFill/>
        </p:spPr>
        <p:txBody>
          <a:bodyPr wrap="none" lIns="91440" tIns="45720" rIns="91440" bIns="45720">
            <a:spAutoFit/>
          </a:bodyPr>
          <a:lstStyle/>
          <a:p>
            <a:pPr algn="ctr"/>
            <a:r>
              <a:rPr lang="ar-SA"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النموذج </a:t>
            </a:r>
            <a:r>
              <a:rPr lang="ar-SA"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الموجي</a:t>
            </a:r>
            <a:r>
              <a:rPr lang="ar-SA"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في </a:t>
            </a:r>
            <a:r>
              <a:rPr lang="ar-SA"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الإنكسار</a:t>
            </a:r>
            <a:endParaRPr lang="ar-SA"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57166"/>
            <a:ext cx="8786842" cy="5078313"/>
          </a:xfrm>
          <a:prstGeom prst="rect">
            <a:avLst/>
          </a:prstGeom>
          <a:noFill/>
        </p:spPr>
        <p:txBody>
          <a:bodyPr wrap="square" lIns="91440" tIns="45720" rIns="91440" bIns="45720">
            <a:spAutoFit/>
          </a:bodyPr>
          <a:lstStyle/>
          <a:p>
            <a:pPr algn="ctr"/>
            <a:r>
              <a:rPr lang="ar-SA"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بماأن</a:t>
            </a: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الضوء </a:t>
            </a:r>
            <a:r>
              <a:rPr lang="ar-S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يتصف</a:t>
            </a:r>
          </a:p>
          <a:p>
            <a:pPr algn="ctr"/>
            <a:r>
              <a:rPr lang="ar-S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SA"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بالطبيعه</a:t>
            </a:r>
            <a:r>
              <a:rPr lang="ar-S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SA"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الموجيه</a:t>
            </a: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r>
              <a:rPr lang="ar-S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هل له طول </a:t>
            </a:r>
            <a:r>
              <a:rPr lang="ar-SA"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الموجي</a:t>
            </a:r>
            <a:r>
              <a:rPr lang="ar-S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ctr"/>
            <a:r>
              <a:rPr lang="ar-SA"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ماهو</a:t>
            </a: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قانون الطول </a:t>
            </a:r>
            <a:r>
              <a:rPr lang="ar-SA"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الموجي</a:t>
            </a:r>
            <a:endPar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للضوء في الوسط؟؟</a:t>
            </a:r>
          </a:p>
          <a:p>
            <a:pPr algn="ctr"/>
            <a:endParaRPr lang="ar-SA"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مستطيل 2"/>
          <p:cNvSpPr/>
          <p:nvPr/>
        </p:nvSpPr>
        <p:spPr>
          <a:xfrm>
            <a:off x="2500298" y="4857760"/>
            <a:ext cx="4286280" cy="142876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4000" dirty="0" smtClean="0"/>
              <a:t>Ƒ</a:t>
            </a:r>
            <a:r>
              <a:rPr lang="ar-SA" sz="4000" dirty="0" smtClean="0"/>
              <a:t>  /    </a:t>
            </a:r>
            <a:r>
              <a:rPr lang="en-US" sz="4800" dirty="0"/>
              <a:t>v</a:t>
            </a:r>
            <a:r>
              <a:rPr lang="ar-SA" sz="4000" dirty="0" smtClean="0"/>
              <a:t>   =</a:t>
            </a:r>
            <a:r>
              <a:rPr lang="en-US" sz="4000" dirty="0" smtClean="0"/>
              <a:t>ʎ   </a:t>
            </a:r>
            <a:endParaRPr lang="ar-SA" sz="40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bg/>
                                          </p:spTgt>
                                        </p:tgtEl>
                                        <p:attrNameLst>
                                          <p:attrName>style.visibility</p:attrName>
                                        </p:attrNameLst>
                                      </p:cBhvr>
                                      <p:to>
                                        <p:strVal val="visible"/>
                                      </p:to>
                                    </p:set>
                                    <p:animEffect transition="in" filter="fade">
                                      <p:cBhvr>
                                        <p:cTn id="32" dur="2000"/>
                                        <p:tgtEl>
                                          <p:spTgt spid="3">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2285" y="571480"/>
            <a:ext cx="9376285" cy="4708981"/>
          </a:xfrm>
          <a:prstGeom prst="rect">
            <a:avLst/>
          </a:prstGeom>
          <a:noFill/>
        </p:spPr>
        <p:txBody>
          <a:bodyPr wrap="none" lIns="91440" tIns="45720" rIns="91440" bIns="45720">
            <a:spAutoFit/>
          </a:bodyPr>
          <a:lstStyle/>
          <a:p>
            <a:pPr algn="ctr"/>
            <a:r>
              <a:rPr lang="ar-SA"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عللي:</a:t>
            </a:r>
          </a:p>
          <a:p>
            <a:pPr algn="ctr"/>
            <a:r>
              <a:rPr lang="ar-SA" sz="6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الضوء يتحرك في أي وسط </a:t>
            </a:r>
          </a:p>
          <a:p>
            <a:pPr algn="ctr"/>
            <a:r>
              <a:rPr lang="ar-SA"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بسرعة </a:t>
            </a:r>
            <a:r>
              <a:rPr lang="ar-SA" sz="60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أصغرمن</a:t>
            </a:r>
            <a:r>
              <a:rPr lang="ar-SA" sz="6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سرعته في الفراغ؟؟</a:t>
            </a:r>
          </a:p>
          <a:p>
            <a:pPr algn="ctr"/>
            <a:r>
              <a:rPr lang="ar-SA"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bg2">
                    <a:lumMod val="75000"/>
                  </a:schemeClr>
                </a:solidFill>
                <a:effectLst>
                  <a:outerShdw blurRad="41275" dist="12700" dir="12000000" algn="tl" rotWithShape="0">
                    <a:srgbClr val="000000">
                      <a:alpha val="40000"/>
                    </a:srgbClr>
                  </a:outerShdw>
                </a:effectLst>
              </a:rPr>
              <a:t>لأن الضوء يتفاعل مع </a:t>
            </a:r>
            <a:r>
              <a:rPr lang="ar-SA" sz="6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bg2">
                    <a:lumMod val="75000"/>
                  </a:schemeClr>
                </a:solidFill>
                <a:effectLst>
                  <a:outerShdw blurRad="41275" dist="12700" dir="12000000" algn="tl" rotWithShape="0">
                    <a:srgbClr val="000000">
                      <a:alpha val="40000"/>
                    </a:srgbClr>
                  </a:outerShdw>
                </a:effectLst>
              </a:rPr>
              <a:t>الذرات</a:t>
            </a:r>
            <a:r>
              <a:rPr lang="ar-SA"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bg2">
                    <a:lumMod val="75000"/>
                  </a:schemeClr>
                </a:solidFill>
                <a:effectLst>
                  <a:outerShdw blurRad="41275" dist="12700" dir="12000000" algn="tl" rotWithShape="0">
                    <a:srgbClr val="000000">
                      <a:alpha val="40000"/>
                    </a:srgbClr>
                  </a:outerShdw>
                </a:effectLst>
              </a:rPr>
              <a:t> عند </a:t>
            </a:r>
          </a:p>
          <a:p>
            <a:pPr algn="ctr"/>
            <a:r>
              <a:rPr lang="ar-SA" sz="60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bg2">
                    <a:lumMod val="75000"/>
                  </a:schemeClr>
                </a:solidFill>
                <a:effectLst>
                  <a:outerShdw blurRad="41275" dist="12700" dir="12000000" algn="tl" rotWithShape="0">
                    <a:srgbClr val="000000">
                      <a:alpha val="40000"/>
                    </a:srgbClr>
                  </a:outerShdw>
                </a:effectLst>
              </a:rPr>
              <a:t>إنتقاله</a:t>
            </a:r>
            <a:r>
              <a:rPr lang="ar-SA" sz="6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bg2">
                    <a:lumMod val="75000"/>
                  </a:schemeClr>
                </a:solidFill>
                <a:effectLst>
                  <a:outerShdw blurRad="41275" dist="12700" dir="12000000" algn="tl" rotWithShape="0">
                    <a:srgbClr val="000000">
                      <a:alpha val="40000"/>
                    </a:srgbClr>
                  </a:outerShdw>
                </a:effectLst>
              </a:rPr>
              <a:t> خلال الوسط</a:t>
            </a:r>
            <a:endParaRPr lang="ar-SA" sz="6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bg2">
                  <a:lumMod val="75000"/>
                </a:schemeClr>
              </a:solidFill>
              <a:effectLst>
                <a:outerShdw blurRad="41275" dist="12700" dir="12000000" algn="tl" rotWithShape="0">
                  <a:srgbClr val="000000">
                    <a:alpha val="40000"/>
                  </a:srgbClr>
                </a:outerShdw>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071546"/>
            <a:ext cx="9073317" cy="1200329"/>
          </a:xfrm>
          <a:prstGeom prst="rect">
            <a:avLst/>
          </a:prstGeom>
          <a:noFill/>
        </p:spPr>
        <p:txBody>
          <a:bodyPr wrap="none" lIns="91440" tIns="45720" rIns="91440" bIns="45720">
            <a:spAutoFit/>
          </a:bodyPr>
          <a:lstStyle/>
          <a:p>
            <a:r>
              <a:rPr lang="ar-SA" sz="3600" b="1" dirty="0" smtClean="0">
                <a:solidFill>
                  <a:schemeClr val="bg2">
                    <a:lumMod val="50000"/>
                  </a:schemeClr>
                </a:solidFill>
              </a:rPr>
              <a:t>بما </a:t>
            </a:r>
            <a:r>
              <a:rPr lang="ar-SA" sz="3600" b="1" dirty="0" err="1">
                <a:solidFill>
                  <a:schemeClr val="bg2">
                    <a:lumMod val="50000"/>
                  </a:schemeClr>
                </a:solidFill>
              </a:rPr>
              <a:t>ان</a:t>
            </a:r>
            <a:r>
              <a:rPr lang="ar-SA" sz="3600" b="1" dirty="0">
                <a:solidFill>
                  <a:schemeClr val="bg2">
                    <a:lumMod val="50000"/>
                  </a:schemeClr>
                </a:solidFill>
              </a:rPr>
              <a:t>  السرعة تقل في الأوساط </a:t>
            </a:r>
            <a:r>
              <a:rPr lang="ar-SA" sz="3600" b="1" dirty="0" err="1">
                <a:solidFill>
                  <a:schemeClr val="bg2">
                    <a:lumMod val="50000"/>
                  </a:schemeClr>
                </a:solidFill>
              </a:rPr>
              <a:t>المختلفه</a:t>
            </a:r>
            <a:r>
              <a:rPr lang="ar-SA" sz="3600" b="1" dirty="0">
                <a:solidFill>
                  <a:schemeClr val="bg2">
                    <a:lumMod val="50000"/>
                  </a:schemeClr>
                </a:solidFill>
              </a:rPr>
              <a:t> غير الفراغ </a:t>
            </a:r>
            <a:endParaRPr lang="en-US" sz="3600" dirty="0">
              <a:solidFill>
                <a:schemeClr val="bg2">
                  <a:lumMod val="50000"/>
                </a:schemeClr>
              </a:solidFill>
            </a:endParaRPr>
          </a:p>
          <a:p>
            <a:r>
              <a:rPr lang="ar-SA" sz="3600" b="1" dirty="0">
                <a:solidFill>
                  <a:schemeClr val="bg2">
                    <a:lumMod val="50000"/>
                  </a:schemeClr>
                </a:solidFill>
              </a:rPr>
              <a:t>صفي </a:t>
            </a:r>
            <a:r>
              <a:rPr lang="ar-SA" sz="3600" b="1" dirty="0" err="1">
                <a:solidFill>
                  <a:schemeClr val="bg2">
                    <a:lumMod val="50000"/>
                  </a:schemeClr>
                </a:solidFill>
              </a:rPr>
              <a:t>ماالذي</a:t>
            </a:r>
            <a:r>
              <a:rPr lang="ar-SA" sz="3600" b="1" dirty="0">
                <a:solidFill>
                  <a:schemeClr val="bg2">
                    <a:lumMod val="50000"/>
                  </a:schemeClr>
                </a:solidFill>
              </a:rPr>
              <a:t> يحدث للطول </a:t>
            </a:r>
            <a:r>
              <a:rPr lang="ar-SA" sz="3600" b="1" dirty="0" err="1">
                <a:solidFill>
                  <a:schemeClr val="bg2">
                    <a:lumMod val="50000"/>
                  </a:schemeClr>
                </a:solidFill>
              </a:rPr>
              <a:t>الموجي</a:t>
            </a:r>
            <a:r>
              <a:rPr lang="ar-SA" sz="3600" b="1" dirty="0">
                <a:solidFill>
                  <a:schemeClr val="bg2">
                    <a:lumMod val="50000"/>
                  </a:schemeClr>
                </a:solidFill>
              </a:rPr>
              <a:t> </a:t>
            </a:r>
            <a:r>
              <a:rPr lang="ar-SA" sz="3600" b="1" dirty="0" err="1">
                <a:solidFill>
                  <a:schemeClr val="bg2">
                    <a:lumMod val="50000"/>
                  </a:schemeClr>
                </a:solidFill>
              </a:rPr>
              <a:t>للضوءفي</a:t>
            </a:r>
            <a:r>
              <a:rPr lang="ar-SA" sz="3600" b="1" dirty="0">
                <a:solidFill>
                  <a:schemeClr val="bg2">
                    <a:lumMod val="50000"/>
                  </a:schemeClr>
                </a:solidFill>
              </a:rPr>
              <a:t> هذه الأوساط؟؟</a:t>
            </a:r>
            <a:endParaRPr lang="ar-SA" sz="3600" b="1" cap="none" spc="0" dirty="0">
              <a:ln w="10541" cmpd="sng">
                <a:solidFill>
                  <a:schemeClr val="accent1">
                    <a:shade val="88000"/>
                    <a:satMod val="110000"/>
                  </a:schemeClr>
                </a:solidFill>
                <a:prstDash val="solid"/>
              </a:ln>
              <a:solidFill>
                <a:schemeClr val="bg2">
                  <a:lumMod val="50000"/>
                </a:schemeClr>
              </a:solidFill>
              <a:effectLst/>
            </a:endParaRPr>
          </a:p>
        </p:txBody>
      </p:sp>
      <p:sp>
        <p:nvSpPr>
          <p:cNvPr id="3" name="مستطيل 2"/>
          <p:cNvSpPr/>
          <p:nvPr/>
        </p:nvSpPr>
        <p:spPr>
          <a:xfrm>
            <a:off x="1071538" y="3000372"/>
            <a:ext cx="6936515" cy="923330"/>
          </a:xfrm>
          <a:prstGeom prst="rect">
            <a:avLst/>
          </a:prstGeom>
          <a:noFill/>
        </p:spPr>
        <p:txBody>
          <a:bodyPr wrap="none" lIns="91440" tIns="45720" rIns="91440" bIns="45720">
            <a:spAutoFit/>
          </a:bodyPr>
          <a:lstStyle/>
          <a:p>
            <a:pPr algn="ctr"/>
            <a:r>
              <a:rPr lang="ar-SA"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يقل </a:t>
            </a:r>
            <a:r>
              <a:rPr lang="ar-SA"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تبعآ</a:t>
            </a:r>
            <a:r>
              <a:rPr lang="ar-SA"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للعلاقة </a:t>
            </a:r>
            <a:r>
              <a:rPr lang="ar-SA"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الطرديه</a:t>
            </a:r>
            <a:r>
              <a:rPr lang="ar-SA"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بينهما</a:t>
            </a:r>
            <a:endParaRPr lang="ar-SA"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14612" y="571480"/>
            <a:ext cx="4572032" cy="1357322"/>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dirty="0" smtClean="0">
                <a:ln w="11430"/>
                <a:solidFill>
                  <a:schemeClr val="tx1"/>
                </a:solidFill>
                <a:effectLst>
                  <a:outerShdw blurRad="50800" dist="39000" dir="5460000" algn="tl">
                    <a:srgbClr val="000000">
                      <a:alpha val="38000"/>
                    </a:srgbClr>
                  </a:outerShdw>
                </a:effectLst>
              </a:rPr>
              <a:t>n=c/v</a:t>
            </a:r>
            <a:endParaRPr lang="ar-SA" sz="6000" dirty="0">
              <a:ln w="11430"/>
              <a:solidFill>
                <a:schemeClr val="tx1"/>
              </a:solidFill>
              <a:effectLst>
                <a:outerShdw blurRad="50800" dist="39000" dir="5460000" algn="tl">
                  <a:srgbClr val="000000">
                    <a:alpha val="38000"/>
                  </a:srgbClr>
                </a:outerShdw>
              </a:effectLst>
            </a:endParaRPr>
          </a:p>
        </p:txBody>
      </p:sp>
      <p:sp>
        <p:nvSpPr>
          <p:cNvPr id="3" name="مستطيل 2"/>
          <p:cNvSpPr/>
          <p:nvPr/>
        </p:nvSpPr>
        <p:spPr>
          <a:xfrm>
            <a:off x="336781" y="2928934"/>
            <a:ext cx="8614858"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من </a:t>
            </a:r>
            <a:r>
              <a:rPr lang="ar-SA"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أكووون</a:t>
            </a:r>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ar-S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سرعة الضوء في الفراغ </a:t>
            </a:r>
            <a:r>
              <a:rPr lang="ar-SA"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مقسومآ</a:t>
            </a:r>
            <a:r>
              <a:rPr lang="ar-S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على</a:t>
            </a:r>
          </a:p>
          <a:p>
            <a:pPr algn="ctr"/>
            <a:r>
              <a:rPr lang="ar-S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سرعته في الوسط (                 )</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مستطيل 3"/>
          <p:cNvSpPr/>
          <p:nvPr/>
        </p:nvSpPr>
        <p:spPr>
          <a:xfrm>
            <a:off x="928662" y="4500570"/>
            <a:ext cx="3147015" cy="1754326"/>
          </a:xfrm>
          <a:prstGeom prst="rect">
            <a:avLst/>
          </a:prstGeom>
          <a:noFill/>
        </p:spPr>
        <p:txBody>
          <a:bodyPr wrap="none" lIns="91440" tIns="45720" rIns="91440" bIns="45720">
            <a:spAutoFit/>
          </a:bodyPr>
          <a:lstStyle/>
          <a:p>
            <a:pPr algn="ct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معامل </a:t>
            </a:r>
            <a:r>
              <a:rPr lang="ar-SA"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إنكسار</a:t>
            </a:r>
            <a:endPar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الوسط</a:t>
            </a:r>
            <a:endParaRPr lang="ar-SA"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2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allAtOnce"/>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571472" y="285728"/>
            <a:ext cx="2809875" cy="2667000"/>
          </a:xfrm>
          <a:prstGeom prst="rect">
            <a:avLst/>
          </a:prstGeom>
          <a:noFill/>
          <a:ln w="9525">
            <a:noFill/>
            <a:miter lim="800000"/>
            <a:headEnd/>
            <a:tailEnd/>
          </a:ln>
          <a:effectLst/>
        </p:spPr>
      </p:pic>
      <p:pic>
        <p:nvPicPr>
          <p:cNvPr id="3" name="صورة 2"/>
          <p:cNvPicPr/>
          <p:nvPr/>
        </p:nvPicPr>
        <p:blipFill>
          <a:blip r:embed="rId3"/>
          <a:srcRect/>
          <a:stretch>
            <a:fillRect/>
          </a:stretch>
        </p:blipFill>
        <p:spPr bwMode="auto">
          <a:xfrm>
            <a:off x="3143240" y="2571744"/>
            <a:ext cx="2714644" cy="2286015"/>
          </a:xfrm>
          <a:prstGeom prst="rect">
            <a:avLst/>
          </a:prstGeom>
          <a:noFill/>
          <a:ln w="9525">
            <a:noFill/>
            <a:miter lim="800000"/>
            <a:headEnd/>
            <a:tailEnd/>
          </a:ln>
        </p:spPr>
      </p:pic>
      <p:pic>
        <p:nvPicPr>
          <p:cNvPr id="4" name="صورة 3"/>
          <p:cNvPicPr/>
          <p:nvPr/>
        </p:nvPicPr>
        <p:blipFill>
          <a:blip r:embed="rId4"/>
          <a:srcRect/>
          <a:stretch>
            <a:fillRect/>
          </a:stretch>
        </p:blipFill>
        <p:spPr bwMode="auto">
          <a:xfrm>
            <a:off x="5929322" y="4214818"/>
            <a:ext cx="2500330" cy="2286016"/>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4572000" y="2857496"/>
            <a:ext cx="1119187" cy="238122"/>
          </a:xfrm>
          <a:prstGeom prst="rect">
            <a:avLst/>
          </a:prstGeom>
          <a:noFill/>
          <a:ln w="9525">
            <a:noFill/>
            <a:miter lim="800000"/>
            <a:headEnd/>
            <a:tailEnd/>
          </a:ln>
          <a:effec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026"/>
                                        </p:tgtEl>
                                        <p:attrNameLst>
                                          <p:attrName>ppt_x</p:attrName>
                                        </p:attrNameLst>
                                      </p:cBhvr>
                                      <p:tavLst>
                                        <p:tav tm="0">
                                          <p:val>
                                            <p:strVal val="ppt_x"/>
                                          </p:val>
                                        </p:tav>
                                        <p:tav tm="100000">
                                          <p:val>
                                            <p:strVal val="ppt_x"/>
                                          </p:val>
                                        </p:tav>
                                      </p:tavLst>
                                    </p:anim>
                                    <p:anim calcmode="lin" valueType="num">
                                      <p:cBhvr additive="base">
                                        <p:cTn id="19" dur="500"/>
                                        <p:tgtEl>
                                          <p:spTgt spid="1026"/>
                                        </p:tgtEl>
                                        <p:attrNameLst>
                                          <p:attrName>ppt_y</p:attrName>
                                        </p:attrNameLst>
                                      </p:cBhvr>
                                      <p:tavLst>
                                        <p:tav tm="0">
                                          <p:val>
                                            <p:strVal val="ppt_y"/>
                                          </p:val>
                                        </p:tav>
                                        <p:tav tm="100000">
                                          <p:val>
                                            <p:strVal val="1+ppt_h/2"/>
                                          </p:val>
                                        </p:tav>
                                      </p:tavLst>
                                    </p:anim>
                                    <p:set>
                                      <p:cBhvr>
                                        <p:cTn id="20" dur="1" fill="hold">
                                          <p:stCondLst>
                                            <p:cond delay="499"/>
                                          </p:stCondLst>
                                        </p:cTn>
                                        <p:tgtEl>
                                          <p:spTgt spid="10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نتيجة بحث الصور عن الإنعكاس الكلي الداخلي">
            <a:hlinkClick r:id="rId2"/>
          </p:cNvPr>
          <p:cNvPicPr>
            <a:picLocks noChangeAspect="1" noChangeArrowheads="1"/>
          </p:cNvPicPr>
          <p:nvPr/>
        </p:nvPicPr>
        <p:blipFill>
          <a:blip r:embed="rId3"/>
          <a:srcRect/>
          <a:stretch>
            <a:fillRect/>
          </a:stretch>
        </p:blipFill>
        <p:spPr bwMode="auto">
          <a:xfrm>
            <a:off x="1357290" y="3071810"/>
            <a:ext cx="6072230" cy="3286148"/>
          </a:xfrm>
          <a:prstGeom prst="rect">
            <a:avLst/>
          </a:prstGeom>
          <a:noFill/>
        </p:spPr>
      </p:pic>
      <p:pic>
        <p:nvPicPr>
          <p:cNvPr id="4098" name="Picture 2" descr="نتيجة بحث الصور عن الإنعكاس الكلي الداخلي">
            <a:hlinkClick r:id="rId4"/>
          </p:cNvPr>
          <p:cNvPicPr>
            <a:picLocks noChangeAspect="1" noChangeArrowheads="1"/>
          </p:cNvPicPr>
          <p:nvPr/>
        </p:nvPicPr>
        <p:blipFill>
          <a:blip r:embed="rId5"/>
          <a:srcRect/>
          <a:stretch>
            <a:fillRect/>
          </a:stretch>
        </p:blipFill>
        <p:spPr bwMode="auto">
          <a:xfrm>
            <a:off x="1428728" y="428604"/>
            <a:ext cx="6000792" cy="235745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 calcmode="lin" valueType="num">
                                      <p:cBhvr additive="base">
                                        <p:cTn id="12" dur="500" fill="hold"/>
                                        <p:tgtEl>
                                          <p:spTgt spid="18436"/>
                                        </p:tgtEl>
                                        <p:attrNameLst>
                                          <p:attrName>ppt_x</p:attrName>
                                        </p:attrNameLst>
                                      </p:cBhvr>
                                      <p:tavLst>
                                        <p:tav tm="0">
                                          <p:val>
                                            <p:strVal val="#ppt_x"/>
                                          </p:val>
                                        </p:tav>
                                        <p:tav tm="100000">
                                          <p:val>
                                            <p:strVal val="#ppt_x"/>
                                          </p:val>
                                        </p:tav>
                                      </p:tavLst>
                                    </p:anim>
                                    <p:anim calcmode="lin" valueType="num">
                                      <p:cBhvr additive="base">
                                        <p:cTn id="13"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907" y="642918"/>
            <a:ext cx="9286908" cy="3416320"/>
          </a:xfrm>
          <a:prstGeom prst="rect">
            <a:avLst/>
          </a:prstGeom>
          <a:noFill/>
        </p:spPr>
        <p:txBody>
          <a:bodyPr wrap="square" lIns="91440" tIns="45720" rIns="91440" bIns="45720">
            <a:spAutoFit/>
          </a:bodyPr>
          <a:lstStyle/>
          <a:p>
            <a:pPr algn="ctr"/>
            <a:r>
              <a:rPr lang="ar-SA" sz="54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من أكون؟؟</a:t>
            </a:r>
          </a:p>
          <a:p>
            <a:pPr algn="ctr"/>
            <a:r>
              <a:rPr lang="ar-SA" sz="5400" b="1" cap="none"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زاوية السقوط التي ينكسر عندها</a:t>
            </a:r>
          </a:p>
          <a:p>
            <a:pPr algn="ctr"/>
            <a:r>
              <a:rPr lang="ar-SA" sz="54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الشعاع على إمتداد الحد الفاصل بين </a:t>
            </a:r>
          </a:p>
          <a:p>
            <a:pPr algn="ctr"/>
            <a:r>
              <a:rPr lang="ar-SA" sz="54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وسطين (                    )   </a:t>
            </a:r>
            <a:endParaRPr lang="ar-SA"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مستطيل 2"/>
          <p:cNvSpPr/>
          <p:nvPr/>
        </p:nvSpPr>
        <p:spPr>
          <a:xfrm>
            <a:off x="2357422" y="3071810"/>
            <a:ext cx="3550972" cy="923330"/>
          </a:xfrm>
          <a:prstGeom prst="rect">
            <a:avLst/>
          </a:prstGeom>
          <a:noFill/>
        </p:spPr>
        <p:txBody>
          <a:bodyPr wrap="none" lIns="91440" tIns="45720" rIns="91440" bIns="45720">
            <a:spAutoFit/>
          </a:bodyPr>
          <a:lstStyle/>
          <a:p>
            <a:pPr algn="ctr"/>
            <a:r>
              <a:rPr lang="ar-SA" sz="54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الزاويه</a:t>
            </a:r>
            <a:r>
              <a:rPr lang="ar-SA"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ar-SA" sz="54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الحرجه</a:t>
            </a:r>
            <a:endParaRPr lang="ar-SA"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17410" name="Picture 2"/>
          <p:cNvPicPr>
            <a:picLocks noChangeAspect="1" noChangeArrowheads="1"/>
          </p:cNvPicPr>
          <p:nvPr/>
        </p:nvPicPr>
        <p:blipFill>
          <a:blip r:embed="rId2"/>
          <a:srcRect/>
          <a:stretch>
            <a:fillRect/>
          </a:stretch>
        </p:blipFill>
        <p:spPr bwMode="auto">
          <a:xfrm>
            <a:off x="1285852" y="4214818"/>
            <a:ext cx="6929486" cy="20717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410"/>
                                        </p:tgtEl>
                                        <p:attrNameLst>
                                          <p:attrName>style.visibility</p:attrName>
                                        </p:attrNameLst>
                                      </p:cBhvr>
                                      <p:to>
                                        <p:strVal val="visible"/>
                                      </p:to>
                                    </p:set>
                                    <p:anim calcmode="lin" valueType="num">
                                      <p:cBhvr additive="base">
                                        <p:cTn id="32" dur="500" fill="hold"/>
                                        <p:tgtEl>
                                          <p:spTgt spid="17410"/>
                                        </p:tgtEl>
                                        <p:attrNameLst>
                                          <p:attrName>ppt_x</p:attrName>
                                        </p:attrNameLst>
                                      </p:cBhvr>
                                      <p:tavLst>
                                        <p:tav tm="0">
                                          <p:val>
                                            <p:strVal val="#ppt_x"/>
                                          </p:val>
                                        </p:tav>
                                        <p:tav tm="100000">
                                          <p:val>
                                            <p:strVal val="#ppt_x"/>
                                          </p:val>
                                        </p:tav>
                                      </p:tavLst>
                                    </p:anim>
                                    <p:anim calcmode="lin" valueType="num">
                                      <p:cBhvr additive="base">
                                        <p:cTn id="33"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85728"/>
            <a:ext cx="8929718" cy="4893647"/>
          </a:xfrm>
          <a:prstGeom prst="rect">
            <a:avLst/>
          </a:prstGeom>
          <a:noFill/>
        </p:spPr>
        <p:txBody>
          <a:bodyPr wrap="square" lIns="91440" tIns="45720" rIns="91440" bIns="45720">
            <a:spAutoFit/>
          </a:bodyPr>
          <a:lstStyle/>
          <a:p>
            <a:pPr algn="ctr"/>
            <a:r>
              <a:rPr lang="ar-SA" sz="4800" b="1" dirty="0" smtClean="0">
                <a:ln w="12700">
                  <a:solidFill>
                    <a:sysClr val="windowText" lastClr="000000"/>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rPr>
              <a:t>مما سبق:</a:t>
            </a:r>
          </a:p>
          <a:p>
            <a:pPr algn="ctr"/>
            <a:r>
              <a:rPr lang="ar-SA" sz="4800" b="1" dirty="0" smtClean="0">
                <a:ln w="12700">
                  <a:solidFill>
                    <a:sysClr val="windowText" lastClr="000000"/>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rPr>
              <a:t>عددي شروط  حدوث </a:t>
            </a:r>
            <a:r>
              <a:rPr lang="ar-SA" sz="4800" b="1" dirty="0" err="1" smtClean="0">
                <a:ln w="12700">
                  <a:solidFill>
                    <a:sysClr val="windowText" lastClr="000000"/>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rPr>
              <a:t>الإنعكاس</a:t>
            </a:r>
            <a:endParaRPr lang="ar-SA" sz="4800" b="1" dirty="0" smtClean="0">
              <a:ln w="12700">
                <a:solidFill>
                  <a:sysClr val="windowText" lastClr="000000"/>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endParaRPr>
          </a:p>
          <a:p>
            <a:pPr algn="ctr"/>
            <a:r>
              <a:rPr lang="ar-SA" sz="4800" b="1" dirty="0" smtClean="0">
                <a:ln w="12700">
                  <a:solidFill>
                    <a:sysClr val="windowText" lastClr="000000"/>
                  </a:solidFill>
                  <a:prstDash val="solid"/>
                </a:ln>
                <a:solidFill>
                  <a:schemeClr val="bg2">
                    <a:tint val="85000"/>
                    <a:satMod val="155000"/>
                  </a:schemeClr>
                </a:solidFill>
                <a:effectLst>
                  <a:glow rad="228600">
                    <a:schemeClr val="accent2">
                      <a:satMod val="175000"/>
                      <a:alpha val="40000"/>
                    </a:schemeClr>
                  </a:glow>
                  <a:outerShdw blurRad="41275" dist="20320" dir="1800000" algn="tl" rotWithShape="0">
                    <a:srgbClr val="000000">
                      <a:alpha val="40000"/>
                    </a:srgbClr>
                  </a:outerShdw>
                </a:effectLst>
              </a:rPr>
              <a:t>الكلي الداخلي؟؟</a:t>
            </a:r>
          </a:p>
          <a:p>
            <a:pPr algn="ctr"/>
            <a:r>
              <a:rPr lang="ar-SA"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عندما ينتقل الضوء من وسط معامل</a:t>
            </a:r>
          </a:p>
          <a:p>
            <a:pPr algn="ctr"/>
            <a:r>
              <a:rPr lang="ar-SA"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إنكساره</a:t>
            </a:r>
            <a:r>
              <a:rPr lang="ar-SA"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كبير إلى وسط معامل </a:t>
            </a:r>
            <a:r>
              <a:rPr lang="ar-SA"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إنكساره</a:t>
            </a:r>
            <a:r>
              <a:rPr lang="ar-SA"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أقل</a:t>
            </a:r>
          </a:p>
          <a:p>
            <a:pPr algn="ctr"/>
            <a:r>
              <a:rPr lang="ar-SA"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a:t>
            </a:r>
            <a:r>
              <a:rPr lang="ar-S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عند سقوط  الضوء </a:t>
            </a:r>
            <a:r>
              <a:rPr lang="ar-SA"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بزاويه</a:t>
            </a:r>
            <a:r>
              <a:rPr lang="ar-S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أكبر من </a:t>
            </a:r>
            <a:r>
              <a:rPr lang="ar-SA"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الزاويه</a:t>
            </a:r>
            <a:r>
              <a:rPr lang="ar-S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الحرجه</a:t>
            </a:r>
            <a:endParaRPr lang="ar-S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ar-S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ينعكس كله في الوسط ذو المعامل </a:t>
            </a:r>
            <a:r>
              <a:rPr lang="ar-SA"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الإنكسار</a:t>
            </a:r>
            <a:r>
              <a:rPr lang="ar-S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الأكبر</a:t>
            </a:r>
            <a:endParaRPr lang="ar-SA"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نتيجة بحث الصور عن أمثلة على الإنعكاس الكلي الداخلي">
            <a:hlinkClick r:id="rId2"/>
          </p:cNvPr>
          <p:cNvPicPr>
            <a:picLocks noChangeAspect="1" noChangeArrowheads="1"/>
          </p:cNvPicPr>
          <p:nvPr/>
        </p:nvPicPr>
        <p:blipFill>
          <a:blip r:embed="rId3"/>
          <a:srcRect/>
          <a:stretch>
            <a:fillRect/>
          </a:stretch>
        </p:blipFill>
        <p:spPr bwMode="auto">
          <a:xfrm>
            <a:off x="2000232" y="3714752"/>
            <a:ext cx="5500726" cy="2857520"/>
          </a:xfrm>
          <a:prstGeom prst="rect">
            <a:avLst/>
          </a:prstGeom>
          <a:noFill/>
        </p:spPr>
      </p:pic>
      <p:pic>
        <p:nvPicPr>
          <p:cNvPr id="3" name="Picture 6" descr="https://upload.wikimedia.org/wikipedia/commons/thumb/e/ec/Total_internal_reflection.jpg/250px-Total_internal_reflection.jpg">
            <a:hlinkClick r:id="rId4"/>
          </p:cNvPr>
          <p:cNvPicPr>
            <a:picLocks noChangeAspect="1" noChangeArrowheads="1"/>
          </p:cNvPicPr>
          <p:nvPr/>
        </p:nvPicPr>
        <p:blipFill>
          <a:blip r:embed="rId5"/>
          <a:srcRect/>
          <a:stretch>
            <a:fillRect/>
          </a:stretch>
        </p:blipFill>
        <p:spPr bwMode="auto">
          <a:xfrm>
            <a:off x="1928794" y="1142984"/>
            <a:ext cx="5500726" cy="2500330"/>
          </a:xfrm>
          <a:prstGeom prst="rect">
            <a:avLst/>
          </a:prstGeom>
          <a:noFill/>
        </p:spPr>
      </p:pic>
      <p:sp>
        <p:nvSpPr>
          <p:cNvPr id="4" name="مستطيل 3"/>
          <p:cNvSpPr/>
          <p:nvPr/>
        </p:nvSpPr>
        <p:spPr>
          <a:xfrm>
            <a:off x="1487737" y="0"/>
            <a:ext cx="7656263" cy="923330"/>
          </a:xfrm>
          <a:prstGeom prst="rect">
            <a:avLst/>
          </a:prstGeom>
          <a:noFill/>
        </p:spPr>
        <p:txBody>
          <a:bodyPr wrap="none" lIns="91440" tIns="45720" rIns="91440" bIns="45720">
            <a:spAutoFit/>
          </a:bodyPr>
          <a:lstStyle/>
          <a:p>
            <a:pPr algn="ctr"/>
            <a:r>
              <a:rPr lang="ar-SA"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أمثلة على </a:t>
            </a:r>
            <a:r>
              <a:rPr lang="ar-SA"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الإنعكاس</a:t>
            </a:r>
            <a:r>
              <a:rPr lang="ar-SA"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الكلي الداخلي</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dirty="0"/>
          </a:p>
        </p:txBody>
      </p:sp>
      <p:pic>
        <p:nvPicPr>
          <p:cNvPr id="1026" name="Picture 2"/>
          <p:cNvPicPr>
            <a:picLocks noChangeAspect="1" noChangeArrowheads="1"/>
          </p:cNvPicPr>
          <p:nvPr/>
        </p:nvPicPr>
        <p:blipFill>
          <a:blip r:embed="rId2"/>
          <a:srcRect/>
          <a:stretch>
            <a:fillRect/>
          </a:stretch>
        </p:blipFill>
        <p:spPr bwMode="auto">
          <a:xfrm>
            <a:off x="6143636" y="0"/>
            <a:ext cx="3000364"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0"/>
            <a:ext cx="6143636" cy="6858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85720" y="357166"/>
            <a:ext cx="3133734" cy="1285884"/>
          </a:xfrm>
          <a:prstGeom prst="rect">
            <a:avLst/>
          </a:prstGeom>
          <a:noFill/>
          <a:ln w="9525">
            <a:noFill/>
            <a:miter lim="800000"/>
            <a:headEnd/>
            <a:tailEnd/>
          </a:ln>
          <a:effectLst/>
        </p:spPr>
      </p:pic>
      <p:pic>
        <p:nvPicPr>
          <p:cNvPr id="5"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143636" y="2924944"/>
            <a:ext cx="2728907" cy="3816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0" y="4021975"/>
            <a:ext cx="4806239" cy="280076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r-SA" sz="4400" b="1" cap="all" dirty="0" smtClean="0">
                <a:ln/>
                <a:solidFill>
                  <a:srgbClr val="B83D68"/>
                </a:solidFill>
                <a:effectLst>
                  <a:outerShdw blurRad="19685" dist="12700" dir="5400000" algn="tl" rotWithShape="0">
                    <a:srgbClr val="B83D68">
                      <a:satMod val="130000"/>
                      <a:alpha val="60000"/>
                    </a:srgbClr>
                  </a:outerShdw>
                  <a:reflection blurRad="10000" stA="55000" endPos="48000" dist="500" dir="5400000" sy="-100000" algn="bl" rotWithShape="0"/>
                </a:effectLst>
              </a:rPr>
              <a:t>بسبب تغير </a:t>
            </a:r>
            <a:r>
              <a:rPr lang="ar-SA" sz="4400" b="1" cap="all" dirty="0" err="1" smtClean="0">
                <a:ln/>
                <a:solidFill>
                  <a:srgbClr val="B83D68"/>
                </a:solidFill>
                <a:effectLst>
                  <a:outerShdw blurRad="19685" dist="12700" dir="5400000" algn="tl" rotWithShape="0">
                    <a:srgbClr val="B83D68">
                      <a:satMod val="130000"/>
                      <a:alpha val="60000"/>
                    </a:srgbClr>
                  </a:outerShdw>
                  <a:reflection blurRad="10000" stA="55000" endPos="48000" dist="500" dir="5400000" sy="-100000" algn="bl" rotWithShape="0"/>
                </a:effectLst>
              </a:rPr>
              <a:t>إتجاه</a:t>
            </a:r>
            <a:r>
              <a:rPr lang="ar-SA" sz="4400" b="1" cap="all" dirty="0" smtClean="0">
                <a:ln/>
                <a:solidFill>
                  <a:srgbClr val="B83D68"/>
                </a:solidFill>
                <a:effectLst>
                  <a:outerShdw blurRad="19685" dist="12700" dir="5400000" algn="tl" rotWithShape="0">
                    <a:srgbClr val="B83D68">
                      <a:satMod val="130000"/>
                      <a:alpha val="60000"/>
                    </a:srgbClr>
                  </a:outerShdw>
                  <a:reflection blurRad="10000" stA="55000" endPos="48000" dist="500" dir="5400000" sy="-100000" algn="bl" rotWithShape="0"/>
                </a:effectLst>
              </a:rPr>
              <a:t> الضوء</a:t>
            </a:r>
          </a:p>
          <a:p>
            <a:pPr algn="ctr"/>
            <a:r>
              <a:rPr lang="ar-SA" sz="4400" b="1" cap="all" dirty="0" smtClean="0">
                <a:ln/>
                <a:solidFill>
                  <a:srgbClr val="B83D68"/>
                </a:solidFill>
                <a:effectLst>
                  <a:outerShdw blurRad="19685" dist="12700" dir="5400000" algn="tl" rotWithShape="0">
                    <a:srgbClr val="B83D68">
                      <a:satMod val="130000"/>
                      <a:alpha val="60000"/>
                    </a:srgbClr>
                  </a:outerShdw>
                  <a:reflection blurRad="10000" stA="55000" endPos="48000" dist="500" dir="5400000" sy="-100000" algn="bl" rotWithShape="0"/>
                </a:effectLst>
              </a:rPr>
              <a:t>عند سطح الماء الذي يفصل </a:t>
            </a:r>
          </a:p>
          <a:p>
            <a:pPr algn="ctr"/>
            <a:r>
              <a:rPr lang="ar-SA" sz="4400" b="1" cap="all" dirty="0" smtClean="0">
                <a:ln/>
                <a:solidFill>
                  <a:srgbClr val="B83D68"/>
                </a:solidFill>
                <a:effectLst>
                  <a:outerShdw blurRad="19685" dist="12700" dir="5400000" algn="tl" rotWithShape="0">
                    <a:srgbClr val="B83D68">
                      <a:satMod val="130000"/>
                      <a:alpha val="60000"/>
                    </a:srgbClr>
                  </a:outerShdw>
                  <a:reflection blurRad="10000" stA="55000" endPos="48000" dist="500" dir="5400000" sy="-100000" algn="bl" rotWithShape="0"/>
                </a:effectLst>
              </a:rPr>
              <a:t>بين الأشجار وعينك</a:t>
            </a:r>
            <a:endParaRPr lang="ar-SA" sz="4400" b="1" cap="all" dirty="0">
              <a:ln/>
              <a:solidFill>
                <a:srgbClr val="B83D68"/>
              </a:solidFill>
              <a:effectLst>
                <a:outerShdw blurRad="19685" dist="12700" dir="5400000" algn="tl" rotWithShape="0">
                  <a:srgbClr val="B83D68">
                    <a:satMod val="130000"/>
                    <a:alpha val="60000"/>
                  </a:srgbClr>
                </a:outerShdw>
                <a:reflection blurRad="10000" stA="55000" endPos="48000" dist="500" dir="5400000" sy="-100000" algn="bl" rotWithShape="0"/>
              </a:effectLst>
            </a:endParaRPr>
          </a:p>
        </p:txBody>
      </p:sp>
    </p:spTree>
    <p:extLst>
      <p:ext uri="{BB962C8B-B14F-4D97-AF65-F5344CB8AC3E}">
        <p14:creationId xmlns="" xmlns:p14="http://schemas.microsoft.com/office/powerpoint/2010/main" val="250307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 </a:t>
            </a:r>
            <a:endParaRPr lang="ar-SA" dirty="0"/>
          </a:p>
        </p:txBody>
      </p:sp>
      <p:pic>
        <p:nvPicPr>
          <p:cNvPr id="3" name="Picture 2" descr="http://www.hazemsakeek.com/Physics_Lectures/medicalphysics/medicalimages/2006-05-14_02-11-03-321.png"/>
          <p:cNvPicPr>
            <a:picLocks noChangeAspect="1" noChangeArrowheads="1"/>
          </p:cNvPicPr>
          <p:nvPr/>
        </p:nvPicPr>
        <p:blipFill>
          <a:blip r:embed="rId2" cstate="print"/>
          <a:srcRect/>
          <a:stretch>
            <a:fillRect/>
          </a:stretch>
        </p:blipFill>
        <p:spPr bwMode="auto">
          <a:xfrm>
            <a:off x="1214414" y="571480"/>
            <a:ext cx="7086600" cy="3124200"/>
          </a:xfrm>
          <a:prstGeom prst="rect">
            <a:avLst/>
          </a:prstGeom>
          <a:noFill/>
          <a:ln w="9525">
            <a:noFill/>
            <a:miter lim="800000"/>
            <a:headEnd/>
            <a:tailEnd/>
          </a:ln>
        </p:spPr>
      </p:pic>
      <p:sp>
        <p:nvSpPr>
          <p:cNvPr id="5" name="مستطيل 4"/>
          <p:cNvSpPr/>
          <p:nvPr/>
        </p:nvSpPr>
        <p:spPr>
          <a:xfrm>
            <a:off x="642910" y="3786190"/>
            <a:ext cx="7946406" cy="3046988"/>
          </a:xfrm>
          <a:prstGeom prst="rect">
            <a:avLst/>
          </a:prstGeom>
          <a:noFill/>
        </p:spPr>
        <p:txBody>
          <a:bodyPr wrap="none" lIns="91440" tIns="45720" rIns="91440" bIns="45720">
            <a:spAutoFit/>
          </a:bodyPr>
          <a:lstStyle/>
          <a:p>
            <a:pPr algn="ctr"/>
            <a:r>
              <a:rPr lang="ar-SA"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عللي :تحافظ الألياف </a:t>
            </a:r>
            <a:r>
              <a:rPr lang="ar-SA" sz="48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البصريه</a:t>
            </a:r>
            <a:r>
              <a:rPr lang="ar-SA"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على شدة</a:t>
            </a:r>
          </a:p>
          <a:p>
            <a:pPr algn="ctr"/>
            <a:r>
              <a:rPr lang="ar-SA"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الضوء أثناء </a:t>
            </a:r>
            <a:r>
              <a:rPr lang="ar-SA" sz="48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إنتقالها</a:t>
            </a:r>
            <a:r>
              <a:rPr lang="ar-SA"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من منطقه لأخرى؟</a:t>
            </a:r>
          </a:p>
          <a:p>
            <a:pPr algn="ctr"/>
            <a:r>
              <a:rPr lang="ar-SA"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لأنه يحصل للضوء جميعه </a:t>
            </a:r>
            <a:r>
              <a:rPr lang="ar-SA" sz="4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إنعكاس</a:t>
            </a:r>
            <a:endParaRPr lang="ar-SA"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ar-SA"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كلي داخلي </a:t>
            </a:r>
            <a:r>
              <a:rPr lang="ar-SA" sz="4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ولاينفذ</a:t>
            </a:r>
            <a:r>
              <a:rPr lang="ar-SA"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أي جزء منه</a:t>
            </a:r>
            <a:endParaRPr lang="ar-SA"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6625" name="Picture 1"/>
          <p:cNvPicPr>
            <a:picLocks noChangeAspect="1" noChangeArrowheads="1"/>
          </p:cNvPicPr>
          <p:nvPr/>
        </p:nvPicPr>
        <p:blipFill>
          <a:blip r:embed="rId3"/>
          <a:srcRect/>
          <a:stretch>
            <a:fillRect/>
          </a:stretch>
        </p:blipFill>
        <p:spPr bwMode="auto">
          <a:xfrm>
            <a:off x="1428728" y="2214554"/>
            <a:ext cx="3000396" cy="928694"/>
          </a:xfrm>
          <a:prstGeom prst="rect">
            <a:avLst/>
          </a:prstGeom>
          <a:noFill/>
          <a:ln w="9525">
            <a:noFill/>
            <a:miter lim="800000"/>
            <a:headEnd/>
            <a:tailEnd/>
          </a:ln>
          <a:effectLst/>
        </p:spPr>
      </p:pic>
      <p:sp>
        <p:nvSpPr>
          <p:cNvPr id="4" name="مستطيل 3"/>
          <p:cNvSpPr/>
          <p:nvPr/>
        </p:nvSpPr>
        <p:spPr>
          <a:xfrm>
            <a:off x="1285852" y="2500306"/>
            <a:ext cx="4102405"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6000" b="1" cap="none" spc="0" dirty="0" smtClean="0">
                <a:ln w="11430"/>
                <a:solidFill>
                  <a:srgbClr val="FF0000"/>
                </a:solidFill>
                <a:effectLst>
                  <a:outerShdw blurRad="50800" dist="39000" dir="5460000" algn="tl">
                    <a:srgbClr val="000000">
                      <a:alpha val="38000"/>
                    </a:srgbClr>
                  </a:outerShdw>
                </a:effectLst>
              </a:rPr>
              <a:t>الألياف </a:t>
            </a:r>
            <a:r>
              <a:rPr lang="ar-SA" sz="6000" b="1" cap="none" spc="0" dirty="0" err="1" smtClean="0">
                <a:ln w="11430"/>
                <a:solidFill>
                  <a:srgbClr val="FF0000"/>
                </a:solidFill>
                <a:effectLst>
                  <a:outerShdw blurRad="50800" dist="39000" dir="5460000" algn="tl">
                    <a:srgbClr val="000000">
                      <a:alpha val="38000"/>
                    </a:srgbClr>
                  </a:outerShdw>
                </a:effectLst>
              </a:rPr>
              <a:t>البصريه</a:t>
            </a:r>
            <a:endParaRPr lang="ar-SA" sz="60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نتيجة بحث الصور عن إستخدامات الألياف البصريه">
            <a:hlinkClick r:id="rId2"/>
          </p:cNvPr>
          <p:cNvPicPr>
            <a:picLocks noChangeAspect="1" noChangeArrowheads="1"/>
          </p:cNvPicPr>
          <p:nvPr/>
        </p:nvPicPr>
        <p:blipFill>
          <a:blip r:embed="rId3"/>
          <a:srcRect/>
          <a:stretch>
            <a:fillRect/>
          </a:stretch>
        </p:blipFill>
        <p:spPr bwMode="auto">
          <a:xfrm>
            <a:off x="500034" y="500042"/>
            <a:ext cx="4000528" cy="3000396"/>
          </a:xfrm>
          <a:prstGeom prst="rect">
            <a:avLst/>
          </a:prstGeom>
          <a:noFill/>
        </p:spPr>
      </p:pic>
      <p:pic>
        <p:nvPicPr>
          <p:cNvPr id="27652" name="Picture 4" descr="نتيجة بحث الصور عن إستخدامات الألياف البصريه">
            <a:hlinkClick r:id="rId4"/>
          </p:cNvPr>
          <p:cNvPicPr>
            <a:picLocks noChangeAspect="1" noChangeArrowheads="1"/>
          </p:cNvPicPr>
          <p:nvPr/>
        </p:nvPicPr>
        <p:blipFill>
          <a:blip r:embed="rId5"/>
          <a:srcRect/>
          <a:stretch>
            <a:fillRect/>
          </a:stretch>
        </p:blipFill>
        <p:spPr bwMode="auto">
          <a:xfrm>
            <a:off x="4786314" y="428604"/>
            <a:ext cx="4000528" cy="3143272"/>
          </a:xfrm>
          <a:prstGeom prst="rect">
            <a:avLst/>
          </a:prstGeom>
          <a:noFill/>
        </p:spPr>
      </p:pic>
      <p:sp>
        <p:nvSpPr>
          <p:cNvPr id="27653" name="Rectangle 5"/>
          <p:cNvSpPr>
            <a:spLocks noChangeArrowheads="1"/>
          </p:cNvSpPr>
          <p:nvPr/>
        </p:nvSpPr>
        <p:spPr bwMode="auto">
          <a:xfrm>
            <a:off x="961953" y="3857628"/>
            <a:ext cx="8182047" cy="20621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smtClean="0">
                <a:ln>
                  <a:noFill/>
                </a:ln>
                <a:solidFill>
                  <a:srgbClr val="000000"/>
                </a:solidFill>
                <a:effectLst/>
                <a:latin typeface="Times New Roman" pitchFamily="18" charset="0"/>
                <a:cs typeface="Times New Roman" pitchFamily="18" charset="0"/>
              </a:rPr>
              <a:t>وسيلة الاتصال في العصر الحديث، تقنية الألياف البصرية!… </a:t>
            </a:r>
            <a:endParaRPr kumimoji="0" lang="ar-SA"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smtClean="0">
                <a:ln>
                  <a:noFill/>
                </a:ln>
                <a:solidFill>
                  <a:srgbClr val="000000"/>
                </a:solidFill>
                <a:effectLst/>
                <a:latin typeface="Times New Roman" pitchFamily="18" charset="0"/>
                <a:cs typeface="Times New Roman" pitchFamily="18" charset="0"/>
              </a:rPr>
              <a:t>جعلت الألياف البصرية الملايين من المشتركين يحصلون</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smtClean="0">
                <a:ln>
                  <a:noFill/>
                </a:ln>
                <a:solidFill>
                  <a:srgbClr val="000000"/>
                </a:solidFill>
                <a:effectLst/>
                <a:latin typeface="Times New Roman" pitchFamily="18" charset="0"/>
                <a:cs typeface="Times New Roman" pitchFamily="18" charset="0"/>
              </a:rPr>
              <a:t> على خدمات رائدة في الاتصالات خلال دقائق ، </a:t>
            </a:r>
            <a:endParaRPr kumimoji="0" lang="ar-SA"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smtClean="0">
                <a:ln>
                  <a:noFill/>
                </a:ln>
                <a:solidFill>
                  <a:srgbClr val="000000"/>
                </a:solidFill>
                <a:effectLst/>
                <a:latin typeface="Times New Roman" pitchFamily="18" charset="0"/>
                <a:cs typeface="Times New Roman" pitchFamily="18" charset="0"/>
              </a:rPr>
              <a:t>ونقلت الإنترنت إلى  القارات عبر البحار</a:t>
            </a:r>
            <a:r>
              <a:rPr kumimoji="0" lang="ar-SA" sz="20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down)">
                                      <p:cBhvr>
                                        <p:cTn id="7" dur="500"/>
                                        <p:tgtEl>
                                          <p:spTgt spid="27652"/>
                                        </p:tgtEl>
                                      </p:cBhvr>
                                    </p:animEffect>
                                  </p:childTnLst>
                                </p:cTn>
                              </p:par>
                              <p:par>
                                <p:cTn id="8" presetID="22" presetClass="entr" presetSubtype="4" fill="hold" nodeType="withEffect">
                                  <p:stCondLst>
                                    <p:cond delay="0"/>
                                  </p:stCondLst>
                                  <p:childTnLst>
                                    <p:set>
                                      <p:cBhvr>
                                        <p:cTn id="9" dur="1" fill="hold">
                                          <p:stCondLst>
                                            <p:cond delay="0"/>
                                          </p:stCondLst>
                                        </p:cTn>
                                        <p:tgtEl>
                                          <p:spTgt spid="27650"/>
                                        </p:tgtEl>
                                        <p:attrNameLst>
                                          <p:attrName>style.visibility</p:attrName>
                                        </p:attrNameLst>
                                      </p:cBhvr>
                                      <p:to>
                                        <p:strVal val="visible"/>
                                      </p:to>
                                    </p:set>
                                    <p:animEffect transition="in" filter="wipe(down)">
                                      <p:cBhvr>
                                        <p:cTn id="10"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نتيجة بحث الصور عن ظاهره السراب الصحراوي">
            <a:hlinkClick r:id="rId2"/>
          </p:cNvPr>
          <p:cNvPicPr>
            <a:picLocks noChangeAspect="1" noChangeArrowheads="1"/>
          </p:cNvPicPr>
          <p:nvPr/>
        </p:nvPicPr>
        <p:blipFill>
          <a:blip r:embed="rId3"/>
          <a:srcRect/>
          <a:stretch>
            <a:fillRect/>
          </a:stretch>
        </p:blipFill>
        <p:spPr bwMode="auto">
          <a:xfrm>
            <a:off x="214282" y="285728"/>
            <a:ext cx="8715404" cy="6572272"/>
          </a:xfrm>
          <a:prstGeom prst="rect">
            <a:avLst/>
          </a:prstGeom>
          <a:noFill/>
        </p:spPr>
      </p:pic>
      <p:pic>
        <p:nvPicPr>
          <p:cNvPr id="28676" name="Picture 4" descr="نتيجة بحث الصور عن ظاهره السراب الصحراوي">
            <a:hlinkClick r:id="rId4"/>
          </p:cNvPr>
          <p:cNvPicPr>
            <a:picLocks noChangeAspect="1" noChangeArrowheads="1"/>
          </p:cNvPicPr>
          <p:nvPr/>
        </p:nvPicPr>
        <p:blipFill>
          <a:blip r:embed="rId5"/>
          <a:srcRect/>
          <a:stretch>
            <a:fillRect/>
          </a:stretch>
        </p:blipFill>
        <p:spPr bwMode="auto">
          <a:xfrm>
            <a:off x="214282" y="285728"/>
            <a:ext cx="8715404" cy="6572272"/>
          </a:xfrm>
          <a:prstGeom prst="rect">
            <a:avLst/>
          </a:prstGeom>
          <a:noFill/>
        </p:spPr>
      </p:pic>
      <p:sp>
        <p:nvSpPr>
          <p:cNvPr id="4" name="مستطيل 3"/>
          <p:cNvSpPr/>
          <p:nvPr/>
        </p:nvSpPr>
        <p:spPr>
          <a:xfrm>
            <a:off x="1928794" y="714356"/>
            <a:ext cx="5365571" cy="1107996"/>
          </a:xfrm>
          <a:prstGeom prst="rect">
            <a:avLst/>
          </a:prstGeom>
          <a:noFill/>
        </p:spPr>
        <p:txBody>
          <a:bodyPr wrap="none" lIns="91440" tIns="45720" rIns="91440" bIns="45720">
            <a:spAutoFit/>
          </a:bodyPr>
          <a:lstStyle/>
          <a:p>
            <a:pPr algn="ctr"/>
            <a:r>
              <a:rPr lang="ar-SA"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السراب </a:t>
            </a:r>
            <a:r>
              <a:rPr lang="ar-SA" sz="6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الصحرواي</a:t>
            </a:r>
            <a:endParaRPr lang="ar-SA"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مستطيل 4"/>
          <p:cNvSpPr/>
          <p:nvPr/>
        </p:nvSpPr>
        <p:spPr>
          <a:xfrm>
            <a:off x="428596" y="1857364"/>
            <a:ext cx="8587608" cy="5078313"/>
          </a:xfrm>
          <a:prstGeom prst="rect">
            <a:avLst/>
          </a:prstGeom>
          <a:noFill/>
        </p:spPr>
        <p:txBody>
          <a:bodyPr wrap="none" lIns="91440" tIns="45720" rIns="91440" bIns="45720">
            <a:spAutoFit/>
          </a:bodyPr>
          <a:lstStyle/>
          <a:p>
            <a:pPr algn="ct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عللي:تكون ظاهره السراب أمام </a:t>
            </a:r>
            <a:r>
              <a:rPr lang="ar-SA"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سياره</a:t>
            </a:r>
            <a:endPar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تتحرك على الطريق في الصيف؟؟</a:t>
            </a:r>
          </a:p>
          <a:p>
            <a:pPr algn="ctr"/>
            <a:endParaRPr lang="ar-SA"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ar-SA" sz="5400" b="0" cap="none" spc="0" dirty="0" smtClean="0">
                <a:ln w="18415" cmpd="sng">
                  <a:solidFill>
                    <a:schemeClr val="tx1"/>
                  </a:solidFill>
                  <a:prstDash val="solid"/>
                </a:ln>
                <a:solidFill>
                  <a:srgbClr val="00B050"/>
                </a:solidFill>
                <a:effectLst>
                  <a:outerShdw blurRad="63500" dir="3600000" algn="tl" rotWithShape="0">
                    <a:srgbClr val="000000">
                      <a:alpha val="70000"/>
                    </a:srgbClr>
                  </a:outerShdw>
                </a:effectLst>
              </a:rPr>
              <a:t>بسبب أن الشمس تسخن الهواء </a:t>
            </a:r>
          </a:p>
          <a:p>
            <a:pPr algn="ctr"/>
            <a:r>
              <a:rPr lang="ar-SA" sz="5400" b="0" cap="none" spc="0" dirty="0" smtClean="0">
                <a:ln w="18415" cmpd="sng">
                  <a:solidFill>
                    <a:schemeClr val="tx1"/>
                  </a:solidFill>
                  <a:prstDash val="solid"/>
                </a:ln>
                <a:solidFill>
                  <a:srgbClr val="00B050"/>
                </a:solidFill>
                <a:effectLst>
                  <a:outerShdw blurRad="63500" dir="3600000" algn="tl" rotWithShape="0">
                    <a:srgbClr val="000000">
                      <a:alpha val="70000"/>
                    </a:srgbClr>
                  </a:outerShdw>
                </a:effectLst>
              </a:rPr>
              <a:t>الذي فوق الطريق وينتج طبقه </a:t>
            </a:r>
            <a:r>
              <a:rPr lang="ar-SA" sz="5400" b="0" cap="none" spc="0" dirty="0" err="1" smtClean="0">
                <a:ln w="18415" cmpd="sng">
                  <a:solidFill>
                    <a:schemeClr val="tx1"/>
                  </a:solidFill>
                  <a:prstDash val="solid"/>
                </a:ln>
                <a:solidFill>
                  <a:srgbClr val="00B050"/>
                </a:solidFill>
                <a:effectLst>
                  <a:outerShdw blurRad="63500" dir="3600000" algn="tl" rotWithShape="0">
                    <a:srgbClr val="000000">
                      <a:alpha val="70000"/>
                    </a:srgbClr>
                  </a:outerShdw>
                </a:effectLst>
              </a:rPr>
              <a:t>حراريه</a:t>
            </a:r>
            <a:endParaRPr lang="ar-SA" sz="5400" b="0" cap="none" spc="0" dirty="0" smtClean="0">
              <a:ln w="18415" cmpd="sng">
                <a:solidFill>
                  <a:schemeClr val="tx1"/>
                </a:solidFill>
                <a:prstDash val="solid"/>
              </a:ln>
              <a:solidFill>
                <a:srgbClr val="00B050"/>
              </a:solidFill>
              <a:effectLst>
                <a:outerShdw blurRad="63500" dir="3600000" algn="tl" rotWithShape="0">
                  <a:srgbClr val="000000">
                    <a:alpha val="70000"/>
                  </a:srgbClr>
                </a:outerShdw>
              </a:effectLst>
            </a:endParaRPr>
          </a:p>
          <a:p>
            <a:pPr algn="ctr"/>
            <a:r>
              <a:rPr lang="ar-SA" sz="5400" dirty="0" smtClean="0">
                <a:ln w="18415" cmpd="sng">
                  <a:solidFill>
                    <a:schemeClr val="tx1"/>
                  </a:solidFill>
                  <a:prstDash val="solid"/>
                </a:ln>
                <a:solidFill>
                  <a:srgbClr val="00B050"/>
                </a:solidFill>
                <a:effectLst>
                  <a:outerShdw blurRad="63500" dir="3600000" algn="tl" rotWithShape="0">
                    <a:srgbClr val="000000">
                      <a:alpha val="70000"/>
                    </a:srgbClr>
                  </a:outerShdw>
                </a:effectLst>
              </a:rPr>
              <a:t>تحرف الضوء من خلالها</a:t>
            </a:r>
            <a:r>
              <a:rPr lang="ar-SA" sz="5400" b="0" cap="none" spc="0" dirty="0" smtClean="0">
                <a:ln w="18415" cmpd="sng">
                  <a:solidFill>
                    <a:schemeClr val="tx1"/>
                  </a:solidFill>
                  <a:prstDash val="solid"/>
                </a:ln>
                <a:solidFill>
                  <a:srgbClr val="00B050"/>
                </a:solidFill>
                <a:effectLst>
                  <a:outerShdw blurRad="63500" dir="3600000" algn="tl" rotWithShape="0">
                    <a:srgbClr val="000000">
                      <a:alpha val="70000"/>
                    </a:srgbClr>
                  </a:outerShdw>
                </a:effectLst>
              </a:rPr>
              <a:t> </a:t>
            </a:r>
            <a:endParaRPr lang="ar-SA" sz="5400" b="0" cap="none" spc="0" dirty="0">
              <a:ln w="18415" cmpd="sng">
                <a:solidFill>
                  <a:schemeClr val="tx1"/>
                </a:solidFill>
                <a:prstDash val="solid"/>
              </a:ln>
              <a:solidFill>
                <a:srgbClr val="00B050"/>
              </a:solidFill>
              <a:effectLst>
                <a:outerShdw blurRad="63500" dir="3600000" algn="tl" rotWithShape="0">
                  <a:srgbClr val="000000">
                    <a:alpha val="70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wipe(down)">
                                      <p:cBhvr>
                                        <p:cTn id="12" dur="500"/>
                                        <p:tgtEl>
                                          <p:spTgt spid="286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down)">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down)">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wipe(down)">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نتيجة بحث الصور عن ظاهره السراب القطبي">
            <a:hlinkClick r:id="rId2"/>
          </p:cNvPr>
          <p:cNvPicPr>
            <a:picLocks noChangeAspect="1" noChangeArrowheads="1"/>
          </p:cNvPicPr>
          <p:nvPr/>
        </p:nvPicPr>
        <p:blipFill>
          <a:blip r:embed="rId3"/>
          <a:srcRect/>
          <a:stretch>
            <a:fillRect/>
          </a:stretch>
        </p:blipFill>
        <p:spPr bwMode="auto">
          <a:xfrm>
            <a:off x="0" y="357166"/>
            <a:ext cx="9144000" cy="6500834"/>
          </a:xfrm>
          <a:prstGeom prst="rect">
            <a:avLst/>
          </a:prstGeom>
          <a:noFill/>
        </p:spPr>
      </p:pic>
      <p:pic>
        <p:nvPicPr>
          <p:cNvPr id="29700" name="Picture 4" descr="نتيجة بحث الصور عن ظاهره السراب القطبي">
            <a:hlinkClick r:id="rId4"/>
          </p:cNvPr>
          <p:cNvPicPr>
            <a:picLocks noChangeAspect="1" noChangeArrowheads="1"/>
          </p:cNvPicPr>
          <p:nvPr/>
        </p:nvPicPr>
        <p:blipFill>
          <a:blip r:embed="rId5"/>
          <a:srcRect/>
          <a:stretch>
            <a:fillRect/>
          </a:stretch>
        </p:blipFill>
        <p:spPr bwMode="auto">
          <a:xfrm>
            <a:off x="0" y="357166"/>
            <a:ext cx="8715404" cy="6500834"/>
          </a:xfrm>
          <a:prstGeom prst="rect">
            <a:avLst/>
          </a:prstGeom>
          <a:noFill/>
        </p:spPr>
      </p:pic>
      <p:sp>
        <p:nvSpPr>
          <p:cNvPr id="4" name="مستطيل 3"/>
          <p:cNvSpPr/>
          <p:nvPr/>
        </p:nvSpPr>
        <p:spPr>
          <a:xfrm>
            <a:off x="285720" y="3143248"/>
            <a:ext cx="4600940"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7200" b="1" cap="none" spc="0" dirty="0" smtClean="0">
                <a:ln w="11430"/>
                <a:solidFill>
                  <a:srgbClr val="00B0F0"/>
                </a:solidFill>
                <a:effectLst>
                  <a:outerShdw blurRad="50800" dist="39000" dir="5460000" algn="tl">
                    <a:srgbClr val="000000">
                      <a:alpha val="38000"/>
                    </a:srgbClr>
                  </a:outerShdw>
                </a:effectLst>
              </a:rPr>
              <a:t>السراب القطبي</a:t>
            </a:r>
            <a:endParaRPr lang="ar-SA" sz="7200" b="1" cap="none" spc="0" dirty="0">
              <a:ln w="11430"/>
              <a:solidFill>
                <a:srgbClr val="00B0F0"/>
              </a:solidFill>
              <a:effectLst>
                <a:outerShdw blurRad="50800" dist="39000" dir="5460000" algn="tl">
                  <a:srgbClr val="000000">
                    <a:alpha val="38000"/>
                  </a:srgbClr>
                </a:outerShdw>
              </a:effectLst>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0"/>
            <a:ext cx="7380832" cy="627864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قال تعالى:</a:t>
            </a:r>
          </a:p>
          <a:p>
            <a:pPr algn="ctr"/>
            <a:r>
              <a:rPr lang="ar-SA" sz="5400" b="1" dirty="0" smtClean="0">
                <a:ln w="11430"/>
                <a:effectLst>
                  <a:outerShdw blurRad="50800" dist="39000" dir="5460000" algn="tl">
                    <a:srgbClr val="000000">
                      <a:alpha val="38000"/>
                    </a:srgbClr>
                  </a:outerShdw>
                </a:effectLst>
              </a:rPr>
              <a:t>1-(</a:t>
            </a:r>
            <a:r>
              <a:rPr lang="ar-SA" sz="5400" b="1" dirty="0" smtClean="0"/>
              <a:t>وَسُيِّرَتِ الْجِبَالُ فَكَانَتْ سَرَابًا</a:t>
            </a:r>
            <a:r>
              <a:rPr lang="ar-SA" sz="5400" dirty="0" smtClean="0"/>
              <a:t>)</a:t>
            </a:r>
          </a:p>
          <a:p>
            <a:pPr algn="ctr"/>
            <a:r>
              <a:rPr lang="ar-SA" sz="4800" b="1" dirty="0" smtClean="0">
                <a:ln w="11430"/>
                <a:effectLst>
                  <a:outerShdw blurRad="50800" dist="39000" dir="5460000" algn="tl">
                    <a:srgbClr val="000000">
                      <a:alpha val="38000"/>
                    </a:srgbClr>
                  </a:outerShdw>
                </a:effectLst>
              </a:rPr>
              <a:t>2-(</a:t>
            </a:r>
            <a:r>
              <a:rPr lang="ar-SA" sz="4800" b="1" dirty="0" smtClean="0"/>
              <a:t>وَالَّذِينَ كَفَرُوا أَعْمَالُهُمْ كَسَرَابٍ بِقِيعَةٍ يَحْسَبُهُ الظَّمْآنُ مَاءً حَتَّىٰ إِذَا جَاءَهُ لَمْ يَجِدْهُ شَيْئًا وَوَجَدَ اللَّهَ </a:t>
            </a:r>
            <a:br>
              <a:rPr lang="ar-SA" sz="4800" b="1" dirty="0" smtClean="0"/>
            </a:br>
            <a:r>
              <a:rPr lang="ar-SA" sz="4800" b="1" dirty="0" smtClean="0"/>
              <a:t>عِنْدَهُ فَوَفَّاهُ حِسَابَهُ ۗ وَاللَّهُ سَرِيعُ الْحِسَابِ).</a:t>
            </a:r>
            <a:r>
              <a:rPr lang="ar-SA" sz="5400" dirty="0" smtClean="0"/>
              <a:t/>
            </a:r>
            <a:br>
              <a:rPr lang="ar-SA" sz="5400" dirty="0" smtClean="0"/>
            </a:br>
            <a:endParaRPr lang="ar-S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71472" y="571480"/>
            <a:ext cx="2357454" cy="187642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71472" y="2928934"/>
            <a:ext cx="2352675" cy="2114550"/>
          </a:xfrm>
          <a:prstGeom prst="rect">
            <a:avLst/>
          </a:prstGeom>
          <a:noFill/>
          <a:ln w="9525">
            <a:noFill/>
            <a:miter lim="800000"/>
            <a:headEnd/>
            <a:tailEnd/>
          </a:ln>
          <a:effectLst/>
        </p:spPr>
      </p:pic>
      <p:sp>
        <p:nvSpPr>
          <p:cNvPr id="4" name="مستطيل 3"/>
          <p:cNvSpPr/>
          <p:nvPr/>
        </p:nvSpPr>
        <p:spPr>
          <a:xfrm>
            <a:off x="3286116" y="357166"/>
            <a:ext cx="5516254" cy="3477875"/>
          </a:xfrm>
          <a:prstGeom prst="rect">
            <a:avLst/>
          </a:prstGeom>
          <a:noFill/>
        </p:spPr>
        <p:txBody>
          <a:bodyPr wrap="none" lIns="91440" tIns="45720" rIns="91440" bIns="45720">
            <a:spAutoFit/>
          </a:bodyPr>
          <a:lstStyle/>
          <a:p>
            <a:pPr algn="ctr"/>
            <a:r>
              <a:rPr lang="ar-SA" sz="4400" b="1" dirty="0" smtClean="0">
                <a:ln w="17780" cmpd="sng">
                  <a:solidFill>
                    <a:schemeClr val="tx1"/>
                  </a:solidFill>
                  <a:prstDash val="solid"/>
                  <a:miter lim="800000"/>
                </a:ln>
                <a:solidFill>
                  <a:srgbClr val="92D050"/>
                </a:solidFill>
                <a:effectLst>
                  <a:outerShdw blurRad="50800" algn="tl" rotWithShape="0">
                    <a:srgbClr val="000000"/>
                  </a:outerShdw>
                </a:effectLst>
              </a:rPr>
              <a:t>من </a:t>
            </a:r>
            <a:r>
              <a:rPr lang="ar-SA" sz="4400" b="1" dirty="0" err="1" smtClean="0">
                <a:ln w="17780" cmpd="sng">
                  <a:solidFill>
                    <a:schemeClr val="tx1"/>
                  </a:solidFill>
                  <a:prstDash val="solid"/>
                  <a:miter lim="800000"/>
                </a:ln>
                <a:solidFill>
                  <a:srgbClr val="92D050"/>
                </a:solidFill>
                <a:effectLst>
                  <a:outerShdw blurRad="50800" algn="tl" rotWithShape="0">
                    <a:srgbClr val="000000"/>
                  </a:outerShdw>
                </a:effectLst>
              </a:rPr>
              <a:t>أكوون</a:t>
            </a:r>
            <a:r>
              <a:rPr lang="ar-SA" sz="4400" b="1" dirty="0" smtClean="0">
                <a:ln w="17780" cmpd="sng">
                  <a:solidFill>
                    <a:schemeClr val="tx1"/>
                  </a:solidFill>
                  <a:prstDash val="solid"/>
                  <a:miter lim="800000"/>
                </a:ln>
                <a:solidFill>
                  <a:srgbClr val="92D050"/>
                </a:solidFill>
                <a:effectLst>
                  <a:outerShdw blurRad="50800" algn="tl" rotWithShape="0">
                    <a:srgbClr val="000000"/>
                  </a:outerShdw>
                </a:effectLst>
              </a:rPr>
              <a:t> ؟؟</a:t>
            </a:r>
          </a:p>
          <a:p>
            <a:pPr algn="ctr"/>
            <a:r>
              <a:rPr lang="ar-SA" sz="4400" b="1" cap="none" spc="0" dirty="0" smtClean="0">
                <a:ln w="17780" cmpd="sng">
                  <a:solidFill>
                    <a:schemeClr val="tx1"/>
                  </a:solidFill>
                  <a:prstDash val="solid"/>
                  <a:miter lim="800000"/>
                </a:ln>
                <a:solidFill>
                  <a:srgbClr val="00B0F0"/>
                </a:solidFill>
                <a:effectLst>
                  <a:outerShdw blurRad="50800" algn="tl" rotWithShape="0">
                    <a:srgbClr val="000000"/>
                  </a:outerShdw>
                </a:effectLst>
              </a:rPr>
              <a:t>تحلل</a:t>
            </a:r>
            <a:r>
              <a:rPr lang="ar-SA" sz="4400" b="1" cap="none" spc="0" dirty="0" smtClean="0">
                <a:ln w="17780" cmpd="sng">
                  <a:solidFill>
                    <a:schemeClr val="tx1"/>
                  </a:solidFill>
                  <a:prstDash val="solid"/>
                  <a:miter lim="800000"/>
                </a:ln>
                <a:solidFill>
                  <a:srgbClr val="FF0000"/>
                </a:solidFill>
                <a:effectLst>
                  <a:outerShdw blurRad="50800" algn="tl" rotWithShape="0">
                    <a:srgbClr val="000000"/>
                  </a:outerShdw>
                </a:effectLst>
              </a:rPr>
              <a:t> الضوء </a:t>
            </a:r>
            <a:r>
              <a:rPr lang="ar-SA" sz="4400" b="1" cap="none" spc="0" dirty="0" smtClean="0">
                <a:ln w="17780" cmpd="sng">
                  <a:solidFill>
                    <a:schemeClr val="tx1"/>
                  </a:solidFill>
                  <a:prstDash val="solid"/>
                  <a:miter lim="800000"/>
                </a:ln>
                <a:solidFill>
                  <a:schemeClr val="bg1"/>
                </a:solidFill>
                <a:effectLst>
                  <a:outerShdw blurRad="50800" algn="tl" rotWithShape="0">
                    <a:srgbClr val="000000"/>
                  </a:outerShdw>
                </a:effectLst>
              </a:rPr>
              <a:t>الأبيض</a:t>
            </a:r>
            <a:r>
              <a:rPr lang="ar-SA"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r>
              <a:rPr lang="ar-SA"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إلى </a:t>
            </a:r>
            <a:r>
              <a:rPr lang="ar-SA" sz="4400" b="1" cap="none" spc="0" dirty="0" smtClean="0">
                <a:ln w="17780" cmpd="sng">
                  <a:solidFill>
                    <a:schemeClr val="tx1"/>
                  </a:solidFill>
                  <a:prstDash val="solid"/>
                  <a:miter lim="800000"/>
                </a:ln>
                <a:solidFill>
                  <a:srgbClr val="92D050"/>
                </a:solidFill>
                <a:effectLst>
                  <a:outerShdw blurRad="50800" algn="tl" rotWithShape="0">
                    <a:srgbClr val="000000"/>
                  </a:outerShdw>
                </a:effectLst>
              </a:rPr>
              <a:t>طيف</a:t>
            </a:r>
            <a:r>
              <a:rPr lang="ar-SA"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SA" sz="4400" b="1" cap="none" spc="0" dirty="0" smtClean="0">
                <a:ln w="17780" cmpd="sng">
                  <a:solidFill>
                    <a:schemeClr val="tx1"/>
                  </a:solidFill>
                  <a:prstDash val="solid"/>
                  <a:miter lim="800000"/>
                </a:ln>
                <a:solidFill>
                  <a:schemeClr val="bg2">
                    <a:lumMod val="75000"/>
                  </a:schemeClr>
                </a:solidFill>
                <a:effectLst>
                  <a:outerShdw blurRad="50800" algn="tl" rotWithShape="0">
                    <a:srgbClr val="000000"/>
                  </a:outerShdw>
                </a:effectLst>
              </a:rPr>
              <a:t>من </a:t>
            </a:r>
            <a:r>
              <a:rPr lang="ar-SA" sz="4400" b="1" cap="none" spc="0" dirty="0" smtClean="0">
                <a:ln w="17780" cmpd="sng">
                  <a:solidFill>
                    <a:schemeClr val="tx1"/>
                  </a:solidFill>
                  <a:prstDash val="solid"/>
                  <a:miter lim="800000"/>
                </a:ln>
                <a:solidFill>
                  <a:srgbClr val="FFFF00"/>
                </a:solidFill>
                <a:effectLst>
                  <a:outerShdw blurRad="50800" algn="tl" rotWithShape="0">
                    <a:srgbClr val="000000"/>
                  </a:outerShdw>
                </a:effectLst>
              </a:rPr>
              <a:t>الألوان</a:t>
            </a:r>
            <a:r>
              <a:rPr lang="ar-SA"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SA" sz="4400" b="1" cap="none" spc="0" dirty="0" smtClean="0">
                <a:ln w="17780" cmpd="sng">
                  <a:solidFill>
                    <a:schemeClr val="tx1"/>
                  </a:solidFill>
                  <a:prstDash val="solid"/>
                  <a:miter lim="800000"/>
                </a:ln>
                <a:solidFill>
                  <a:srgbClr val="0070C0"/>
                </a:solidFill>
                <a:effectLst>
                  <a:outerShdw blurRad="50800" algn="tl" rotWithShape="0">
                    <a:srgbClr val="000000"/>
                  </a:outerShdw>
                </a:effectLst>
              </a:rPr>
              <a:t>عند</a:t>
            </a:r>
          </a:p>
          <a:p>
            <a:pPr algn="ctr"/>
            <a:r>
              <a:rPr lang="ar-SA"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SA" sz="4400" b="1" cap="none" spc="0" dirty="0" smtClean="0">
                <a:ln w="17780" cmpd="sng">
                  <a:solidFill>
                    <a:schemeClr val="tx1"/>
                  </a:solidFill>
                  <a:prstDash val="solid"/>
                  <a:miter lim="800000"/>
                </a:ln>
                <a:solidFill>
                  <a:schemeClr val="tx2">
                    <a:lumMod val="60000"/>
                    <a:lumOff val="40000"/>
                  </a:schemeClr>
                </a:solidFill>
                <a:effectLst>
                  <a:outerShdw blurRad="50800" algn="tl" rotWithShape="0">
                    <a:srgbClr val="000000"/>
                  </a:outerShdw>
                </a:effectLst>
              </a:rPr>
              <a:t>مروره </a:t>
            </a:r>
            <a:r>
              <a:rPr lang="ar-SA"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SA" sz="4400" b="1" cap="none" spc="0" dirty="0" smtClean="0">
                <a:ln w="17780" cmpd="sng">
                  <a:solidFill>
                    <a:schemeClr val="tx1"/>
                  </a:solidFill>
                  <a:prstDash val="solid"/>
                  <a:miter lim="800000"/>
                </a:ln>
                <a:solidFill>
                  <a:schemeClr val="accent4">
                    <a:lumMod val="75000"/>
                  </a:schemeClr>
                </a:solidFill>
                <a:effectLst>
                  <a:outerShdw blurRad="50800" algn="tl" rotWithShape="0">
                    <a:srgbClr val="000000"/>
                  </a:outerShdw>
                </a:effectLst>
              </a:rPr>
              <a:t>خلال</a:t>
            </a:r>
            <a:r>
              <a:rPr lang="ar-SA"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SA" sz="4400" b="1" cap="none" spc="0" dirty="0" smtClean="0">
                <a:ln w="17780" cmpd="sng">
                  <a:solidFill>
                    <a:schemeClr val="tx1"/>
                  </a:solidFill>
                  <a:prstDash val="solid"/>
                  <a:miter lim="800000"/>
                </a:ln>
                <a:solidFill>
                  <a:schemeClr val="accent4">
                    <a:lumMod val="20000"/>
                    <a:lumOff val="80000"/>
                  </a:schemeClr>
                </a:solidFill>
                <a:effectLst>
                  <a:outerShdw blurRad="50800" algn="tl" rotWithShape="0">
                    <a:srgbClr val="000000"/>
                  </a:outerShdw>
                </a:effectLst>
              </a:rPr>
              <a:t>منشور</a:t>
            </a:r>
            <a:r>
              <a:rPr lang="ar-SA" sz="44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SA" sz="4400" b="1" cap="none" spc="0" dirty="0" smtClean="0">
                <a:ln w="17780" cmpd="sng">
                  <a:solidFill>
                    <a:schemeClr val="tx1"/>
                  </a:solidFill>
                  <a:prstDash val="solid"/>
                  <a:miter lim="800000"/>
                </a:ln>
                <a:solidFill>
                  <a:schemeClr val="bg2">
                    <a:lumMod val="50000"/>
                  </a:schemeClr>
                </a:solidFill>
                <a:effectLst>
                  <a:outerShdw blurRad="50800" algn="tl" rotWithShape="0">
                    <a:srgbClr val="000000"/>
                  </a:outerShdw>
                </a:effectLst>
              </a:rPr>
              <a:t>زجاجي</a:t>
            </a:r>
          </a:p>
          <a:p>
            <a:pPr algn="ctr"/>
            <a:r>
              <a:rPr lang="ar-SA" sz="4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ar-SA" sz="4400" b="1"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مستطيل 4"/>
          <p:cNvSpPr/>
          <p:nvPr/>
        </p:nvSpPr>
        <p:spPr>
          <a:xfrm>
            <a:off x="4214810" y="3143248"/>
            <a:ext cx="3648756" cy="707886"/>
          </a:xfrm>
          <a:prstGeom prst="rect">
            <a:avLst/>
          </a:prstGeom>
          <a:noFill/>
        </p:spPr>
        <p:txBody>
          <a:bodyPr wrap="none" lIns="91440" tIns="45720" rIns="91440" bIns="45720">
            <a:spAutoFit/>
          </a:bodyPr>
          <a:lstStyle/>
          <a:p>
            <a:pPr algn="ctr"/>
            <a:r>
              <a:rPr lang="ar-SA" sz="4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تفريق(تحليل</a:t>
            </a:r>
            <a:r>
              <a:rPr lang="ar-SA"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t>
            </a:r>
            <a:r>
              <a:rPr lang="ar-SA" sz="4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الضوء</a:t>
            </a:r>
            <a:endParaRPr lang="ar-SA" sz="5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6" name="مستطيل 5"/>
          <p:cNvSpPr/>
          <p:nvPr/>
        </p:nvSpPr>
        <p:spPr>
          <a:xfrm>
            <a:off x="3565230" y="4000504"/>
            <a:ext cx="5578770" cy="2554545"/>
          </a:xfrm>
          <a:prstGeom prst="rect">
            <a:avLst/>
          </a:prstGeom>
          <a:noFill/>
        </p:spPr>
        <p:txBody>
          <a:bodyPr wrap="none" lIns="91440" tIns="45720" rIns="91440" bIns="45720">
            <a:spAutoFit/>
          </a:bodyPr>
          <a:lstStyle/>
          <a:p>
            <a:pPr algn="ctr"/>
            <a:r>
              <a:rPr lang="ar-SA" sz="4000" b="1" dirty="0" smtClean="0">
                <a:ln w="10541" cmpd="sng">
                  <a:solidFill>
                    <a:sysClr val="windowText" lastClr="000000"/>
                  </a:solidFill>
                  <a:prstDash val="solid"/>
                </a:ln>
              </a:rPr>
              <a:t>عللي :ينكسر اللون </a:t>
            </a:r>
            <a:r>
              <a:rPr lang="ar-SA" sz="4000" b="1" dirty="0" smtClean="0">
                <a:ln w="10541" cmpd="sng">
                  <a:solidFill>
                    <a:schemeClr val="accent1">
                      <a:shade val="88000"/>
                      <a:satMod val="110000"/>
                    </a:schemeClr>
                  </a:solidFill>
                  <a:prstDash val="solid"/>
                </a:ln>
                <a:solidFill>
                  <a:schemeClr val="accent2">
                    <a:lumMod val="75000"/>
                  </a:schemeClr>
                </a:solidFill>
              </a:rPr>
              <a:t>البنفسجي</a:t>
            </a:r>
          </a:p>
          <a:p>
            <a:pPr algn="ctr"/>
            <a:r>
              <a:rPr lang="ar-S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ar-SA" sz="4000" b="1" dirty="0" smtClean="0">
                <a:ln w="10541" cmpd="sng">
                  <a:solidFill>
                    <a:sysClr val="windowText" lastClr="000000"/>
                  </a:solidFill>
                  <a:prstDash val="solid"/>
                </a:ln>
              </a:rPr>
              <a:t>أكبر من </a:t>
            </a:r>
            <a:r>
              <a:rPr lang="ar-SA" sz="4000" b="1" dirty="0" smtClean="0">
                <a:ln w="10541" cmpd="sng">
                  <a:solidFill>
                    <a:schemeClr val="accent1">
                      <a:shade val="88000"/>
                      <a:satMod val="110000"/>
                    </a:schemeClr>
                  </a:solidFill>
                  <a:prstDash val="solid"/>
                </a:ln>
                <a:solidFill>
                  <a:srgbClr val="FF0000"/>
                </a:solidFill>
              </a:rPr>
              <a:t>اللون الأحمر؟؟</a:t>
            </a:r>
          </a:p>
          <a:p>
            <a:pPr algn="ctr"/>
            <a:r>
              <a:rPr lang="ar-SA" sz="4000" b="1" cap="none" spc="0" dirty="0" smtClean="0">
                <a:ln w="10541" cmpd="sng">
                  <a:solidFill>
                    <a:schemeClr val="accent1">
                      <a:shade val="88000"/>
                      <a:satMod val="110000"/>
                    </a:schemeClr>
                  </a:solidFill>
                  <a:prstDash val="solid"/>
                </a:ln>
                <a:solidFill>
                  <a:srgbClr val="00B0F0"/>
                </a:solidFill>
                <a:effectLst/>
              </a:rPr>
              <a:t>لأن معامل </a:t>
            </a:r>
            <a:r>
              <a:rPr lang="ar-SA" sz="4000" b="1" cap="none" spc="0" dirty="0" err="1" smtClean="0">
                <a:ln w="10541" cmpd="sng">
                  <a:solidFill>
                    <a:schemeClr val="accent1">
                      <a:shade val="88000"/>
                      <a:satMod val="110000"/>
                    </a:schemeClr>
                  </a:solidFill>
                  <a:prstDash val="solid"/>
                </a:ln>
                <a:solidFill>
                  <a:srgbClr val="00B0F0"/>
                </a:solidFill>
                <a:effectLst/>
              </a:rPr>
              <a:t>إنكسار</a:t>
            </a:r>
            <a:r>
              <a:rPr lang="ar-SA" sz="4000" b="1" cap="none" spc="0" dirty="0" smtClean="0">
                <a:ln w="10541" cmpd="sng">
                  <a:solidFill>
                    <a:schemeClr val="accent1">
                      <a:shade val="88000"/>
                      <a:satMod val="110000"/>
                    </a:schemeClr>
                  </a:solidFill>
                  <a:prstDash val="solid"/>
                </a:ln>
                <a:solidFill>
                  <a:srgbClr val="00B0F0"/>
                </a:solidFill>
                <a:effectLst/>
              </a:rPr>
              <a:t> الزجاج للضوء</a:t>
            </a:r>
          </a:p>
          <a:p>
            <a:pPr algn="ctr"/>
            <a:r>
              <a:rPr lang="ar-SA" sz="4000" b="1" dirty="0" smtClean="0">
                <a:ln w="10541" cmpd="sng">
                  <a:solidFill>
                    <a:schemeClr val="accent1">
                      <a:shade val="88000"/>
                      <a:satMod val="110000"/>
                    </a:schemeClr>
                  </a:solidFill>
                  <a:prstDash val="solid"/>
                </a:ln>
                <a:solidFill>
                  <a:srgbClr val="00B0F0"/>
                </a:solidFill>
              </a:rPr>
              <a:t>البنفسجي أكبر من الضوء الأحمر</a:t>
            </a:r>
            <a:endParaRPr lang="ar-SA" sz="4000" b="1" cap="none" spc="0" dirty="0">
              <a:ln w="10541" cmpd="sng">
                <a:solidFill>
                  <a:schemeClr val="accent1">
                    <a:shade val="88000"/>
                    <a:satMod val="110000"/>
                  </a:schemeClr>
                </a:solidFill>
                <a:prstDash val="solid"/>
              </a:ln>
              <a:solidFill>
                <a:srgbClr val="00B0F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2000"/>
                                        <p:tgtEl>
                                          <p:spTgt spid="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2000"/>
                                        <p:tgtEl>
                                          <p:spTgt spid="4">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2000"/>
                                        <p:tgtEl>
                                          <p:spTgt spid="4">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0"/>
                                        <p:tgtEl>
                                          <p:spTgt spid="4">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2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down)">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200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fade">
                                      <p:cBhvr>
                                        <p:cTn id="46" dur="20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fade">
                                      <p:cBhvr>
                                        <p:cTn id="51" dur="2000"/>
                                        <p:tgtEl>
                                          <p:spTgt spid="6">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fade">
                                      <p:cBhvr>
                                        <p:cTn id="56"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500034" y="785794"/>
            <a:ext cx="8001055" cy="5786477"/>
          </a:xfrm>
          <a:prstGeom prst="rect">
            <a:avLst/>
          </a:prstGeom>
          <a:noFill/>
          <a:ln w="9525">
            <a:noFill/>
            <a:miter lim="800000"/>
            <a:headEnd/>
            <a:tailEnd/>
          </a:ln>
          <a:effectLst/>
        </p:spPr>
      </p:pic>
      <p:sp>
        <p:nvSpPr>
          <p:cNvPr id="6" name="مستطيل 5"/>
          <p:cNvSpPr/>
          <p:nvPr/>
        </p:nvSpPr>
        <p:spPr>
          <a:xfrm>
            <a:off x="2071670" y="928670"/>
            <a:ext cx="6109365" cy="2554545"/>
          </a:xfrm>
          <a:prstGeom prst="rect">
            <a:avLst/>
          </a:prstGeom>
          <a:noFill/>
        </p:spPr>
        <p:txBody>
          <a:bodyPr wrap="none" lIns="91440" tIns="45720" rIns="91440" bIns="45720">
            <a:spAutoFit/>
          </a:bodyPr>
          <a:lstStyle/>
          <a:p>
            <a:pPr algn="ctr"/>
            <a:r>
              <a:rPr lang="ar-SA" sz="40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من أنا؟؟</a:t>
            </a:r>
          </a:p>
          <a:p>
            <a:pPr algn="ctr"/>
            <a:r>
              <a:rPr lang="ar-SA" sz="40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طيف يتشكل عندما يتفرق</a:t>
            </a:r>
          </a:p>
          <a:p>
            <a:pPr algn="ctr"/>
            <a:r>
              <a:rPr lang="ar-SA" sz="40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ضوء الشمس بفعل قطرات ماء في </a:t>
            </a:r>
          </a:p>
          <a:p>
            <a:pPr algn="ctr"/>
            <a:r>
              <a:rPr lang="ar-SA" sz="40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الغلاف الجوي (                     )</a:t>
            </a:r>
            <a:endParaRPr lang="ar-SA" sz="40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مستطيل 6"/>
          <p:cNvSpPr/>
          <p:nvPr/>
        </p:nvSpPr>
        <p:spPr>
          <a:xfrm>
            <a:off x="2500298" y="2643182"/>
            <a:ext cx="2786340" cy="923330"/>
          </a:xfrm>
          <a:prstGeom prst="rect">
            <a:avLst/>
          </a:prstGeom>
          <a:noFill/>
        </p:spPr>
        <p:txBody>
          <a:bodyPr wrap="none" lIns="91440" tIns="45720" rIns="91440" bIns="45720">
            <a:spAutoFit/>
          </a:bodyPr>
          <a:lstStyle/>
          <a:p>
            <a:pPr algn="ct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قوس المطر</a:t>
            </a:r>
            <a:endParaRPr lang="ar-SA"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8" name="Picture 4"/>
          <p:cNvPicPr>
            <a:picLocks noChangeAspect="1" noChangeArrowheads="1"/>
          </p:cNvPicPr>
          <p:nvPr/>
        </p:nvPicPr>
        <p:blipFill>
          <a:blip r:embed="rId3"/>
          <a:srcRect/>
          <a:stretch>
            <a:fillRect/>
          </a:stretch>
        </p:blipFill>
        <p:spPr bwMode="auto">
          <a:xfrm>
            <a:off x="500034" y="785794"/>
            <a:ext cx="7986728" cy="57150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2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2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20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20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wipe(down)">
                                      <p:cBhvr>
                                        <p:cTn id="3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مستطيل 2"/>
          <p:cNvSpPr/>
          <p:nvPr/>
        </p:nvSpPr>
        <p:spPr>
          <a:xfrm>
            <a:off x="785786" y="1843950"/>
            <a:ext cx="7579319" cy="3170099"/>
          </a:xfrm>
          <a:prstGeom prst="rect">
            <a:avLst/>
          </a:prstGeom>
          <a:noFill/>
        </p:spPr>
        <p:txBody>
          <a:bodyPr wrap="none" lIns="91440" tIns="45720" rIns="91440" bIns="45720">
            <a:spAutoFit/>
          </a:bodyPr>
          <a:lstStyle/>
          <a:p>
            <a:pPr algn="ctr"/>
            <a:r>
              <a:rPr lang="ar-SA"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عللي:</a:t>
            </a:r>
          </a:p>
          <a:p>
            <a:pPr algn="ctr"/>
            <a:r>
              <a:rPr lang="ar-S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نرى </a:t>
            </a:r>
            <a:r>
              <a:rPr lang="ar-SA"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أحيانآ</a:t>
            </a:r>
            <a:r>
              <a:rPr lang="ar-S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قوس مطر ثان </a:t>
            </a:r>
            <a:r>
              <a:rPr lang="ar-SA"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باهت خارج الأول </a:t>
            </a:r>
          </a:p>
          <a:p>
            <a:pPr algn="ctr"/>
            <a:r>
              <a:rPr lang="ar-SA"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وله ترتيب ألوان معكوس؟؟</a:t>
            </a:r>
          </a:p>
          <a:p>
            <a:pPr algn="ctr"/>
            <a:r>
              <a:rPr lang="ar-SA" sz="4000" b="1" dirty="0" smtClean="0">
                <a:ln w="1905"/>
                <a:effectLst>
                  <a:innerShdw blurRad="69850" dist="43180" dir="5400000">
                    <a:srgbClr val="000000">
                      <a:alpha val="65000"/>
                    </a:srgbClr>
                  </a:innerShdw>
                </a:effectLst>
              </a:rPr>
              <a:t>بسبب </a:t>
            </a:r>
            <a:r>
              <a:rPr lang="ar-SA" sz="4000" b="1" dirty="0" err="1" smtClean="0">
                <a:ln w="1905"/>
                <a:effectLst>
                  <a:innerShdw blurRad="69850" dist="43180" dir="5400000">
                    <a:srgbClr val="000000">
                      <a:alpha val="65000"/>
                    </a:srgbClr>
                  </a:innerShdw>
                </a:effectLst>
              </a:rPr>
              <a:t>إنعكاس</a:t>
            </a:r>
            <a:r>
              <a:rPr lang="ar-SA" sz="4000" b="1" dirty="0" smtClean="0">
                <a:ln w="1905"/>
                <a:effectLst>
                  <a:innerShdw blurRad="69850" dist="43180" dir="5400000">
                    <a:srgbClr val="000000">
                      <a:alpha val="65000"/>
                    </a:srgbClr>
                  </a:innerShdw>
                </a:effectLst>
              </a:rPr>
              <a:t> أشعة الضوء مرتين </a:t>
            </a:r>
          </a:p>
          <a:p>
            <a:pPr algn="ctr"/>
            <a:r>
              <a:rPr lang="ar-SA" sz="4000" b="1" dirty="0" smtClean="0">
                <a:ln w="1905"/>
                <a:effectLst>
                  <a:innerShdw blurRad="69850" dist="43180" dir="5400000">
                    <a:srgbClr val="000000">
                      <a:alpha val="65000"/>
                    </a:srgbClr>
                  </a:innerShdw>
                </a:effectLst>
              </a:rPr>
              <a:t>في داخل قطره الماء</a:t>
            </a:r>
            <a:endParaRPr lang="ar-SA" sz="4000" b="1" cap="none" spc="0" dirty="0">
              <a:ln w="1905"/>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نتيجة بحث الصور عن عدسات">
            <a:hlinkClick r:id="rId2"/>
          </p:cNvPr>
          <p:cNvPicPr>
            <a:picLocks noChangeAspect="1" noChangeArrowheads="1"/>
          </p:cNvPicPr>
          <p:nvPr/>
        </p:nvPicPr>
        <p:blipFill>
          <a:blip r:embed="rId3"/>
          <a:srcRect/>
          <a:stretch>
            <a:fillRect/>
          </a:stretch>
        </p:blipFill>
        <p:spPr bwMode="auto">
          <a:xfrm>
            <a:off x="4786314" y="0"/>
            <a:ext cx="4357686" cy="3286124"/>
          </a:xfrm>
          <a:prstGeom prst="rect">
            <a:avLst/>
          </a:prstGeom>
          <a:noFill/>
        </p:spPr>
      </p:pic>
      <p:pic>
        <p:nvPicPr>
          <p:cNvPr id="3076" name="Picture 4" descr="نتيجة بحث الصور عن عدسات">
            <a:hlinkClick r:id="rId4"/>
          </p:cNvPr>
          <p:cNvPicPr>
            <a:picLocks noChangeAspect="1" noChangeArrowheads="1"/>
          </p:cNvPicPr>
          <p:nvPr/>
        </p:nvPicPr>
        <p:blipFill>
          <a:blip r:embed="rId5"/>
          <a:srcRect/>
          <a:stretch>
            <a:fillRect/>
          </a:stretch>
        </p:blipFill>
        <p:spPr bwMode="auto">
          <a:xfrm>
            <a:off x="0" y="0"/>
            <a:ext cx="4714876" cy="3357562"/>
          </a:xfrm>
          <a:prstGeom prst="rect">
            <a:avLst/>
          </a:prstGeom>
          <a:noFill/>
        </p:spPr>
      </p:pic>
      <p:pic>
        <p:nvPicPr>
          <p:cNvPr id="3078" name="Picture 6" descr="https://upload.wikimedia.org/wikipedia/commons/thumb/d/d8/BiconvexLens.jpg/220px-BiconvexLens.jpg">
            <a:hlinkClick r:id="rId6"/>
          </p:cNvPr>
          <p:cNvPicPr>
            <a:picLocks noChangeAspect="1" noChangeArrowheads="1"/>
          </p:cNvPicPr>
          <p:nvPr/>
        </p:nvPicPr>
        <p:blipFill>
          <a:blip r:embed="rId7"/>
          <a:srcRect/>
          <a:stretch>
            <a:fillRect/>
          </a:stretch>
        </p:blipFill>
        <p:spPr bwMode="auto">
          <a:xfrm>
            <a:off x="0" y="3429000"/>
            <a:ext cx="4429124" cy="3429000"/>
          </a:xfrm>
          <a:prstGeom prst="rect">
            <a:avLst/>
          </a:prstGeom>
          <a:noFill/>
        </p:spPr>
      </p:pic>
      <p:pic>
        <p:nvPicPr>
          <p:cNvPr id="1026" name="Picture 2" descr="نتيجة بحث الصور عن النظارات">
            <a:hlinkClick r:id="rId8"/>
          </p:cNvPr>
          <p:cNvPicPr>
            <a:picLocks noChangeAspect="1" noChangeArrowheads="1"/>
          </p:cNvPicPr>
          <p:nvPr/>
        </p:nvPicPr>
        <p:blipFill>
          <a:blip r:embed="rId9"/>
          <a:srcRect/>
          <a:stretch>
            <a:fillRect/>
          </a:stretch>
        </p:blipFill>
        <p:spPr bwMode="auto">
          <a:xfrm>
            <a:off x="4500562" y="3500438"/>
            <a:ext cx="4643438" cy="3357562"/>
          </a:xfrm>
          <a:prstGeom prst="rect">
            <a:avLst/>
          </a:prstGeom>
          <a:noFill/>
        </p:spPr>
      </p:pic>
      <p:pic>
        <p:nvPicPr>
          <p:cNvPr id="1028" name="Picture 4" descr="نتيجة بحث الصور عن التلسكوب">
            <a:hlinkClick r:id="rId10"/>
          </p:cNvPr>
          <p:cNvPicPr>
            <a:picLocks noChangeAspect="1" noChangeArrowheads="1"/>
          </p:cNvPicPr>
          <p:nvPr/>
        </p:nvPicPr>
        <p:blipFill>
          <a:blip r:embed="rId11"/>
          <a:srcRect/>
          <a:stretch>
            <a:fillRect/>
          </a:stretch>
        </p:blipFill>
        <p:spPr bwMode="auto">
          <a:xfrm>
            <a:off x="4500562" y="0"/>
            <a:ext cx="4643438" cy="6858000"/>
          </a:xfrm>
          <a:prstGeom prst="rect">
            <a:avLst/>
          </a:prstGeom>
          <a:noFill/>
        </p:spPr>
      </p:pic>
      <p:pic>
        <p:nvPicPr>
          <p:cNvPr id="1030" name="Picture 6" descr="نتيجة بحث الصور عن الميكروسكوب">
            <a:hlinkClick r:id="rId12"/>
          </p:cNvPr>
          <p:cNvPicPr>
            <a:picLocks noChangeAspect="1" noChangeArrowheads="1"/>
          </p:cNvPicPr>
          <p:nvPr/>
        </p:nvPicPr>
        <p:blipFill>
          <a:blip r:embed="rId13"/>
          <a:srcRect/>
          <a:stretch>
            <a:fillRect/>
          </a:stretch>
        </p:blipFill>
        <p:spPr bwMode="auto">
          <a:xfrm>
            <a:off x="0" y="0"/>
            <a:ext cx="4500562"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078"/>
                                        </p:tgtEl>
                                        <p:attrNameLst>
                                          <p:attrName>style.visibility</p:attrName>
                                        </p:attrNameLst>
                                      </p:cBhvr>
                                      <p:to>
                                        <p:strVal val="visible"/>
                                      </p:to>
                                    </p:set>
                                    <p:animEffect transition="in" filter="wipe(down)">
                                      <p:cBhvr>
                                        <p:cTn id="18" dur="500"/>
                                        <p:tgtEl>
                                          <p:spTgt spid="307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3074"/>
                                        </p:tgtEl>
                                      </p:cBhvr>
                                    </p:animEffect>
                                    <p:set>
                                      <p:cBhvr>
                                        <p:cTn id="29" dur="1" fill="hold">
                                          <p:stCondLst>
                                            <p:cond delay="499"/>
                                          </p:stCondLst>
                                        </p:cTn>
                                        <p:tgtEl>
                                          <p:spTgt spid="3074"/>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500"/>
                                        <p:tgtEl>
                                          <p:spTgt spid="3076"/>
                                        </p:tgtEl>
                                      </p:cBhvr>
                                    </p:animEffect>
                                    <p:set>
                                      <p:cBhvr>
                                        <p:cTn id="32" dur="1" fill="hold">
                                          <p:stCondLst>
                                            <p:cond delay="499"/>
                                          </p:stCondLst>
                                        </p:cTn>
                                        <p:tgtEl>
                                          <p:spTgt spid="3076"/>
                                        </p:tgtEl>
                                        <p:attrNameLst>
                                          <p:attrName>style.visibility</p:attrName>
                                        </p:attrNameLst>
                                      </p:cBhvr>
                                      <p:to>
                                        <p:strVal val="hidden"/>
                                      </p:to>
                                    </p:set>
                                  </p:childTnLst>
                                </p:cTn>
                              </p:par>
                              <p:par>
                                <p:cTn id="33" presetID="9" presetClass="exit" presetSubtype="0" fill="hold" nodeType="withEffect">
                                  <p:stCondLst>
                                    <p:cond delay="0"/>
                                  </p:stCondLst>
                                  <p:childTnLst>
                                    <p:animEffect transition="out" filter="dissolve">
                                      <p:cBhvr>
                                        <p:cTn id="34" dur="500"/>
                                        <p:tgtEl>
                                          <p:spTgt spid="3078"/>
                                        </p:tgtEl>
                                      </p:cBhvr>
                                    </p:animEffect>
                                    <p:set>
                                      <p:cBhvr>
                                        <p:cTn id="35" dur="1" fill="hold">
                                          <p:stCondLst>
                                            <p:cond delay="499"/>
                                          </p:stCondLst>
                                        </p:cTn>
                                        <p:tgtEl>
                                          <p:spTgt spid="3078"/>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1026"/>
                                        </p:tgtEl>
                                      </p:cBhvr>
                                    </p:animEffect>
                                    <p:set>
                                      <p:cBhvr>
                                        <p:cTn id="38" dur="1" fill="hold">
                                          <p:stCondLst>
                                            <p:cond delay="499"/>
                                          </p:stCondLst>
                                        </p:cTn>
                                        <p:tgtEl>
                                          <p:spTgt spid="102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 to="" calcmode="lin" valueType="num">
                                      <p:cBhvr>
                                        <p:cTn id="43" dur="1" fill="hold"/>
                                        <p:tgtEl>
                                          <p:spTgt spid="1028"/>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1030"/>
                                        </p:tgtEl>
                                        <p:attrNameLst>
                                          <p:attrName>style.visibility</p:attrName>
                                        </p:attrNameLst>
                                      </p:cBhvr>
                                      <p:to>
                                        <p:strVal val="visible"/>
                                      </p:to>
                                    </p:set>
                                    <p:anim to="" calcmode="lin" valueType="num">
                                      <p:cBhvr>
                                        <p:cTn id="48" dur="1" fill="hold"/>
                                        <p:tgtEl>
                                          <p:spTgt spid="10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1428728" y="714356"/>
            <a:ext cx="2428892" cy="3143272"/>
          </a:xfrm>
          <a:prstGeom prst="rect">
            <a:avLst/>
          </a:prstGeom>
          <a:noFill/>
          <a:ln w="9525">
            <a:noFill/>
            <a:miter lim="800000"/>
            <a:headEnd/>
            <a:tailEnd/>
          </a:ln>
        </p:spPr>
      </p:pic>
      <p:pic>
        <p:nvPicPr>
          <p:cNvPr id="3" name="صورة 2"/>
          <p:cNvPicPr/>
          <p:nvPr/>
        </p:nvPicPr>
        <p:blipFill>
          <a:blip r:embed="rId3"/>
          <a:srcRect/>
          <a:stretch>
            <a:fillRect/>
          </a:stretch>
        </p:blipFill>
        <p:spPr bwMode="auto">
          <a:xfrm>
            <a:off x="4429124" y="928670"/>
            <a:ext cx="2428892" cy="2928958"/>
          </a:xfrm>
          <a:prstGeom prst="rect">
            <a:avLst/>
          </a:prstGeom>
          <a:noFill/>
          <a:ln w="9525">
            <a:noFill/>
            <a:miter lim="800000"/>
            <a:headEnd/>
            <a:tailEnd/>
          </a:ln>
        </p:spPr>
      </p:pic>
      <p:sp>
        <p:nvSpPr>
          <p:cNvPr id="4" name="مستطيل 3"/>
          <p:cNvSpPr/>
          <p:nvPr/>
        </p:nvSpPr>
        <p:spPr>
          <a:xfrm>
            <a:off x="857224" y="3929066"/>
            <a:ext cx="6821098" cy="2585323"/>
          </a:xfrm>
          <a:prstGeom prst="rect">
            <a:avLst/>
          </a:prstGeom>
          <a:noFill/>
        </p:spPr>
        <p:txBody>
          <a:bodyPr wrap="none" lIns="91440" tIns="45720" rIns="91440" bIns="45720">
            <a:spAutoFit/>
          </a:bodyPr>
          <a:lstStyle/>
          <a:p>
            <a:pPr algn="ctr"/>
            <a:r>
              <a:rPr lang="ar-SA" sz="5400" b="1" dirty="0" smtClean="0">
                <a:ln w="17780" cmpd="sng">
                  <a:solidFill>
                    <a:sysClr val="windowText" lastClr="000000"/>
                  </a:solidFill>
                  <a:prstDash val="solid"/>
                  <a:miter lim="800000"/>
                </a:ln>
                <a:solidFill>
                  <a:srgbClr val="FFFF00"/>
                </a:solidFill>
                <a:effectLst>
                  <a:outerShdw blurRad="50800" algn="tl" rotWithShape="0">
                    <a:srgbClr val="000000"/>
                  </a:outerShdw>
                </a:effectLst>
              </a:rPr>
              <a:t>من خلال الصورة حددي أنواع</a:t>
            </a:r>
          </a:p>
          <a:p>
            <a:pPr algn="ctr"/>
            <a:r>
              <a:rPr lang="ar-SA" sz="5400" b="1" cap="none" spc="0" dirty="0" smtClean="0">
                <a:ln w="17780" cmpd="sng">
                  <a:solidFill>
                    <a:sysClr val="windowText" lastClr="000000"/>
                  </a:solidFill>
                  <a:prstDash val="solid"/>
                  <a:miter lim="800000"/>
                </a:ln>
                <a:solidFill>
                  <a:srgbClr val="FFFF00"/>
                </a:solidFill>
                <a:effectLst>
                  <a:outerShdw blurRad="50800" algn="tl" rotWithShape="0">
                    <a:srgbClr val="000000"/>
                  </a:outerShdw>
                </a:effectLst>
              </a:rPr>
              <a:t>العدسات ؟وما الذي يحصل</a:t>
            </a:r>
          </a:p>
          <a:p>
            <a:pPr algn="ctr"/>
            <a:r>
              <a:rPr lang="ar-SA" sz="5400" b="1" cap="none" spc="0" dirty="0" smtClean="0">
                <a:ln w="17780" cmpd="sng">
                  <a:solidFill>
                    <a:sysClr val="windowText" lastClr="000000"/>
                  </a:solidFill>
                  <a:prstDash val="solid"/>
                  <a:miter lim="800000"/>
                </a:ln>
                <a:solidFill>
                  <a:srgbClr val="FFFF00"/>
                </a:solidFill>
                <a:effectLst>
                  <a:outerShdw blurRad="50800" algn="tl" rotWithShape="0">
                    <a:srgbClr val="000000"/>
                  </a:outerShdw>
                </a:effectLst>
              </a:rPr>
              <a:t> للأشعة </a:t>
            </a:r>
            <a:r>
              <a:rPr lang="ar-SA" sz="5400" b="1" cap="none" spc="0" dirty="0" err="1" smtClean="0">
                <a:ln w="17780" cmpd="sng">
                  <a:solidFill>
                    <a:sysClr val="windowText" lastClr="000000"/>
                  </a:solidFill>
                  <a:prstDash val="solid"/>
                  <a:miter lim="800000"/>
                </a:ln>
                <a:solidFill>
                  <a:srgbClr val="FFFF00"/>
                </a:solidFill>
                <a:effectLst>
                  <a:outerShdw blurRad="50800" algn="tl" rotWithShape="0">
                    <a:srgbClr val="000000"/>
                  </a:outerShdw>
                </a:effectLst>
              </a:rPr>
              <a:t>الساقطه</a:t>
            </a:r>
            <a:r>
              <a:rPr lang="ar-SA" sz="5400" b="1" cap="none" spc="0" dirty="0" smtClean="0">
                <a:ln w="17780" cmpd="sng">
                  <a:solidFill>
                    <a:sysClr val="windowText" lastClr="000000"/>
                  </a:solidFill>
                  <a:prstDash val="solid"/>
                  <a:miter lim="800000"/>
                </a:ln>
                <a:solidFill>
                  <a:srgbClr val="FFFF00"/>
                </a:solidFill>
                <a:effectLst>
                  <a:outerShdw blurRad="50800" algn="tl" rotWithShape="0">
                    <a:srgbClr val="000000"/>
                  </a:outerShdw>
                </a:effectLst>
              </a:rPr>
              <a:t> عليها ؟</a:t>
            </a:r>
            <a:endParaRPr lang="ar-SA" sz="5400" b="1" cap="none" spc="0" dirty="0">
              <a:ln w="17780" cmpd="sng">
                <a:solidFill>
                  <a:sysClr val="windowText" lastClr="000000"/>
                </a:solidFill>
                <a:prstDash val="solid"/>
                <a:miter lim="800000"/>
              </a:ln>
              <a:solidFill>
                <a:srgbClr val="FFFF00"/>
              </a:soli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572264" y="500042"/>
            <a:ext cx="1685925" cy="4000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357686" y="1071546"/>
            <a:ext cx="3286148" cy="71438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2428860" y="1928802"/>
            <a:ext cx="4481534" cy="2166941"/>
          </a:xfrm>
          <a:prstGeom prst="rect">
            <a:avLst/>
          </a:prstGeom>
          <a:noFill/>
          <a:ln w="9525">
            <a:noFill/>
            <a:miter lim="800000"/>
            <a:headEnd/>
            <a:tailEnd/>
          </a:ln>
          <a:effectLst/>
        </p:spPr>
      </p:pic>
      <p:sp>
        <p:nvSpPr>
          <p:cNvPr id="5" name="مستطيل 4"/>
          <p:cNvSpPr/>
          <p:nvPr/>
        </p:nvSpPr>
        <p:spPr>
          <a:xfrm>
            <a:off x="357158" y="4071942"/>
            <a:ext cx="8374408" cy="923330"/>
          </a:xfrm>
          <a:prstGeom prst="rect">
            <a:avLst/>
          </a:prstGeom>
          <a:noFill/>
        </p:spPr>
        <p:txBody>
          <a:bodyPr wrap="none" lIns="91440" tIns="45720" rIns="91440" bIns="45720">
            <a:spAutoFit/>
          </a:bodyPr>
          <a:lstStyle/>
          <a:p>
            <a:pPr algn="ctr"/>
            <a:r>
              <a:rPr lang="ar-SA" sz="5400" b="1" dirty="0" smtClean="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rPr>
              <a:t>متى يبدو القلم مكسور ومتى </a:t>
            </a:r>
            <a:r>
              <a:rPr lang="ar-SA" sz="5400" b="1" dirty="0" err="1" smtClean="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rPr>
              <a:t>لايبدو</a:t>
            </a:r>
            <a:r>
              <a:rPr lang="ar-SA" sz="5400" b="1" dirty="0" smtClean="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rPr>
              <a:t>؟؟</a:t>
            </a:r>
            <a:endParaRPr lang="ar-SA" sz="5400" b="1" dirty="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endParaRPr>
          </a:p>
        </p:txBody>
      </p:sp>
      <p:sp>
        <p:nvSpPr>
          <p:cNvPr id="6" name="مستطيل 5"/>
          <p:cNvSpPr/>
          <p:nvPr/>
        </p:nvSpPr>
        <p:spPr>
          <a:xfrm>
            <a:off x="357158" y="4929198"/>
            <a:ext cx="8501122"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5400" b="1" dirty="0" smtClean="0">
                <a:ln/>
                <a:solidFill>
                  <a:srgbClr val="DE6C36"/>
                </a:solidFill>
              </a:rPr>
              <a:t>عللي: ينحني مسار الضوء عند</a:t>
            </a:r>
          </a:p>
          <a:p>
            <a:pPr algn="ctr"/>
            <a:r>
              <a:rPr lang="ar-SA" sz="5400" b="1" dirty="0" smtClean="0">
                <a:ln/>
                <a:solidFill>
                  <a:srgbClr val="DE6C36"/>
                </a:solidFill>
              </a:rPr>
              <a:t> عبوره لحد فاصل بين وسطين؟؟</a:t>
            </a:r>
            <a:endParaRPr lang="ar-SA" sz="5400" b="1" dirty="0">
              <a:ln/>
              <a:solidFill>
                <a:srgbClr val="DE6C36"/>
              </a:solidFill>
            </a:endParaRPr>
          </a:p>
        </p:txBody>
      </p:sp>
    </p:spTree>
    <p:extLst>
      <p:ext uri="{BB962C8B-B14F-4D97-AF65-F5344CB8AC3E}">
        <p14:creationId xmlns="" xmlns:p14="http://schemas.microsoft.com/office/powerpoint/2010/main" val="98843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20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357158" y="3857630"/>
          <a:ext cx="8286807" cy="2714643"/>
        </p:xfrm>
        <a:graphic>
          <a:graphicData uri="http://schemas.openxmlformats.org/drawingml/2006/table">
            <a:tbl>
              <a:tblPr rtl="1"/>
              <a:tblGrid>
                <a:gridCol w="2761617"/>
                <a:gridCol w="2762595"/>
                <a:gridCol w="2762595"/>
              </a:tblGrid>
              <a:tr h="904881">
                <a:tc>
                  <a:txBody>
                    <a:bodyPr/>
                    <a:lstStyle/>
                    <a:p>
                      <a:pPr algn="ctr" rtl="1">
                        <a:lnSpc>
                          <a:spcPct val="115000"/>
                        </a:lnSpc>
                        <a:spcAft>
                          <a:spcPts val="0"/>
                        </a:spcAft>
                      </a:pPr>
                      <a:endParaRPr lang="en-US"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3600" b="1" dirty="0" err="1">
                          <a:latin typeface="Arial"/>
                          <a:ea typeface="Times New Roman"/>
                          <a:cs typeface="Times New Roman"/>
                        </a:rPr>
                        <a:t>العدسه</a:t>
                      </a:r>
                      <a:r>
                        <a:rPr lang="ar-SA" sz="3600" b="1" dirty="0">
                          <a:latin typeface="Arial"/>
                          <a:ea typeface="Times New Roman"/>
                          <a:cs typeface="Times New Roman"/>
                        </a:rPr>
                        <a:t> </a:t>
                      </a:r>
                      <a:r>
                        <a:rPr lang="ar-SA" sz="3600" b="1" dirty="0" err="1">
                          <a:latin typeface="Arial"/>
                          <a:ea typeface="Times New Roman"/>
                          <a:cs typeface="Times New Roman"/>
                        </a:rPr>
                        <a:t>المحدبه</a:t>
                      </a:r>
                      <a:endParaRPr lang="en-US"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3600" b="1" dirty="0" err="1">
                          <a:latin typeface="Arial"/>
                          <a:ea typeface="Times New Roman"/>
                          <a:cs typeface="Times New Roman"/>
                        </a:rPr>
                        <a:t>العدسه</a:t>
                      </a:r>
                      <a:r>
                        <a:rPr lang="ar-SA" sz="3600" b="1" dirty="0">
                          <a:latin typeface="Arial"/>
                          <a:ea typeface="Times New Roman"/>
                          <a:cs typeface="Times New Roman"/>
                        </a:rPr>
                        <a:t> </a:t>
                      </a:r>
                      <a:r>
                        <a:rPr lang="ar-SA" sz="3600" b="1" dirty="0" err="1">
                          <a:latin typeface="Arial"/>
                          <a:ea typeface="Times New Roman"/>
                          <a:cs typeface="Times New Roman"/>
                        </a:rPr>
                        <a:t>المقعره</a:t>
                      </a:r>
                      <a:endParaRPr lang="en-US"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904881">
                <a:tc>
                  <a:txBody>
                    <a:bodyPr/>
                    <a:lstStyle/>
                    <a:p>
                      <a:pPr algn="ctr" rtl="1">
                        <a:lnSpc>
                          <a:spcPct val="115000"/>
                        </a:lnSpc>
                        <a:spcAft>
                          <a:spcPts val="0"/>
                        </a:spcAft>
                      </a:pPr>
                      <a:r>
                        <a:rPr lang="ar-SA" sz="3600" b="1" dirty="0">
                          <a:latin typeface="Arial"/>
                          <a:ea typeface="Times New Roman"/>
                          <a:cs typeface="Times New Roman"/>
                        </a:rPr>
                        <a:t>ماذا تسمى؟؟</a:t>
                      </a:r>
                      <a:endParaRPr lang="en-US"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15000"/>
                        </a:lnSpc>
                        <a:spcAft>
                          <a:spcPts val="0"/>
                        </a:spcAft>
                      </a:pPr>
                      <a:endParaRPr lang="en-US"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15000"/>
                        </a:lnSpc>
                        <a:spcAft>
                          <a:spcPts val="0"/>
                        </a:spcAft>
                      </a:pPr>
                      <a:endParaRPr lang="en-US"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904881">
                <a:tc>
                  <a:txBody>
                    <a:bodyPr/>
                    <a:lstStyle/>
                    <a:p>
                      <a:pPr algn="ctr" rtl="1">
                        <a:lnSpc>
                          <a:spcPct val="115000"/>
                        </a:lnSpc>
                        <a:spcAft>
                          <a:spcPts val="0"/>
                        </a:spcAft>
                      </a:pPr>
                      <a:r>
                        <a:rPr lang="ar-SA" sz="3600" b="1">
                          <a:latin typeface="Arial"/>
                          <a:ea typeface="Times New Roman"/>
                          <a:cs typeface="Times New Roman"/>
                        </a:rPr>
                        <a:t>سبب التسميه</a:t>
                      </a:r>
                      <a:endParaRPr lang="en-US" sz="20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20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مستطيل 3"/>
          <p:cNvSpPr/>
          <p:nvPr/>
        </p:nvSpPr>
        <p:spPr>
          <a:xfrm>
            <a:off x="549981" y="0"/>
            <a:ext cx="8209299" cy="3416320"/>
          </a:xfrm>
          <a:prstGeom prst="rect">
            <a:avLst/>
          </a:prstGeom>
          <a:noFill/>
        </p:spPr>
        <p:txBody>
          <a:bodyPr wrap="none" lIns="91440" tIns="45720" rIns="91440" bIns="45720">
            <a:spAutoFit/>
          </a:bodyPr>
          <a:lstStyle/>
          <a:p>
            <a:pPr algn="ctr"/>
            <a:r>
              <a:rPr lang="ar-SA"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من أكون؟؟</a:t>
            </a:r>
          </a:p>
          <a:p>
            <a:pPr algn="ct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مادة </a:t>
            </a:r>
            <a:r>
              <a:rPr lang="ar-SA"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شفافه</a:t>
            </a: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مثل الزجاج أو البلاستيك</a:t>
            </a:r>
          </a:p>
          <a:p>
            <a:pPr algn="ct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تستخدم في تجميع أو تفريق الضوء</a:t>
            </a:r>
          </a:p>
          <a:p>
            <a:pPr algn="ct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وتكون الصور(              )  </a:t>
            </a:r>
            <a:endParaRPr lang="ar-S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مستطيل 4"/>
          <p:cNvSpPr/>
          <p:nvPr/>
        </p:nvSpPr>
        <p:spPr>
          <a:xfrm>
            <a:off x="2214546" y="2571744"/>
            <a:ext cx="2357454"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5400" b="1" cap="none" spc="0" dirty="0" smtClean="0">
                <a:ln>
                  <a:solidFill>
                    <a:sysClr val="windowText" lastClr="000000"/>
                  </a:solidFill>
                  <a:prstDash val="solid"/>
                </a:ln>
                <a:solidFill>
                  <a:sysClr val="windowText" lastClr="000000"/>
                </a:solidFill>
                <a:effectLst>
                  <a:outerShdw blurRad="88000" dist="50800" dir="5040000" algn="tl">
                    <a:schemeClr val="accent4">
                      <a:tint val="80000"/>
                      <a:satMod val="250000"/>
                      <a:alpha val="45000"/>
                    </a:schemeClr>
                  </a:outerShdw>
                </a:effectLst>
              </a:rPr>
              <a:t>العدسات</a:t>
            </a:r>
            <a:endParaRPr lang="ar-SA" sz="5400" b="1" cap="none" spc="0" dirty="0">
              <a:ln>
                <a:solidFill>
                  <a:sysClr val="windowText" lastClr="000000"/>
                </a:solidFill>
                <a:prstDash val="solid"/>
              </a:ln>
              <a:solidFill>
                <a:sysClr val="windowText" lastClr="000000"/>
              </a:soli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2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to="" calcmode="lin" valueType="num">
                                      <p:cBhvr>
                                        <p:cTn id="26"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428868"/>
            <a:ext cx="8858280" cy="3939540"/>
          </a:xfrm>
          <a:prstGeom prst="rect">
            <a:avLst/>
          </a:prstGeom>
          <a:noFill/>
        </p:spPr>
        <p:txBody>
          <a:bodyPr wrap="square" lIns="91440" tIns="45720" rIns="91440" bIns="45720">
            <a:spAutoFit/>
          </a:bodyPr>
          <a:lstStyle/>
          <a:p>
            <a:r>
              <a:rPr lang="ar-SA" sz="5400" b="1" dirty="0" err="1" smtClean="0">
                <a:ln w="1905"/>
                <a:solidFill>
                  <a:prstClr val="black"/>
                </a:solidFill>
                <a:effectLst>
                  <a:innerShdw blurRad="69850" dist="43180" dir="5400000">
                    <a:srgbClr val="000000">
                      <a:alpha val="65000"/>
                    </a:srgbClr>
                  </a:innerShdw>
                </a:effectLst>
              </a:rPr>
              <a:t>التكبيرفي</a:t>
            </a:r>
            <a:r>
              <a:rPr lang="ar-SA" sz="5400" b="1" dirty="0" smtClean="0">
                <a:ln w="1905"/>
                <a:solidFill>
                  <a:prstClr val="black"/>
                </a:solidFill>
                <a:effectLst>
                  <a:innerShdw blurRad="69850" dist="43180" dir="5400000">
                    <a:srgbClr val="000000">
                      <a:alpha val="65000"/>
                    </a:srgbClr>
                  </a:innerShdw>
                </a:effectLst>
              </a:rPr>
              <a:t> المرايا =</a:t>
            </a:r>
          </a:p>
          <a:p>
            <a:pPr algn="ctr"/>
            <a:r>
              <a:rPr lang="ar-SA" sz="5400" b="1" dirty="0" smtClean="0">
                <a:ln w="1905"/>
                <a:solidFill>
                  <a:srgbClr val="00B050"/>
                </a:solidFill>
                <a:effectLst>
                  <a:innerShdw blurRad="69850" dist="43180" dir="5400000">
                    <a:srgbClr val="000000">
                      <a:alpha val="65000"/>
                    </a:srgbClr>
                  </a:innerShdw>
                </a:effectLst>
              </a:rPr>
              <a:t>ملاحظه هامة:</a:t>
            </a:r>
          </a:p>
          <a:p>
            <a:r>
              <a:rPr lang="ar-SA" sz="4400" b="1" dirty="0" smtClean="0">
                <a:ln w="1905"/>
                <a:solidFill>
                  <a:srgbClr val="00B0F0"/>
                </a:solidFill>
                <a:effectLst>
                  <a:innerShdw blurRad="69850" dist="43180" dir="5400000">
                    <a:srgbClr val="000000">
                      <a:alpha val="65000"/>
                    </a:srgbClr>
                  </a:innerShdw>
                </a:effectLst>
              </a:rPr>
              <a:t>معادلة </a:t>
            </a:r>
            <a:r>
              <a:rPr lang="ar-SA" sz="4400" b="1" dirty="0" err="1" smtClean="0">
                <a:ln w="1905"/>
                <a:solidFill>
                  <a:srgbClr val="00B0F0"/>
                </a:solidFill>
                <a:effectLst>
                  <a:innerShdw blurRad="69850" dist="43180" dir="5400000">
                    <a:srgbClr val="000000">
                      <a:alpha val="65000"/>
                    </a:srgbClr>
                  </a:innerShdw>
                </a:effectLst>
              </a:rPr>
              <a:t>العدسه</a:t>
            </a:r>
            <a:r>
              <a:rPr lang="ar-SA" sz="4400" b="1" dirty="0" smtClean="0">
                <a:ln w="1905"/>
                <a:solidFill>
                  <a:srgbClr val="00B0F0"/>
                </a:solidFill>
                <a:effectLst>
                  <a:innerShdw blurRad="69850" dist="43180" dir="5400000">
                    <a:srgbClr val="000000">
                      <a:alpha val="65000"/>
                    </a:srgbClr>
                  </a:innerShdw>
                </a:effectLst>
              </a:rPr>
              <a:t> </a:t>
            </a:r>
            <a:r>
              <a:rPr lang="ar-SA" sz="4400" b="1" dirty="0" err="1" smtClean="0">
                <a:ln w="1905"/>
                <a:solidFill>
                  <a:srgbClr val="00B0F0"/>
                </a:solidFill>
                <a:effectLst>
                  <a:innerShdw blurRad="69850" dist="43180" dir="5400000">
                    <a:srgbClr val="000000">
                      <a:alpha val="65000"/>
                    </a:srgbClr>
                  </a:innerShdw>
                </a:effectLst>
              </a:rPr>
              <a:t>الرقيقه</a:t>
            </a:r>
            <a:r>
              <a:rPr lang="ar-SA" sz="4400" b="1" dirty="0" smtClean="0">
                <a:ln w="1905"/>
                <a:solidFill>
                  <a:srgbClr val="00B0F0"/>
                </a:solidFill>
                <a:effectLst>
                  <a:innerShdw blurRad="69850" dist="43180" dir="5400000">
                    <a:srgbClr val="000000">
                      <a:alpha val="65000"/>
                    </a:srgbClr>
                  </a:innerShdw>
                </a:effectLst>
              </a:rPr>
              <a:t> = معادلة المرايا </a:t>
            </a:r>
            <a:r>
              <a:rPr lang="ar-SA" sz="4400" b="1" dirty="0" err="1" smtClean="0">
                <a:ln w="1905"/>
                <a:solidFill>
                  <a:srgbClr val="00B0F0"/>
                </a:solidFill>
                <a:effectLst>
                  <a:innerShdw blurRad="69850" dist="43180" dir="5400000">
                    <a:srgbClr val="000000">
                      <a:alpha val="65000"/>
                    </a:srgbClr>
                  </a:innerShdw>
                </a:effectLst>
              </a:rPr>
              <a:t>الكرويه</a:t>
            </a:r>
            <a:endParaRPr lang="ar-SA" sz="4400" b="1" dirty="0" smtClean="0">
              <a:ln w="1905"/>
              <a:solidFill>
                <a:srgbClr val="00B0F0"/>
              </a:solidFill>
              <a:effectLst>
                <a:innerShdw blurRad="69850" dist="43180" dir="5400000">
                  <a:srgbClr val="000000">
                    <a:alpha val="65000"/>
                  </a:srgbClr>
                </a:innerShdw>
              </a:effectLst>
            </a:endParaRPr>
          </a:p>
          <a:p>
            <a:r>
              <a:rPr lang="ar-SA" sz="4400" b="1" dirty="0" smtClean="0">
                <a:ln w="1905"/>
                <a:solidFill>
                  <a:srgbClr val="00B0F0"/>
                </a:solidFill>
                <a:effectLst>
                  <a:innerShdw blurRad="69850" dist="43180" dir="5400000">
                    <a:srgbClr val="000000">
                      <a:alpha val="65000"/>
                    </a:srgbClr>
                  </a:innerShdw>
                </a:effectLst>
              </a:rPr>
              <a:t>التكبير في المرايــــــــا = التكبير في </a:t>
            </a:r>
            <a:r>
              <a:rPr lang="ar-SA" sz="4400" b="1" dirty="0" err="1" smtClean="0">
                <a:ln w="1905"/>
                <a:solidFill>
                  <a:srgbClr val="00B0F0"/>
                </a:solidFill>
                <a:effectLst>
                  <a:innerShdw blurRad="69850" dist="43180" dir="5400000">
                    <a:srgbClr val="000000">
                      <a:alpha val="65000"/>
                    </a:srgbClr>
                  </a:innerShdw>
                </a:effectLst>
              </a:rPr>
              <a:t>العدسه</a:t>
            </a:r>
            <a:r>
              <a:rPr lang="ar-SA" sz="4400" b="1" dirty="0" smtClean="0">
                <a:ln w="1905"/>
                <a:solidFill>
                  <a:srgbClr val="00B0F0"/>
                </a:solidFill>
                <a:effectLst>
                  <a:innerShdw blurRad="69850" dist="43180" dir="5400000">
                    <a:srgbClr val="000000">
                      <a:alpha val="65000"/>
                    </a:srgbClr>
                  </a:innerShdw>
                </a:effectLst>
              </a:rPr>
              <a:t> </a:t>
            </a:r>
          </a:p>
          <a:p>
            <a:pPr algn="ctr"/>
            <a:endParaRPr lang="ar-SA" sz="5400" b="1" dirty="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endParaRPr>
          </a:p>
        </p:txBody>
      </p:sp>
      <p:sp>
        <p:nvSpPr>
          <p:cNvPr id="3" name="مستطيل 2"/>
          <p:cNvSpPr/>
          <p:nvPr/>
        </p:nvSpPr>
        <p:spPr>
          <a:xfrm>
            <a:off x="3714744" y="0"/>
            <a:ext cx="5234125" cy="923330"/>
          </a:xfrm>
          <a:prstGeom prst="rect">
            <a:avLst/>
          </a:prstGeom>
          <a:noFill/>
        </p:spPr>
        <p:txBody>
          <a:bodyPr wrap="none" lIns="91440" tIns="45720" rIns="91440" bIns="45720">
            <a:spAutoFit/>
          </a:bodyPr>
          <a:lstStyle/>
          <a:p>
            <a:pPr algn="ctr"/>
            <a:r>
              <a:rPr lang="ar-SA" sz="5400" b="1" dirty="0" smtClean="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rPr>
              <a:t>معادلة المرايا </a:t>
            </a:r>
            <a:r>
              <a:rPr lang="ar-SA" sz="5400" b="1" dirty="0" err="1" smtClean="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rPr>
              <a:t>الكرويه</a:t>
            </a:r>
            <a:r>
              <a:rPr lang="ar-SA" sz="5400" b="1" dirty="0" smtClean="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rPr>
              <a:t>:</a:t>
            </a:r>
            <a:endParaRPr lang="ar-SA" sz="5400" b="1" dirty="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a:srcRect/>
          <a:stretch>
            <a:fillRect/>
          </a:stretch>
        </p:blipFill>
        <p:spPr bwMode="auto">
          <a:xfrm>
            <a:off x="428596" y="2500306"/>
            <a:ext cx="3857652" cy="100013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571736" y="928670"/>
            <a:ext cx="4357718" cy="1285884"/>
          </a:xfrm>
          <a:prstGeom prst="rect">
            <a:avLst/>
          </a:prstGeom>
          <a:noFill/>
          <a:ln w="9525">
            <a:noFill/>
            <a:miter lim="800000"/>
            <a:headEnd/>
            <a:tailEnd/>
          </a:ln>
          <a:effectLst/>
        </p:spPr>
      </p:pic>
    </p:spTree>
    <p:extLst>
      <p:ext uri="{BB962C8B-B14F-4D97-AF65-F5344CB8AC3E}">
        <p14:creationId xmlns="" xmlns:p14="http://schemas.microsoft.com/office/powerpoint/2010/main" val="20762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20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20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2000"/>
                                        <p:tgtEl>
                                          <p:spTgt spid="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fade">
                                      <p:cBhvr>
                                        <p:cTn id="39"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85786" y="642918"/>
            <a:ext cx="3214710" cy="428628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071934" y="714356"/>
            <a:ext cx="3629025" cy="421484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714348" y="642918"/>
            <a:ext cx="7643866" cy="4286280"/>
          </a:xfrm>
          <a:prstGeom prst="rect">
            <a:avLst/>
          </a:prstGeom>
          <a:noFill/>
          <a:ln w="9525">
            <a:noFill/>
            <a:miter lim="800000"/>
            <a:headEnd/>
            <a:tailEnd/>
          </a:ln>
          <a:effectLst/>
        </p:spPr>
      </p:pic>
      <p:sp>
        <p:nvSpPr>
          <p:cNvPr id="5" name="مستطيل 4"/>
          <p:cNvSpPr/>
          <p:nvPr/>
        </p:nvSpPr>
        <p:spPr>
          <a:xfrm>
            <a:off x="2643174" y="4786322"/>
            <a:ext cx="5925020" cy="1754326"/>
          </a:xfrm>
          <a:prstGeom prst="rect">
            <a:avLst/>
          </a:prstGeom>
          <a:noFill/>
        </p:spPr>
        <p:txBody>
          <a:bodyPr wrap="none" lIns="91440" tIns="45720" rIns="91440" bIns="45720">
            <a:spAutoFit/>
          </a:bodyPr>
          <a:lstStyle/>
          <a:p>
            <a:pPr algn="ctr"/>
            <a:r>
              <a:rPr lang="ar-SA" sz="5400" b="1" spc="50" dirty="0" err="1" smtClean="0">
                <a:ln w="12700" cmpd="sng">
                  <a:solidFill>
                    <a:srgbClr val="FA8D3D">
                      <a:satMod val="120000"/>
                      <a:shade val="80000"/>
                    </a:srgbClr>
                  </a:solidFill>
                  <a:prstDash val="solid"/>
                </a:ln>
                <a:solidFill>
                  <a:srgbClr val="FA8D3D">
                    <a:tint val="1000"/>
                  </a:srgbClr>
                </a:solidFill>
                <a:effectLst>
                  <a:glow rad="53100">
                    <a:srgbClr val="FA8D3D">
                      <a:satMod val="180000"/>
                      <a:alpha val="30000"/>
                    </a:srgbClr>
                  </a:glow>
                </a:effectLst>
              </a:rPr>
              <a:t>مانوع</a:t>
            </a:r>
            <a:r>
              <a:rPr lang="ar-SA" sz="5400" b="1" spc="50" dirty="0" smtClean="0">
                <a:ln w="12700" cmpd="sng">
                  <a:solidFill>
                    <a:srgbClr val="FA8D3D">
                      <a:satMod val="120000"/>
                      <a:shade val="80000"/>
                    </a:srgbClr>
                  </a:solidFill>
                  <a:prstDash val="solid"/>
                </a:ln>
                <a:solidFill>
                  <a:srgbClr val="FA8D3D">
                    <a:tint val="1000"/>
                  </a:srgbClr>
                </a:solidFill>
                <a:effectLst>
                  <a:glow rad="53100">
                    <a:srgbClr val="FA8D3D">
                      <a:satMod val="180000"/>
                      <a:alpha val="30000"/>
                    </a:srgbClr>
                  </a:glow>
                </a:effectLst>
              </a:rPr>
              <a:t> </a:t>
            </a:r>
            <a:r>
              <a:rPr lang="ar-SA" sz="5400" b="1" spc="50" dirty="0" err="1" smtClean="0">
                <a:ln w="12700" cmpd="sng">
                  <a:solidFill>
                    <a:srgbClr val="FA8D3D">
                      <a:satMod val="120000"/>
                      <a:shade val="80000"/>
                    </a:srgbClr>
                  </a:solidFill>
                  <a:prstDash val="solid"/>
                </a:ln>
                <a:solidFill>
                  <a:srgbClr val="FA8D3D">
                    <a:tint val="1000"/>
                  </a:srgbClr>
                </a:solidFill>
                <a:effectLst>
                  <a:glow rad="53100">
                    <a:srgbClr val="FA8D3D">
                      <a:satMod val="180000"/>
                      <a:alpha val="30000"/>
                    </a:srgbClr>
                  </a:glow>
                </a:effectLst>
              </a:rPr>
              <a:t>العدسه</a:t>
            </a:r>
            <a:r>
              <a:rPr lang="ar-SA" sz="5400" b="1" spc="50" dirty="0" smtClean="0">
                <a:ln w="12700" cmpd="sng">
                  <a:solidFill>
                    <a:srgbClr val="FA8D3D">
                      <a:satMod val="120000"/>
                      <a:shade val="80000"/>
                    </a:srgbClr>
                  </a:solidFill>
                  <a:prstDash val="solid"/>
                </a:ln>
                <a:solidFill>
                  <a:srgbClr val="FA8D3D">
                    <a:tint val="1000"/>
                  </a:srgbClr>
                </a:solidFill>
                <a:effectLst>
                  <a:glow rad="53100">
                    <a:srgbClr val="FA8D3D">
                      <a:satMod val="180000"/>
                      <a:alpha val="30000"/>
                    </a:srgbClr>
                  </a:glow>
                </a:effectLst>
              </a:rPr>
              <a:t> المستخدمة</a:t>
            </a:r>
          </a:p>
          <a:p>
            <a:pPr algn="ctr"/>
            <a:r>
              <a:rPr lang="ar-SA" sz="5400" b="1" spc="50" dirty="0" smtClean="0">
                <a:ln w="12700" cmpd="sng">
                  <a:solidFill>
                    <a:srgbClr val="FA8D3D">
                      <a:satMod val="120000"/>
                      <a:shade val="80000"/>
                    </a:srgbClr>
                  </a:solidFill>
                  <a:prstDash val="solid"/>
                </a:ln>
                <a:solidFill>
                  <a:srgbClr val="FA8D3D">
                    <a:tint val="1000"/>
                  </a:srgbClr>
                </a:solidFill>
                <a:effectLst>
                  <a:glow rad="53100">
                    <a:srgbClr val="FA8D3D">
                      <a:satMod val="180000"/>
                      <a:alpha val="30000"/>
                    </a:srgbClr>
                  </a:glow>
                </a:effectLst>
              </a:rPr>
              <a:t> لحرق الورق؟؟ ولماذا؟؟</a:t>
            </a:r>
            <a:endParaRPr lang="ar-SA" sz="5400" b="1" spc="50" dirty="0">
              <a:ln w="12700" cmpd="sng">
                <a:solidFill>
                  <a:srgbClr val="FA8D3D">
                    <a:satMod val="120000"/>
                    <a:shade val="80000"/>
                  </a:srgbClr>
                </a:solidFill>
                <a:prstDash val="solid"/>
              </a:ln>
              <a:solidFill>
                <a:srgbClr val="FA8D3D">
                  <a:tint val="1000"/>
                </a:srgbClr>
              </a:solidFill>
              <a:effectLst>
                <a:glow rad="53100">
                  <a:srgbClr val="FA8D3D">
                    <a:satMod val="180000"/>
                    <a:alpha val="30000"/>
                  </a:srgbClr>
                </a:glow>
              </a:effectLst>
            </a:endParaRPr>
          </a:p>
        </p:txBody>
      </p:sp>
    </p:spTree>
    <p:extLst>
      <p:ext uri="{BB962C8B-B14F-4D97-AF65-F5344CB8AC3E}">
        <p14:creationId xmlns="" xmlns:p14="http://schemas.microsoft.com/office/powerpoint/2010/main" val="87782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2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xit" presetSubtype="0" fill="hold" nodeType="clickEffect">
                                  <p:stCondLst>
                                    <p:cond delay="0"/>
                                  </p:stCondLst>
                                  <p:childTnLst>
                                    <p:animEffect transition="out" filter="fade">
                                      <p:cBhvr>
                                        <p:cTn id="28" dur="1000"/>
                                        <p:tgtEl>
                                          <p:spTgt spid="2051"/>
                                        </p:tgtEl>
                                      </p:cBhvr>
                                    </p:animEffect>
                                    <p:anim calcmode="lin" valueType="num">
                                      <p:cBhvr>
                                        <p:cTn id="29" dur="1000"/>
                                        <p:tgtEl>
                                          <p:spTgt spid="2051"/>
                                        </p:tgtEl>
                                        <p:attrNameLst>
                                          <p:attrName>ppt_x</p:attrName>
                                        </p:attrNameLst>
                                      </p:cBhvr>
                                      <p:tavLst>
                                        <p:tav tm="0">
                                          <p:val>
                                            <p:strVal val="ppt_x"/>
                                          </p:val>
                                        </p:tav>
                                        <p:tav tm="100000">
                                          <p:val>
                                            <p:strVal val="ppt_x"/>
                                          </p:val>
                                        </p:tav>
                                      </p:tavLst>
                                    </p:anim>
                                    <p:anim calcmode="lin" valueType="num">
                                      <p:cBhvr>
                                        <p:cTn id="30" dur="100" decel="100000"/>
                                        <p:tgtEl>
                                          <p:spTgt spid="2051"/>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2051"/>
                                        </p:tgtEl>
                                        <p:attrNameLst>
                                          <p:attrName>ppt_y</p:attrName>
                                        </p:attrNameLst>
                                      </p:cBhvr>
                                      <p:tavLst>
                                        <p:tav tm="0">
                                          <p:val>
                                            <p:strVal val="ppt_y"/>
                                          </p:val>
                                        </p:tav>
                                        <p:tav tm="100000">
                                          <p:val>
                                            <p:strVal val="ppt_y+1"/>
                                          </p:val>
                                        </p:tav>
                                      </p:tavLst>
                                    </p:anim>
                                    <p:set>
                                      <p:cBhvr>
                                        <p:cTn id="32" dur="1" fill="hold">
                                          <p:stCondLst>
                                            <p:cond delay="999"/>
                                          </p:stCondLst>
                                        </p:cTn>
                                        <p:tgtEl>
                                          <p:spTgt spid="2051"/>
                                        </p:tgtEl>
                                        <p:attrNameLst>
                                          <p:attrName>style.visibility</p:attrName>
                                        </p:attrNameLst>
                                      </p:cBhvr>
                                      <p:to>
                                        <p:strVal val="hidden"/>
                                      </p:to>
                                    </p:set>
                                  </p:childTnLst>
                                </p:cTn>
                              </p:par>
                              <p:par>
                                <p:cTn id="33" presetID="37" presetClass="exit" presetSubtype="0" fill="hold" nodeType="withEffect">
                                  <p:stCondLst>
                                    <p:cond delay="0"/>
                                  </p:stCondLst>
                                  <p:childTnLst>
                                    <p:animEffect transition="out" filter="fade">
                                      <p:cBhvr>
                                        <p:cTn id="34" dur="1000"/>
                                        <p:tgtEl>
                                          <p:spTgt spid="2050"/>
                                        </p:tgtEl>
                                      </p:cBhvr>
                                    </p:animEffect>
                                    <p:anim calcmode="lin" valueType="num">
                                      <p:cBhvr>
                                        <p:cTn id="35" dur="1000"/>
                                        <p:tgtEl>
                                          <p:spTgt spid="2050"/>
                                        </p:tgtEl>
                                        <p:attrNameLst>
                                          <p:attrName>ppt_x</p:attrName>
                                        </p:attrNameLst>
                                      </p:cBhvr>
                                      <p:tavLst>
                                        <p:tav tm="0">
                                          <p:val>
                                            <p:strVal val="ppt_x"/>
                                          </p:val>
                                        </p:tav>
                                        <p:tav tm="100000">
                                          <p:val>
                                            <p:strVal val="ppt_x"/>
                                          </p:val>
                                        </p:tav>
                                      </p:tavLst>
                                    </p:anim>
                                    <p:anim calcmode="lin" valueType="num">
                                      <p:cBhvr>
                                        <p:cTn id="36" dur="100" decel="100000"/>
                                        <p:tgtEl>
                                          <p:spTgt spid="2050"/>
                                        </p:tgtEl>
                                        <p:attrNameLst>
                                          <p:attrName>ppt_y</p:attrName>
                                        </p:attrNameLst>
                                      </p:cBhvr>
                                      <p:tavLst>
                                        <p:tav tm="0">
                                          <p:val>
                                            <p:strVal val="ppt_y"/>
                                          </p:val>
                                        </p:tav>
                                        <p:tav tm="100000">
                                          <p:val>
                                            <p:strVal val="ppt_y-.03"/>
                                          </p:val>
                                        </p:tav>
                                      </p:tavLst>
                                    </p:anim>
                                    <p:anim calcmode="lin" valueType="num">
                                      <p:cBhvr>
                                        <p:cTn id="37" dur="900" accel="100000">
                                          <p:stCondLst>
                                            <p:cond delay="100"/>
                                          </p:stCondLst>
                                        </p:cTn>
                                        <p:tgtEl>
                                          <p:spTgt spid="2050"/>
                                        </p:tgtEl>
                                        <p:attrNameLst>
                                          <p:attrName>ppt_y</p:attrName>
                                        </p:attrNameLst>
                                      </p:cBhvr>
                                      <p:tavLst>
                                        <p:tav tm="0">
                                          <p:val>
                                            <p:strVal val="ppt_y"/>
                                          </p:val>
                                        </p:tav>
                                        <p:tav tm="100000">
                                          <p:val>
                                            <p:strVal val="ppt_y+1"/>
                                          </p:val>
                                        </p:tav>
                                      </p:tavLst>
                                    </p:anim>
                                    <p:set>
                                      <p:cBhvr>
                                        <p:cTn id="38" dur="1" fill="hold">
                                          <p:stCondLst>
                                            <p:cond delay="999"/>
                                          </p:stCondLst>
                                        </p:cTn>
                                        <p:tgtEl>
                                          <p:spTgt spid="205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5">
                                            <p:txEl>
                                              <p:pRg st="0" end="0"/>
                                            </p:txEl>
                                          </p:spTgt>
                                        </p:tgtEl>
                                      </p:cBhvr>
                                    </p:animEffect>
                                    <p:set>
                                      <p:cBhvr>
                                        <p:cTn id="43" dur="1" fill="hold">
                                          <p:stCondLst>
                                            <p:cond delay="499"/>
                                          </p:stCondLst>
                                        </p:cTn>
                                        <p:tgtEl>
                                          <p:spTgt spid="5">
                                            <p:txEl>
                                              <p:pRg st="0" end="0"/>
                                            </p:txEl>
                                          </p:spTgt>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5">
                                            <p:txEl>
                                              <p:pRg st="1" end="1"/>
                                            </p:txEl>
                                          </p:spTgt>
                                        </p:tgtEl>
                                      </p:cBhvr>
                                    </p:animEffect>
                                    <p:set>
                                      <p:cBhvr>
                                        <p:cTn id="46"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52"/>
                                        </p:tgtEl>
                                        <p:attrNameLst>
                                          <p:attrName>style.visibility</p:attrName>
                                        </p:attrNameLst>
                                      </p:cBhvr>
                                      <p:to>
                                        <p:strVal val="visible"/>
                                      </p:to>
                                    </p:set>
                                    <p:animEffect transition="in" filter="wipe(down)">
                                      <p:cBhvr>
                                        <p:cTn id="5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500043"/>
            <a:ext cx="7572428" cy="5016758"/>
          </a:xfrm>
          <a:prstGeom prst="rect">
            <a:avLst/>
          </a:prstGeom>
        </p:spPr>
        <p:txBody>
          <a:bodyPr wrap="square">
            <a:spAutoFit/>
          </a:bodyPr>
          <a:lstStyle/>
          <a:p>
            <a:r>
              <a:rPr lang="ar-SA" sz="4000" dirty="0" smtClean="0">
                <a:solidFill>
                  <a:prstClr val="black"/>
                </a:solidFill>
              </a:rPr>
              <a:t>اعتلى رجلان خشبة مسرح مظلم حاملَين لوحًا سميكًا من البلاستيك الشفاف، ثم رفعاه إلى أعلى بينما سلَّط مارك بولي ضوء الكشاف عليه. شهق الجمهور في دهشة؛ فعلى الشاشة الموجودة في الجزء الخلفي من خشبة المسرح ظهرت صورة لرائد مجال الكمبيوتر </a:t>
            </a:r>
            <a:r>
              <a:rPr lang="ar-SA" sz="4000" dirty="0" err="1" smtClean="0">
                <a:solidFill>
                  <a:prstClr val="black"/>
                </a:solidFill>
              </a:rPr>
              <a:t>آلان</a:t>
            </a:r>
            <a:r>
              <a:rPr lang="ar-SA" sz="4000" dirty="0" smtClean="0">
                <a:solidFill>
                  <a:prstClr val="black"/>
                </a:solidFill>
              </a:rPr>
              <a:t> </a:t>
            </a:r>
            <a:r>
              <a:rPr lang="ar-SA" sz="4000" dirty="0" err="1" smtClean="0">
                <a:solidFill>
                  <a:prstClr val="black"/>
                </a:solidFill>
              </a:rPr>
              <a:t>تورِنج</a:t>
            </a:r>
            <a:r>
              <a:rPr lang="ar-SA" sz="4000" dirty="0" smtClean="0">
                <a:solidFill>
                  <a:prstClr val="black"/>
                </a:solidFill>
              </a:rPr>
              <a:t>، وقد أبرز الضوء والظلال كل خيط في سترته المصنوعة من قماش </a:t>
            </a:r>
            <a:r>
              <a:rPr lang="ar-SA" sz="4000" dirty="0" err="1" smtClean="0">
                <a:solidFill>
                  <a:prstClr val="black"/>
                </a:solidFill>
              </a:rPr>
              <a:t>التويد</a:t>
            </a:r>
            <a:endParaRPr lang="ar-SA" sz="4000" dirty="0">
              <a:solidFill>
                <a:prstClr val="black"/>
              </a:solidFill>
            </a:endParaRPr>
          </a:p>
        </p:txBody>
      </p:sp>
      <p:pic>
        <p:nvPicPr>
          <p:cNvPr id="3" name="صورة 2" descr="يمكن أن يقدم الزجاج الذي يعرض صورًا ناتجة عن تجمع الضوء ابتكارات تكنولوجية جديدة في مجال الإضاءة.">
            <a:hlinkClick r:id="rId2" tgtFrame="_blank"/>
          </p:cNvPr>
          <p:cNvPicPr/>
          <p:nvPr/>
        </p:nvPicPr>
        <p:blipFill>
          <a:blip r:embed="rId3"/>
          <a:srcRect/>
          <a:stretch>
            <a:fillRect/>
          </a:stretch>
        </p:blipFill>
        <p:spPr bwMode="auto">
          <a:xfrm>
            <a:off x="500034" y="357166"/>
            <a:ext cx="8501122" cy="6000792"/>
          </a:xfrm>
          <a:prstGeom prst="rect">
            <a:avLst/>
          </a:prstGeom>
          <a:noFill/>
          <a:ln w="9525">
            <a:noFill/>
            <a:miter lim="800000"/>
            <a:headEnd/>
            <a:tailEnd/>
          </a:ln>
        </p:spPr>
      </p:pic>
    </p:spTree>
    <p:extLst>
      <p:ext uri="{BB962C8B-B14F-4D97-AF65-F5344CB8AC3E}">
        <p14:creationId xmlns="" xmlns:p14="http://schemas.microsoft.com/office/powerpoint/2010/main" val="19126075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iterate type="wd">
                                    <p:tmPct val="10000"/>
                                  </p:iterate>
                                  <p:childTnLst>
                                    <p:animMotion origin="layout" path="M -0.31077 -0.23959 L -0.06077 0.09375 " pathEditMode="relative" rAng="0" ptsTypes="AA">
                                      <p:cBhvr>
                                        <p:cTn id="6" dur="2000" fill="hold"/>
                                        <p:tgtEl>
                                          <p:spTgt spid="2">
                                            <p:txEl>
                                              <p:pRg st="0" end="0"/>
                                            </p:txEl>
                                          </p:spTgt>
                                        </p:tgtEl>
                                        <p:attrNameLst>
                                          <p:attrName>ppt_x</p:attrName>
                                          <p:attrName>ppt_y</p:attrName>
                                        </p:attrNameLst>
                                      </p:cBhvr>
                                      <p:rCtr x="12500" y="16700"/>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643174" y="0"/>
            <a:ext cx="6192144" cy="2277547"/>
          </a:xfrm>
          <a:prstGeom prst="rect">
            <a:avLst/>
          </a:prstGeom>
          <a:noFill/>
        </p:spPr>
        <p:txBody>
          <a:bodyPr wrap="none" lIns="91440" tIns="45720" rIns="91440" bIns="45720">
            <a:spAutoFit/>
          </a:bodyPr>
          <a:lstStyle/>
          <a:p>
            <a:pPr algn="ctr"/>
            <a:r>
              <a:rPr lang="ar-SA" sz="4400" b="1" dirty="0" smtClean="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rPr>
              <a:t>لرسم صورة الأجسام </a:t>
            </a:r>
            <a:r>
              <a:rPr lang="ar-SA" sz="4400" b="1" dirty="0" err="1" smtClean="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rPr>
              <a:t>المنكسره</a:t>
            </a:r>
            <a:endParaRPr lang="ar-SA" sz="4400" b="1" dirty="0" smtClean="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endParaRPr>
          </a:p>
          <a:p>
            <a:pPr algn="ctr"/>
            <a:r>
              <a:rPr lang="ar-SA" sz="4400" b="1" dirty="0" smtClean="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rPr>
              <a:t> من العدسات؟؟</a:t>
            </a:r>
          </a:p>
          <a:p>
            <a:endParaRPr lang="ar-SA" sz="5400" b="1" dirty="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endParaRPr>
          </a:p>
        </p:txBody>
      </p:sp>
      <p:cxnSp>
        <p:nvCxnSpPr>
          <p:cNvPr id="5" name="رابط مستقيم 4"/>
          <p:cNvCxnSpPr/>
          <p:nvPr/>
        </p:nvCxnSpPr>
        <p:spPr>
          <a:xfrm>
            <a:off x="857224" y="3786190"/>
            <a:ext cx="7643866"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شكل بيضاوي 6"/>
          <p:cNvSpPr/>
          <p:nvPr/>
        </p:nvSpPr>
        <p:spPr>
          <a:xfrm>
            <a:off x="3000364" y="371475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9" name="شكل بيضاوي 8"/>
          <p:cNvSpPr/>
          <p:nvPr/>
        </p:nvSpPr>
        <p:spPr>
          <a:xfrm>
            <a:off x="1928794" y="371475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0" name="شكل بيضاوي 9"/>
          <p:cNvSpPr/>
          <p:nvPr/>
        </p:nvSpPr>
        <p:spPr>
          <a:xfrm>
            <a:off x="5286380" y="371475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1" name="شكل بيضاوي 10"/>
          <p:cNvSpPr/>
          <p:nvPr/>
        </p:nvSpPr>
        <p:spPr>
          <a:xfrm>
            <a:off x="6429388" y="3714752"/>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2" name="شكل بيضاوي 11"/>
          <p:cNvSpPr/>
          <p:nvPr/>
        </p:nvSpPr>
        <p:spPr>
          <a:xfrm>
            <a:off x="4071934" y="2214554"/>
            <a:ext cx="357190" cy="3214710"/>
          </a:xfrm>
          <a:prstGeom prst="ellipse">
            <a:avLst/>
          </a:prstGeom>
          <a:solidFill>
            <a:srgbClr val="00B0F0"/>
          </a:solidFill>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solidFill>
                <a:prstClr val="black"/>
              </a:solidFill>
            </a:endParaRPr>
          </a:p>
        </p:txBody>
      </p:sp>
      <p:cxnSp>
        <p:nvCxnSpPr>
          <p:cNvPr id="14" name="رابط كسهم مستقيم 13"/>
          <p:cNvCxnSpPr/>
          <p:nvPr/>
        </p:nvCxnSpPr>
        <p:spPr>
          <a:xfrm rot="5400000" flipH="1" flipV="1">
            <a:off x="321439" y="3250405"/>
            <a:ext cx="107157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رابط كسهم مستقيم 15"/>
          <p:cNvCxnSpPr/>
          <p:nvPr/>
        </p:nvCxnSpPr>
        <p:spPr>
          <a:xfrm>
            <a:off x="857224" y="2786058"/>
            <a:ext cx="34290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مستطيل 16"/>
          <p:cNvSpPr/>
          <p:nvPr/>
        </p:nvSpPr>
        <p:spPr>
          <a:xfrm>
            <a:off x="2786050" y="4071942"/>
            <a:ext cx="642942"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prstClr val="black"/>
                </a:solidFill>
              </a:rPr>
              <a:t>F</a:t>
            </a:r>
            <a:endParaRPr lang="ar-SA" sz="2400" b="1" dirty="0">
              <a:solidFill>
                <a:prstClr val="black"/>
              </a:solidFill>
            </a:endParaRPr>
          </a:p>
        </p:txBody>
      </p:sp>
      <p:sp>
        <p:nvSpPr>
          <p:cNvPr id="18" name="مستطيل 17"/>
          <p:cNvSpPr/>
          <p:nvPr/>
        </p:nvSpPr>
        <p:spPr>
          <a:xfrm>
            <a:off x="5000628" y="4071942"/>
            <a:ext cx="642942"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prstClr val="black"/>
                </a:solidFill>
              </a:rPr>
              <a:t>F</a:t>
            </a:r>
            <a:endParaRPr lang="ar-SA" sz="2400" b="1" dirty="0">
              <a:solidFill>
                <a:prstClr val="black"/>
              </a:solidFill>
            </a:endParaRPr>
          </a:p>
        </p:txBody>
      </p:sp>
      <p:sp>
        <p:nvSpPr>
          <p:cNvPr id="19" name="مستطيل 18"/>
          <p:cNvSpPr/>
          <p:nvPr/>
        </p:nvSpPr>
        <p:spPr>
          <a:xfrm>
            <a:off x="1571604" y="4071942"/>
            <a:ext cx="642942"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prstClr val="black"/>
                </a:solidFill>
              </a:rPr>
              <a:t>2F</a:t>
            </a:r>
            <a:endParaRPr lang="ar-SA" sz="2400" b="1" dirty="0">
              <a:solidFill>
                <a:prstClr val="black"/>
              </a:solidFill>
            </a:endParaRPr>
          </a:p>
        </p:txBody>
      </p:sp>
      <p:sp>
        <p:nvSpPr>
          <p:cNvPr id="20" name="مستطيل 19"/>
          <p:cNvSpPr/>
          <p:nvPr/>
        </p:nvSpPr>
        <p:spPr>
          <a:xfrm>
            <a:off x="6143636" y="4000504"/>
            <a:ext cx="642942"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prstClr val="black"/>
                </a:solidFill>
              </a:rPr>
              <a:t>2F</a:t>
            </a:r>
            <a:endParaRPr lang="ar-SA" sz="2400" b="1" dirty="0">
              <a:solidFill>
                <a:prstClr val="black"/>
              </a:solidFill>
            </a:endParaRPr>
          </a:p>
        </p:txBody>
      </p:sp>
      <p:cxnSp>
        <p:nvCxnSpPr>
          <p:cNvPr id="22" name="رابط مستقيم 21"/>
          <p:cNvCxnSpPr>
            <a:stCxn id="12" idx="0"/>
            <a:endCxn id="12" idx="4"/>
          </p:cNvCxnSpPr>
          <p:nvPr/>
        </p:nvCxnSpPr>
        <p:spPr>
          <a:xfrm rot="16200000" flipH="1">
            <a:off x="2643174" y="3821909"/>
            <a:ext cx="3214710" cy="1588"/>
          </a:xfrm>
          <a:prstGeom prst="line">
            <a:avLst/>
          </a:prstGeom>
        </p:spPr>
        <p:style>
          <a:lnRef idx="1">
            <a:schemeClr val="dk1"/>
          </a:lnRef>
          <a:fillRef idx="0">
            <a:schemeClr val="dk1"/>
          </a:fillRef>
          <a:effectRef idx="0">
            <a:schemeClr val="dk1"/>
          </a:effectRef>
          <a:fontRef idx="minor">
            <a:schemeClr val="tx1"/>
          </a:fontRef>
        </p:style>
      </p:cxnSp>
      <p:cxnSp>
        <p:nvCxnSpPr>
          <p:cNvPr id="24" name="رابط كسهم مستقيم 23"/>
          <p:cNvCxnSpPr/>
          <p:nvPr/>
        </p:nvCxnSpPr>
        <p:spPr>
          <a:xfrm>
            <a:off x="4214810" y="2786058"/>
            <a:ext cx="3214710" cy="2714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مستطيل 30"/>
          <p:cNvSpPr/>
          <p:nvPr/>
        </p:nvSpPr>
        <p:spPr>
          <a:xfrm>
            <a:off x="1928794" y="2285992"/>
            <a:ext cx="1119216" cy="461665"/>
          </a:xfrm>
          <a:prstGeom prst="rect">
            <a:avLst/>
          </a:prstGeom>
          <a:noFill/>
        </p:spPr>
        <p:txBody>
          <a:bodyPr wrap="none" lIns="91440" tIns="45720" rIns="91440" bIns="45720">
            <a:spAutoFit/>
          </a:bodyPr>
          <a:lstStyle/>
          <a:p>
            <a:pPr algn="ctr"/>
            <a:r>
              <a:rPr lang="ar-SA" sz="2400" b="1" cap="all" dirty="0" smtClean="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rPr>
              <a:t>الشعاع 1</a:t>
            </a:r>
            <a:endParaRPr lang="ar-SA" sz="2400" b="1" cap="all" dirty="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endParaRPr>
          </a:p>
        </p:txBody>
      </p:sp>
      <p:cxnSp>
        <p:nvCxnSpPr>
          <p:cNvPr id="32" name="رابط كسهم مستقيم 31"/>
          <p:cNvCxnSpPr/>
          <p:nvPr/>
        </p:nvCxnSpPr>
        <p:spPr>
          <a:xfrm>
            <a:off x="857224" y="2714620"/>
            <a:ext cx="3429024" cy="1643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رابط كسهم مستقيم 35"/>
          <p:cNvCxnSpPr/>
          <p:nvPr/>
        </p:nvCxnSpPr>
        <p:spPr>
          <a:xfrm>
            <a:off x="4214810" y="4357694"/>
            <a:ext cx="34290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رابط كسهم مستقيم 37"/>
          <p:cNvCxnSpPr/>
          <p:nvPr/>
        </p:nvCxnSpPr>
        <p:spPr>
          <a:xfrm rot="5400000">
            <a:off x="5751521" y="4106867"/>
            <a:ext cx="64294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مستطيل 20"/>
          <p:cNvSpPr/>
          <p:nvPr/>
        </p:nvSpPr>
        <p:spPr>
          <a:xfrm>
            <a:off x="2214546" y="2928934"/>
            <a:ext cx="1119216" cy="461665"/>
          </a:xfrm>
          <a:prstGeom prst="rect">
            <a:avLst/>
          </a:prstGeom>
          <a:noFill/>
        </p:spPr>
        <p:txBody>
          <a:bodyPr wrap="none" lIns="91440" tIns="45720" rIns="91440" bIns="45720">
            <a:spAutoFit/>
          </a:bodyPr>
          <a:lstStyle/>
          <a:p>
            <a:pPr algn="ctr"/>
            <a:r>
              <a:rPr lang="ar-SA" sz="2400" b="1" cap="all" dirty="0" smtClean="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rPr>
              <a:t>الشعاع 2</a:t>
            </a:r>
            <a:endParaRPr lang="ar-SA" sz="2400" b="1" cap="all" dirty="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endParaRPr>
          </a:p>
        </p:txBody>
      </p:sp>
      <p:sp>
        <p:nvSpPr>
          <p:cNvPr id="23" name="مستطيل 22"/>
          <p:cNvSpPr/>
          <p:nvPr/>
        </p:nvSpPr>
        <p:spPr>
          <a:xfrm>
            <a:off x="428596" y="5214950"/>
            <a:ext cx="7894890" cy="1200329"/>
          </a:xfrm>
          <a:prstGeom prst="rect">
            <a:avLst/>
          </a:prstGeom>
          <a:noFill/>
        </p:spPr>
        <p:txBody>
          <a:bodyPr wrap="square" lIns="91440" tIns="45720" rIns="91440" bIns="45720">
            <a:spAutoFit/>
          </a:bodyPr>
          <a:lstStyle/>
          <a:p>
            <a:r>
              <a:rPr lang="ar-SA" sz="3600" b="1" dirty="0" err="1"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الحاله</a:t>
            </a:r>
            <a:r>
              <a:rPr lang="ar-SA" sz="3600" b="1" dirty="0"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 الأولى:</a:t>
            </a:r>
          </a:p>
          <a:p>
            <a:r>
              <a:rPr lang="ar-SA" sz="3600" b="1" dirty="0" err="1"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إذاكان</a:t>
            </a:r>
            <a:r>
              <a:rPr lang="ar-SA" sz="3600" b="1" dirty="0"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 الجسم أبعد من ضعف البعد البؤري</a:t>
            </a:r>
            <a:endParaRPr lang="ar-SA" sz="3600" b="1" dirty="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endParaRPr>
          </a:p>
        </p:txBody>
      </p:sp>
    </p:spTree>
    <p:extLst>
      <p:ext uri="{BB962C8B-B14F-4D97-AF65-F5344CB8AC3E}">
        <p14:creationId xmlns="" xmlns:p14="http://schemas.microsoft.com/office/powerpoint/2010/main" val="2431196828"/>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bg/>
                                          </p:spTgt>
                                        </p:tgtEl>
                                        <p:attrNameLst>
                                          <p:attrName>style.visibility</p:attrName>
                                        </p:attrNameLst>
                                      </p:cBhvr>
                                      <p:to>
                                        <p:strVal val="visible"/>
                                      </p:to>
                                    </p:set>
                                    <p:animEffect transition="in" filter="fade">
                                      <p:cBhvr>
                                        <p:cTn id="43" dur="2000"/>
                                        <p:tgtEl>
                                          <p:spTgt spid="17">
                                            <p:bg/>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fade">
                                      <p:cBhvr>
                                        <p:cTn id="46" dur="2000"/>
                                        <p:tgtEl>
                                          <p:spTgt spid="1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bg/>
                                          </p:spTgt>
                                        </p:tgtEl>
                                        <p:attrNameLst>
                                          <p:attrName>style.visibility</p:attrName>
                                        </p:attrNameLst>
                                      </p:cBhvr>
                                      <p:to>
                                        <p:strVal val="visible"/>
                                      </p:to>
                                    </p:set>
                                    <p:anim calcmode="lin" valueType="num">
                                      <p:cBhvr additive="base">
                                        <p:cTn id="51"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18">
                                            <p:bg/>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xEl>
                                              <p:pRg st="0" end="0"/>
                                            </p:txEl>
                                          </p:spTgt>
                                        </p:tgtEl>
                                        <p:attrNameLst>
                                          <p:attrName>style.visibility</p:attrName>
                                        </p:attrNameLst>
                                      </p:cBhvr>
                                      <p:to>
                                        <p:strVal val="visible"/>
                                      </p:to>
                                    </p:set>
                                    <p:anim calcmode="lin" valueType="num">
                                      <p:cBhvr additive="base">
                                        <p:cTn id="5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bg/>
                                          </p:spTgt>
                                        </p:tgtEl>
                                        <p:attrNameLst>
                                          <p:attrName>style.visibility</p:attrName>
                                        </p:attrNameLst>
                                      </p:cBhvr>
                                      <p:to>
                                        <p:strVal val="visible"/>
                                      </p:to>
                                    </p:set>
                                    <p:anim calcmode="lin" valueType="num">
                                      <p:cBhvr additive="base">
                                        <p:cTn id="61"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xEl>
                                              <p:pRg st="0" end="0"/>
                                            </p:txEl>
                                          </p:spTgt>
                                        </p:tgtEl>
                                        <p:attrNameLst>
                                          <p:attrName>style.visibility</p:attrName>
                                        </p:attrNameLst>
                                      </p:cBhvr>
                                      <p:to>
                                        <p:strVal val="visible"/>
                                      </p:to>
                                    </p:set>
                                    <p:anim calcmode="lin" valueType="num">
                                      <p:cBhvr additive="base">
                                        <p:cTn id="6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bg/>
                                          </p:spTgt>
                                        </p:tgtEl>
                                        <p:attrNameLst>
                                          <p:attrName>style.visibility</p:attrName>
                                        </p:attrNameLst>
                                      </p:cBhvr>
                                      <p:to>
                                        <p:strVal val="visible"/>
                                      </p:to>
                                    </p:set>
                                    <p:anim calcmode="lin" valueType="num">
                                      <p:cBhvr additive="base">
                                        <p:cTn id="73"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74" dur="500" fill="hold"/>
                                        <p:tgtEl>
                                          <p:spTgt spid="20">
                                            <p:bg/>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xEl>
                                              <p:pRg st="0" end="0"/>
                                            </p:txEl>
                                          </p:spTgt>
                                        </p:tgtEl>
                                        <p:attrNameLst>
                                          <p:attrName>style.visibility</p:attrName>
                                        </p:attrNameLst>
                                      </p:cBhvr>
                                      <p:to>
                                        <p:strVal val="visible"/>
                                      </p:to>
                                    </p:set>
                                    <p:anim calcmode="lin" valueType="num">
                                      <p:cBhvr additive="base">
                                        <p:cTn id="7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down)">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1">
                                            <p:txEl>
                                              <p:pRg st="0" end="0"/>
                                            </p:txEl>
                                          </p:spTgt>
                                        </p:tgtEl>
                                        <p:attrNameLst>
                                          <p:attrName>style.visibility</p:attrName>
                                        </p:attrNameLst>
                                      </p:cBhvr>
                                      <p:to>
                                        <p:strVal val="visible"/>
                                      </p:to>
                                    </p:set>
                                    <p:animEffect transition="in" filter="fade">
                                      <p:cBhvr>
                                        <p:cTn id="107" dur="2000"/>
                                        <p:tgtEl>
                                          <p:spTgt spid="31">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additive="base">
                                        <p:cTn id="112" dur="500" fill="hold"/>
                                        <p:tgtEl>
                                          <p:spTgt spid="32"/>
                                        </p:tgtEl>
                                        <p:attrNameLst>
                                          <p:attrName>ppt_x</p:attrName>
                                        </p:attrNameLst>
                                      </p:cBhvr>
                                      <p:tavLst>
                                        <p:tav tm="0">
                                          <p:val>
                                            <p:strVal val="#ppt_x"/>
                                          </p:val>
                                        </p:tav>
                                        <p:tav tm="100000">
                                          <p:val>
                                            <p:strVal val="#ppt_x"/>
                                          </p:val>
                                        </p:tav>
                                      </p:tavLst>
                                    </p:anim>
                                    <p:anim calcmode="lin" valueType="num">
                                      <p:cBhvr additive="base">
                                        <p:cTn id="11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additive="base">
                                        <p:cTn id="118" dur="500" fill="hold"/>
                                        <p:tgtEl>
                                          <p:spTgt spid="36"/>
                                        </p:tgtEl>
                                        <p:attrNameLst>
                                          <p:attrName>ppt_x</p:attrName>
                                        </p:attrNameLst>
                                      </p:cBhvr>
                                      <p:tavLst>
                                        <p:tav tm="0">
                                          <p:val>
                                            <p:strVal val="#ppt_x"/>
                                          </p:val>
                                        </p:tav>
                                        <p:tav tm="100000">
                                          <p:val>
                                            <p:strVal val="#ppt_x"/>
                                          </p:val>
                                        </p:tav>
                                      </p:tavLst>
                                    </p:anim>
                                    <p:anim calcmode="lin" valueType="num">
                                      <p:cBhvr additive="base">
                                        <p:cTn id="1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1">
                                            <p:txEl>
                                              <p:pRg st="0" end="0"/>
                                            </p:txEl>
                                          </p:spTgt>
                                        </p:tgtEl>
                                        <p:attrNameLst>
                                          <p:attrName>style.visibility</p:attrName>
                                        </p:attrNameLst>
                                      </p:cBhvr>
                                      <p:to>
                                        <p:strVal val="visible"/>
                                      </p:to>
                                    </p:set>
                                    <p:animEffect transition="in" filter="fade">
                                      <p:cBhvr>
                                        <p:cTn id="124" dur="2000"/>
                                        <p:tgtEl>
                                          <p:spTgt spid="21">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wipe(down)">
                                      <p:cBhvr>
                                        <p:cTn id="129" dur="5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23">
                                            <p:txEl>
                                              <p:pRg st="0" end="0"/>
                                            </p:txEl>
                                          </p:spTgt>
                                        </p:tgtEl>
                                        <p:attrNameLst>
                                          <p:attrName>style.visibility</p:attrName>
                                        </p:attrNameLst>
                                      </p:cBhvr>
                                      <p:to>
                                        <p:strVal val="visible"/>
                                      </p:to>
                                    </p:set>
                                    <p:animEffect transition="in" filter="fade">
                                      <p:cBhvr>
                                        <p:cTn id="134" dur="2000"/>
                                        <p:tgtEl>
                                          <p:spTgt spid="23">
                                            <p:txEl>
                                              <p:pRg st="0" end="0"/>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3">
                                            <p:txEl>
                                              <p:pRg st="1" end="1"/>
                                            </p:txEl>
                                          </p:spTgt>
                                        </p:tgtEl>
                                        <p:attrNameLst>
                                          <p:attrName>style.visibility</p:attrName>
                                        </p:attrNameLst>
                                      </p:cBhvr>
                                      <p:to>
                                        <p:strVal val="visible"/>
                                      </p:to>
                                    </p:set>
                                    <p:animEffect transition="in" filter="fade">
                                      <p:cBhvr>
                                        <p:cTn id="139" dur="20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animBg="1"/>
      <p:bldP spid="9" grpId="0" animBg="1"/>
      <p:bldP spid="10" grpId="0" animBg="1"/>
      <p:bldP spid="11" grpId="0" animBg="1"/>
      <p:bldP spid="12" grpId="0" animBg="1"/>
      <p:bldP spid="17" grpId="0" build="allAtOnce" animBg="1"/>
      <p:bldP spid="18" grpId="0" build="allAtOnce" animBg="1"/>
      <p:bldP spid="19" grpId="0" build="p" animBg="1"/>
      <p:bldP spid="20" grpId="0" build="p" animBg="1"/>
      <p:bldP spid="31" grpId="0" build="allAtOnce"/>
      <p:bldP spid="21" grpId="0" build="allAtOnce"/>
      <p:bldP spid="2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785786" y="214290"/>
            <a:ext cx="466725" cy="1447805"/>
          </a:xfrm>
          <a:prstGeom prst="rect">
            <a:avLst/>
          </a:prstGeom>
          <a:noFill/>
          <a:ln w="9525">
            <a:noFill/>
            <a:miter lim="800000"/>
            <a:headEnd/>
            <a:tailEnd/>
          </a:ln>
          <a:effectLst/>
        </p:spPr>
      </p:pic>
      <p:sp>
        <p:nvSpPr>
          <p:cNvPr id="4" name="مستطيل 3"/>
          <p:cNvSpPr/>
          <p:nvPr/>
        </p:nvSpPr>
        <p:spPr>
          <a:xfrm>
            <a:off x="0" y="357166"/>
            <a:ext cx="4572000" cy="2062103"/>
          </a:xfrm>
          <a:prstGeom prst="rect">
            <a:avLst/>
          </a:prstGeom>
        </p:spPr>
        <p:txBody>
          <a:bodyPr>
            <a:spAutoFit/>
          </a:bodyPr>
          <a:lstStyle/>
          <a:p>
            <a:pPr algn="ctr"/>
            <a:r>
              <a:rPr lang="ar-SA" sz="3200" b="1" dirty="0" smtClean="0">
                <a:ln w="31550" cmpd="sng">
                  <a:gradFill>
                    <a:gsLst>
                      <a:gs pos="70000">
                        <a:srgbClr val="FA8D3D">
                          <a:shade val="50000"/>
                          <a:satMod val="190000"/>
                        </a:srgbClr>
                      </a:gs>
                      <a:gs pos="0">
                        <a:srgbClr val="FA8D3D">
                          <a:tint val="77000"/>
                          <a:satMod val="180000"/>
                        </a:srgbClr>
                      </a:gs>
                    </a:gsLst>
                    <a:lin ang="5400000"/>
                  </a:gradFill>
                  <a:prstDash val="solid"/>
                </a:ln>
                <a:solidFill>
                  <a:srgbClr val="FA8D3D">
                    <a:tint val="15000"/>
                    <a:satMod val="200000"/>
                  </a:srgbClr>
                </a:solidFill>
                <a:effectLst>
                  <a:outerShdw blurRad="50800" dist="40000" dir="5400000" algn="tl" rotWithShape="0">
                    <a:srgbClr val="000000">
                      <a:shade val="5000"/>
                      <a:satMod val="120000"/>
                      <a:alpha val="33000"/>
                    </a:srgbClr>
                  </a:outerShdw>
                </a:effectLst>
              </a:rPr>
              <a:t>صفات </a:t>
            </a:r>
            <a:r>
              <a:rPr lang="ar-SA" sz="3200" b="1" dirty="0" err="1" smtClean="0">
                <a:ln w="31550" cmpd="sng">
                  <a:gradFill>
                    <a:gsLst>
                      <a:gs pos="70000">
                        <a:srgbClr val="FA8D3D">
                          <a:shade val="50000"/>
                          <a:satMod val="190000"/>
                        </a:srgbClr>
                      </a:gs>
                      <a:gs pos="0">
                        <a:srgbClr val="FA8D3D">
                          <a:tint val="77000"/>
                          <a:satMod val="180000"/>
                        </a:srgbClr>
                      </a:gs>
                    </a:gsLst>
                    <a:lin ang="5400000"/>
                  </a:gradFill>
                  <a:prstDash val="solid"/>
                </a:ln>
                <a:solidFill>
                  <a:srgbClr val="FA8D3D">
                    <a:tint val="15000"/>
                    <a:satMod val="200000"/>
                  </a:srgbClr>
                </a:solidFill>
                <a:effectLst>
                  <a:outerShdw blurRad="50800" dist="40000" dir="5400000" algn="tl" rotWithShape="0">
                    <a:srgbClr val="000000">
                      <a:shade val="5000"/>
                      <a:satMod val="120000"/>
                      <a:alpha val="33000"/>
                    </a:srgbClr>
                  </a:outerShdw>
                </a:effectLst>
              </a:rPr>
              <a:t>الصوره</a:t>
            </a:r>
            <a:r>
              <a:rPr lang="ar-SA" sz="3200" b="1" dirty="0" smtClean="0">
                <a:ln w="31550" cmpd="sng">
                  <a:gradFill>
                    <a:gsLst>
                      <a:gs pos="70000">
                        <a:srgbClr val="FA8D3D">
                          <a:shade val="50000"/>
                          <a:satMod val="190000"/>
                        </a:srgbClr>
                      </a:gs>
                      <a:gs pos="0">
                        <a:srgbClr val="FA8D3D">
                          <a:tint val="77000"/>
                          <a:satMod val="180000"/>
                        </a:srgbClr>
                      </a:gs>
                    </a:gsLst>
                    <a:lin ang="5400000"/>
                  </a:gradFill>
                  <a:prstDash val="solid"/>
                </a:ln>
                <a:solidFill>
                  <a:srgbClr val="FA8D3D">
                    <a:tint val="15000"/>
                    <a:satMod val="200000"/>
                  </a:srgbClr>
                </a:solidFill>
                <a:effectLst>
                  <a:outerShdw blurRad="50800" dist="40000" dir="5400000" algn="tl" rotWithShape="0">
                    <a:srgbClr val="000000">
                      <a:shade val="5000"/>
                      <a:satMod val="120000"/>
                      <a:alpha val="33000"/>
                    </a:srgbClr>
                  </a:outerShdw>
                </a:effectLst>
              </a:rPr>
              <a:t>:</a:t>
            </a:r>
            <a:endParaRPr lang="ar-SA" b="1" dirty="0" smtClean="0">
              <a:ln w="31550" cmpd="sng">
                <a:gradFill>
                  <a:gsLst>
                    <a:gs pos="70000">
                      <a:srgbClr val="FA8D3D">
                        <a:shade val="50000"/>
                        <a:satMod val="190000"/>
                      </a:srgbClr>
                    </a:gs>
                    <a:gs pos="0">
                      <a:srgbClr val="FA8D3D">
                        <a:tint val="77000"/>
                        <a:satMod val="180000"/>
                      </a:srgbClr>
                    </a:gs>
                  </a:gsLst>
                  <a:lin ang="5400000"/>
                </a:gradFill>
                <a:prstDash val="solid"/>
              </a:ln>
              <a:solidFill>
                <a:srgbClr val="FA8D3D">
                  <a:tint val="15000"/>
                  <a:satMod val="200000"/>
                </a:srgbClr>
              </a:solidFill>
              <a:effectLst>
                <a:outerShdw blurRad="50800" dist="40000" dir="5400000" algn="tl" rotWithShape="0">
                  <a:srgbClr val="000000">
                    <a:shade val="5000"/>
                    <a:satMod val="120000"/>
                    <a:alpha val="33000"/>
                  </a:srgbClr>
                </a:outerShdw>
              </a:effectLst>
            </a:endParaRPr>
          </a:p>
          <a:p>
            <a:pPr algn="ctr"/>
            <a:r>
              <a:rPr lang="ar-SA" sz="3200" b="1" dirty="0" err="1" smtClean="0">
                <a:ln w="31550" cmpd="sng">
                  <a:solidFill>
                    <a:prstClr val="white"/>
                  </a:solidFill>
                  <a:prstDash val="solid"/>
                </a:ln>
                <a:solidFill>
                  <a:prstClr val="white"/>
                </a:solidFill>
                <a:effectLst>
                  <a:outerShdw blurRad="50800" dist="40000" dir="5400000" algn="tl" rotWithShape="0">
                    <a:srgbClr val="000000">
                      <a:shade val="5000"/>
                      <a:satMod val="120000"/>
                      <a:alpha val="33000"/>
                    </a:srgbClr>
                  </a:outerShdw>
                </a:effectLst>
              </a:rPr>
              <a:t>حقيقيه</a:t>
            </a:r>
            <a:endParaRPr lang="ar-SA" sz="3200" b="1" dirty="0" smtClean="0">
              <a:ln w="31550" cmpd="sng">
                <a:solidFill>
                  <a:prstClr val="white"/>
                </a:solidFill>
                <a:prstDash val="solid"/>
              </a:ln>
              <a:solidFill>
                <a:prstClr val="white"/>
              </a:solidFill>
              <a:effectLst>
                <a:outerShdw blurRad="50800" dist="40000" dir="5400000" algn="tl" rotWithShape="0">
                  <a:srgbClr val="000000">
                    <a:shade val="5000"/>
                    <a:satMod val="120000"/>
                    <a:alpha val="33000"/>
                  </a:srgbClr>
                </a:outerShdw>
              </a:effectLst>
            </a:endParaRPr>
          </a:p>
          <a:p>
            <a:pPr algn="ctr"/>
            <a:r>
              <a:rPr lang="ar-SA" sz="3200" b="1" dirty="0" err="1" smtClean="0">
                <a:ln w="31550" cmpd="sng">
                  <a:solidFill>
                    <a:prstClr val="white"/>
                  </a:solidFill>
                  <a:prstDash val="solid"/>
                </a:ln>
                <a:solidFill>
                  <a:prstClr val="white"/>
                </a:solidFill>
                <a:effectLst>
                  <a:outerShdw blurRad="50800" dist="40000" dir="5400000" algn="tl" rotWithShape="0">
                    <a:srgbClr val="000000">
                      <a:shade val="5000"/>
                      <a:satMod val="120000"/>
                      <a:alpha val="33000"/>
                    </a:srgbClr>
                  </a:outerShdw>
                </a:effectLst>
              </a:rPr>
              <a:t>مقلوبه</a:t>
            </a:r>
            <a:r>
              <a:rPr lang="ar-SA" sz="3200" b="1" dirty="0" smtClean="0">
                <a:ln w="31550" cmpd="sng">
                  <a:solidFill>
                    <a:prstClr val="white"/>
                  </a:solidFill>
                  <a:prstDash val="solid"/>
                </a:ln>
                <a:solidFill>
                  <a:prstClr val="white"/>
                </a:solidFill>
                <a:effectLst>
                  <a:outerShdw blurRad="50800" dist="40000" dir="5400000" algn="tl" rotWithShape="0">
                    <a:srgbClr val="000000">
                      <a:shade val="5000"/>
                      <a:satMod val="120000"/>
                      <a:alpha val="33000"/>
                    </a:srgbClr>
                  </a:outerShdw>
                </a:effectLst>
              </a:rPr>
              <a:t> </a:t>
            </a:r>
          </a:p>
          <a:p>
            <a:pPr algn="ctr"/>
            <a:r>
              <a:rPr lang="ar-SA" sz="3200" b="1" dirty="0" smtClean="0">
                <a:ln w="31550" cmpd="sng">
                  <a:solidFill>
                    <a:prstClr val="white"/>
                  </a:solidFill>
                  <a:prstDash val="solid"/>
                </a:ln>
                <a:solidFill>
                  <a:prstClr val="white"/>
                </a:solidFill>
                <a:effectLst>
                  <a:outerShdw blurRad="50800" dist="40000" dir="5400000" algn="tl" rotWithShape="0">
                    <a:srgbClr val="000000">
                      <a:shade val="5000"/>
                      <a:satMod val="120000"/>
                      <a:alpha val="33000"/>
                    </a:srgbClr>
                  </a:outerShdw>
                </a:effectLst>
              </a:rPr>
              <a:t>مصغره</a:t>
            </a:r>
          </a:p>
        </p:txBody>
      </p:sp>
    </p:spTree>
    <p:extLst>
      <p:ext uri="{BB962C8B-B14F-4D97-AF65-F5344CB8AC3E}">
        <p14:creationId xmlns="" xmlns:p14="http://schemas.microsoft.com/office/powerpoint/2010/main" val="2516994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428860" y="3214686"/>
            <a:ext cx="5210175" cy="3238500"/>
          </a:xfrm>
          <a:prstGeom prst="rect">
            <a:avLst/>
          </a:prstGeom>
          <a:noFill/>
          <a:ln w="9525">
            <a:noFill/>
            <a:miter lim="800000"/>
            <a:headEnd/>
            <a:tailEnd/>
          </a:ln>
          <a:effectLst/>
        </p:spPr>
      </p:pic>
      <p:sp>
        <p:nvSpPr>
          <p:cNvPr id="3" name="مستطيل 2"/>
          <p:cNvSpPr/>
          <p:nvPr/>
        </p:nvSpPr>
        <p:spPr>
          <a:xfrm>
            <a:off x="4597564" y="0"/>
            <a:ext cx="4546436" cy="258532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dirty="0" err="1" smtClean="0">
                <a:ln w="0">
                  <a:solidFill>
                    <a:sysClr val="windowText" lastClr="000000"/>
                  </a:solidFill>
                </a:ln>
                <a:solidFill>
                  <a:srgbClr val="00B0F0"/>
                </a:solidFill>
                <a:effectLst>
                  <a:reflection blurRad="12700" stA="50000" endPos="50000" dist="5000" dir="5400000" sy="-100000" rotWithShape="0"/>
                </a:effectLst>
              </a:rPr>
              <a:t>الحاله</a:t>
            </a:r>
            <a:r>
              <a:rPr lang="ar-SA" sz="5400" b="1" cap="all" dirty="0" smtClean="0">
                <a:ln w="0">
                  <a:solidFill>
                    <a:sysClr val="windowText" lastClr="000000"/>
                  </a:solidFill>
                </a:ln>
                <a:solidFill>
                  <a:srgbClr val="00B0F0"/>
                </a:solidFill>
                <a:effectLst>
                  <a:reflection blurRad="12700" stA="50000" endPos="50000" dist="5000" dir="5400000" sy="-100000" rotWithShape="0"/>
                </a:effectLst>
              </a:rPr>
              <a:t> </a:t>
            </a:r>
            <a:r>
              <a:rPr lang="ar-SA" sz="5400" b="1" cap="all" dirty="0" err="1" smtClean="0">
                <a:ln w="0">
                  <a:solidFill>
                    <a:sysClr val="windowText" lastClr="000000"/>
                  </a:solidFill>
                </a:ln>
                <a:solidFill>
                  <a:srgbClr val="00B0F0"/>
                </a:solidFill>
                <a:effectLst>
                  <a:reflection blurRad="12700" stA="50000" endPos="50000" dist="5000" dir="5400000" sy="-100000" rotWithShape="0"/>
                </a:effectLst>
              </a:rPr>
              <a:t>الثانيه</a:t>
            </a:r>
            <a:r>
              <a:rPr lang="ar-SA" sz="5400" b="1" cap="all" dirty="0" smtClean="0">
                <a:ln w="0">
                  <a:solidFill>
                    <a:sysClr val="windowText" lastClr="000000"/>
                  </a:solidFill>
                </a:ln>
                <a:solidFill>
                  <a:srgbClr val="00B0F0"/>
                </a:solidFill>
                <a:effectLst>
                  <a:reflection blurRad="12700" stA="50000" endPos="50000" dist="5000" dir="5400000" sy="-100000" rotWithShape="0"/>
                </a:effectLst>
              </a:rPr>
              <a:t>:</a:t>
            </a:r>
          </a:p>
          <a:p>
            <a:pPr algn="ctr"/>
            <a:r>
              <a:rPr lang="ar-SA" sz="5400" b="1" cap="all" dirty="0" smtClean="0">
                <a:ln w="0">
                  <a:solidFill>
                    <a:sysClr val="windowText" lastClr="000000"/>
                  </a:solidFill>
                </a:ln>
                <a:solidFill>
                  <a:srgbClr val="00B0F0"/>
                </a:solidFill>
                <a:effectLst>
                  <a:reflection blurRad="12700" stA="50000" endPos="50000" dist="5000" dir="5400000" sy="-100000" rotWithShape="0"/>
                </a:effectLst>
              </a:rPr>
              <a:t>إذا كان الجسم على </a:t>
            </a:r>
          </a:p>
          <a:p>
            <a:pPr algn="ctr"/>
            <a:r>
              <a:rPr lang="ar-SA" sz="5400" b="1" cap="all" dirty="0" smtClean="0">
                <a:ln w="0">
                  <a:solidFill>
                    <a:sysClr val="windowText" lastClr="000000"/>
                  </a:solidFill>
                </a:ln>
                <a:solidFill>
                  <a:srgbClr val="00B0F0"/>
                </a:solidFill>
                <a:effectLst>
                  <a:reflection blurRad="12700" stA="50000" endPos="50000" dist="5000" dir="5400000" sy="-100000" rotWithShape="0"/>
                </a:effectLst>
              </a:rPr>
              <a:t>ضعف البعد البؤري</a:t>
            </a:r>
            <a:endParaRPr lang="ar-SA" sz="5400" b="1" cap="all" dirty="0">
              <a:ln w="0">
                <a:solidFill>
                  <a:sysClr val="windowText" lastClr="000000"/>
                </a:solidFill>
              </a:ln>
              <a:solidFill>
                <a:srgbClr val="00B0F0"/>
              </a:soli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321407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785786" y="214290"/>
            <a:ext cx="466725" cy="1447805"/>
          </a:xfrm>
          <a:prstGeom prst="rect">
            <a:avLst/>
          </a:prstGeom>
          <a:noFill/>
          <a:ln w="9525">
            <a:noFill/>
            <a:miter lim="800000"/>
            <a:headEnd/>
            <a:tailEnd/>
          </a:ln>
          <a:effectLst/>
        </p:spPr>
      </p:pic>
      <p:sp>
        <p:nvSpPr>
          <p:cNvPr id="4" name="مستطيل 3"/>
          <p:cNvSpPr/>
          <p:nvPr/>
        </p:nvSpPr>
        <p:spPr>
          <a:xfrm>
            <a:off x="5857852" y="0"/>
            <a:ext cx="3286148" cy="2954655"/>
          </a:xfrm>
          <a:prstGeom prst="rect">
            <a:avLst/>
          </a:prstGeom>
          <a:noFill/>
        </p:spPr>
        <p:txBody>
          <a:bodyPr wrap="square" lIns="91440" tIns="45720" rIns="91440" bIns="45720">
            <a:spAutoFit/>
          </a:bodyPr>
          <a:lstStyle/>
          <a:p>
            <a:pPr algn="ctr"/>
            <a:r>
              <a:rPr lang="ar-SA" sz="4400" b="1" dirty="0" smtClean="0">
                <a:ln w="10541" cmpd="sng">
                  <a:solidFill>
                    <a:sysClr val="windowText" lastClr="000000"/>
                  </a:solidFill>
                  <a:prstDash val="solid"/>
                </a:ln>
                <a:solidFill>
                  <a:prstClr val="white"/>
                </a:solidFill>
              </a:rPr>
              <a:t>صفات </a:t>
            </a:r>
            <a:r>
              <a:rPr lang="ar-SA" sz="4400" b="1" dirty="0" err="1" smtClean="0">
                <a:ln w="10541" cmpd="sng">
                  <a:solidFill>
                    <a:sysClr val="windowText" lastClr="000000"/>
                  </a:solidFill>
                  <a:prstDash val="solid"/>
                </a:ln>
                <a:solidFill>
                  <a:prstClr val="white"/>
                </a:solidFill>
              </a:rPr>
              <a:t>الصوره</a:t>
            </a:r>
            <a:r>
              <a:rPr lang="ar-SA" sz="4400" b="1" dirty="0" smtClean="0">
                <a:ln w="10541" cmpd="sng">
                  <a:solidFill>
                    <a:sysClr val="windowText" lastClr="000000"/>
                  </a:solidFill>
                  <a:prstDash val="solid"/>
                </a:ln>
                <a:solidFill>
                  <a:prstClr val="black"/>
                </a:solidFill>
              </a:rPr>
              <a:t>:</a:t>
            </a:r>
          </a:p>
          <a:p>
            <a:pPr algn="ctr"/>
            <a:r>
              <a:rPr lang="ar-SA" sz="4400" b="1" dirty="0" err="1"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حقيقيه</a:t>
            </a:r>
            <a:r>
              <a:rPr lang="ar-SA" sz="4400" b="1" dirty="0"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 </a:t>
            </a:r>
          </a:p>
          <a:p>
            <a:pPr algn="ctr"/>
            <a:r>
              <a:rPr lang="ar-SA" sz="4400" b="1" dirty="0" err="1"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مساويه</a:t>
            </a:r>
            <a:r>
              <a:rPr lang="ar-SA" sz="4400" b="1" dirty="0"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 للطول</a:t>
            </a:r>
          </a:p>
          <a:p>
            <a:pPr algn="ctr"/>
            <a:r>
              <a:rPr lang="ar-SA" sz="4400" b="1" dirty="0" err="1"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مقلوبه</a:t>
            </a:r>
            <a:r>
              <a:rPr lang="ar-SA" sz="5400" b="1" dirty="0"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 </a:t>
            </a:r>
            <a:endParaRPr lang="ar-SA" sz="5400" b="1" dirty="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endParaRPr>
          </a:p>
        </p:txBody>
      </p:sp>
    </p:spTree>
    <p:extLst>
      <p:ext uri="{BB962C8B-B14F-4D97-AF65-F5344CB8AC3E}">
        <p14:creationId xmlns="" xmlns:p14="http://schemas.microsoft.com/office/powerpoint/2010/main" val="277364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43042" y="3214686"/>
            <a:ext cx="6019800" cy="3038475"/>
          </a:xfrm>
          <a:prstGeom prst="rect">
            <a:avLst/>
          </a:prstGeom>
          <a:noFill/>
          <a:ln w="9525">
            <a:noFill/>
            <a:miter lim="800000"/>
            <a:headEnd/>
            <a:tailEnd/>
          </a:ln>
          <a:effectLst/>
        </p:spPr>
      </p:pic>
      <p:sp>
        <p:nvSpPr>
          <p:cNvPr id="3" name="مستطيل 2"/>
          <p:cNvSpPr/>
          <p:nvPr/>
        </p:nvSpPr>
        <p:spPr>
          <a:xfrm>
            <a:off x="4597564" y="0"/>
            <a:ext cx="4184158" cy="258532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dirty="0" err="1" smtClean="0">
                <a:ln w="0">
                  <a:solidFill>
                    <a:sysClr val="windowText" lastClr="000000"/>
                  </a:solidFill>
                </a:ln>
                <a:solidFill>
                  <a:srgbClr val="00B0F0"/>
                </a:solidFill>
                <a:effectLst>
                  <a:reflection blurRad="12700" stA="50000" endPos="50000" dist="5000" dir="5400000" sy="-100000" rotWithShape="0"/>
                </a:effectLst>
              </a:rPr>
              <a:t>الحاله</a:t>
            </a:r>
            <a:r>
              <a:rPr lang="ar-SA" sz="5400" b="1" cap="all" dirty="0" smtClean="0">
                <a:ln w="0">
                  <a:solidFill>
                    <a:sysClr val="windowText" lastClr="000000"/>
                  </a:solidFill>
                </a:ln>
                <a:solidFill>
                  <a:srgbClr val="00B0F0"/>
                </a:solidFill>
                <a:effectLst>
                  <a:reflection blurRad="12700" stA="50000" endPos="50000" dist="5000" dir="5400000" sy="-100000" rotWithShape="0"/>
                </a:effectLst>
              </a:rPr>
              <a:t> </a:t>
            </a:r>
            <a:r>
              <a:rPr lang="ar-SA" sz="5400" b="1" cap="all" dirty="0" err="1" smtClean="0">
                <a:ln w="0">
                  <a:solidFill>
                    <a:sysClr val="windowText" lastClr="000000"/>
                  </a:solidFill>
                </a:ln>
                <a:solidFill>
                  <a:srgbClr val="00B0F0"/>
                </a:solidFill>
                <a:effectLst>
                  <a:reflection blurRad="12700" stA="50000" endPos="50000" dist="5000" dir="5400000" sy="-100000" rotWithShape="0"/>
                </a:effectLst>
              </a:rPr>
              <a:t>الثالثه</a:t>
            </a:r>
            <a:r>
              <a:rPr lang="ar-SA" sz="5400" b="1" cap="all" dirty="0" smtClean="0">
                <a:ln w="0">
                  <a:solidFill>
                    <a:sysClr val="windowText" lastClr="000000"/>
                  </a:solidFill>
                </a:ln>
                <a:solidFill>
                  <a:srgbClr val="00B0F0"/>
                </a:solidFill>
                <a:effectLst>
                  <a:reflection blurRad="12700" stA="50000" endPos="50000" dist="5000" dir="5400000" sy="-100000" rotWithShape="0"/>
                </a:effectLst>
              </a:rPr>
              <a:t>:</a:t>
            </a:r>
          </a:p>
          <a:p>
            <a:pPr algn="ctr"/>
            <a:r>
              <a:rPr lang="ar-SA" sz="5400" b="1" cap="all" dirty="0" smtClean="0">
                <a:ln w="0">
                  <a:solidFill>
                    <a:sysClr val="windowText" lastClr="000000"/>
                  </a:solidFill>
                </a:ln>
                <a:solidFill>
                  <a:srgbClr val="00B0F0"/>
                </a:solidFill>
                <a:effectLst>
                  <a:reflection blurRad="12700" stA="50000" endPos="50000" dist="5000" dir="5400000" sy="-100000" rotWithShape="0"/>
                </a:effectLst>
              </a:rPr>
              <a:t>إذا كان الجسم بين</a:t>
            </a:r>
          </a:p>
          <a:p>
            <a:pPr algn="ctr"/>
            <a:r>
              <a:rPr lang="ar-SA" sz="5400" b="1" cap="all" dirty="0" err="1" smtClean="0">
                <a:ln w="0">
                  <a:solidFill>
                    <a:sysClr val="windowText" lastClr="000000"/>
                  </a:solidFill>
                </a:ln>
                <a:solidFill>
                  <a:srgbClr val="00B0F0"/>
                </a:solidFill>
                <a:effectLst>
                  <a:reflection blurRad="12700" stA="50000" endPos="50000" dist="5000" dir="5400000" sy="-100000" rotWithShape="0"/>
                </a:effectLst>
              </a:rPr>
              <a:t>العدسه</a:t>
            </a:r>
            <a:r>
              <a:rPr lang="ar-SA" sz="5400" b="1" cap="all" dirty="0" smtClean="0">
                <a:ln w="0">
                  <a:solidFill>
                    <a:sysClr val="windowText" lastClr="000000"/>
                  </a:solidFill>
                </a:ln>
                <a:solidFill>
                  <a:srgbClr val="00B0F0"/>
                </a:solidFill>
                <a:effectLst>
                  <a:reflection blurRad="12700" stA="50000" endPos="50000" dist="5000" dir="5400000" sy="-100000" rotWithShape="0"/>
                </a:effectLst>
              </a:rPr>
              <a:t> </a:t>
            </a:r>
            <a:r>
              <a:rPr lang="ar-SA" sz="5400" b="1" cap="all" dirty="0" err="1" smtClean="0">
                <a:ln w="0">
                  <a:solidFill>
                    <a:sysClr val="windowText" lastClr="000000"/>
                  </a:solidFill>
                </a:ln>
                <a:solidFill>
                  <a:srgbClr val="00B0F0"/>
                </a:solidFill>
                <a:effectLst>
                  <a:reflection blurRad="12700" stA="50000" endPos="50000" dist="5000" dir="5400000" sy="-100000" rotWithShape="0"/>
                </a:effectLst>
              </a:rPr>
              <a:t>والبؤره</a:t>
            </a:r>
            <a:endParaRPr lang="ar-SA" sz="5400" b="1" cap="all" dirty="0">
              <a:ln w="0">
                <a:solidFill>
                  <a:sysClr val="windowText" lastClr="000000"/>
                </a:solidFill>
              </a:ln>
              <a:solidFill>
                <a:srgbClr val="00B0F0"/>
              </a:soli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1344250653"/>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857224" y="0"/>
            <a:ext cx="466725" cy="1733532"/>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5143504" y="500042"/>
            <a:ext cx="2571768" cy="2500330"/>
          </a:xfrm>
          <a:prstGeom prst="rect">
            <a:avLst/>
          </a:prstGeom>
          <a:noFill/>
          <a:ln w="9525">
            <a:noFill/>
            <a:miter lim="800000"/>
            <a:headEnd/>
            <a:tailEnd/>
          </a:ln>
          <a:effectLst/>
        </p:spPr>
      </p:pic>
      <p:sp>
        <p:nvSpPr>
          <p:cNvPr id="5" name="مستطيل 4"/>
          <p:cNvSpPr/>
          <p:nvPr/>
        </p:nvSpPr>
        <p:spPr>
          <a:xfrm>
            <a:off x="214282" y="0"/>
            <a:ext cx="3674404" cy="3416320"/>
          </a:xfrm>
          <a:prstGeom prst="rect">
            <a:avLst/>
          </a:prstGeom>
          <a:noFill/>
        </p:spPr>
        <p:txBody>
          <a:bodyPr wrap="none" lIns="91440" tIns="45720" rIns="91440" bIns="45720">
            <a:spAutoFit/>
          </a:bodyPr>
          <a:lstStyle/>
          <a:p>
            <a:pPr algn="ctr"/>
            <a:r>
              <a:rPr lang="ar-SA" sz="5400" b="1" dirty="0" smtClean="0">
                <a:ln w="10541" cmpd="sng">
                  <a:solidFill>
                    <a:sysClr val="windowText" lastClr="000000"/>
                  </a:solidFill>
                  <a:prstDash val="solid"/>
                </a:ln>
                <a:solidFill>
                  <a:prstClr val="white"/>
                </a:solidFill>
              </a:rPr>
              <a:t>صفات </a:t>
            </a:r>
            <a:r>
              <a:rPr lang="ar-SA" sz="5400" b="1" dirty="0" err="1" smtClean="0">
                <a:ln w="10541" cmpd="sng">
                  <a:solidFill>
                    <a:sysClr val="windowText" lastClr="000000"/>
                  </a:solidFill>
                  <a:prstDash val="solid"/>
                </a:ln>
                <a:solidFill>
                  <a:prstClr val="white"/>
                </a:solidFill>
              </a:rPr>
              <a:t>الصوره</a:t>
            </a:r>
            <a:r>
              <a:rPr lang="ar-SA" sz="5400" b="1" dirty="0" smtClean="0">
                <a:ln w="10541" cmpd="sng">
                  <a:solidFill>
                    <a:sysClr val="windowText" lastClr="000000"/>
                  </a:solidFill>
                  <a:prstDash val="solid"/>
                </a:ln>
                <a:solidFill>
                  <a:prstClr val="black"/>
                </a:solidFill>
              </a:rPr>
              <a:t>:</a:t>
            </a:r>
          </a:p>
          <a:p>
            <a:pPr algn="ctr"/>
            <a:r>
              <a:rPr lang="ar-SA" sz="5400" b="1" dirty="0"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خياليه</a:t>
            </a:r>
          </a:p>
          <a:p>
            <a:pPr algn="ctr"/>
            <a:r>
              <a:rPr lang="ar-SA" sz="5400" b="1" dirty="0"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مكبره</a:t>
            </a:r>
          </a:p>
          <a:p>
            <a:pPr algn="ctr"/>
            <a:r>
              <a:rPr lang="ar-SA" sz="5400" b="1" dirty="0" err="1"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معتدله</a:t>
            </a:r>
            <a:r>
              <a:rPr lang="ar-SA" sz="5400" b="1" dirty="0"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 </a:t>
            </a:r>
            <a:endParaRPr lang="ar-SA" sz="5400" b="1" dirty="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endParaRPr>
          </a:p>
        </p:txBody>
      </p:sp>
    </p:spTree>
    <p:extLst>
      <p:ext uri="{BB962C8B-B14F-4D97-AF65-F5344CB8AC3E}">
        <p14:creationId xmlns="" xmlns:p14="http://schemas.microsoft.com/office/powerpoint/2010/main" val="418469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500034" y="285728"/>
            <a:ext cx="8358246" cy="5572164"/>
          </a:xfrm>
          <a:prstGeom prst="rect">
            <a:avLst/>
          </a:prstGeom>
          <a:noFill/>
          <a:ln w="9525">
            <a:noFill/>
            <a:miter lim="800000"/>
            <a:headEnd/>
            <a:tailEnd/>
          </a:ln>
          <a:effectLst/>
        </p:spPr>
      </p:pic>
    </p:spTree>
    <p:extLst>
      <p:ext uri="{BB962C8B-B14F-4D97-AF65-F5344CB8AC3E}">
        <p14:creationId xmlns="" xmlns:p14="http://schemas.microsoft.com/office/powerpoint/2010/main" val="110814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500034" y="285728"/>
            <a:ext cx="8072494" cy="1142984"/>
          </a:xfrm>
          <a:prstGeom prst="rect">
            <a:avLst/>
          </a:prstGeom>
          <a:noFill/>
          <a:ln w="9525">
            <a:noFill/>
            <a:miter lim="800000"/>
            <a:headEnd/>
            <a:tailEnd/>
          </a:ln>
        </p:spPr>
      </p:pic>
      <p:pic>
        <p:nvPicPr>
          <p:cNvPr id="3" name="صورة 2"/>
          <p:cNvPicPr/>
          <p:nvPr/>
        </p:nvPicPr>
        <p:blipFill>
          <a:blip r:embed="rId3"/>
          <a:srcRect/>
          <a:stretch>
            <a:fillRect/>
          </a:stretch>
        </p:blipFill>
        <p:spPr bwMode="auto">
          <a:xfrm>
            <a:off x="2928926" y="1428736"/>
            <a:ext cx="5643602" cy="1071570"/>
          </a:xfrm>
          <a:prstGeom prst="rect">
            <a:avLst/>
          </a:prstGeom>
          <a:noFill/>
          <a:ln w="9525">
            <a:noFill/>
            <a:miter lim="800000"/>
            <a:headEnd/>
            <a:tailEnd/>
          </a:ln>
        </p:spPr>
      </p:pic>
      <p:pic>
        <p:nvPicPr>
          <p:cNvPr id="4" name="صورة 3"/>
          <p:cNvPicPr/>
          <p:nvPr/>
        </p:nvPicPr>
        <p:blipFill>
          <a:blip r:embed="rId4"/>
          <a:srcRect/>
          <a:stretch>
            <a:fillRect/>
          </a:stretch>
        </p:blipFill>
        <p:spPr bwMode="auto">
          <a:xfrm>
            <a:off x="428596" y="1428736"/>
            <a:ext cx="2486030" cy="2643206"/>
          </a:xfrm>
          <a:prstGeom prst="rect">
            <a:avLst/>
          </a:prstGeom>
          <a:noFill/>
          <a:ln w="9525">
            <a:noFill/>
            <a:miter lim="800000"/>
            <a:headEnd/>
            <a:tailEnd/>
          </a:ln>
        </p:spPr>
      </p:pic>
      <p:pic>
        <p:nvPicPr>
          <p:cNvPr id="3074" name="Picture 2"/>
          <p:cNvPicPr>
            <a:picLocks noChangeAspect="1" noChangeArrowheads="1"/>
          </p:cNvPicPr>
          <p:nvPr/>
        </p:nvPicPr>
        <p:blipFill>
          <a:blip r:embed="rId5"/>
          <a:srcRect/>
          <a:stretch>
            <a:fillRect/>
          </a:stretch>
        </p:blipFill>
        <p:spPr bwMode="auto">
          <a:xfrm>
            <a:off x="7072330" y="2428868"/>
            <a:ext cx="1552575" cy="1714512"/>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a:srcRect/>
          <a:stretch>
            <a:fillRect/>
          </a:stretch>
        </p:blipFill>
        <p:spPr bwMode="auto">
          <a:xfrm>
            <a:off x="6000760" y="2500306"/>
            <a:ext cx="1104900" cy="1571636"/>
          </a:xfrm>
          <a:prstGeom prst="rect">
            <a:avLst/>
          </a:prstGeom>
          <a:noFill/>
          <a:ln w="9525">
            <a:noFill/>
            <a:miter lim="800000"/>
            <a:headEnd/>
            <a:tailEnd/>
          </a:ln>
          <a:effectLst/>
        </p:spPr>
      </p:pic>
      <p:pic>
        <p:nvPicPr>
          <p:cNvPr id="3076" name="Picture 4"/>
          <p:cNvPicPr>
            <a:picLocks noChangeAspect="1" noChangeArrowheads="1"/>
          </p:cNvPicPr>
          <p:nvPr/>
        </p:nvPicPr>
        <p:blipFill>
          <a:blip r:embed="rId7"/>
          <a:srcRect/>
          <a:stretch>
            <a:fillRect/>
          </a:stretch>
        </p:blipFill>
        <p:spPr bwMode="auto">
          <a:xfrm>
            <a:off x="357158" y="4071942"/>
            <a:ext cx="8286808" cy="13716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8"/>
          <a:srcRect/>
          <a:stretch>
            <a:fillRect/>
          </a:stretch>
        </p:blipFill>
        <p:spPr bwMode="auto">
          <a:xfrm>
            <a:off x="357158" y="5357826"/>
            <a:ext cx="8286808" cy="1500174"/>
          </a:xfrm>
          <a:prstGeom prst="rect">
            <a:avLst/>
          </a:prstGeom>
          <a:noFill/>
          <a:ln w="9525">
            <a:noFill/>
            <a:miter lim="800000"/>
            <a:headEnd/>
            <a:tailEnd/>
          </a:ln>
          <a:effectLst/>
        </p:spPr>
      </p:pic>
      <p:pic>
        <p:nvPicPr>
          <p:cNvPr id="3078" name="Picture 6"/>
          <p:cNvPicPr>
            <a:picLocks noChangeAspect="1" noChangeArrowheads="1"/>
          </p:cNvPicPr>
          <p:nvPr/>
        </p:nvPicPr>
        <p:blipFill>
          <a:blip r:embed="rId9"/>
          <a:srcRect/>
          <a:stretch>
            <a:fillRect/>
          </a:stretch>
        </p:blipFill>
        <p:spPr bwMode="auto">
          <a:xfrm>
            <a:off x="4214810" y="5572140"/>
            <a:ext cx="4438650" cy="561975"/>
          </a:xfrm>
          <a:prstGeom prst="rect">
            <a:avLst/>
          </a:prstGeom>
          <a:noFill/>
          <a:ln w="9525">
            <a:noFill/>
            <a:miter lim="800000"/>
            <a:headEnd/>
            <a:tailEnd/>
          </a:ln>
          <a:effectLst/>
        </p:spPr>
      </p:pic>
    </p:spTree>
    <p:extLst>
      <p:ext uri="{BB962C8B-B14F-4D97-AF65-F5344CB8AC3E}">
        <p14:creationId xmlns="" xmlns:p14="http://schemas.microsoft.com/office/powerpoint/2010/main" val="2499652516"/>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down)">
                                      <p:cBhvr>
                                        <p:cTn id="15" dur="500"/>
                                        <p:tgtEl>
                                          <p:spTgt spid="3074"/>
                                        </p:tgtEl>
                                      </p:cBhvr>
                                    </p:animEffect>
                                  </p:childTnLst>
                                </p:cTn>
                              </p:par>
                              <p:par>
                                <p:cTn id="16" presetID="22" presetClass="entr" presetSubtype="4"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wipe(down)">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20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wipe(down)">
                                      <p:cBhvr>
                                        <p:cTn id="28"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5984" y="3857628"/>
            <a:ext cx="5000625" cy="2447934"/>
          </a:xfrm>
          <a:prstGeom prst="rect">
            <a:avLst/>
          </a:prstGeom>
          <a:noFill/>
          <a:ln w="9525">
            <a:noFill/>
            <a:miter lim="800000"/>
            <a:headEnd/>
            <a:tailEnd/>
          </a:ln>
          <a:effectLst/>
        </p:spPr>
      </p:pic>
      <p:sp>
        <p:nvSpPr>
          <p:cNvPr id="3" name="مستطيل 2"/>
          <p:cNvSpPr/>
          <p:nvPr/>
        </p:nvSpPr>
        <p:spPr>
          <a:xfrm>
            <a:off x="3857620" y="214290"/>
            <a:ext cx="4722768"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r-SA" sz="5400" b="1" cap="all" dirty="0" smtClean="0">
                <a:ln/>
                <a:solidFill>
                  <a:srgbClr val="B83D68"/>
                </a:solidFill>
                <a:effectLst>
                  <a:outerShdw blurRad="19685" dist="12700" dir="5400000" algn="tl" rotWithShape="0">
                    <a:srgbClr val="B83D68">
                      <a:satMod val="130000"/>
                      <a:alpha val="60000"/>
                    </a:srgbClr>
                  </a:outerShdw>
                  <a:reflection blurRad="10000" stA="55000" endPos="48000" dist="500" dir="5400000" sy="-100000" algn="bl" rotWithShape="0"/>
                </a:effectLst>
              </a:rPr>
              <a:t>حالة تكون الصور</a:t>
            </a:r>
          </a:p>
          <a:p>
            <a:pPr algn="ctr"/>
            <a:r>
              <a:rPr lang="ar-SA" sz="5400" b="1" cap="all" dirty="0" smtClean="0">
                <a:ln/>
                <a:solidFill>
                  <a:srgbClr val="B83D68"/>
                </a:solidFill>
                <a:effectLst>
                  <a:outerShdw blurRad="19685" dist="12700" dir="5400000" algn="tl" rotWithShape="0">
                    <a:srgbClr val="B83D68">
                      <a:satMod val="130000"/>
                      <a:alpha val="60000"/>
                    </a:srgbClr>
                  </a:outerShdw>
                  <a:reflection blurRad="10000" stA="55000" endPos="48000" dist="500" dir="5400000" sy="-100000" algn="bl" rotWithShape="0"/>
                </a:effectLst>
              </a:rPr>
              <a:t> في </a:t>
            </a:r>
            <a:r>
              <a:rPr lang="ar-SA" sz="5400" b="1" cap="all" dirty="0" err="1" smtClean="0">
                <a:ln/>
                <a:solidFill>
                  <a:srgbClr val="B83D68"/>
                </a:solidFill>
                <a:effectLst>
                  <a:outerShdw blurRad="19685" dist="12700" dir="5400000" algn="tl" rotWithShape="0">
                    <a:srgbClr val="B83D68">
                      <a:satMod val="130000"/>
                      <a:alpha val="60000"/>
                    </a:srgbClr>
                  </a:outerShdw>
                  <a:reflection blurRad="10000" stA="55000" endPos="48000" dist="500" dir="5400000" sy="-100000" algn="bl" rotWithShape="0"/>
                </a:effectLst>
              </a:rPr>
              <a:t>العدسه</a:t>
            </a:r>
            <a:r>
              <a:rPr lang="ar-SA" sz="5400" b="1" cap="all" dirty="0" smtClean="0">
                <a:ln/>
                <a:solidFill>
                  <a:srgbClr val="B83D68"/>
                </a:solidFill>
                <a:effectLst>
                  <a:outerShdw blurRad="19685" dist="12700" dir="5400000" algn="tl" rotWithShape="0">
                    <a:srgbClr val="B83D68">
                      <a:satMod val="130000"/>
                      <a:alpha val="60000"/>
                    </a:srgbClr>
                  </a:outerShdw>
                  <a:reflection blurRad="10000" stA="55000" endPos="48000" dist="500" dir="5400000" sy="-100000" algn="bl" rotWithShape="0"/>
                </a:effectLst>
              </a:rPr>
              <a:t> </a:t>
            </a:r>
            <a:r>
              <a:rPr lang="ar-SA" sz="5400" b="1" cap="all" dirty="0" err="1" smtClean="0">
                <a:ln/>
                <a:solidFill>
                  <a:srgbClr val="B83D68"/>
                </a:solidFill>
                <a:effectLst>
                  <a:outerShdw blurRad="19685" dist="12700" dir="5400000" algn="tl" rotWithShape="0">
                    <a:srgbClr val="B83D68">
                      <a:satMod val="130000"/>
                      <a:alpha val="60000"/>
                    </a:srgbClr>
                  </a:outerShdw>
                  <a:reflection blurRad="10000" stA="55000" endPos="48000" dist="500" dir="5400000" sy="-100000" algn="bl" rotWithShape="0"/>
                </a:effectLst>
              </a:rPr>
              <a:t>المقعره</a:t>
            </a:r>
            <a:r>
              <a:rPr lang="ar-SA" sz="5400" b="1" cap="all" dirty="0" smtClean="0">
                <a:ln/>
                <a:solidFill>
                  <a:srgbClr val="B83D68"/>
                </a:solidFill>
                <a:effectLst>
                  <a:outerShdw blurRad="19685" dist="12700" dir="5400000" algn="tl" rotWithShape="0">
                    <a:srgbClr val="B83D68">
                      <a:satMod val="130000"/>
                      <a:alpha val="60000"/>
                    </a:srgbClr>
                  </a:outerShdw>
                  <a:reflection blurRad="10000" stA="55000" endPos="48000" dist="500" dir="5400000" sy="-100000" algn="bl" rotWithShape="0"/>
                </a:effectLst>
              </a:rPr>
              <a:t>:</a:t>
            </a:r>
            <a:endParaRPr lang="ar-SA" sz="5400" b="1" cap="all" dirty="0">
              <a:ln/>
              <a:solidFill>
                <a:srgbClr val="B83D68"/>
              </a:solidFill>
              <a:effectLst>
                <a:outerShdw blurRad="19685" dist="12700" dir="5400000" algn="tl" rotWithShape="0">
                  <a:srgbClr val="B83D68">
                    <a:satMod val="130000"/>
                    <a:alpha val="60000"/>
                  </a:srgbClr>
                </a:outerShdw>
                <a:reflection blurRad="10000" stA="55000" endPos="48000" dist="500" dir="5400000" sy="-100000" algn="bl" rotWithShape="0"/>
              </a:effectLst>
            </a:endParaRPr>
          </a:p>
        </p:txBody>
      </p:sp>
    </p:spTree>
    <p:extLst>
      <p:ext uri="{BB962C8B-B14F-4D97-AF65-F5344CB8AC3E}">
        <p14:creationId xmlns="" xmlns:p14="http://schemas.microsoft.com/office/powerpoint/2010/main" val="12235378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285720" y="214290"/>
            <a:ext cx="442913" cy="1571636"/>
          </a:xfrm>
          <a:prstGeom prst="rect">
            <a:avLst/>
          </a:prstGeom>
          <a:noFill/>
          <a:ln w="9525">
            <a:noFill/>
            <a:miter lim="800000"/>
            <a:headEnd/>
            <a:tailEnd/>
          </a:ln>
          <a:effectLst/>
        </p:spPr>
      </p:pic>
      <p:sp>
        <p:nvSpPr>
          <p:cNvPr id="4" name="مستطيل 3"/>
          <p:cNvSpPr/>
          <p:nvPr/>
        </p:nvSpPr>
        <p:spPr>
          <a:xfrm>
            <a:off x="0" y="0"/>
            <a:ext cx="3674404" cy="3416320"/>
          </a:xfrm>
          <a:prstGeom prst="rect">
            <a:avLst/>
          </a:prstGeom>
          <a:noFill/>
        </p:spPr>
        <p:txBody>
          <a:bodyPr wrap="none" lIns="91440" tIns="45720" rIns="91440" bIns="45720">
            <a:spAutoFit/>
          </a:bodyPr>
          <a:lstStyle/>
          <a:p>
            <a:pPr algn="ctr"/>
            <a:r>
              <a:rPr lang="ar-SA" sz="5400" b="1" dirty="0" smtClean="0">
                <a:ln w="10541" cmpd="sng">
                  <a:solidFill>
                    <a:sysClr val="windowText" lastClr="000000"/>
                  </a:solidFill>
                  <a:prstDash val="solid"/>
                </a:ln>
                <a:solidFill>
                  <a:prstClr val="white"/>
                </a:solidFill>
              </a:rPr>
              <a:t>صفات </a:t>
            </a:r>
            <a:r>
              <a:rPr lang="ar-SA" sz="5400" b="1" dirty="0" err="1" smtClean="0">
                <a:ln w="10541" cmpd="sng">
                  <a:solidFill>
                    <a:sysClr val="windowText" lastClr="000000"/>
                  </a:solidFill>
                  <a:prstDash val="solid"/>
                </a:ln>
                <a:solidFill>
                  <a:prstClr val="white"/>
                </a:solidFill>
              </a:rPr>
              <a:t>الصوره</a:t>
            </a:r>
            <a:r>
              <a:rPr lang="ar-SA" sz="5400" b="1" dirty="0" smtClean="0">
                <a:ln w="10541" cmpd="sng">
                  <a:solidFill>
                    <a:sysClr val="windowText" lastClr="000000"/>
                  </a:solidFill>
                  <a:prstDash val="solid"/>
                </a:ln>
                <a:solidFill>
                  <a:prstClr val="white"/>
                </a:solidFill>
              </a:rPr>
              <a:t>:</a:t>
            </a:r>
          </a:p>
          <a:p>
            <a:pPr algn="ctr"/>
            <a:r>
              <a:rPr lang="ar-SA" sz="5400" b="1" dirty="0"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خياليه</a:t>
            </a:r>
          </a:p>
          <a:p>
            <a:pPr algn="ctr"/>
            <a:r>
              <a:rPr lang="ar-SA" sz="5400" b="1" dirty="0"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مكبره</a:t>
            </a:r>
          </a:p>
          <a:p>
            <a:pPr algn="ctr"/>
            <a:r>
              <a:rPr lang="ar-SA" sz="5400" b="1" dirty="0" err="1"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معتدله</a:t>
            </a:r>
            <a:r>
              <a:rPr lang="ar-SA" sz="5400" b="1" dirty="0"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 </a:t>
            </a:r>
            <a:endParaRPr lang="ar-SA" sz="5400" b="1" dirty="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endParaRPr>
          </a:p>
        </p:txBody>
      </p:sp>
    </p:spTree>
    <p:extLst>
      <p:ext uri="{BB962C8B-B14F-4D97-AF65-F5344CB8AC3E}">
        <p14:creationId xmlns="" xmlns:p14="http://schemas.microsoft.com/office/powerpoint/2010/main" val="93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التشوه البرميلي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مستطيل 2"/>
          <p:cNvSpPr/>
          <p:nvPr/>
        </p:nvSpPr>
        <p:spPr>
          <a:xfrm>
            <a:off x="3643306" y="1785926"/>
            <a:ext cx="1545615" cy="1200329"/>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ar-SA" sz="3600" b="1" spc="150" dirty="0" smtClean="0">
                <a:ln w="11430"/>
                <a:solidFill>
                  <a:srgbClr val="F8F8F8"/>
                </a:solidFill>
                <a:effectLst>
                  <a:outerShdw blurRad="25400" algn="tl" rotWithShape="0">
                    <a:srgbClr val="000000">
                      <a:alpha val="43000"/>
                    </a:srgbClr>
                  </a:outerShdw>
                </a:effectLst>
              </a:rPr>
              <a:t>الزوغان</a:t>
            </a:r>
          </a:p>
          <a:p>
            <a:pPr algn="ctr"/>
            <a:r>
              <a:rPr lang="ar-SA" sz="3600" b="1" spc="150" dirty="0" smtClean="0">
                <a:ln w="11430"/>
                <a:solidFill>
                  <a:srgbClr val="F8F8F8"/>
                </a:solidFill>
                <a:effectLst>
                  <a:outerShdw blurRad="25400" algn="tl" rotWithShape="0">
                    <a:srgbClr val="000000">
                      <a:alpha val="43000"/>
                    </a:srgbClr>
                  </a:outerShdw>
                </a:effectLst>
              </a:rPr>
              <a:t> الكروي</a:t>
            </a:r>
            <a:endParaRPr lang="ar-SA" sz="3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 xmlns:p14="http://schemas.microsoft.com/office/powerpoint/2010/main" val="234281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thumb/6/66/Chromatic_aberration_%28comparison%29.jpg/220px-Chromatic_aberration_%28comparison%29.jpg">
            <a:hlinkClick r:id="rId2"/>
          </p:cNvPr>
          <p:cNvPicPr>
            <a:picLocks noChangeAspect="1" noChangeArrowheads="1"/>
          </p:cNvPicPr>
          <p:nvPr/>
        </p:nvPicPr>
        <p:blipFill>
          <a:blip r:embed="rId3"/>
          <a:srcRect/>
          <a:stretch>
            <a:fillRect/>
          </a:stretch>
        </p:blipFill>
        <p:spPr bwMode="auto">
          <a:xfrm>
            <a:off x="214282" y="0"/>
            <a:ext cx="8501122" cy="6858000"/>
          </a:xfrm>
          <a:prstGeom prst="rect">
            <a:avLst/>
          </a:prstGeom>
          <a:noFill/>
        </p:spPr>
      </p:pic>
      <p:sp>
        <p:nvSpPr>
          <p:cNvPr id="3" name="مستطيل 2"/>
          <p:cNvSpPr/>
          <p:nvPr/>
        </p:nvSpPr>
        <p:spPr>
          <a:xfrm>
            <a:off x="2670922" y="5517232"/>
            <a:ext cx="35878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الزوغان اللوني</a:t>
            </a:r>
            <a:endParaRPr lang="ar-SA" sz="5400" b="1" cap="none" spc="0" dirty="0">
              <a:ln w="11430">
                <a:solidFill>
                  <a:sysClr val="windowText" lastClr="000000"/>
                </a:solidFill>
              </a:ln>
              <a:solidFill>
                <a:sysClr val="windowText" lastClr="000000"/>
              </a:soli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31594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14612" y="214290"/>
            <a:ext cx="5349541" cy="923330"/>
          </a:xfrm>
          <a:prstGeom prst="rect">
            <a:avLst/>
          </a:prstGeom>
          <a:noFill/>
        </p:spPr>
        <p:txBody>
          <a:bodyPr wrap="none" lIns="91440" tIns="45720" rIns="91440" bIns="45720">
            <a:spAutoFit/>
          </a:bodyPr>
          <a:lstStyle/>
          <a:p>
            <a:pPr algn="ctr"/>
            <a:r>
              <a:rPr lang="ar-SA" sz="5400" b="1" cap="all" dirty="0" smtClean="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rPr>
              <a:t>عيوب العدسات </a:t>
            </a:r>
            <a:r>
              <a:rPr lang="ar-SA" sz="5400" b="1" cap="all" dirty="0" err="1" smtClean="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rPr>
              <a:t>الكرويه</a:t>
            </a:r>
            <a:endParaRPr lang="ar-SA" sz="5400" b="1" cap="all" dirty="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endParaRPr>
          </a:p>
        </p:txBody>
      </p:sp>
      <p:sp>
        <p:nvSpPr>
          <p:cNvPr id="3" name="مستطيل 2"/>
          <p:cNvSpPr/>
          <p:nvPr/>
        </p:nvSpPr>
        <p:spPr>
          <a:xfrm>
            <a:off x="-214346" y="1928802"/>
            <a:ext cx="9358346" cy="707886"/>
          </a:xfrm>
          <a:prstGeom prst="rect">
            <a:avLst/>
          </a:prstGeom>
          <a:noFill/>
        </p:spPr>
        <p:txBody>
          <a:bodyPr wrap="square" lIns="91440" tIns="45720" rIns="91440" bIns="45720">
            <a:spAutoFit/>
          </a:bodyPr>
          <a:lstStyle/>
          <a:p>
            <a:pPr algn="ctr"/>
            <a:r>
              <a:rPr lang="ar-SA" sz="4000" b="1" dirty="0"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عدم قدرة </a:t>
            </a:r>
            <a:r>
              <a:rPr lang="ar-SA" sz="4000" b="1" dirty="0" err="1"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العدسه</a:t>
            </a:r>
            <a:r>
              <a:rPr lang="ar-SA" sz="4000" b="1" dirty="0"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 على تجميع الأشعة في نقطه واحده</a:t>
            </a:r>
            <a:endParaRPr lang="ar-SA" sz="4000" b="1" dirty="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endParaRPr>
          </a:p>
        </p:txBody>
      </p:sp>
      <p:sp>
        <p:nvSpPr>
          <p:cNvPr id="4" name="شكل بيضاوي 3"/>
          <p:cNvSpPr/>
          <p:nvPr/>
        </p:nvSpPr>
        <p:spPr>
          <a:xfrm>
            <a:off x="4357654" y="1214422"/>
            <a:ext cx="4786346" cy="64294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1- الزوغان الكروي</a:t>
            </a:r>
            <a:endParaRPr lang="ar-SA" sz="3600" b="1" dirty="0">
              <a:solidFill>
                <a:prstClr val="black"/>
              </a:solidFill>
            </a:endParaRPr>
          </a:p>
        </p:txBody>
      </p:sp>
      <p:sp>
        <p:nvSpPr>
          <p:cNvPr id="5" name="سهم إلى اليسار 4"/>
          <p:cNvSpPr/>
          <p:nvPr/>
        </p:nvSpPr>
        <p:spPr>
          <a:xfrm>
            <a:off x="3786182" y="2643182"/>
            <a:ext cx="4357718" cy="1000132"/>
          </a:xfrm>
          <a:prstGeom prst="leftArrow">
            <a:avLst/>
          </a:prstGeom>
          <a:solidFill>
            <a:schemeClr val="accent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كيف يصحح؟؟</a:t>
            </a:r>
            <a:endParaRPr lang="ar-SA" sz="3600" b="1" dirty="0">
              <a:solidFill>
                <a:prstClr val="black"/>
              </a:solidFill>
            </a:endParaRPr>
          </a:p>
        </p:txBody>
      </p:sp>
      <p:sp>
        <p:nvSpPr>
          <p:cNvPr id="6" name="زاوية مطوية 5"/>
          <p:cNvSpPr/>
          <p:nvPr/>
        </p:nvSpPr>
        <p:spPr>
          <a:xfrm>
            <a:off x="1000100" y="2643182"/>
            <a:ext cx="2428892" cy="1071570"/>
          </a:xfrm>
          <a:prstGeom prst="foldedCorner">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dirty="0" err="1" smtClean="0">
                <a:solidFill>
                  <a:prstClr val="black"/>
                </a:solidFill>
              </a:rPr>
              <a:t>إختيار</a:t>
            </a:r>
            <a:r>
              <a:rPr lang="ar-SA" sz="2400" dirty="0" smtClean="0">
                <a:solidFill>
                  <a:prstClr val="black"/>
                </a:solidFill>
              </a:rPr>
              <a:t> نصفي قطري مناسبين </a:t>
            </a:r>
            <a:r>
              <a:rPr lang="ar-SA" sz="2400" dirty="0" err="1" smtClean="0">
                <a:solidFill>
                  <a:prstClr val="black"/>
                </a:solidFill>
              </a:rPr>
              <a:t>للعدسه</a:t>
            </a:r>
            <a:endParaRPr lang="ar-SA" sz="2400" dirty="0">
              <a:solidFill>
                <a:prstClr val="black"/>
              </a:solidFill>
            </a:endParaRPr>
          </a:p>
        </p:txBody>
      </p:sp>
      <p:sp>
        <p:nvSpPr>
          <p:cNvPr id="7" name="شكل بيضاوي 6"/>
          <p:cNvSpPr/>
          <p:nvPr/>
        </p:nvSpPr>
        <p:spPr>
          <a:xfrm>
            <a:off x="4357654" y="3714752"/>
            <a:ext cx="4786346" cy="64294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2- الزوغان اللوني</a:t>
            </a:r>
            <a:endParaRPr lang="ar-SA" sz="3600" b="1" dirty="0">
              <a:solidFill>
                <a:prstClr val="black"/>
              </a:solidFill>
            </a:endParaRPr>
          </a:p>
        </p:txBody>
      </p:sp>
      <p:sp>
        <p:nvSpPr>
          <p:cNvPr id="8" name="مستطيل 7"/>
          <p:cNvSpPr/>
          <p:nvPr/>
        </p:nvSpPr>
        <p:spPr>
          <a:xfrm>
            <a:off x="0" y="4500570"/>
            <a:ext cx="9358346" cy="707886"/>
          </a:xfrm>
          <a:prstGeom prst="rect">
            <a:avLst/>
          </a:prstGeom>
          <a:noFill/>
        </p:spPr>
        <p:txBody>
          <a:bodyPr wrap="square" lIns="91440" tIns="45720" rIns="91440" bIns="45720">
            <a:spAutoFit/>
          </a:bodyPr>
          <a:lstStyle/>
          <a:p>
            <a:pPr algn="ctr"/>
            <a:r>
              <a:rPr lang="ar-SA" sz="4000" b="1" dirty="0"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تشتت الضوء بالقرب من الأطراف </a:t>
            </a:r>
            <a:r>
              <a:rPr lang="ar-SA" sz="4000" b="1" dirty="0" err="1"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محاطآ</a:t>
            </a:r>
            <a:r>
              <a:rPr lang="ar-SA" sz="4000" b="1" dirty="0" smtClean="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rPr>
              <a:t> بالألوان</a:t>
            </a:r>
            <a:endParaRPr lang="ar-SA" sz="4000" b="1" dirty="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endParaRPr>
          </a:p>
        </p:txBody>
      </p:sp>
      <p:sp>
        <p:nvSpPr>
          <p:cNvPr id="9" name="سهم إلى اليسار 8"/>
          <p:cNvSpPr/>
          <p:nvPr/>
        </p:nvSpPr>
        <p:spPr>
          <a:xfrm>
            <a:off x="4000496" y="5072074"/>
            <a:ext cx="4357718" cy="1000132"/>
          </a:xfrm>
          <a:prstGeom prst="leftArrow">
            <a:avLst/>
          </a:prstGeom>
          <a:solidFill>
            <a:schemeClr val="accent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كيف يصحح؟؟</a:t>
            </a:r>
            <a:endParaRPr lang="ar-SA" sz="3600" b="1" dirty="0">
              <a:solidFill>
                <a:prstClr val="black"/>
              </a:solidFill>
            </a:endParaRPr>
          </a:p>
        </p:txBody>
      </p:sp>
      <p:sp>
        <p:nvSpPr>
          <p:cNvPr id="10" name="زاوية مطوية 9"/>
          <p:cNvSpPr/>
          <p:nvPr/>
        </p:nvSpPr>
        <p:spPr>
          <a:xfrm>
            <a:off x="1142976" y="5143512"/>
            <a:ext cx="2428892" cy="1071570"/>
          </a:xfrm>
          <a:prstGeom prst="foldedCorner">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dirty="0" err="1" smtClean="0">
                <a:solidFill>
                  <a:prstClr val="black"/>
                </a:solidFill>
              </a:rPr>
              <a:t>بإستخدام</a:t>
            </a:r>
            <a:r>
              <a:rPr lang="ar-SA" sz="2400" dirty="0" smtClean="0">
                <a:solidFill>
                  <a:prstClr val="black"/>
                </a:solidFill>
              </a:rPr>
              <a:t> عدسات </a:t>
            </a:r>
            <a:r>
              <a:rPr lang="ar-SA" sz="2400" dirty="0" err="1" smtClean="0">
                <a:solidFill>
                  <a:prstClr val="black"/>
                </a:solidFill>
              </a:rPr>
              <a:t>لالونيه</a:t>
            </a:r>
            <a:endParaRPr lang="ar-SA" sz="2400" dirty="0">
              <a:solidFill>
                <a:prstClr val="black"/>
              </a:solidFill>
            </a:endParaRPr>
          </a:p>
        </p:txBody>
      </p:sp>
    </p:spTree>
    <p:extLst>
      <p:ext uri="{BB962C8B-B14F-4D97-AF65-F5344CB8AC3E}">
        <p14:creationId xmlns="" xmlns:p14="http://schemas.microsoft.com/office/powerpoint/2010/main" val="2718737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2000"/>
                                        <p:tgtEl>
                                          <p:spTgt spid="4">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fade">
                                      <p:cBhvr>
                                        <p:cTn id="25" dur="2000"/>
                                        <p:tgtEl>
                                          <p:spTgt spid="5">
                                            <p:bg/>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20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animEffect transition="in" filter="fade">
                                      <p:cBhvr>
                                        <p:cTn id="35" dur="2000"/>
                                        <p:tgtEl>
                                          <p:spTgt spid="6">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20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20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bg/>
                                          </p:spTgt>
                                        </p:tgtEl>
                                        <p:attrNameLst>
                                          <p:attrName>style.visibility</p:attrName>
                                        </p:attrNameLst>
                                      </p:cBhvr>
                                      <p:to>
                                        <p:strVal val="visible"/>
                                      </p:to>
                                    </p:set>
                                    <p:animEffect transition="in" filter="fade">
                                      <p:cBhvr>
                                        <p:cTn id="48" dur="2000"/>
                                        <p:tgtEl>
                                          <p:spTgt spid="7">
                                            <p:bg/>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fade">
                                      <p:cBhvr>
                                        <p:cTn id="51" dur="2000"/>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bg/>
                                          </p:spTgt>
                                        </p:tgtEl>
                                        <p:attrNameLst>
                                          <p:attrName>style.visibility</p:attrName>
                                        </p:attrNameLst>
                                      </p:cBhvr>
                                      <p:to>
                                        <p:strVal val="visible"/>
                                      </p:to>
                                    </p:set>
                                    <p:animEffect transition="in" filter="fade">
                                      <p:cBhvr>
                                        <p:cTn id="56" dur="2000"/>
                                        <p:tgtEl>
                                          <p:spTgt spid="9">
                                            <p:bg/>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Effect transition="in" filter="fade">
                                      <p:cBhvr>
                                        <p:cTn id="59" dur="2000"/>
                                        <p:tgtEl>
                                          <p:spTgt spid="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bg/>
                                          </p:spTgt>
                                        </p:tgtEl>
                                        <p:attrNameLst>
                                          <p:attrName>style.visibility</p:attrName>
                                        </p:attrNameLst>
                                      </p:cBhvr>
                                      <p:to>
                                        <p:strVal val="visible"/>
                                      </p:to>
                                    </p:set>
                                    <p:animEffect transition="in" filter="fade">
                                      <p:cBhvr>
                                        <p:cTn id="64" dur="2000"/>
                                        <p:tgtEl>
                                          <p:spTgt spid="10">
                                            <p:bg/>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0">
                                            <p:txEl>
                                              <p:pRg st="0" end="0"/>
                                            </p:txEl>
                                          </p:spTgt>
                                        </p:tgtEl>
                                        <p:attrNameLst>
                                          <p:attrName>style.visibility</p:attrName>
                                        </p:attrNameLst>
                                      </p:cBhvr>
                                      <p:to>
                                        <p:strVal val="visible"/>
                                      </p:to>
                                    </p:set>
                                    <p:animEffect transition="in" filter="fade">
                                      <p:cBhvr>
                                        <p:cTn id="69"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allAtOnce" animBg="1"/>
      <p:bldP spid="5" grpId="0" build="p" animBg="1"/>
      <p:bldP spid="6" grpId="0" build="allAtOnce" animBg="1"/>
      <p:bldP spid="7" grpId="0" build="allAtOnce" animBg="1"/>
      <p:bldP spid="8" grpId="0" build="p"/>
      <p:bldP spid="9" grpId="0" build="allAtOnce" animBg="1"/>
      <p:bldP spid="10"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1643042" y="1928802"/>
            <a:ext cx="2695575" cy="27336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5072066" y="2000240"/>
            <a:ext cx="2362200" cy="2552700"/>
          </a:xfrm>
          <a:prstGeom prst="rect">
            <a:avLst/>
          </a:prstGeom>
          <a:noFill/>
          <a:ln w="9525">
            <a:noFill/>
            <a:miter lim="800000"/>
            <a:headEnd/>
            <a:tailEnd/>
          </a:ln>
          <a:effectLst/>
        </p:spPr>
      </p:pic>
      <p:sp>
        <p:nvSpPr>
          <p:cNvPr id="5" name="مستطيل 4"/>
          <p:cNvSpPr/>
          <p:nvPr/>
        </p:nvSpPr>
        <p:spPr>
          <a:xfrm>
            <a:off x="2928926" y="500042"/>
            <a:ext cx="4474302"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ar-SA" sz="5400" b="1" dirty="0" smtClean="0">
                <a:ln/>
                <a:solidFill>
                  <a:srgbClr val="CF6DA4">
                    <a:tint val="50000"/>
                    <a:satMod val="180000"/>
                  </a:srgbClr>
                </a:solidFill>
              </a:rPr>
              <a:t>العدسات </a:t>
            </a:r>
            <a:r>
              <a:rPr lang="ar-SA" sz="5400" b="1" dirty="0" err="1" smtClean="0">
                <a:ln/>
                <a:solidFill>
                  <a:srgbClr val="CF6DA4">
                    <a:tint val="50000"/>
                    <a:satMod val="180000"/>
                  </a:srgbClr>
                </a:solidFill>
              </a:rPr>
              <a:t>اللا</a:t>
            </a:r>
            <a:r>
              <a:rPr lang="ar-SA" sz="5400" b="1" dirty="0" smtClean="0">
                <a:ln/>
                <a:solidFill>
                  <a:srgbClr val="CF6DA4">
                    <a:tint val="50000"/>
                    <a:satMod val="180000"/>
                  </a:srgbClr>
                </a:solidFill>
              </a:rPr>
              <a:t> لونيه؟</a:t>
            </a:r>
            <a:endParaRPr lang="ar-SA" sz="5400" b="1" dirty="0">
              <a:ln/>
              <a:solidFill>
                <a:srgbClr val="CF6DA4">
                  <a:tint val="50000"/>
                  <a:satMod val="180000"/>
                </a:srgbClr>
              </a:solidFill>
            </a:endParaRPr>
          </a:p>
        </p:txBody>
      </p:sp>
    </p:spTree>
    <p:extLst>
      <p:ext uri="{BB962C8B-B14F-4D97-AF65-F5344CB8AC3E}">
        <p14:creationId xmlns="" xmlns:p14="http://schemas.microsoft.com/office/powerpoint/2010/main" val="329477183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نتيجة بحث الصور عن عدسات">
            <a:hlinkClick r:id="rId2"/>
          </p:cNvPr>
          <p:cNvPicPr>
            <a:picLocks noChangeAspect="1" noChangeArrowheads="1"/>
          </p:cNvPicPr>
          <p:nvPr/>
        </p:nvPicPr>
        <p:blipFill>
          <a:blip r:embed="rId3"/>
          <a:srcRect/>
          <a:stretch>
            <a:fillRect/>
          </a:stretch>
        </p:blipFill>
        <p:spPr bwMode="auto">
          <a:xfrm>
            <a:off x="4786314" y="0"/>
            <a:ext cx="4357686" cy="3286124"/>
          </a:xfrm>
          <a:prstGeom prst="rect">
            <a:avLst/>
          </a:prstGeom>
          <a:noFill/>
        </p:spPr>
      </p:pic>
      <p:pic>
        <p:nvPicPr>
          <p:cNvPr id="3076" name="Picture 4" descr="نتيجة بحث الصور عن عدسات">
            <a:hlinkClick r:id="rId4"/>
          </p:cNvPr>
          <p:cNvPicPr>
            <a:picLocks noChangeAspect="1" noChangeArrowheads="1"/>
          </p:cNvPicPr>
          <p:nvPr/>
        </p:nvPicPr>
        <p:blipFill>
          <a:blip r:embed="rId5"/>
          <a:srcRect/>
          <a:stretch>
            <a:fillRect/>
          </a:stretch>
        </p:blipFill>
        <p:spPr bwMode="auto">
          <a:xfrm>
            <a:off x="0" y="0"/>
            <a:ext cx="4714876" cy="6858000"/>
          </a:xfrm>
          <a:prstGeom prst="rect">
            <a:avLst/>
          </a:prstGeom>
          <a:noFill/>
        </p:spPr>
      </p:pic>
      <p:pic>
        <p:nvPicPr>
          <p:cNvPr id="1026" name="Picture 2" descr="نتيجة بحث الصور عن النظارات">
            <a:hlinkClick r:id="rId6"/>
          </p:cNvPr>
          <p:cNvPicPr>
            <a:picLocks noChangeAspect="1" noChangeArrowheads="1"/>
          </p:cNvPicPr>
          <p:nvPr/>
        </p:nvPicPr>
        <p:blipFill>
          <a:blip r:embed="rId7"/>
          <a:srcRect/>
          <a:stretch>
            <a:fillRect/>
          </a:stretch>
        </p:blipFill>
        <p:spPr bwMode="auto">
          <a:xfrm>
            <a:off x="4500562" y="3500438"/>
            <a:ext cx="4643438" cy="3357562"/>
          </a:xfrm>
          <a:prstGeom prst="rect">
            <a:avLst/>
          </a:prstGeom>
          <a:noFill/>
        </p:spPr>
      </p:pic>
      <p:pic>
        <p:nvPicPr>
          <p:cNvPr id="1028" name="Picture 4" descr="نتيجة بحث الصور عن التلسكوب">
            <a:hlinkClick r:id="rId8"/>
          </p:cNvPr>
          <p:cNvPicPr>
            <a:picLocks noChangeAspect="1" noChangeArrowheads="1"/>
          </p:cNvPicPr>
          <p:nvPr/>
        </p:nvPicPr>
        <p:blipFill>
          <a:blip r:embed="rId9"/>
          <a:srcRect/>
          <a:stretch>
            <a:fillRect/>
          </a:stretch>
        </p:blipFill>
        <p:spPr bwMode="auto">
          <a:xfrm>
            <a:off x="4500562" y="0"/>
            <a:ext cx="4643438" cy="6858000"/>
          </a:xfrm>
          <a:prstGeom prst="rect">
            <a:avLst/>
          </a:prstGeom>
          <a:noFill/>
        </p:spPr>
      </p:pic>
      <p:pic>
        <p:nvPicPr>
          <p:cNvPr id="1030" name="Picture 6" descr="نتيجة بحث الصور عن الميكروسكوب">
            <a:hlinkClick r:id="rId10"/>
          </p:cNvPr>
          <p:cNvPicPr>
            <a:picLocks noChangeAspect="1" noChangeArrowheads="1"/>
          </p:cNvPicPr>
          <p:nvPr/>
        </p:nvPicPr>
        <p:blipFill>
          <a:blip r:embed="rId11"/>
          <a:srcRect/>
          <a:stretch>
            <a:fillRect/>
          </a:stretch>
        </p:blipFill>
        <p:spPr bwMode="auto">
          <a:xfrm>
            <a:off x="0" y="0"/>
            <a:ext cx="4500562" cy="6858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3074"/>
                                        </p:tgtEl>
                                      </p:cBhvr>
                                    </p:animEffect>
                                    <p:set>
                                      <p:cBhvr>
                                        <p:cTn id="24" dur="1" fill="hold">
                                          <p:stCondLst>
                                            <p:cond delay="499"/>
                                          </p:stCondLst>
                                        </p:cTn>
                                        <p:tgtEl>
                                          <p:spTgt spid="3074"/>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3076"/>
                                        </p:tgtEl>
                                      </p:cBhvr>
                                    </p:animEffect>
                                    <p:set>
                                      <p:cBhvr>
                                        <p:cTn id="27" dur="1" fill="hold">
                                          <p:stCondLst>
                                            <p:cond delay="499"/>
                                          </p:stCondLst>
                                        </p:cTn>
                                        <p:tgtEl>
                                          <p:spTgt spid="3076"/>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1026"/>
                                        </p:tgtEl>
                                      </p:cBhvr>
                                    </p:animEffect>
                                    <p:set>
                                      <p:cBhvr>
                                        <p:cTn id="30" dur="1" fill="hold">
                                          <p:stCondLst>
                                            <p:cond delay="499"/>
                                          </p:stCondLst>
                                        </p:cTn>
                                        <p:tgtEl>
                                          <p:spTgt spid="10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to="" calcmode="lin" valueType="num">
                                      <p:cBhvr>
                                        <p:cTn id="35" dur="1" fill="hold"/>
                                        <p:tgtEl>
                                          <p:spTgt spid="1028"/>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030"/>
                                        </p:tgtEl>
                                        <p:attrNameLst>
                                          <p:attrName>style.visibility</p:attrName>
                                        </p:attrNameLst>
                                      </p:cBhvr>
                                      <p:to>
                                        <p:strVal val="visible"/>
                                      </p:to>
                                    </p:set>
                                    <p:anim to="" calcmode="lin" valueType="num">
                                      <p:cBhvr>
                                        <p:cTn id="40" dur="1" fill="hold"/>
                                        <p:tgtEl>
                                          <p:spTgt spid="10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000108"/>
            <a:ext cx="8786810" cy="5500726"/>
          </a:xfrm>
          <a:prstGeom prst="rect">
            <a:avLst/>
          </a:prstGeom>
          <a:noFill/>
          <a:ln w="9525">
            <a:noFill/>
            <a:miter lim="800000"/>
            <a:headEnd/>
            <a:tailEnd/>
          </a:ln>
          <a:effectLst/>
        </p:spPr>
      </p:pic>
      <p:sp>
        <p:nvSpPr>
          <p:cNvPr id="3" name="مستطيل 2"/>
          <p:cNvSpPr/>
          <p:nvPr/>
        </p:nvSpPr>
        <p:spPr>
          <a:xfrm>
            <a:off x="1857356" y="0"/>
            <a:ext cx="6357831" cy="1107996"/>
          </a:xfrm>
          <a:prstGeom prst="rect">
            <a:avLst/>
          </a:prstGeom>
          <a:noFill/>
        </p:spPr>
        <p:txBody>
          <a:bodyPr wrap="square" lIns="91440" tIns="45720" rIns="91440" bIns="45720">
            <a:spAutoFit/>
          </a:bodyPr>
          <a:lstStyle/>
          <a:p>
            <a:pPr algn="ctr"/>
            <a:r>
              <a:rPr lang="ar-SA"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تطبيقات العدسات</a:t>
            </a:r>
            <a:endParaRPr lang="ar-SA"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0137" y="214290"/>
            <a:ext cx="8525091" cy="4247317"/>
          </a:xfrm>
          <a:prstGeom prst="rect">
            <a:avLst/>
          </a:prstGeom>
          <a:noFill/>
        </p:spPr>
        <p:txBody>
          <a:bodyPr wrap="none" lIns="91440" tIns="45720" rIns="91440" bIns="45720">
            <a:spAutoFit/>
          </a:bodyPr>
          <a:lstStyle/>
          <a:p>
            <a:pPr algn="ctr"/>
            <a:endParaRPr lang="ar-SA"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ar-SA"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ar-SA"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من أكون ؟؟</a:t>
            </a:r>
          </a:p>
          <a:p>
            <a:pPr algn="ctr"/>
            <a:r>
              <a:rPr lang="ar-SA"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أداه بصريه </a:t>
            </a:r>
            <a:r>
              <a:rPr lang="ar-SA" sz="54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مملؤه</a:t>
            </a:r>
            <a:r>
              <a:rPr lang="ar-SA"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بسائل وهي </a:t>
            </a:r>
          </a:p>
          <a:p>
            <a:pPr algn="ctr"/>
            <a:r>
              <a:rPr lang="ar-SA"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على هيئة وعاء </a:t>
            </a:r>
            <a:r>
              <a:rPr lang="ar-SA" sz="54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كروى</a:t>
            </a:r>
            <a:r>
              <a:rPr lang="ar-SA"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             )</a:t>
            </a:r>
            <a:endParaRPr lang="ar-SA"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مستطيل 2"/>
          <p:cNvSpPr/>
          <p:nvPr/>
        </p:nvSpPr>
        <p:spPr>
          <a:xfrm>
            <a:off x="642910" y="3500438"/>
            <a:ext cx="2642070" cy="769441"/>
          </a:xfrm>
          <a:prstGeom prst="rect">
            <a:avLst/>
          </a:prstGeom>
          <a:noFill/>
        </p:spPr>
        <p:txBody>
          <a:bodyPr wrap="none" lIns="91440" tIns="45720" rIns="91440" bIns="45720">
            <a:spAutoFit/>
          </a:bodyPr>
          <a:lstStyle/>
          <a:p>
            <a:pPr algn="ctr"/>
            <a:r>
              <a:rPr lang="ar-SA"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العين </a:t>
            </a:r>
            <a:r>
              <a:rPr lang="ar-SA" sz="4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البشريه</a:t>
            </a:r>
            <a:endParaRPr lang="ar-SA"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050" name="Picture 2"/>
          <p:cNvPicPr>
            <a:picLocks noChangeAspect="1" noChangeArrowheads="1"/>
          </p:cNvPicPr>
          <p:nvPr/>
        </p:nvPicPr>
        <p:blipFill>
          <a:blip r:embed="rId2"/>
          <a:srcRect/>
          <a:stretch>
            <a:fillRect/>
          </a:stretch>
        </p:blipFill>
        <p:spPr bwMode="auto">
          <a:xfrm>
            <a:off x="1" y="1"/>
            <a:ext cx="9144000" cy="6858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2000"/>
                                        <p:tgtEl>
                                          <p:spTgt spid="2">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20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000232" y="785794"/>
            <a:ext cx="5000660" cy="3367106"/>
          </a:xfrm>
          <a:prstGeom prst="rect">
            <a:avLst/>
          </a:prstGeom>
          <a:noFill/>
          <a:ln w="9525">
            <a:noFill/>
            <a:miter lim="800000"/>
            <a:headEnd/>
            <a:tailEnd/>
          </a:ln>
          <a:effectLst/>
        </p:spPr>
      </p:pic>
      <p:sp>
        <p:nvSpPr>
          <p:cNvPr id="3" name="مستطيل 2"/>
          <p:cNvSpPr/>
          <p:nvPr/>
        </p:nvSpPr>
        <p:spPr>
          <a:xfrm>
            <a:off x="408337" y="4152900"/>
            <a:ext cx="8297464" cy="707886"/>
          </a:xfrm>
          <a:prstGeom prst="rect">
            <a:avLst/>
          </a:prstGeom>
          <a:noFill/>
        </p:spPr>
        <p:txBody>
          <a:bodyPr wrap="none" lIns="91440" tIns="45720" rIns="91440" bIns="45720">
            <a:spAutoFit/>
          </a:bodyPr>
          <a:lstStyle/>
          <a:p>
            <a:pPr algn="ctr"/>
            <a:r>
              <a:rPr lang="ar-SA" sz="4000" b="1" dirty="0" smtClean="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rPr>
              <a:t>تبدو الأجسام وكأنها مزاحه عن مواقعها </a:t>
            </a:r>
            <a:r>
              <a:rPr lang="ar-SA" sz="4000" b="1" dirty="0" err="1" smtClean="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rPr>
              <a:t>الحقيقيه</a:t>
            </a:r>
            <a:r>
              <a:rPr lang="ar-SA" sz="4000" b="1" dirty="0" smtClean="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rPr>
              <a:t> </a:t>
            </a:r>
            <a:endParaRPr lang="ar-SA" sz="4000" b="1" dirty="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endParaRPr>
          </a:p>
        </p:txBody>
      </p:sp>
      <p:sp>
        <p:nvSpPr>
          <p:cNvPr id="4" name="مستطيل 3"/>
          <p:cNvSpPr/>
          <p:nvPr/>
        </p:nvSpPr>
        <p:spPr>
          <a:xfrm>
            <a:off x="6715140" y="214290"/>
            <a:ext cx="2145139" cy="923330"/>
          </a:xfrm>
          <a:prstGeom prst="rect">
            <a:avLst/>
          </a:prstGeom>
          <a:noFill/>
        </p:spPr>
        <p:txBody>
          <a:bodyPr wrap="none" lIns="91440" tIns="45720" rIns="91440" bIns="45720">
            <a:spAutoFit/>
          </a:bodyPr>
          <a:lstStyle/>
          <a:p>
            <a:pPr algn="ctr"/>
            <a:r>
              <a:rPr lang="ar-SA" sz="5400" b="1" spc="50" dirty="0" smtClean="0">
                <a:ln w="12700" cmpd="sng">
                  <a:solidFill>
                    <a:srgbClr val="FA8D3D">
                      <a:satMod val="120000"/>
                      <a:shade val="80000"/>
                    </a:srgbClr>
                  </a:solidFill>
                  <a:prstDash val="solid"/>
                </a:ln>
                <a:solidFill>
                  <a:srgbClr val="FA8D3D">
                    <a:tint val="1000"/>
                  </a:srgbClr>
                </a:solidFill>
                <a:effectLst>
                  <a:glow rad="53100">
                    <a:srgbClr val="FA8D3D">
                      <a:satMod val="180000"/>
                      <a:alpha val="30000"/>
                    </a:srgbClr>
                  </a:glow>
                </a:effectLst>
              </a:rPr>
              <a:t>لاحظي::</a:t>
            </a:r>
            <a:endParaRPr lang="ar-SA" sz="5400" b="1" spc="50" dirty="0">
              <a:ln w="12700" cmpd="sng">
                <a:solidFill>
                  <a:srgbClr val="FA8D3D">
                    <a:satMod val="120000"/>
                    <a:shade val="80000"/>
                  </a:srgbClr>
                </a:solidFill>
                <a:prstDash val="solid"/>
              </a:ln>
              <a:solidFill>
                <a:srgbClr val="FA8D3D">
                  <a:tint val="1000"/>
                </a:srgbClr>
              </a:solidFill>
              <a:effectLst>
                <a:glow rad="53100">
                  <a:srgbClr val="FA8D3D">
                    <a:satMod val="180000"/>
                    <a:alpha val="30000"/>
                  </a:srgbClr>
                </a:glow>
              </a:effectLst>
            </a:endParaRPr>
          </a:p>
        </p:txBody>
      </p:sp>
      <p:sp>
        <p:nvSpPr>
          <p:cNvPr id="5" name="مستطيل 4"/>
          <p:cNvSpPr/>
          <p:nvPr/>
        </p:nvSpPr>
        <p:spPr>
          <a:xfrm>
            <a:off x="1785918" y="4857760"/>
            <a:ext cx="5200463" cy="1754326"/>
          </a:xfrm>
          <a:prstGeom prst="rect">
            <a:avLst/>
          </a:prstGeom>
          <a:noFill/>
        </p:spPr>
        <p:txBody>
          <a:bodyPr wrap="none" lIns="91440" tIns="45720" rIns="91440" bIns="45720">
            <a:spAutoFit/>
          </a:bodyPr>
          <a:lstStyle/>
          <a:p>
            <a:pPr algn="ctr"/>
            <a:r>
              <a:rPr lang="ar-SA" sz="5400" b="1" cap="all" dirty="0" smtClean="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rPr>
              <a:t>يسمى </a:t>
            </a:r>
            <a:r>
              <a:rPr lang="ar-SA" sz="5400" b="1" cap="all" dirty="0" err="1" smtClean="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rPr>
              <a:t>إنحراف</a:t>
            </a:r>
            <a:r>
              <a:rPr lang="ar-SA" sz="5400" b="1" cap="all" dirty="0" smtClean="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rPr>
              <a:t> الضوء </a:t>
            </a:r>
          </a:p>
          <a:p>
            <a:pPr algn="ctr"/>
            <a:r>
              <a:rPr lang="ar-SA" sz="5400" b="1" cap="all" dirty="0" err="1" smtClean="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rPr>
              <a:t>الإنكسار</a:t>
            </a:r>
            <a:endParaRPr lang="ar-SA" sz="5400" b="1" cap="all" dirty="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300935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0"/>
            <a:ext cx="9167894"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عللي :</a:t>
            </a:r>
          </a:p>
          <a:p>
            <a:pPr algn="ctr"/>
            <a:r>
              <a:rPr lang="ar-SA" sz="5400" b="1" cap="none" spc="0"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عيون بعض الناس </a:t>
            </a:r>
            <a:r>
              <a:rPr lang="ar-SA" sz="5400" b="1" cap="none" spc="0" dirty="0" err="1"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لاتركزصورآ</a:t>
            </a:r>
            <a:endParaRPr lang="ar-SA" sz="5400" b="1" cap="none" spc="0"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ar-SA" sz="5400" b="1"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واضحة على </a:t>
            </a:r>
            <a:r>
              <a:rPr lang="ar-SA" sz="5400" b="1" dirty="0" err="1"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الشبكيه</a:t>
            </a:r>
            <a:r>
              <a:rPr lang="ar-SA" sz="5400" b="1"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بدقة لذلك يحتاجون</a:t>
            </a:r>
          </a:p>
          <a:p>
            <a:pPr algn="ctr"/>
            <a:r>
              <a:rPr lang="ar-SA" sz="5400" b="1" cap="none" spc="0"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النظارات أو العدسات </a:t>
            </a:r>
            <a:r>
              <a:rPr lang="ar-SA" sz="5400" b="1" cap="none" spc="0" dirty="0" err="1"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اللاصقه</a:t>
            </a:r>
            <a:r>
              <a:rPr lang="ar-SA" sz="5400" b="1" cap="none" spc="0"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ar-SA" sz="5400" b="1" cap="none" spc="0"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57422" y="428604"/>
            <a:ext cx="5965095" cy="4247317"/>
          </a:xfrm>
          <a:prstGeom prst="rect">
            <a:avLst/>
          </a:prstGeom>
          <a:noFill/>
        </p:spPr>
        <p:txBody>
          <a:bodyPr wrap="none" lIns="91440" tIns="45720" rIns="91440" bIns="45720">
            <a:spAutoFit/>
          </a:bodyPr>
          <a:lstStyle/>
          <a:p>
            <a:pPr algn="ctr"/>
            <a:r>
              <a:rPr lang="ar-SA"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ysClr val="windowText" lastClr="000000"/>
                </a:solidFill>
                <a:effectLst>
                  <a:outerShdw blurRad="41275" dist="12700" dir="12000000" algn="tl" rotWithShape="0">
                    <a:srgbClr val="000000">
                      <a:alpha val="40000"/>
                    </a:srgbClr>
                  </a:outerShdw>
                </a:effectLst>
              </a:rPr>
              <a:t>عددي بعض عيوب النظر؟</a:t>
            </a:r>
          </a:p>
          <a:p>
            <a:pPr algn="ctr"/>
            <a:r>
              <a:rPr lang="ar-SA"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 قصر النظر</a:t>
            </a:r>
          </a:p>
          <a:p>
            <a:pPr algn="ctr"/>
            <a:r>
              <a:rPr lang="ar-SA"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 طول النظر</a:t>
            </a:r>
          </a:p>
          <a:p>
            <a:pPr algn="ctr"/>
            <a:r>
              <a:rPr lang="ar-SA"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 </a:t>
            </a:r>
            <a:r>
              <a:rPr lang="ar-SA"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الإستجماتزم</a:t>
            </a:r>
            <a:endParaRPr lang="ar-SA"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endParaRPr lang="ar-SA"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357166"/>
            <a:ext cx="8917826" cy="572464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spc="0" dirty="0" err="1" smtClean="0">
                <a:ln w="0"/>
                <a:solidFill>
                  <a:srgbClr val="FF0000"/>
                </a:solidFill>
                <a:effectLst>
                  <a:reflection blurRad="12700" stA="50000" endPos="50000" dist="5000" dir="5400000" sy="-100000" rotWithShape="0"/>
                </a:effectLst>
              </a:rPr>
              <a:t>أولآ</a:t>
            </a:r>
            <a:r>
              <a:rPr lang="ar-SA" sz="5400" b="1" cap="all" spc="0" dirty="0" smtClean="0">
                <a:ln w="0"/>
                <a:solidFill>
                  <a:srgbClr val="FF0000"/>
                </a:solidFill>
                <a:effectLst>
                  <a:reflection blurRad="12700" stA="50000" endPos="50000" dist="5000" dir="5400000" sy="-100000" rotWithShape="0"/>
                </a:effectLst>
              </a:rPr>
              <a:t> : قصر النظر:</a:t>
            </a:r>
          </a:p>
          <a:p>
            <a:pPr algn="ct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عيب في </a:t>
            </a:r>
            <a:r>
              <a:rPr lang="ar-SA"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الرؤيه</a:t>
            </a: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SA"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لايستطيع</a:t>
            </a:r>
            <a:endPar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الشخص </a:t>
            </a:r>
            <a:r>
              <a:rPr lang="ar-SA"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رؤيه</a:t>
            </a: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الجسم البعيد بوضوح</a:t>
            </a:r>
          </a:p>
          <a:p>
            <a:pPr algn="ct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بسبب أن </a:t>
            </a:r>
            <a:r>
              <a:rPr lang="ar-SA"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الشبكيه</a:t>
            </a: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كرويه </a:t>
            </a:r>
            <a:r>
              <a:rPr lang="ar-SA"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مضغوطه</a:t>
            </a:r>
            <a:endPar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تتكون </a:t>
            </a:r>
            <a:r>
              <a:rPr lang="ar-SA"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الصوره</a:t>
            </a: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أمام </a:t>
            </a:r>
            <a:r>
              <a:rPr lang="ar-SA"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الشبكيه</a:t>
            </a: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pPr algn="ctr"/>
            <a:r>
              <a:rPr lang="ar-SA"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البعد </a:t>
            </a:r>
            <a:r>
              <a:rPr lang="ar-SA" sz="4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الؤري</a:t>
            </a:r>
            <a:r>
              <a:rPr lang="ar-SA"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لعين المصاب أصغر من الطبيعي</a:t>
            </a:r>
          </a:p>
          <a:p>
            <a:pPr algn="ctr"/>
            <a:r>
              <a:rPr lang="ar-SA"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تستخدم عدسه </a:t>
            </a:r>
            <a:r>
              <a:rPr lang="ar-SA" sz="4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مقعره</a:t>
            </a:r>
            <a:r>
              <a:rPr lang="ar-SA"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 عللي )؟؟ </a:t>
            </a:r>
            <a:endParaRPr lang="ar-SA"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p:cNvPicPr>
            <a:picLocks noChangeAspect="1" noChangeArrowheads="1"/>
          </p:cNvPicPr>
          <p:nvPr/>
        </p:nvPicPr>
        <p:blipFill>
          <a:blip r:embed="rId2"/>
          <a:srcRect/>
          <a:stretch>
            <a:fillRect/>
          </a:stretch>
        </p:blipFill>
        <p:spPr bwMode="auto">
          <a:xfrm>
            <a:off x="0" y="1285860"/>
            <a:ext cx="9144000" cy="5572139"/>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to="" calcmode="lin" valueType="num">
                                      <p:cBhvr>
                                        <p:cTn id="37"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6174" y="0"/>
            <a:ext cx="8917826" cy="65556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spc="0" dirty="0" err="1" smtClean="0">
                <a:ln w="0"/>
                <a:solidFill>
                  <a:srgbClr val="FF0000"/>
                </a:solidFill>
                <a:effectLst>
                  <a:reflection blurRad="12700" stA="50000" endPos="50000" dist="5000" dir="5400000" sy="-100000" rotWithShape="0"/>
                </a:effectLst>
              </a:rPr>
              <a:t>ثانيآ</a:t>
            </a:r>
            <a:r>
              <a:rPr lang="ar-SA" sz="5400" b="1" cap="all" spc="0" dirty="0" smtClean="0">
                <a:ln w="0"/>
                <a:solidFill>
                  <a:srgbClr val="FF0000"/>
                </a:solidFill>
                <a:effectLst>
                  <a:reflection blurRad="12700" stA="50000" endPos="50000" dist="5000" dir="5400000" sy="-100000" rotWithShape="0"/>
                </a:effectLst>
              </a:rPr>
              <a:t> : طول النظر:</a:t>
            </a:r>
          </a:p>
          <a:p>
            <a:pPr algn="ct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عيب في </a:t>
            </a:r>
            <a:r>
              <a:rPr lang="ar-SA"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الرؤيه</a:t>
            </a: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SA"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لايستطيع</a:t>
            </a:r>
            <a:endPar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الشخص </a:t>
            </a:r>
            <a:r>
              <a:rPr lang="ar-SA"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رؤيه</a:t>
            </a: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الجسم القريب بوضوح</a:t>
            </a:r>
          </a:p>
          <a:p>
            <a:pPr algn="ct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بسبب أن </a:t>
            </a:r>
            <a:r>
              <a:rPr lang="ar-SA"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الشبكيه</a:t>
            </a: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كرويه أصغر</a:t>
            </a:r>
          </a:p>
          <a:p>
            <a:pPr algn="ct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من الطبيعي</a:t>
            </a:r>
          </a:p>
          <a:p>
            <a:pPr algn="ct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تتكون </a:t>
            </a:r>
            <a:r>
              <a:rPr lang="ar-SA"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الصوره</a:t>
            </a: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خلف </a:t>
            </a:r>
            <a:r>
              <a:rPr lang="ar-SA"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الشبكيه</a:t>
            </a: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pPr algn="ctr"/>
            <a:r>
              <a:rPr lang="ar-SA"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البعد </a:t>
            </a:r>
            <a:r>
              <a:rPr lang="ar-SA" sz="4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الؤري</a:t>
            </a:r>
            <a:r>
              <a:rPr lang="ar-SA"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لعين المصاب أكبر من الطبيعي</a:t>
            </a:r>
          </a:p>
          <a:p>
            <a:pPr algn="ctr"/>
            <a:r>
              <a:rPr lang="ar-SA"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تستخدم عدسه محدبه( عللي )؟؟ </a:t>
            </a:r>
            <a:endParaRPr lang="ar-SA"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0" name="Picture 2"/>
          <p:cNvPicPr>
            <a:picLocks noChangeAspect="1" noChangeArrowheads="1"/>
          </p:cNvPicPr>
          <p:nvPr/>
        </p:nvPicPr>
        <p:blipFill>
          <a:blip r:embed="rId2"/>
          <a:srcRect/>
          <a:stretch>
            <a:fillRect/>
          </a:stretch>
        </p:blipFill>
        <p:spPr bwMode="auto">
          <a:xfrm>
            <a:off x="428596" y="1000108"/>
            <a:ext cx="8501121" cy="5643602"/>
          </a:xfrm>
          <a:prstGeom prst="rect">
            <a:avLst/>
          </a:prstGeom>
          <a:noFill/>
          <a:ln w="9525">
            <a:noFill/>
            <a:miter lim="800000"/>
            <a:headEnd/>
            <a:tailEnd/>
          </a:ln>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2050"/>
                                        </p:tgtEl>
                                        <p:attrNameLst>
                                          <p:attrName>style.visibility</p:attrName>
                                        </p:attrNameLst>
                                      </p:cBhvr>
                                      <p:to>
                                        <p:strVal val="visible"/>
                                      </p:to>
                                    </p:set>
                                    <p:anim to="" calcmode="lin" valueType="num">
                                      <p:cBhvr>
                                        <p:cTn id="41" dur="1" fill="hold"/>
                                        <p:tgtEl>
                                          <p:spTgt spid="20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2143093"/>
            <a:ext cx="8929718" cy="4714907"/>
          </a:xfrm>
          <a:prstGeom prst="rect">
            <a:avLst/>
          </a:prstGeom>
          <a:noFill/>
          <a:ln w="9525">
            <a:noFill/>
            <a:miter lim="800000"/>
            <a:headEnd/>
            <a:tailEnd/>
          </a:ln>
          <a:effectLst/>
        </p:spPr>
      </p:pic>
      <p:sp>
        <p:nvSpPr>
          <p:cNvPr id="3" name="مستطيل 2"/>
          <p:cNvSpPr/>
          <p:nvPr/>
        </p:nvSpPr>
        <p:spPr>
          <a:xfrm>
            <a:off x="214282" y="214290"/>
            <a:ext cx="8286723" cy="2585323"/>
          </a:xfrm>
          <a:prstGeom prst="rect">
            <a:avLst/>
          </a:prstGeom>
          <a:noFill/>
        </p:spPr>
        <p:txBody>
          <a:bodyPr wrap="square" lIns="91440" tIns="45720" rIns="91440" bIns="45720">
            <a:spAutoFit/>
          </a:bodyPr>
          <a:lstStyle/>
          <a:p>
            <a:pPr algn="ctr"/>
            <a:r>
              <a:rPr lang="ar-SA" sz="54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من خلال الصور حددي</a:t>
            </a:r>
          </a:p>
          <a:p>
            <a:pPr algn="ctr"/>
            <a:r>
              <a:rPr lang="ar-SA" sz="54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نوع </a:t>
            </a:r>
            <a:r>
              <a:rPr lang="ar-SA" sz="5400" b="1" cap="none" spc="0" dirty="0" err="1"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العدسه</a:t>
            </a:r>
            <a:r>
              <a:rPr lang="ar-SA" sz="54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SA" sz="5400" b="1" cap="none" spc="0" dirty="0" err="1"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المستخدمه</a:t>
            </a:r>
            <a:r>
              <a:rPr lang="ar-SA" sz="54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SA" sz="5400" b="1" cap="none" spc="0" dirty="0" err="1"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وإسم</a:t>
            </a:r>
            <a:r>
              <a:rPr lang="ar-SA" sz="5400" b="1" cap="none" spc="0"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عيب الأبصار الذي تصححه ؟</a:t>
            </a:r>
            <a:endParaRPr lang="ar-SA" sz="5400" b="1" cap="none" spc="0"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57224" y="0"/>
            <a:ext cx="7956021" cy="1754326"/>
          </a:xfrm>
          <a:prstGeom prst="rect">
            <a:avLst/>
          </a:prstGeom>
          <a:noFill/>
        </p:spPr>
        <p:txBody>
          <a:bodyPr wrap="square" lIns="91440" tIns="45720" rIns="91440" bIns="45720">
            <a:spAutoFit/>
          </a:bodyPr>
          <a:lstStyle/>
          <a:p>
            <a:pPr algn="ctr"/>
            <a:r>
              <a:rPr lang="ar-SA"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مما سبق </a:t>
            </a:r>
            <a:r>
              <a:rPr lang="ar-SA"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ماإسم</a:t>
            </a:r>
            <a:r>
              <a:rPr lang="ar-SA"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أول تطبيق للعدسات؟ وفيما يستخدم؟ </a:t>
            </a:r>
            <a:endParaRPr lang="ar-SA"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صورة 2"/>
          <p:cNvPicPr/>
          <p:nvPr/>
        </p:nvPicPr>
        <p:blipFill>
          <a:blip r:embed="rId2" cstate="print"/>
          <a:srcRect/>
          <a:stretch>
            <a:fillRect/>
          </a:stretch>
        </p:blipFill>
        <p:spPr bwMode="auto">
          <a:xfrm>
            <a:off x="928662" y="1928802"/>
            <a:ext cx="6929485" cy="2571768"/>
          </a:xfrm>
          <a:prstGeom prst="rect">
            <a:avLst/>
          </a:prstGeom>
          <a:noFill/>
          <a:ln w="9525">
            <a:noFill/>
            <a:miter lim="800000"/>
            <a:headEnd/>
            <a:tailEnd/>
          </a:ln>
        </p:spPr>
      </p:pic>
      <p:sp>
        <p:nvSpPr>
          <p:cNvPr id="4" name="مستطيل 3"/>
          <p:cNvSpPr/>
          <p:nvPr/>
        </p:nvSpPr>
        <p:spPr>
          <a:xfrm>
            <a:off x="714348" y="3857628"/>
            <a:ext cx="7595349" cy="1754326"/>
          </a:xfrm>
          <a:prstGeom prst="rect">
            <a:avLst/>
          </a:prstGeom>
          <a:noFill/>
        </p:spPr>
        <p:txBody>
          <a:bodyPr wrap="none" lIns="91440" tIns="45720" rIns="91440" bIns="45720">
            <a:spAutoFit/>
          </a:bodyPr>
          <a:lstStyle/>
          <a:p>
            <a:pPr algn="ct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من خلال </a:t>
            </a:r>
            <a:r>
              <a:rPr lang="ar-SA"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الصوره</a:t>
            </a: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سمي التطبيق </a:t>
            </a:r>
          </a:p>
          <a:p>
            <a:pPr algn="ct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الثاني للعدسات ؟ وفيما يستخدم؟؟</a:t>
            </a:r>
            <a:endParaRPr lang="ar-SA"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مستطيل 4"/>
          <p:cNvSpPr/>
          <p:nvPr/>
        </p:nvSpPr>
        <p:spPr>
          <a:xfrm>
            <a:off x="3000364" y="4057233"/>
            <a:ext cx="5158785" cy="280076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تستخدم في </a:t>
            </a:r>
          </a:p>
          <a:p>
            <a:pPr algn="ctr"/>
            <a:r>
              <a:rPr lang="ar-SA"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المنظار الفلكي الكاسر</a:t>
            </a:r>
          </a:p>
          <a:p>
            <a:pPr algn="ctr"/>
            <a:r>
              <a:rPr lang="ar-SA"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هذه العدسات..ماذا تسمى...</a:t>
            </a:r>
          </a:p>
          <a:p>
            <a:pPr algn="ctr"/>
            <a:r>
              <a:rPr lang="ar-SA" sz="4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ولماذاتستخدم</a:t>
            </a:r>
            <a:r>
              <a:rPr lang="ar-SA"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ar-SA"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p:cNvPicPr>
            <a:picLocks noChangeAspect="1" noChangeArrowheads="1"/>
          </p:cNvPicPr>
          <p:nvPr/>
        </p:nvPicPr>
        <p:blipFill>
          <a:blip r:embed="rId3"/>
          <a:srcRect/>
          <a:stretch>
            <a:fillRect/>
          </a:stretch>
        </p:blipFill>
        <p:spPr bwMode="auto">
          <a:xfrm>
            <a:off x="714348" y="4500570"/>
            <a:ext cx="2238375" cy="2000240"/>
          </a:xfrm>
          <a:prstGeom prst="rect">
            <a:avLst/>
          </a:prstGeom>
          <a:noFill/>
          <a:ln w="9525">
            <a:noFill/>
            <a:miter lim="800000"/>
            <a:headEnd/>
            <a:tailEnd/>
          </a:ln>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4">
                                            <p:txEl>
                                              <p:pRg st="0" end="0"/>
                                            </p:txEl>
                                          </p:spTgt>
                                        </p:tgtEl>
                                      </p:cBhvr>
                                    </p:animEffect>
                                    <p:set>
                                      <p:cBhvr>
                                        <p:cTn id="25" dur="1" fill="hold">
                                          <p:stCondLst>
                                            <p:cond delay="499"/>
                                          </p:stCondLst>
                                        </p:cTn>
                                        <p:tgtEl>
                                          <p:spTgt spid="4">
                                            <p:txEl>
                                              <p:pRg st="0" end="0"/>
                                            </p:txEl>
                                          </p:spTgt>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4">
                                            <p:txEl>
                                              <p:pRg st="1" end="1"/>
                                            </p:txEl>
                                          </p:spTgt>
                                        </p:tgtEl>
                                      </p:cBhvr>
                                    </p:animEffect>
                                    <p:set>
                                      <p:cBhvr>
                                        <p:cTn id="28"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098"/>
                                        </p:tgtEl>
                                        <p:attrNameLst>
                                          <p:attrName>style.visibility</p:attrName>
                                        </p:attrNameLst>
                                      </p:cBhvr>
                                      <p:to>
                                        <p:strVal val="visible"/>
                                      </p:to>
                                    </p:set>
                                    <p:anim calcmode="lin" valueType="num">
                                      <p:cBhvr additive="base">
                                        <p:cTn id="37" dur="500" fill="hold"/>
                                        <p:tgtEl>
                                          <p:spTgt spid="4098"/>
                                        </p:tgtEl>
                                        <p:attrNameLst>
                                          <p:attrName>ppt_x</p:attrName>
                                        </p:attrNameLst>
                                      </p:cBhvr>
                                      <p:tavLst>
                                        <p:tav tm="0">
                                          <p:val>
                                            <p:strVal val="#ppt_x"/>
                                          </p:val>
                                        </p:tav>
                                        <p:tav tm="100000">
                                          <p:val>
                                            <p:strVal val="#ppt_x"/>
                                          </p:val>
                                        </p:tav>
                                      </p:tavLst>
                                    </p:anim>
                                    <p:anim calcmode="lin" valueType="num">
                                      <p:cBhvr additive="base">
                                        <p:cTn id="3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uiExpand="1" build="allAtOnce"/>
      <p:bldP spid="4" grpId="1" build="allAtOnce"/>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cstate="print"/>
          <a:srcRect/>
          <a:stretch>
            <a:fillRect/>
          </a:stretch>
        </p:blipFill>
        <p:spPr bwMode="auto">
          <a:xfrm>
            <a:off x="1071538" y="1000108"/>
            <a:ext cx="7643865" cy="3014682"/>
          </a:xfrm>
          <a:prstGeom prst="rect">
            <a:avLst/>
          </a:prstGeom>
          <a:noFill/>
          <a:ln w="9525">
            <a:noFill/>
            <a:miter lim="800000"/>
            <a:headEnd/>
            <a:tailEnd/>
          </a:ln>
        </p:spPr>
      </p:pic>
      <p:sp>
        <p:nvSpPr>
          <p:cNvPr id="3" name="مستطيل 2"/>
          <p:cNvSpPr/>
          <p:nvPr/>
        </p:nvSpPr>
        <p:spPr>
          <a:xfrm>
            <a:off x="1571604" y="0"/>
            <a:ext cx="7144905" cy="923330"/>
          </a:xfrm>
          <a:prstGeom prst="rect">
            <a:avLst/>
          </a:prstGeom>
          <a:noFill/>
        </p:spPr>
        <p:txBody>
          <a:bodyPr wrap="none" lIns="91440" tIns="45720" rIns="91440" bIns="45720">
            <a:spAutoFit/>
          </a:bodyPr>
          <a:lstStyle/>
          <a:p>
            <a:pPr algn="ct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سمي التطبيق الثالث للعدسات؟؟</a:t>
            </a:r>
            <a:endParaRPr lang="ar-SA"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مستطيل 3"/>
          <p:cNvSpPr/>
          <p:nvPr/>
        </p:nvSpPr>
        <p:spPr>
          <a:xfrm>
            <a:off x="357158" y="3714752"/>
            <a:ext cx="8486619" cy="2585323"/>
          </a:xfrm>
          <a:prstGeom prst="rect">
            <a:avLst/>
          </a:prstGeom>
          <a:noFill/>
        </p:spPr>
        <p:txBody>
          <a:bodyPr wrap="none" lIns="91440" tIns="45720" rIns="91440" bIns="45720">
            <a:spAutoFit/>
          </a:bodyPr>
          <a:lstStyle/>
          <a:p>
            <a:pPr algn="ct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عللي زيادة </a:t>
            </a:r>
            <a:r>
              <a:rPr lang="ar-SA"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المسافه</a:t>
            </a: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r>
              <a:rPr lang="ar-SA"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الفاصله</a:t>
            </a: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بين العدستين الشيئيتين؟؟</a:t>
            </a:r>
          </a:p>
          <a:p>
            <a:pPr algn="ctr"/>
            <a:r>
              <a:rPr lang="ar-SA" sz="5400" b="1" dirty="0" smtClean="0">
                <a:ln w="1905">
                  <a:solidFill>
                    <a:sysClr val="windowText" lastClr="000000"/>
                  </a:solidFill>
                </a:ln>
                <a:solidFill>
                  <a:sysClr val="windowText" lastClr="000000"/>
                </a:solidFill>
                <a:effectLst>
                  <a:innerShdw blurRad="69850" dist="43180" dir="5400000">
                    <a:srgbClr val="000000">
                      <a:alpha val="65000"/>
                    </a:srgbClr>
                  </a:innerShdw>
                </a:effectLst>
              </a:rPr>
              <a:t>مما يحسن الرؤية ثلاثيه الأبعاد للجسم</a:t>
            </a:r>
            <a:endParaRPr lang="ar-SA" sz="5400" b="1" cap="none" spc="0" dirty="0">
              <a:ln w="1905">
                <a:solidFill>
                  <a:sysClr val="windowText" lastClr="000000"/>
                </a:solidFill>
              </a:ln>
              <a:solidFill>
                <a:sysClr val="windowText" lastClr="00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cstate="print"/>
          <a:srcRect/>
          <a:stretch>
            <a:fillRect/>
          </a:stretch>
        </p:blipFill>
        <p:spPr bwMode="auto">
          <a:xfrm>
            <a:off x="785786" y="2928934"/>
            <a:ext cx="7715303" cy="2857520"/>
          </a:xfrm>
          <a:prstGeom prst="rect">
            <a:avLst/>
          </a:prstGeom>
          <a:noFill/>
          <a:ln w="9525">
            <a:noFill/>
            <a:miter lim="800000"/>
            <a:headEnd/>
            <a:tailEnd/>
          </a:ln>
        </p:spPr>
      </p:pic>
      <p:sp>
        <p:nvSpPr>
          <p:cNvPr id="3" name="مستطيل 2"/>
          <p:cNvSpPr/>
          <p:nvPr/>
        </p:nvSpPr>
        <p:spPr>
          <a:xfrm>
            <a:off x="1857356" y="214290"/>
            <a:ext cx="6601487" cy="2585323"/>
          </a:xfrm>
          <a:prstGeom prst="rect">
            <a:avLst/>
          </a:prstGeom>
          <a:noFill/>
        </p:spPr>
        <p:txBody>
          <a:bodyPr wrap="none" lIns="91440" tIns="45720" rIns="91440" bIns="45720">
            <a:spAutoFit/>
          </a:bodyPr>
          <a:lstStyle/>
          <a:p>
            <a:pPr algn="ctr"/>
            <a:r>
              <a:rPr lang="ar-SA"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التطبيق الرابع:</a:t>
            </a:r>
          </a:p>
          <a:p>
            <a:pPr algn="ctr"/>
            <a:r>
              <a:rPr lang="ar-SA"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ar-SA"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آله تستخدم </a:t>
            </a:r>
            <a:r>
              <a:rPr lang="ar-SA" sz="5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لإلتقاط</a:t>
            </a:r>
            <a:r>
              <a:rPr lang="ar-SA"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الصور؟؟</a:t>
            </a:r>
          </a:p>
          <a:p>
            <a:pPr algn="ctr"/>
            <a:endParaRPr lang="ar-SA"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28596" y="571480"/>
            <a:ext cx="8001056"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428604"/>
            <a:ext cx="8621271" cy="156966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4800" b="1" cap="none" spc="0" dirty="0" smtClean="0">
                <a:ln/>
                <a:solidFill>
                  <a:schemeClr val="accent3"/>
                </a:solidFill>
                <a:effectLst/>
              </a:rPr>
              <a:t>من خلال </a:t>
            </a:r>
            <a:r>
              <a:rPr lang="ar-SA" sz="4800" b="1" cap="none" spc="0" dirty="0" err="1" smtClean="0">
                <a:ln/>
                <a:solidFill>
                  <a:schemeClr val="accent3"/>
                </a:solidFill>
                <a:effectLst/>
              </a:rPr>
              <a:t>الصوره</a:t>
            </a:r>
            <a:r>
              <a:rPr lang="ar-SA" sz="4800" b="1" cap="none" spc="0" dirty="0" smtClean="0">
                <a:ln/>
                <a:solidFill>
                  <a:schemeClr val="accent3"/>
                </a:solidFill>
                <a:effectLst/>
              </a:rPr>
              <a:t> سمي </a:t>
            </a:r>
          </a:p>
          <a:p>
            <a:pPr algn="ctr"/>
            <a:r>
              <a:rPr lang="ar-SA" sz="4400" b="1" cap="none" spc="0" dirty="0" smtClean="0">
                <a:ln/>
                <a:solidFill>
                  <a:schemeClr val="accent3"/>
                </a:solidFill>
                <a:effectLst/>
              </a:rPr>
              <a:t>التطبيق</a:t>
            </a:r>
            <a:r>
              <a:rPr lang="ar-SA" sz="4800" b="1" cap="none" spc="0" dirty="0" smtClean="0">
                <a:ln/>
                <a:solidFill>
                  <a:schemeClr val="accent3"/>
                </a:solidFill>
                <a:effectLst/>
              </a:rPr>
              <a:t> الخامس للعدسات؟؟وفيما يستخدم؟؟</a:t>
            </a:r>
            <a:endParaRPr lang="ar-SA" sz="4800" b="1" cap="none" spc="0" dirty="0">
              <a:ln/>
              <a:solidFill>
                <a:schemeClr val="accent3"/>
              </a:solidFill>
              <a:effectLst/>
            </a:endParaRPr>
          </a:p>
        </p:txBody>
      </p:sp>
      <p:pic>
        <p:nvPicPr>
          <p:cNvPr id="3" name="صورة 2"/>
          <p:cNvPicPr/>
          <p:nvPr/>
        </p:nvPicPr>
        <p:blipFill>
          <a:blip r:embed="rId2"/>
          <a:srcRect/>
          <a:stretch>
            <a:fillRect/>
          </a:stretch>
        </p:blipFill>
        <p:spPr bwMode="auto">
          <a:xfrm>
            <a:off x="0" y="2214554"/>
            <a:ext cx="8929718" cy="464344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cstate="print"/>
          <a:srcRect/>
          <a:stretch>
            <a:fillRect/>
          </a:stretch>
        </p:blipFill>
        <p:spPr bwMode="auto">
          <a:xfrm>
            <a:off x="2214546" y="428604"/>
            <a:ext cx="4643470" cy="2928958"/>
          </a:xfrm>
          <a:prstGeom prst="rect">
            <a:avLst/>
          </a:prstGeom>
          <a:noFill/>
          <a:ln w="9525">
            <a:noFill/>
            <a:miter lim="800000"/>
            <a:headEnd/>
            <a:tailEnd/>
          </a:ln>
        </p:spPr>
      </p:pic>
      <p:sp>
        <p:nvSpPr>
          <p:cNvPr id="6146" name="AutoShape 2"/>
          <p:cNvSpPr>
            <a:spLocks noChangeArrowheads="1"/>
          </p:cNvSpPr>
          <p:nvPr/>
        </p:nvSpPr>
        <p:spPr bwMode="auto">
          <a:xfrm>
            <a:off x="1071538" y="3500438"/>
            <a:ext cx="7356482" cy="2714644"/>
          </a:xfrm>
          <a:prstGeom prst="bevel">
            <a:avLst>
              <a:gd name="adj" fmla="val 125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ar-SA" sz="2000" b="1" u="sng" dirty="0" err="1" smtClean="0">
                <a:solidFill>
                  <a:prstClr val="black"/>
                </a:solidFill>
                <a:latin typeface="Arial" pitchFamily="34" charset="0"/>
                <a:ea typeface="Arial" pitchFamily="34" charset="0"/>
              </a:rPr>
              <a:t>إستنتاجات</a:t>
            </a:r>
            <a:r>
              <a:rPr lang="ar-SA" sz="2000" b="1" u="sng" dirty="0" smtClean="0">
                <a:solidFill>
                  <a:prstClr val="black"/>
                </a:solidFill>
                <a:latin typeface="Arial" pitchFamily="34" charset="0"/>
                <a:ea typeface="Arial" pitchFamily="34" charset="0"/>
              </a:rPr>
              <a:t> قانون </a:t>
            </a:r>
            <a:r>
              <a:rPr lang="ar-SA" sz="2000" b="1" u="sng" dirty="0" err="1" smtClean="0">
                <a:solidFill>
                  <a:prstClr val="black"/>
                </a:solidFill>
                <a:latin typeface="Arial" pitchFamily="34" charset="0"/>
                <a:ea typeface="Arial" pitchFamily="34" charset="0"/>
              </a:rPr>
              <a:t>سنل</a:t>
            </a:r>
            <a:r>
              <a:rPr lang="ar-SA" sz="2000" b="1" u="sng" dirty="0" smtClean="0">
                <a:solidFill>
                  <a:prstClr val="black"/>
                </a:solidFill>
                <a:latin typeface="Arial" pitchFamily="34" charset="0"/>
                <a:ea typeface="Arial" pitchFamily="34" charset="0"/>
              </a:rPr>
              <a:t>:</a:t>
            </a:r>
            <a:endParaRPr lang="ar-SA" sz="2000" b="1" dirty="0" smtClean="0">
              <a:solidFill>
                <a:prstClr val="black"/>
              </a:solidFill>
              <a:latin typeface="Arial" pitchFamily="34" charset="0"/>
              <a:ea typeface="Arial" pitchFamily="34" charset="0"/>
            </a:endParaRPr>
          </a:p>
          <a:p>
            <a:pPr fontAlgn="base">
              <a:spcBef>
                <a:spcPct val="0"/>
              </a:spcBef>
              <a:spcAft>
                <a:spcPts val="1000"/>
              </a:spcAft>
            </a:pPr>
            <a:r>
              <a:rPr lang="ar-SA" sz="2000" b="1" dirty="0">
                <a:solidFill>
                  <a:prstClr val="black"/>
                </a:solidFill>
                <a:latin typeface="Arial" pitchFamily="34" charset="0"/>
                <a:ea typeface="Arial" pitchFamily="34" charset="0"/>
              </a:rPr>
              <a:t>1</a:t>
            </a:r>
            <a:r>
              <a:rPr lang="ar-SA" sz="2000" b="1" dirty="0" smtClean="0">
                <a:solidFill>
                  <a:prstClr val="black"/>
                </a:solidFill>
                <a:latin typeface="Arial" pitchFamily="34" charset="0"/>
                <a:ea typeface="Arial" pitchFamily="34" charset="0"/>
              </a:rPr>
              <a:t>- إذا </a:t>
            </a:r>
            <a:r>
              <a:rPr lang="ar-SA" sz="2000" b="1" dirty="0" err="1" smtClean="0">
                <a:solidFill>
                  <a:prstClr val="black"/>
                </a:solidFill>
                <a:latin typeface="Arial" pitchFamily="34" charset="0"/>
                <a:ea typeface="Arial" pitchFamily="34" charset="0"/>
              </a:rPr>
              <a:t>إنتقل</a:t>
            </a:r>
            <a:r>
              <a:rPr lang="ar-SA" sz="2000" b="1" dirty="0" smtClean="0">
                <a:solidFill>
                  <a:prstClr val="black"/>
                </a:solidFill>
                <a:latin typeface="Arial" pitchFamily="34" charset="0"/>
                <a:ea typeface="Arial" pitchFamily="34" charset="0"/>
              </a:rPr>
              <a:t> الضوء من مادة معامل </a:t>
            </a:r>
            <a:r>
              <a:rPr lang="ar-SA" sz="2000" b="1" dirty="0" err="1" smtClean="0">
                <a:solidFill>
                  <a:prstClr val="black"/>
                </a:solidFill>
                <a:latin typeface="Arial" pitchFamily="34" charset="0"/>
                <a:ea typeface="Arial" pitchFamily="34" charset="0"/>
              </a:rPr>
              <a:t>إنكسارها</a:t>
            </a:r>
            <a:r>
              <a:rPr lang="ar-SA" sz="2000" b="1" dirty="0" smtClean="0">
                <a:solidFill>
                  <a:prstClr val="black"/>
                </a:solidFill>
                <a:latin typeface="Arial" pitchFamily="34" charset="0"/>
                <a:ea typeface="Arial" pitchFamily="34" charset="0"/>
              </a:rPr>
              <a:t> صغير إلى مادة معامل </a:t>
            </a:r>
            <a:r>
              <a:rPr lang="ar-SA" sz="2000" b="1" dirty="0" err="1" smtClean="0">
                <a:solidFill>
                  <a:prstClr val="black"/>
                </a:solidFill>
                <a:latin typeface="Arial" pitchFamily="34" charset="0"/>
                <a:ea typeface="Arial" pitchFamily="34" charset="0"/>
              </a:rPr>
              <a:t>إنكسارها</a:t>
            </a:r>
            <a:r>
              <a:rPr lang="ar-SA" sz="2000" b="1" dirty="0" smtClean="0">
                <a:solidFill>
                  <a:prstClr val="black"/>
                </a:solidFill>
                <a:latin typeface="Arial" pitchFamily="34" charset="0"/>
                <a:ea typeface="Arial" pitchFamily="34" charset="0"/>
              </a:rPr>
              <a:t> أكبر فإن حزمة الضوء تنحرف مقتربة من العمود المقام على السطح                                                                                                                    </a:t>
            </a:r>
          </a:p>
          <a:p>
            <a:pPr fontAlgn="base">
              <a:spcBef>
                <a:spcPct val="0"/>
              </a:spcBef>
              <a:spcAft>
                <a:spcPts val="1000"/>
              </a:spcAft>
            </a:pPr>
            <a:r>
              <a:rPr lang="ar-SA" sz="2000" b="1" dirty="0" smtClean="0">
                <a:solidFill>
                  <a:prstClr val="black"/>
                </a:solidFill>
                <a:latin typeface="Arial" pitchFamily="34" charset="0"/>
                <a:ea typeface="Arial" pitchFamily="34" charset="0"/>
              </a:rPr>
              <a:t>   2-عندما ينتقل الضوء من مادة معامل </a:t>
            </a:r>
            <a:r>
              <a:rPr lang="ar-SA" sz="2000" b="1" dirty="0" err="1" smtClean="0">
                <a:solidFill>
                  <a:prstClr val="black"/>
                </a:solidFill>
                <a:latin typeface="Arial" pitchFamily="34" charset="0"/>
                <a:ea typeface="Arial" pitchFamily="34" charset="0"/>
              </a:rPr>
              <a:t>إنكسارها</a:t>
            </a:r>
            <a:r>
              <a:rPr lang="ar-SA" sz="2000" b="1" dirty="0" smtClean="0">
                <a:solidFill>
                  <a:prstClr val="black"/>
                </a:solidFill>
                <a:latin typeface="Arial" pitchFamily="34" charset="0"/>
                <a:ea typeface="Arial" pitchFamily="34" charset="0"/>
              </a:rPr>
              <a:t> كبير إلى مادة معامل </a:t>
            </a:r>
            <a:r>
              <a:rPr lang="ar-SA" sz="2000" b="1" dirty="0" err="1" smtClean="0">
                <a:solidFill>
                  <a:prstClr val="black"/>
                </a:solidFill>
                <a:latin typeface="Arial" pitchFamily="34" charset="0"/>
                <a:ea typeface="Arial" pitchFamily="34" charset="0"/>
              </a:rPr>
              <a:t>إنكسارها</a:t>
            </a:r>
            <a:r>
              <a:rPr lang="ar-SA" sz="2000" b="1" dirty="0" smtClean="0">
                <a:solidFill>
                  <a:prstClr val="black"/>
                </a:solidFill>
                <a:latin typeface="Arial" pitchFamily="34" charset="0"/>
                <a:ea typeface="Arial" pitchFamily="34" charset="0"/>
              </a:rPr>
              <a:t> أصغر فإن حزمة الضوء تنحرف </a:t>
            </a:r>
            <a:r>
              <a:rPr lang="ar-SA" sz="2000" b="1" dirty="0" err="1" smtClean="0">
                <a:solidFill>
                  <a:prstClr val="black"/>
                </a:solidFill>
                <a:latin typeface="Arial" pitchFamily="34" charset="0"/>
                <a:ea typeface="Arial" pitchFamily="34" charset="0"/>
              </a:rPr>
              <a:t>مبتعده</a:t>
            </a:r>
            <a:r>
              <a:rPr lang="ar-SA" sz="2000" b="1" dirty="0" smtClean="0">
                <a:solidFill>
                  <a:prstClr val="black"/>
                </a:solidFill>
                <a:latin typeface="Arial" pitchFamily="34" charset="0"/>
                <a:ea typeface="Arial" pitchFamily="34" charset="0"/>
              </a:rPr>
              <a:t> عن العمود المقام</a:t>
            </a:r>
            <a:endParaRPr lang="ar-SA" sz="3600" b="1" dirty="0" smtClean="0">
              <a:solidFill>
                <a:prstClr val="black"/>
              </a:solidFill>
              <a:latin typeface="Arial" pitchFamily="34" charset="0"/>
            </a:endParaRPr>
          </a:p>
        </p:txBody>
      </p:sp>
    </p:spTree>
    <p:extLst>
      <p:ext uri="{BB962C8B-B14F-4D97-AF65-F5344CB8AC3E}">
        <p14:creationId xmlns="" xmlns:p14="http://schemas.microsoft.com/office/powerpoint/2010/main" val="307970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animEffect transition="in" filter="wipe(down)">
                                      <p:cBhvr>
                                        <p:cTn id="7" dur="500"/>
                                        <p:tgtEl>
                                          <p:spTgt spid="614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6">
                                            <p:txEl>
                                              <p:pRg st="0" end="0"/>
                                            </p:txEl>
                                          </p:spTgt>
                                        </p:tgtEl>
                                        <p:attrNameLst>
                                          <p:attrName>style.visibility</p:attrName>
                                        </p:attrNameLst>
                                      </p:cBhvr>
                                      <p:to>
                                        <p:strVal val="visible"/>
                                      </p:to>
                                    </p:set>
                                    <p:animEffect transition="in" filter="wipe(down)">
                                      <p:cBhvr>
                                        <p:cTn id="12" dur="500"/>
                                        <p:tgtEl>
                                          <p:spTgt spid="61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46">
                                            <p:txEl>
                                              <p:pRg st="1" end="1"/>
                                            </p:txEl>
                                          </p:spTgt>
                                        </p:tgtEl>
                                        <p:attrNameLst>
                                          <p:attrName>style.visibility</p:attrName>
                                        </p:attrNameLst>
                                      </p:cBhvr>
                                      <p:to>
                                        <p:strVal val="visible"/>
                                      </p:to>
                                    </p:set>
                                    <p:animEffect transition="in" filter="wipe(down)">
                                      <p:cBhvr>
                                        <p:cTn id="17" dur="500"/>
                                        <p:tgtEl>
                                          <p:spTgt spid="61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46">
                                            <p:txEl>
                                              <p:pRg st="2" end="2"/>
                                            </p:txEl>
                                          </p:spTgt>
                                        </p:tgtEl>
                                        <p:attrNameLst>
                                          <p:attrName>style.visibility</p:attrName>
                                        </p:attrNameLst>
                                      </p:cBhvr>
                                      <p:to>
                                        <p:strVal val="visible"/>
                                      </p:to>
                                    </p:set>
                                    <p:animEffect transition="in" filter="wipe(down)">
                                      <p:cBhvr>
                                        <p:cTn id="22" dur="500"/>
                                        <p:tgtEl>
                                          <p:spTgt spid="61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0" y="214290"/>
            <a:ext cx="3071834" cy="6286544"/>
          </a:xfrm>
          <a:prstGeom prst="rect">
            <a:avLst/>
          </a:prstGeom>
          <a:noFill/>
          <a:ln w="9525">
            <a:noFill/>
            <a:miter lim="800000"/>
            <a:headEnd/>
            <a:tailEnd/>
          </a:ln>
        </p:spPr>
      </p:pic>
      <p:pic>
        <p:nvPicPr>
          <p:cNvPr id="3" name="صورة 2"/>
          <p:cNvPicPr/>
          <p:nvPr/>
        </p:nvPicPr>
        <p:blipFill>
          <a:blip r:embed="rId3"/>
          <a:srcRect/>
          <a:stretch>
            <a:fillRect/>
          </a:stretch>
        </p:blipFill>
        <p:spPr bwMode="auto">
          <a:xfrm>
            <a:off x="3000364" y="1428736"/>
            <a:ext cx="6000760" cy="1143008"/>
          </a:xfrm>
          <a:prstGeom prst="rect">
            <a:avLst/>
          </a:prstGeom>
          <a:noFill/>
          <a:ln w="9525">
            <a:noFill/>
            <a:miter lim="800000"/>
            <a:headEnd/>
            <a:tailEnd/>
          </a:ln>
        </p:spPr>
      </p:pic>
      <p:sp>
        <p:nvSpPr>
          <p:cNvPr id="4" name="مستطيل 3"/>
          <p:cNvSpPr/>
          <p:nvPr/>
        </p:nvSpPr>
        <p:spPr>
          <a:xfrm>
            <a:off x="4786314" y="285728"/>
            <a:ext cx="2077813" cy="923330"/>
          </a:xfrm>
          <a:prstGeom prst="rect">
            <a:avLst/>
          </a:prstGeom>
          <a:noFill/>
        </p:spPr>
        <p:txBody>
          <a:bodyPr wrap="none" lIns="91440" tIns="45720" rIns="91440" bIns="45720">
            <a:spAutoFit/>
          </a:bodyPr>
          <a:lstStyle/>
          <a:p>
            <a:pPr algn="ctr"/>
            <a:r>
              <a:rPr lang="ar-SA" sz="5400" b="1" dirty="0" smtClean="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rPr>
              <a:t>التطبيق:</a:t>
            </a:r>
            <a:endParaRPr lang="ar-SA" sz="5400" b="1" dirty="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endParaRPr>
          </a:p>
        </p:txBody>
      </p:sp>
      <p:pic>
        <p:nvPicPr>
          <p:cNvPr id="7170" name="Picture 2"/>
          <p:cNvPicPr>
            <a:picLocks noChangeAspect="1" noChangeArrowheads="1"/>
          </p:cNvPicPr>
          <p:nvPr/>
        </p:nvPicPr>
        <p:blipFill>
          <a:blip r:embed="rId4"/>
          <a:srcRect/>
          <a:stretch>
            <a:fillRect/>
          </a:stretch>
        </p:blipFill>
        <p:spPr bwMode="auto">
          <a:xfrm>
            <a:off x="3071802" y="2571744"/>
            <a:ext cx="2286016" cy="3143272"/>
          </a:xfrm>
          <a:prstGeom prst="rect">
            <a:avLst/>
          </a:prstGeom>
          <a:noFill/>
          <a:ln w="9525">
            <a:noFill/>
            <a:miter lim="800000"/>
            <a:headEnd/>
            <a:tailEnd/>
          </a:ln>
          <a:effectLst/>
        </p:spPr>
      </p:pic>
      <p:pic>
        <p:nvPicPr>
          <p:cNvPr id="7171" name="Picture 3"/>
          <p:cNvPicPr>
            <a:picLocks noChangeAspect="1" noChangeArrowheads="1"/>
          </p:cNvPicPr>
          <p:nvPr/>
        </p:nvPicPr>
        <p:blipFill>
          <a:blip r:embed="rId5"/>
          <a:srcRect/>
          <a:stretch>
            <a:fillRect/>
          </a:stretch>
        </p:blipFill>
        <p:spPr bwMode="auto">
          <a:xfrm>
            <a:off x="5357818" y="2571744"/>
            <a:ext cx="3643338" cy="3143272"/>
          </a:xfrm>
          <a:prstGeom prst="rect">
            <a:avLst/>
          </a:prstGeom>
          <a:noFill/>
          <a:ln w="9525">
            <a:noFill/>
            <a:miter lim="800000"/>
            <a:headEnd/>
            <a:tailEnd/>
          </a:ln>
          <a:effectLst/>
        </p:spPr>
      </p:pic>
      <p:sp>
        <p:nvSpPr>
          <p:cNvPr id="7" name="مستطيل 6"/>
          <p:cNvSpPr/>
          <p:nvPr/>
        </p:nvSpPr>
        <p:spPr>
          <a:xfrm>
            <a:off x="3214678" y="5934670"/>
            <a:ext cx="5216493" cy="923330"/>
          </a:xfrm>
          <a:prstGeom prst="rect">
            <a:avLst/>
          </a:prstGeom>
          <a:noFill/>
        </p:spPr>
        <p:txBody>
          <a:bodyPr wrap="none" lIns="91440" tIns="45720" rIns="91440" bIns="45720">
            <a:spAutoFit/>
          </a:bodyPr>
          <a:lstStyle/>
          <a:p>
            <a:pPr algn="ctr"/>
            <a:r>
              <a:rPr lang="ar-SA" sz="5400" b="1" cap="all" dirty="0" smtClean="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rPr>
              <a:t>مثال 1صــــــ</a:t>
            </a:r>
            <a:r>
              <a:rPr lang="en-US" sz="5400" b="1" cap="all" dirty="0" smtClean="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rPr>
              <a:t>127</a:t>
            </a:r>
            <a:r>
              <a:rPr lang="ar-SA" sz="5400" b="1" cap="all" dirty="0" smtClean="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rPr>
              <a:t>ــــــ</a:t>
            </a:r>
            <a:endParaRPr lang="ar-SA" sz="5400" b="1" cap="all" dirty="0">
              <a:ln w="9000" cmpd="sng">
                <a:solidFill>
                  <a:srgbClr val="F9B639">
                    <a:shade val="50000"/>
                    <a:satMod val="120000"/>
                  </a:srgbClr>
                </a:solidFill>
                <a:prstDash val="solid"/>
              </a:ln>
              <a:gradFill>
                <a:gsLst>
                  <a:gs pos="0">
                    <a:srgbClr val="F9B639">
                      <a:shade val="20000"/>
                      <a:satMod val="245000"/>
                    </a:srgbClr>
                  </a:gs>
                  <a:gs pos="43000">
                    <a:srgbClr val="F9B639">
                      <a:satMod val="255000"/>
                    </a:srgbClr>
                  </a:gs>
                  <a:gs pos="48000">
                    <a:srgbClr val="F9B639">
                      <a:shade val="85000"/>
                      <a:satMod val="255000"/>
                    </a:srgbClr>
                  </a:gs>
                  <a:gs pos="100000">
                    <a:srgbClr val="F9B639">
                      <a:shade val="20000"/>
                      <a:satMod val="245000"/>
                    </a:srgb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185648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additive="base">
                                        <p:cTn id="17" dur="500" fill="hold"/>
                                        <p:tgtEl>
                                          <p:spTgt spid="7170"/>
                                        </p:tgtEl>
                                        <p:attrNameLst>
                                          <p:attrName>ppt_x</p:attrName>
                                        </p:attrNameLst>
                                      </p:cBhvr>
                                      <p:tavLst>
                                        <p:tav tm="0">
                                          <p:val>
                                            <p:strVal val="#ppt_x"/>
                                          </p:val>
                                        </p:tav>
                                        <p:tav tm="100000">
                                          <p:val>
                                            <p:strVal val="#ppt_x"/>
                                          </p:val>
                                        </p:tav>
                                      </p:tavLst>
                                    </p:anim>
                                    <p:anim calcmode="lin" valueType="num">
                                      <p:cBhvr additive="base">
                                        <p:cTn id="1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gtEl>
                                        <p:attrNameLst>
                                          <p:attrName>style.visibility</p:attrName>
                                        </p:attrNameLst>
                                      </p:cBhvr>
                                      <p:to>
                                        <p:strVal val="visible"/>
                                      </p:to>
                                    </p:set>
                                    <p:anim calcmode="lin" valueType="num">
                                      <p:cBhvr additive="base">
                                        <p:cTn id="23" dur="500" fill="hold"/>
                                        <p:tgtEl>
                                          <p:spTgt spid="7171"/>
                                        </p:tgtEl>
                                        <p:attrNameLst>
                                          <p:attrName>ppt_x</p:attrName>
                                        </p:attrNameLst>
                                      </p:cBhvr>
                                      <p:tavLst>
                                        <p:tav tm="0">
                                          <p:val>
                                            <p:strVal val="#ppt_x"/>
                                          </p:val>
                                        </p:tav>
                                        <p:tav tm="100000">
                                          <p:val>
                                            <p:strVal val="#ppt_x"/>
                                          </p:val>
                                        </p:tav>
                                      </p:tavLst>
                                    </p:anim>
                                    <p:anim calcmode="lin" valueType="num">
                                      <p:cBhvr additive="base">
                                        <p:cTn id="2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down)">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12290" name="Picture 2" descr="نتيجة بحث الصور عن خسوف القمر">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خسوف القمر">
            <a:hlinkClick r:id="rId2"/>
          </p:cNvPr>
          <p:cNvPicPr>
            <a:picLocks noChangeAspect="1" noChangeArrowheads="1"/>
          </p:cNvPicPr>
          <p:nvPr/>
        </p:nvPicPr>
        <p:blipFill>
          <a:blip r:embed="rId3"/>
          <a:srcRect/>
          <a:stretch>
            <a:fillRect/>
          </a:stretch>
        </p:blipFill>
        <p:spPr bwMode="auto">
          <a:xfrm>
            <a:off x="4357686" y="357166"/>
            <a:ext cx="4286280" cy="6000792"/>
          </a:xfrm>
          <a:prstGeom prst="rect">
            <a:avLst/>
          </a:prstGeom>
          <a:noFill/>
        </p:spPr>
      </p:pic>
      <p:pic>
        <p:nvPicPr>
          <p:cNvPr id="1028" name="Picture 4" descr="نتيجة بحث الصور عن خسوف القمر">
            <a:hlinkClick r:id="rId4"/>
          </p:cNvPr>
          <p:cNvPicPr>
            <a:picLocks noChangeAspect="1" noChangeArrowheads="1"/>
          </p:cNvPicPr>
          <p:nvPr/>
        </p:nvPicPr>
        <p:blipFill>
          <a:blip r:embed="rId5"/>
          <a:srcRect/>
          <a:stretch>
            <a:fillRect/>
          </a:stretch>
        </p:blipFill>
        <p:spPr bwMode="auto">
          <a:xfrm>
            <a:off x="357158" y="357166"/>
            <a:ext cx="3929090" cy="6000792"/>
          </a:xfrm>
          <a:prstGeom prst="rect">
            <a:avLst/>
          </a:prstGeom>
          <a:noFill/>
        </p:spPr>
      </p:pic>
      <p:pic>
        <p:nvPicPr>
          <p:cNvPr id="4" name="Picture 4" descr="نتيجة بحث الصور عن خسوف القمر">
            <a:hlinkClick r:id="rId6"/>
          </p:cNvPr>
          <p:cNvPicPr>
            <a:picLocks noChangeAspect="1" noChangeArrowheads="1"/>
          </p:cNvPicPr>
          <p:nvPr/>
        </p:nvPicPr>
        <p:blipFill>
          <a:blip r:embed="rId7"/>
          <a:srcRect/>
          <a:stretch>
            <a:fillRect/>
          </a:stretch>
        </p:blipFill>
        <p:spPr bwMode="auto">
          <a:xfrm>
            <a:off x="357158" y="357166"/>
            <a:ext cx="8429684" cy="6000792"/>
          </a:xfrm>
          <a:prstGeom prst="rect">
            <a:avLst/>
          </a:prstGeom>
          <a:noFill/>
        </p:spPr>
      </p:pic>
      <p:sp>
        <p:nvSpPr>
          <p:cNvPr id="5" name="مستطيل 4"/>
          <p:cNvSpPr/>
          <p:nvPr/>
        </p:nvSpPr>
        <p:spPr>
          <a:xfrm>
            <a:off x="214282" y="3929066"/>
            <a:ext cx="8498151" cy="2585323"/>
          </a:xfrm>
          <a:prstGeom prst="rect">
            <a:avLst/>
          </a:prstGeom>
          <a:noFill/>
        </p:spPr>
        <p:txBody>
          <a:bodyPr wrap="square" lIns="91440" tIns="45720" rIns="91440" bIns="45720">
            <a:spAutoFit/>
          </a:bodyPr>
          <a:lstStyle/>
          <a:p>
            <a:pPr algn="ctr"/>
            <a:r>
              <a:rPr lang="ar-SA"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عللي:</a:t>
            </a:r>
          </a:p>
          <a:p>
            <a:pPr algn="ctr"/>
            <a:r>
              <a:rPr lang="ar-SA"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عند خسوف القمر يظهر باللون الأحمر</a:t>
            </a:r>
            <a:endParaRPr lang="ar-SA"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501</TotalTime>
  <Words>947</Words>
  <Application>Microsoft Office PowerPoint</Application>
  <PresentationFormat>عرض على الشاشة (3:4)‏</PresentationFormat>
  <Paragraphs>207</Paragraphs>
  <Slides>59</Slides>
  <Notes>1</Notes>
  <HiddenSlides>0</HiddenSlides>
  <MMClips>0</MMClips>
  <ScaleCrop>false</ScaleCrop>
  <HeadingPairs>
    <vt:vector size="4" baseType="variant">
      <vt:variant>
        <vt:lpstr>سمة</vt:lpstr>
      </vt:variant>
      <vt:variant>
        <vt:i4>1</vt:i4>
      </vt:variant>
      <vt:variant>
        <vt:lpstr>عناوين الشرائح</vt:lpstr>
      </vt:variant>
      <vt:variant>
        <vt:i4>59</vt:i4>
      </vt:variant>
    </vt:vector>
  </HeadingPairs>
  <TitlesOfParts>
    <vt:vector size="60" baseType="lpstr">
      <vt:lpstr>ملتقى</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 </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SONY</dc:creator>
  <cp:lastModifiedBy>SONY</cp:lastModifiedBy>
  <cp:revision>17</cp:revision>
  <dcterms:created xsi:type="dcterms:W3CDTF">2016-04-16T17:10:49Z</dcterms:created>
  <dcterms:modified xsi:type="dcterms:W3CDTF">2016-04-22T12:36:58Z</dcterms:modified>
</cp:coreProperties>
</file>