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22"/>
  </p:notesMasterIdLst>
  <p:sldIdLst>
    <p:sldId id="340" r:id="rId2"/>
    <p:sldId id="403" r:id="rId3"/>
    <p:sldId id="404" r:id="rId4"/>
    <p:sldId id="550" r:id="rId5"/>
    <p:sldId id="573" r:id="rId6"/>
    <p:sldId id="574" r:id="rId7"/>
    <p:sldId id="575" r:id="rId8"/>
    <p:sldId id="566" r:id="rId9"/>
    <p:sldId id="576" r:id="rId10"/>
    <p:sldId id="565" r:id="rId11"/>
    <p:sldId id="577" r:id="rId12"/>
    <p:sldId id="578" r:id="rId13"/>
    <p:sldId id="579" r:id="rId14"/>
    <p:sldId id="580" r:id="rId15"/>
    <p:sldId id="581" r:id="rId16"/>
    <p:sldId id="582" r:id="rId17"/>
    <p:sldId id="583" r:id="rId18"/>
    <p:sldId id="584" r:id="rId19"/>
    <p:sldId id="571" r:id="rId20"/>
    <p:sldId id="545" r:id="rId21"/>
  </p:sldIdLst>
  <p:sldSz cx="9144000" cy="6858000" type="screen4x3"/>
  <p:notesSz cx="6858000" cy="9144000"/>
  <p:defaultTextStyle>
    <a:defPPr>
      <a:defRPr lang="en-US"/>
    </a:defPPr>
    <a:lvl1pPr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CD0938"/>
    <a:srgbClr val="33CCFF"/>
    <a:srgbClr val="079F20"/>
    <a:srgbClr val="333399"/>
    <a:srgbClr val="800000"/>
    <a:srgbClr val="CC3300"/>
    <a:srgbClr val="03091B"/>
    <a:srgbClr val="FFFFCC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598" autoAdjust="0"/>
  </p:normalViewPr>
  <p:slideViewPr>
    <p:cSldViewPr>
      <p:cViewPr>
        <p:scale>
          <a:sx n="77" d="100"/>
          <a:sy n="77" d="100"/>
        </p:scale>
        <p:origin x="-1182" y="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5E5C31F-8D0F-42B1-BEEF-CFD0805550FB}" type="datetimeFigureOut">
              <a:rPr lang="ar-SA" smtClean="0"/>
              <a:pPr/>
              <a:t>21/06/37</a:t>
            </a:fld>
            <a:endParaRPr lang="ar-S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02A991F-4B84-4884-A689-04E13592E4F3}" type="slidenum">
              <a:rPr lang="ar-SA" smtClean="0"/>
              <a:pPr/>
              <a:t>‹#›</a:t>
            </a:fld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7083932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sldNum="0"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sldNum="0"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hf sldNum="0"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hf sldNum="0"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hf sldNum="0"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09CF4C9-8302-4D4B-BB8C-9852F49A93B4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عنوان 8"/>
          <p:cNvSpPr>
            <a:spLocks noGrp="1"/>
          </p:cNvSpPr>
          <p:nvPr>
            <p:ph type="title"/>
          </p:nvPr>
        </p:nvSpPr>
        <p:spPr>
          <a:xfrm>
            <a:off x="914400" y="285728"/>
            <a:ext cx="8229600" cy="857272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pPr marL="54864" indent="0" algn="ctr" fontAlgn="auto">
              <a:spcAft>
                <a:spcPts val="0"/>
              </a:spcAft>
              <a:defRPr/>
            </a:pPr>
            <a:r>
              <a:rPr lang="ar-SA" sz="6600" dirty="0" smtClean="0">
                <a:solidFill>
                  <a:srgbClr val="002060"/>
                </a:solidFill>
                <a:cs typeface="Akhbar MT" pitchFamily="2" charset="-78"/>
              </a:rPr>
              <a:t>بسم الله الرحمن الرحيم</a:t>
            </a:r>
            <a:endParaRPr lang="ar-SA" sz="6600" dirty="0">
              <a:solidFill>
                <a:srgbClr val="002060"/>
              </a:solidFill>
              <a:cs typeface="Akhbar MT" pitchFamily="2" charset="-78"/>
            </a:endParaRPr>
          </a:p>
        </p:txBody>
      </p:sp>
      <p:pic>
        <p:nvPicPr>
          <p:cNvPr id="11267" name="صورة 7" descr="cs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079613"/>
            <a:ext cx="8477247" cy="413533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11268" name="مربع نص 9"/>
          <p:cNvSpPr txBox="1">
            <a:spLocks noChangeArrowheads="1"/>
          </p:cNvSpPr>
          <p:nvPr/>
        </p:nvSpPr>
        <p:spPr bwMode="auto">
          <a:xfrm>
            <a:off x="1142976" y="5214950"/>
            <a:ext cx="7715304" cy="707886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style>
          <a:lnRef idx="0">
            <a:scrgbClr r="0" g="0" b="0"/>
          </a:lnRef>
          <a:fillRef idx="1002">
            <a:schemeClr val="lt1"/>
          </a:fillRef>
          <a:effectRef idx="0">
            <a:scrgbClr r="0" g="0" b="0"/>
          </a:effectRef>
          <a:fontRef idx="major"/>
        </p:style>
        <p:txBody>
          <a:bodyPr wrap="square">
            <a:spAutoFit/>
          </a:bodyPr>
          <a:lstStyle/>
          <a:p>
            <a:r>
              <a:rPr lang="ar-SA" sz="4000" dirty="0">
                <a:solidFill>
                  <a:schemeClr val="bg1"/>
                </a:solidFill>
              </a:rPr>
              <a:t>             </a:t>
            </a:r>
            <a:r>
              <a:rPr lang="ar-SA" sz="4000" dirty="0">
                <a:solidFill>
                  <a:srgbClr val="002060"/>
                </a:solidFill>
              </a:rPr>
              <a:t>كُن ذا أثَر وأَسعِد </a:t>
            </a:r>
            <a:r>
              <a:rPr lang="ar-SA" sz="4000" dirty="0">
                <a:solidFill>
                  <a:srgbClr val="FF0066"/>
                </a:solidFill>
              </a:rPr>
              <a:t>تُسعَد </a:t>
            </a:r>
            <a:r>
              <a:rPr lang="ar-SA" sz="4000" dirty="0">
                <a:solidFill>
                  <a:srgbClr val="002060"/>
                </a:solidFill>
              </a:rPr>
              <a:t>,, = )</a:t>
            </a:r>
          </a:p>
        </p:txBody>
      </p:sp>
      <p:pic>
        <p:nvPicPr>
          <p:cNvPr id="5" name="صورة 4" descr="TuV3Aot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029200"/>
            <a:ext cx="1657350" cy="1657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تابع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الأوامر الأساسية للغة </a:t>
            </a:r>
            <a:r>
              <a:rPr lang="ar-S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الفيجول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بيسك</a:t>
            </a:r>
            <a:endParaRPr lang="en-US" sz="4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+التدريب الثالث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731046" y="1447800"/>
            <a:ext cx="7937219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قبل القيام بكتابة اوامر </a:t>
            </a:r>
            <a:r>
              <a:rPr lang="ar-SA" sz="3200" b="1" dirty="0" err="1" smtClean="0">
                <a:solidFill>
                  <a:schemeClr val="bg1"/>
                </a:solidFill>
              </a:rPr>
              <a:t>واكواد</a:t>
            </a:r>
            <a:r>
              <a:rPr lang="ar-SA" sz="3200" b="1" dirty="0" smtClean="0">
                <a:solidFill>
                  <a:schemeClr val="bg1"/>
                </a:solidFill>
              </a:rPr>
              <a:t> البرنامج لابد من الإلمام ببعض الأوامر الخاصة به وهي </a:t>
            </a:r>
            <a:r>
              <a:rPr lang="ar-SA" sz="3200" b="1" dirty="0" smtClean="0">
                <a:solidFill>
                  <a:schemeClr val="accent3"/>
                </a:solidFill>
              </a:rPr>
              <a:t>6 </a:t>
            </a:r>
            <a:r>
              <a:rPr lang="ar-SA" sz="3200" b="1" dirty="0" smtClean="0">
                <a:solidFill>
                  <a:schemeClr val="accent3"/>
                </a:solidFill>
              </a:rPr>
              <a:t>اوامر :</a:t>
            </a:r>
            <a:endParaRPr lang="ar-SA" sz="3200" b="1" dirty="0">
              <a:solidFill>
                <a:schemeClr val="accent3"/>
              </a:solidFill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143000" y="2971800"/>
            <a:ext cx="6571735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3200" b="1" dirty="0" smtClean="0">
                <a:solidFill>
                  <a:schemeClr val="bg1"/>
                </a:solidFill>
              </a:rPr>
              <a:t> 4</a:t>
            </a:r>
            <a:r>
              <a:rPr lang="ar-SA" sz="3200" b="1" dirty="0" smtClean="0">
                <a:solidFill>
                  <a:schemeClr val="bg1"/>
                </a:solidFill>
              </a:rPr>
              <a:t>- </a:t>
            </a:r>
            <a:r>
              <a:rPr lang="ar-SA" sz="3200" b="1" dirty="0" smtClean="0">
                <a:solidFill>
                  <a:srgbClr val="FF0000"/>
                </a:solidFill>
              </a:rPr>
              <a:t>الجمل الشرطية</a:t>
            </a:r>
            <a:r>
              <a:rPr lang="ar-SA" sz="3200" b="1" dirty="0">
                <a:solidFill>
                  <a:schemeClr val="bg1"/>
                </a:solidFill>
              </a:rPr>
              <a:t> </a:t>
            </a:r>
            <a:r>
              <a:rPr lang="ar-SA" sz="3200" b="1" dirty="0" smtClean="0">
                <a:solidFill>
                  <a:schemeClr val="bg1"/>
                </a:solidFill>
              </a:rPr>
              <a:t>وتنقسم لقسمين هما :</a:t>
            </a:r>
            <a:endParaRPr lang="ar-SA" sz="3200" b="1" dirty="0">
              <a:solidFill>
                <a:srgbClr val="FF0000"/>
              </a:solidFill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4572000" y="3808065"/>
            <a:ext cx="4514335" cy="156966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4800" b="1" dirty="0" smtClean="0">
                <a:solidFill>
                  <a:schemeClr val="bg1"/>
                </a:solidFill>
              </a:rPr>
              <a:t>1- </a:t>
            </a:r>
            <a:r>
              <a:rPr lang="ar-SA" sz="4800" b="1" dirty="0" smtClean="0">
                <a:solidFill>
                  <a:schemeClr val="bg1"/>
                </a:solidFill>
              </a:rPr>
              <a:t>الجملة الشرطية</a:t>
            </a:r>
            <a:r>
              <a:rPr lang="en-US" sz="4800" b="1" dirty="0" smtClean="0">
                <a:solidFill>
                  <a:schemeClr val="bg1"/>
                </a:solidFill>
              </a:rPr>
              <a:t>:</a:t>
            </a:r>
            <a:endParaRPr lang="ar-SA" sz="4800" b="1" dirty="0" smtClean="0">
              <a:solidFill>
                <a:schemeClr val="bg1"/>
              </a:solidFill>
            </a:endParaRPr>
          </a:p>
          <a:p>
            <a:pPr algn="ctr" rtl="1"/>
            <a:r>
              <a:rPr lang="en-US" sz="4800" b="1" dirty="0" smtClean="0">
                <a:solidFill>
                  <a:srgbClr val="FF0000"/>
                </a:solidFill>
              </a:rPr>
              <a:t>IF</a:t>
            </a:r>
            <a:r>
              <a:rPr lang="en-US" sz="4800" b="1" dirty="0" smtClean="0">
                <a:solidFill>
                  <a:srgbClr val="FF0000"/>
                </a:solidFill>
              </a:rPr>
              <a:t> </a:t>
            </a:r>
            <a:endParaRPr lang="ar-SA" sz="48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20595" y="3937934"/>
            <a:ext cx="4114800" cy="144655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en-US" sz="4400" b="1" dirty="0" smtClean="0">
                <a:solidFill>
                  <a:schemeClr val="bg1"/>
                </a:solidFill>
                <a:cs typeface="+mj-cs"/>
              </a:rPr>
              <a:t>2</a:t>
            </a:r>
            <a:r>
              <a:rPr lang="ar-SA" sz="4400" b="1" dirty="0" smtClean="0">
                <a:solidFill>
                  <a:schemeClr val="bg1"/>
                </a:solidFill>
                <a:cs typeface="+mj-cs"/>
              </a:rPr>
              <a:t>-الجملة الشرطية :</a:t>
            </a:r>
          </a:p>
          <a:p>
            <a:pPr algn="ctr" rtl="1"/>
            <a:r>
              <a:rPr lang="en-US" sz="4400" b="1" dirty="0" smtClean="0">
                <a:solidFill>
                  <a:schemeClr val="bg1"/>
                </a:solidFill>
                <a:cs typeface="+mj-cs"/>
              </a:rPr>
              <a:t> </a:t>
            </a:r>
            <a:r>
              <a:rPr lang="en-US" sz="4400" b="1" dirty="0" smtClean="0">
                <a:solidFill>
                  <a:srgbClr val="FF0000"/>
                </a:solidFill>
                <a:cs typeface="+mj-cs"/>
              </a:rPr>
              <a:t>select case</a:t>
            </a:r>
            <a:endParaRPr lang="ar-SA" sz="4400" b="1" dirty="0">
              <a:solidFill>
                <a:srgbClr val="FF0000"/>
              </a:solidFill>
              <a:cs typeface="+mj-cs"/>
            </a:endParaRPr>
          </a:p>
        </p:txBody>
      </p:sp>
      <p:pic>
        <p:nvPicPr>
          <p:cNvPr id="9" name="صورة 8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58838"/>
            <a:ext cx="1499162" cy="14991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تابع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الأوامر الأساسية للغة </a:t>
            </a:r>
            <a:r>
              <a:rPr lang="ar-S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الفيجول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بيسك+التدريب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الثالث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191396" y="1341181"/>
            <a:ext cx="7696200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4000" b="1" dirty="0" smtClean="0">
                <a:solidFill>
                  <a:schemeClr val="bg1"/>
                </a:solidFill>
              </a:rPr>
              <a:t>1- </a:t>
            </a:r>
            <a:r>
              <a:rPr lang="ar-SA" sz="4000" b="1" dirty="0" smtClean="0">
                <a:solidFill>
                  <a:schemeClr val="bg1"/>
                </a:solidFill>
              </a:rPr>
              <a:t>الجملة الشرطية</a:t>
            </a:r>
            <a:r>
              <a:rPr lang="en-US" sz="4000" b="1" dirty="0" smtClean="0">
                <a:solidFill>
                  <a:schemeClr val="bg1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IF </a:t>
            </a:r>
            <a:endParaRPr lang="ar-SA" sz="4000" b="1" dirty="0">
              <a:solidFill>
                <a:srgbClr val="FF0000"/>
              </a:solidFill>
            </a:endParaRPr>
          </a:p>
          <a:p>
            <a:pPr algn="ctr" rtl="1"/>
            <a:r>
              <a:rPr lang="ar-SA" sz="4000" b="1" dirty="0" smtClean="0">
                <a:solidFill>
                  <a:schemeClr val="bg1"/>
                </a:solidFill>
              </a:rPr>
              <a:t>ولها </a:t>
            </a:r>
            <a:r>
              <a:rPr lang="ar-SA" sz="4000" b="1" dirty="0">
                <a:solidFill>
                  <a:srgbClr val="FF0000"/>
                </a:solidFill>
              </a:rPr>
              <a:t>اربع</a:t>
            </a:r>
            <a:r>
              <a:rPr lang="ar-SA" sz="4000" b="1" dirty="0">
                <a:solidFill>
                  <a:schemeClr val="bg1"/>
                </a:solidFill>
              </a:rPr>
              <a:t> </a:t>
            </a:r>
            <a:r>
              <a:rPr lang="ar-SA" sz="4000" b="1" dirty="0" smtClean="0">
                <a:solidFill>
                  <a:schemeClr val="bg1"/>
                </a:solidFill>
              </a:rPr>
              <a:t>حالات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320112" y="5791200"/>
            <a:ext cx="76962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1"/>
            <a:r>
              <a:rPr lang="en-US" sz="4800" b="1" dirty="0" smtClean="0">
                <a:solidFill>
                  <a:srgbClr val="FF0000"/>
                </a:solidFill>
              </a:rPr>
              <a:t>4- IF</a:t>
            </a:r>
            <a:r>
              <a:rPr lang="en-US" sz="4800" b="1" dirty="0" smtClean="0">
                <a:solidFill>
                  <a:schemeClr val="bg1"/>
                </a:solidFill>
              </a:rPr>
              <a:t> THEN – </a:t>
            </a:r>
            <a:r>
              <a:rPr lang="en-US" sz="4800" b="1" dirty="0" smtClean="0">
                <a:solidFill>
                  <a:srgbClr val="FF0000"/>
                </a:solidFill>
              </a:rPr>
              <a:t>ELSE </a:t>
            </a:r>
            <a:r>
              <a:rPr lang="en-US" sz="4800" b="1" dirty="0" smtClean="0">
                <a:solidFill>
                  <a:schemeClr val="bg1"/>
                </a:solidFill>
              </a:rPr>
              <a:t>IF</a:t>
            </a:r>
            <a:endParaRPr lang="ar-SA" sz="4800" b="1" dirty="0">
              <a:solidFill>
                <a:srgbClr val="FF000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1320112" y="4722351"/>
            <a:ext cx="76962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1"/>
            <a:r>
              <a:rPr lang="en-US" sz="4800" b="1" dirty="0" smtClean="0">
                <a:solidFill>
                  <a:srgbClr val="FF0000"/>
                </a:solidFill>
              </a:rPr>
              <a:t>3- IF</a:t>
            </a:r>
            <a:r>
              <a:rPr lang="en-US" sz="4800" b="1" dirty="0" smtClean="0">
                <a:solidFill>
                  <a:schemeClr val="bg1"/>
                </a:solidFill>
              </a:rPr>
              <a:t> THEN - </a:t>
            </a:r>
            <a:r>
              <a:rPr lang="en-US" sz="4800" b="1" dirty="0" smtClean="0">
                <a:solidFill>
                  <a:srgbClr val="FF0000"/>
                </a:solidFill>
              </a:rPr>
              <a:t>ELSE</a:t>
            </a:r>
            <a:endParaRPr lang="ar-SA" sz="4800" b="1" dirty="0">
              <a:solidFill>
                <a:srgbClr val="FF000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320112" y="3733800"/>
            <a:ext cx="76962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1"/>
            <a:r>
              <a:rPr lang="en-US" sz="4800" b="1" dirty="0" smtClean="0">
                <a:solidFill>
                  <a:srgbClr val="FF0000"/>
                </a:solidFill>
              </a:rPr>
              <a:t>2- IF</a:t>
            </a:r>
            <a:r>
              <a:rPr lang="en-US" sz="4800" b="1" dirty="0" smtClean="0">
                <a:solidFill>
                  <a:schemeClr val="bg1"/>
                </a:solidFill>
              </a:rPr>
              <a:t> THEN – </a:t>
            </a:r>
            <a:r>
              <a:rPr lang="en-US" sz="4800" b="1" dirty="0" smtClean="0">
                <a:solidFill>
                  <a:srgbClr val="FF0000"/>
                </a:solidFill>
              </a:rPr>
              <a:t>END</a:t>
            </a:r>
            <a:r>
              <a:rPr lang="en-US" sz="4800" b="1" dirty="0" smtClean="0">
                <a:solidFill>
                  <a:schemeClr val="bg1"/>
                </a:solidFill>
              </a:rPr>
              <a:t> IF</a:t>
            </a:r>
            <a:endParaRPr lang="ar-SA" sz="4800" b="1" dirty="0">
              <a:solidFill>
                <a:srgbClr val="FF0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320112" y="2743200"/>
            <a:ext cx="76962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1"/>
            <a:r>
              <a:rPr lang="en-US" sz="4800" b="1" dirty="0" smtClean="0">
                <a:solidFill>
                  <a:srgbClr val="FF0000"/>
                </a:solidFill>
              </a:rPr>
              <a:t>1- IF</a:t>
            </a:r>
            <a:r>
              <a:rPr lang="en-US" sz="4800" b="1" dirty="0" smtClean="0">
                <a:solidFill>
                  <a:schemeClr val="bg1"/>
                </a:solidFill>
              </a:rPr>
              <a:t> THEN</a:t>
            </a:r>
            <a:endParaRPr lang="ar-SA" sz="4800" b="1" dirty="0">
              <a:solidFill>
                <a:srgbClr val="FF0000"/>
              </a:solidFill>
            </a:endParaRPr>
          </a:p>
        </p:txBody>
      </p:sp>
      <p:pic>
        <p:nvPicPr>
          <p:cNvPr id="9" name="صورة 8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58838"/>
            <a:ext cx="1499162" cy="14991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834017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تابع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الأوامر الأساسية للغة </a:t>
            </a:r>
            <a:r>
              <a:rPr lang="ar-S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الفيجول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بيسك</a:t>
            </a:r>
            <a:endParaRPr lang="en-US" sz="40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+التدريب الثالث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0" y="2971800"/>
            <a:ext cx="9144000" cy="107721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200" b="1" dirty="0" smtClean="0">
                <a:solidFill>
                  <a:schemeClr val="bg1"/>
                </a:solidFill>
              </a:rPr>
              <a:t>وسوف نطبق التدريب الثالث استناداً للحالة الأولى لجملة </a:t>
            </a:r>
            <a:r>
              <a:rPr lang="en-US" sz="3200" b="1" dirty="0" smtClean="0">
                <a:solidFill>
                  <a:srgbClr val="FF0000"/>
                </a:solidFill>
              </a:rPr>
              <a:t>IF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ar-SA" sz="3200" b="1" dirty="0" smtClean="0">
                <a:solidFill>
                  <a:schemeClr val="bg1"/>
                </a:solidFill>
              </a:rPr>
              <a:t> وهي :</a:t>
            </a:r>
          </a:p>
          <a:p>
            <a:pPr algn="ctr" rtl="1"/>
            <a:r>
              <a:rPr lang="en-US" sz="3200" b="1" dirty="0" smtClean="0">
                <a:solidFill>
                  <a:schemeClr val="bg1"/>
                </a:solidFill>
              </a:rPr>
              <a:t>IF -</a:t>
            </a:r>
            <a:r>
              <a:rPr lang="en-US" sz="3200" b="1" dirty="0" smtClean="0">
                <a:solidFill>
                  <a:srgbClr val="FF0000"/>
                </a:solidFill>
              </a:rPr>
              <a:t>THEN</a:t>
            </a:r>
            <a:endParaRPr lang="ar-SA" sz="3200" b="1" dirty="0">
              <a:solidFill>
                <a:srgbClr val="FF0000"/>
              </a:solidFill>
            </a:endParaRPr>
          </a:p>
        </p:txBody>
      </p:sp>
      <p:pic>
        <p:nvPicPr>
          <p:cNvPr id="9" name="صورة 8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58838"/>
            <a:ext cx="1499162" cy="14991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558960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تابع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الأوامر الأساسية للغة </a:t>
            </a:r>
            <a:r>
              <a:rPr lang="ar-S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الفيجول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بيسك</a:t>
            </a:r>
          </a:p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+التدريب الثالث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191396" y="1341181"/>
            <a:ext cx="7696200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4000" b="1" dirty="0" smtClean="0">
                <a:solidFill>
                  <a:schemeClr val="bg1"/>
                </a:solidFill>
              </a:rPr>
              <a:t>1- </a:t>
            </a:r>
            <a:r>
              <a:rPr lang="ar-SA" sz="4000" b="1" dirty="0" smtClean="0">
                <a:solidFill>
                  <a:schemeClr val="bg1"/>
                </a:solidFill>
              </a:rPr>
              <a:t>الجملة الشرطية</a:t>
            </a:r>
            <a:r>
              <a:rPr lang="en-US" sz="4000" b="1" dirty="0" smtClean="0">
                <a:solidFill>
                  <a:schemeClr val="bg1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IF </a:t>
            </a:r>
            <a:endParaRPr lang="ar-SA" sz="4000" b="1" dirty="0">
              <a:solidFill>
                <a:srgbClr val="FF0000"/>
              </a:solidFill>
            </a:endParaRPr>
          </a:p>
          <a:p>
            <a:pPr algn="ctr" rtl="1"/>
            <a:r>
              <a:rPr lang="ar-SA" sz="4000" b="1" dirty="0" smtClean="0">
                <a:solidFill>
                  <a:schemeClr val="bg1"/>
                </a:solidFill>
              </a:rPr>
              <a:t>ولها </a:t>
            </a:r>
            <a:r>
              <a:rPr lang="ar-SA" sz="4000" b="1" dirty="0">
                <a:solidFill>
                  <a:srgbClr val="FF0000"/>
                </a:solidFill>
              </a:rPr>
              <a:t>اربع</a:t>
            </a:r>
            <a:r>
              <a:rPr lang="ar-SA" sz="4000" b="1" dirty="0">
                <a:solidFill>
                  <a:schemeClr val="bg1"/>
                </a:solidFill>
              </a:rPr>
              <a:t> </a:t>
            </a:r>
            <a:r>
              <a:rPr lang="ar-SA" sz="4000" b="1" dirty="0" smtClean="0">
                <a:solidFill>
                  <a:schemeClr val="bg1"/>
                </a:solidFill>
              </a:rPr>
              <a:t>حالات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00681" y="4951954"/>
            <a:ext cx="76962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rtl="1"/>
            <a:r>
              <a:rPr lang="ar-SA" sz="4800" b="1" dirty="0" smtClean="0">
                <a:solidFill>
                  <a:srgbClr val="FF0000"/>
                </a:solidFill>
              </a:rPr>
              <a:t>شرط </a:t>
            </a:r>
            <a:r>
              <a:rPr lang="ar-SA" sz="4800" b="1" dirty="0" smtClean="0">
                <a:solidFill>
                  <a:schemeClr val="bg1"/>
                </a:solidFill>
              </a:rPr>
              <a:t>واحد</a:t>
            </a:r>
            <a:r>
              <a:rPr lang="ar-SA" sz="4800" b="1" dirty="0" smtClean="0">
                <a:solidFill>
                  <a:srgbClr val="FF0000"/>
                </a:solidFill>
              </a:rPr>
              <a:t> وجواب شرط </a:t>
            </a:r>
            <a:r>
              <a:rPr lang="ar-SA" sz="4800" b="1" dirty="0" smtClean="0">
                <a:solidFill>
                  <a:schemeClr val="bg1"/>
                </a:solidFill>
              </a:rPr>
              <a:t>واحد فقط </a:t>
            </a:r>
            <a:endParaRPr lang="ar-SA" sz="4800" b="1" dirty="0">
              <a:solidFill>
                <a:schemeClr val="bg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304800" y="3574197"/>
            <a:ext cx="8711512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rtl="1"/>
            <a:r>
              <a:rPr lang="ar-SA" sz="4000" b="1" dirty="0" smtClean="0">
                <a:solidFill>
                  <a:srgbClr val="FF0000"/>
                </a:solidFill>
              </a:rPr>
              <a:t>مثال :</a:t>
            </a:r>
          </a:p>
          <a:p>
            <a:pPr algn="r"/>
            <a:r>
              <a:rPr lang="ar-SA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</a:rPr>
              <a:t>IF</a:t>
            </a:r>
            <a:r>
              <a:rPr lang="en-US" sz="4000" b="1" dirty="0" smtClean="0">
                <a:solidFill>
                  <a:srgbClr val="FF0000"/>
                </a:solidFill>
              </a:rPr>
              <a:t> GRDE&gt;60 </a:t>
            </a:r>
            <a:r>
              <a:rPr lang="en-US" sz="4000" b="1" dirty="0" smtClean="0">
                <a:solidFill>
                  <a:schemeClr val="bg1"/>
                </a:solidFill>
              </a:rPr>
              <a:t>THEN</a:t>
            </a:r>
            <a:r>
              <a:rPr lang="en-US" sz="4000" b="1" dirty="0" smtClean="0">
                <a:solidFill>
                  <a:srgbClr val="FF0000"/>
                </a:solidFill>
              </a:rPr>
              <a:t> RESULT= </a:t>
            </a:r>
            <a:r>
              <a:rPr lang="ar-SA" sz="4000" b="1" dirty="0">
                <a:solidFill>
                  <a:schemeClr val="bg1"/>
                </a:solidFill>
              </a:rPr>
              <a:t>ناجح</a:t>
            </a:r>
          </a:p>
        </p:txBody>
      </p:sp>
      <p:sp>
        <p:nvSpPr>
          <p:cNvPr id="15" name="مربع نص 14"/>
          <p:cNvSpPr txBox="1"/>
          <p:nvPr/>
        </p:nvSpPr>
        <p:spPr>
          <a:xfrm>
            <a:off x="304800" y="2664620"/>
            <a:ext cx="6654112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/>
            <a:r>
              <a:rPr lang="en-US" sz="4800" b="1" dirty="0" smtClean="0">
                <a:solidFill>
                  <a:srgbClr val="FF0000"/>
                </a:solidFill>
              </a:rPr>
              <a:t>1- IF</a:t>
            </a:r>
            <a:r>
              <a:rPr lang="en-US" sz="4800" b="1" dirty="0" smtClean="0">
                <a:solidFill>
                  <a:schemeClr val="bg1"/>
                </a:solidFill>
              </a:rPr>
              <a:t> THEN</a:t>
            </a:r>
            <a:r>
              <a:rPr lang="ar-SA" sz="4800" b="1" dirty="0" smtClean="0">
                <a:solidFill>
                  <a:schemeClr val="bg1"/>
                </a:solidFill>
              </a:rPr>
              <a:t> </a:t>
            </a:r>
            <a:r>
              <a:rPr lang="ar-SA" sz="4800" b="1" dirty="0">
                <a:solidFill>
                  <a:srgbClr val="FF0000"/>
                </a:solidFill>
              </a:rPr>
              <a:t>اذا </a:t>
            </a:r>
            <a:r>
              <a:rPr lang="ar-SA" sz="4800" b="1" dirty="0" smtClean="0">
                <a:solidFill>
                  <a:schemeClr val="bg1"/>
                </a:solidFill>
              </a:rPr>
              <a:t>– سوف  : </a:t>
            </a:r>
            <a:endParaRPr lang="ar-SA" sz="48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57316" y="5943600"/>
            <a:ext cx="8048368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rtl="1"/>
            <a:r>
              <a:rPr lang="ar-SA" sz="4000" b="1" dirty="0" smtClean="0">
                <a:solidFill>
                  <a:srgbClr val="FF0000"/>
                </a:solidFill>
              </a:rPr>
              <a:t>هاتي جملة شرطية أخرى بهذه الصيغة ؟ </a:t>
            </a:r>
            <a:r>
              <a:rPr lang="ar-SA" sz="4000" b="1" dirty="0" smtClean="0">
                <a:solidFill>
                  <a:schemeClr val="bg1"/>
                </a:solidFill>
              </a:rPr>
              <a:t>#فردي</a:t>
            </a:r>
            <a:endParaRPr lang="ar-SA" sz="4000" b="1" dirty="0">
              <a:solidFill>
                <a:schemeClr val="bg1"/>
              </a:solidFill>
            </a:endParaRPr>
          </a:p>
        </p:txBody>
      </p:sp>
      <p:pic>
        <p:nvPicPr>
          <p:cNvPr id="16" name="صورة 15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95" y="661719"/>
            <a:ext cx="1676400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54656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تابع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الأوامر الأساسية للغة </a:t>
            </a:r>
            <a:r>
              <a:rPr lang="ar-S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الفيجول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بيسك</a:t>
            </a:r>
          </a:p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+التدريب الثالث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57316" y="5149810"/>
            <a:ext cx="8048368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rtl="1"/>
            <a:r>
              <a:rPr lang="ar-SA" sz="4800" b="1" dirty="0" smtClean="0">
                <a:solidFill>
                  <a:srgbClr val="FF0000"/>
                </a:solidFill>
              </a:rPr>
              <a:t>شرط </a:t>
            </a:r>
            <a:r>
              <a:rPr lang="ar-SA" sz="4800" b="1" dirty="0" smtClean="0">
                <a:solidFill>
                  <a:schemeClr val="bg1"/>
                </a:solidFill>
              </a:rPr>
              <a:t>واحد</a:t>
            </a:r>
            <a:r>
              <a:rPr lang="ar-SA" sz="4800" b="1" dirty="0" smtClean="0">
                <a:solidFill>
                  <a:srgbClr val="FF0000"/>
                </a:solidFill>
              </a:rPr>
              <a:t> </a:t>
            </a:r>
            <a:r>
              <a:rPr lang="ar-SA" sz="4800" b="1" dirty="0" err="1" smtClean="0">
                <a:solidFill>
                  <a:schemeClr val="bg1"/>
                </a:solidFill>
              </a:rPr>
              <a:t>وأكثر</a:t>
            </a:r>
            <a:r>
              <a:rPr lang="ar-SA" sz="4800" b="1" dirty="0" err="1" smtClean="0">
                <a:solidFill>
                  <a:srgbClr val="FF0000"/>
                </a:solidFill>
              </a:rPr>
              <a:t>من</a:t>
            </a:r>
            <a:r>
              <a:rPr lang="ar-SA" sz="4800" b="1" dirty="0" smtClean="0">
                <a:solidFill>
                  <a:srgbClr val="FF0000"/>
                </a:solidFill>
              </a:rPr>
              <a:t> جواب </a:t>
            </a:r>
            <a:r>
              <a:rPr lang="ar-SA" sz="4800" b="1" dirty="0" smtClean="0">
                <a:solidFill>
                  <a:schemeClr val="bg1"/>
                </a:solidFill>
              </a:rPr>
              <a:t>للشرط</a:t>
            </a:r>
            <a:endParaRPr lang="ar-SA" sz="4800" b="1" dirty="0">
              <a:solidFill>
                <a:schemeClr val="bg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298622" y="2841486"/>
            <a:ext cx="8711512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3600" b="1" dirty="0" smtClean="0">
                <a:solidFill>
                  <a:srgbClr val="FF0000"/>
                </a:solidFill>
              </a:rPr>
              <a:t>مثال :</a:t>
            </a:r>
          </a:p>
          <a:p>
            <a:pPr algn="r"/>
            <a:r>
              <a:rPr lang="ar-SA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chemeClr val="bg1"/>
                </a:solidFill>
              </a:rPr>
              <a:t>IF</a:t>
            </a:r>
            <a:r>
              <a:rPr lang="en-US" sz="3600" b="1" dirty="0" smtClean="0">
                <a:solidFill>
                  <a:srgbClr val="FF0000"/>
                </a:solidFill>
              </a:rPr>
              <a:t> GRDE&gt;60 </a:t>
            </a:r>
            <a:r>
              <a:rPr lang="en-US" sz="3600" b="1" dirty="0" smtClean="0">
                <a:solidFill>
                  <a:schemeClr val="bg1"/>
                </a:solidFill>
              </a:rPr>
              <a:t>THEN</a:t>
            </a:r>
            <a:r>
              <a:rPr lang="en-US" sz="3600" b="1" dirty="0" smtClean="0">
                <a:solidFill>
                  <a:srgbClr val="FF0000"/>
                </a:solidFill>
              </a:rPr>
              <a:t> RESULT= </a:t>
            </a:r>
            <a:r>
              <a:rPr lang="ar-SA" sz="3600" b="1" dirty="0" smtClean="0">
                <a:solidFill>
                  <a:schemeClr val="bg1"/>
                </a:solidFill>
              </a:rPr>
              <a:t>ناجح</a:t>
            </a:r>
          </a:p>
          <a:p>
            <a:pPr algn="r"/>
            <a:r>
              <a:rPr lang="en-US" sz="3600" b="1" dirty="0" smtClean="0">
                <a:solidFill>
                  <a:srgbClr val="FF0000"/>
                </a:solidFill>
              </a:rPr>
              <a:t>TEXTBOX1.TEXT=</a:t>
            </a:r>
            <a:r>
              <a:rPr lang="en-US" sz="3600" b="1" dirty="0" smtClean="0">
                <a:solidFill>
                  <a:schemeClr val="bg1"/>
                </a:solidFill>
              </a:rPr>
              <a:t> </a:t>
            </a:r>
            <a:r>
              <a:rPr lang="ar-SA" sz="3600" b="1" dirty="0" smtClean="0">
                <a:solidFill>
                  <a:schemeClr val="bg1"/>
                </a:solidFill>
              </a:rPr>
              <a:t>مبروك</a:t>
            </a:r>
          </a:p>
          <a:p>
            <a:pPr algn="r"/>
            <a:r>
              <a:rPr lang="en-US" sz="3600" b="1" dirty="0" smtClean="0">
                <a:solidFill>
                  <a:schemeClr val="bg1"/>
                </a:solidFill>
              </a:rPr>
              <a:t>END IF</a:t>
            </a:r>
            <a:endParaRPr lang="ar-SA" sz="3600" b="1" dirty="0">
              <a:solidFill>
                <a:schemeClr val="bg1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98622" y="2133600"/>
            <a:ext cx="8711512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2- IF</a:t>
            </a:r>
            <a:r>
              <a:rPr lang="en-US" sz="4000" b="1" dirty="0" smtClean="0">
                <a:solidFill>
                  <a:schemeClr val="bg1"/>
                </a:solidFill>
              </a:rPr>
              <a:t> THEN-</a:t>
            </a:r>
            <a:r>
              <a:rPr lang="en-US" sz="4000" b="1" dirty="0" smtClean="0">
                <a:solidFill>
                  <a:srgbClr val="FF0000"/>
                </a:solidFill>
              </a:rPr>
              <a:t>END</a:t>
            </a:r>
            <a:r>
              <a:rPr lang="en-US" sz="4000" b="1" dirty="0" smtClean="0">
                <a:solidFill>
                  <a:schemeClr val="bg1"/>
                </a:solidFill>
              </a:rPr>
              <a:t> IF</a:t>
            </a:r>
            <a:r>
              <a:rPr lang="ar-SA" sz="4000" b="1" dirty="0" smtClean="0">
                <a:solidFill>
                  <a:schemeClr val="bg1"/>
                </a:solidFill>
              </a:rPr>
              <a:t> </a:t>
            </a:r>
            <a:r>
              <a:rPr lang="ar-SA" sz="4000" b="1" dirty="0">
                <a:solidFill>
                  <a:srgbClr val="FF0000"/>
                </a:solidFill>
              </a:rPr>
              <a:t>اذا </a:t>
            </a:r>
            <a:r>
              <a:rPr lang="ar-SA" sz="4000" b="1" dirty="0" smtClean="0">
                <a:solidFill>
                  <a:schemeClr val="bg1"/>
                </a:solidFill>
              </a:rPr>
              <a:t>– سوف </a:t>
            </a:r>
            <a:r>
              <a:rPr lang="ar-SA" sz="4000" b="1" dirty="0" smtClean="0">
                <a:solidFill>
                  <a:srgbClr val="FF0000"/>
                </a:solidFill>
              </a:rPr>
              <a:t>و</a:t>
            </a:r>
            <a:r>
              <a:rPr lang="ar-SA" sz="4000" b="1" dirty="0" smtClean="0">
                <a:solidFill>
                  <a:schemeClr val="bg1"/>
                </a:solidFill>
              </a:rPr>
              <a:t> سوف  : 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57316" y="5980807"/>
            <a:ext cx="8048368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rtl="1"/>
            <a:r>
              <a:rPr lang="ar-SA" sz="4000" b="1" dirty="0" smtClean="0">
                <a:solidFill>
                  <a:srgbClr val="FF0000"/>
                </a:solidFill>
              </a:rPr>
              <a:t>هاتي جملة شرطية أخرى بهذه الصيغة ؟ </a:t>
            </a:r>
            <a:r>
              <a:rPr lang="ar-SA" sz="4000" b="1" dirty="0" smtClean="0">
                <a:solidFill>
                  <a:schemeClr val="bg1"/>
                </a:solidFill>
              </a:rPr>
              <a:t>#فردي</a:t>
            </a:r>
            <a:endParaRPr lang="ar-SA" sz="4000" b="1" dirty="0">
              <a:solidFill>
                <a:schemeClr val="bg1"/>
              </a:solidFill>
            </a:endParaRPr>
          </a:p>
        </p:txBody>
      </p:sp>
      <p:pic>
        <p:nvPicPr>
          <p:cNvPr id="16" name="صورة 15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95" y="661719"/>
            <a:ext cx="1503405" cy="150340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690445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تابع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الأوامر الأساسية للغة </a:t>
            </a:r>
            <a:r>
              <a:rPr lang="ar-S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الفيجول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بيسك</a:t>
            </a:r>
          </a:p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+التدريب الثالث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335692" y="5181600"/>
            <a:ext cx="76962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rtl="1"/>
            <a:r>
              <a:rPr lang="ar-SA" sz="4800" b="1" dirty="0" smtClean="0">
                <a:solidFill>
                  <a:srgbClr val="FF0000"/>
                </a:solidFill>
              </a:rPr>
              <a:t>شرط </a:t>
            </a:r>
            <a:r>
              <a:rPr lang="ar-SA" sz="4800" b="1" dirty="0" smtClean="0">
                <a:solidFill>
                  <a:schemeClr val="bg1"/>
                </a:solidFill>
              </a:rPr>
              <a:t>واحد</a:t>
            </a:r>
            <a:r>
              <a:rPr lang="ar-SA" sz="4800" b="1" dirty="0" smtClean="0">
                <a:solidFill>
                  <a:srgbClr val="FF0000"/>
                </a:solidFill>
              </a:rPr>
              <a:t> ونفي </a:t>
            </a:r>
            <a:r>
              <a:rPr lang="ar-SA" sz="4800" b="1" dirty="0" smtClean="0">
                <a:solidFill>
                  <a:schemeClr val="bg1"/>
                </a:solidFill>
              </a:rPr>
              <a:t>واحد فقط </a:t>
            </a:r>
            <a:endParaRPr lang="ar-SA" sz="4800" b="1" dirty="0">
              <a:solidFill>
                <a:schemeClr val="bg1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62697" y="3159854"/>
            <a:ext cx="8711512" cy="193899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rtl="1"/>
            <a:r>
              <a:rPr lang="ar-SA" sz="4000" b="1" dirty="0" smtClean="0">
                <a:solidFill>
                  <a:srgbClr val="FF0000"/>
                </a:solidFill>
              </a:rPr>
              <a:t>مثال :</a:t>
            </a:r>
          </a:p>
          <a:p>
            <a:pPr algn="r"/>
            <a:r>
              <a:rPr lang="ar-SA" sz="4000" b="1" dirty="0" smtClean="0">
                <a:solidFill>
                  <a:srgbClr val="FF0000"/>
                </a:solidFill>
              </a:rPr>
              <a:t> </a:t>
            </a:r>
            <a:r>
              <a:rPr lang="en-US" sz="4000" b="1" dirty="0" smtClean="0">
                <a:solidFill>
                  <a:schemeClr val="bg1"/>
                </a:solidFill>
              </a:rPr>
              <a:t>IF</a:t>
            </a:r>
            <a:r>
              <a:rPr lang="en-US" sz="4000" b="1" dirty="0" smtClean="0">
                <a:solidFill>
                  <a:srgbClr val="FF0000"/>
                </a:solidFill>
              </a:rPr>
              <a:t> GRDE&gt;60 </a:t>
            </a:r>
            <a:r>
              <a:rPr lang="en-US" sz="4000" b="1" dirty="0" smtClean="0">
                <a:solidFill>
                  <a:schemeClr val="bg1"/>
                </a:solidFill>
              </a:rPr>
              <a:t>THEN</a:t>
            </a:r>
            <a:r>
              <a:rPr lang="en-US" sz="4000" b="1" dirty="0" smtClean="0">
                <a:solidFill>
                  <a:srgbClr val="FF0000"/>
                </a:solidFill>
              </a:rPr>
              <a:t> RESULT= </a:t>
            </a:r>
            <a:r>
              <a:rPr lang="ar-SA" sz="4000" b="1" dirty="0" smtClean="0">
                <a:solidFill>
                  <a:schemeClr val="bg1"/>
                </a:solidFill>
              </a:rPr>
              <a:t>ناجح</a:t>
            </a:r>
          </a:p>
          <a:p>
            <a:pPr algn="r"/>
            <a:r>
              <a:rPr lang="en-US" sz="4000" b="1" dirty="0" smtClean="0">
                <a:solidFill>
                  <a:srgbClr val="FF0000"/>
                </a:solidFill>
              </a:rPr>
              <a:t>ELSE</a:t>
            </a:r>
            <a:r>
              <a:rPr lang="en-US" sz="4000" b="1" dirty="0" smtClean="0">
                <a:solidFill>
                  <a:schemeClr val="bg1"/>
                </a:solidFill>
              </a:rPr>
              <a:t> RESULT= </a:t>
            </a:r>
            <a:r>
              <a:rPr lang="ar-SA" sz="4000" b="1" dirty="0" smtClean="0">
                <a:solidFill>
                  <a:schemeClr val="bg1"/>
                </a:solidFill>
              </a:rPr>
              <a:t>راسب </a:t>
            </a:r>
            <a:endParaRPr lang="ar-SA" sz="4000" b="1" dirty="0">
              <a:solidFill>
                <a:schemeClr val="bg1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0595" y="2338119"/>
            <a:ext cx="8995717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/>
            <a:r>
              <a:rPr lang="en-US" sz="4800" b="1" dirty="0" smtClean="0">
                <a:solidFill>
                  <a:srgbClr val="FF0000"/>
                </a:solidFill>
              </a:rPr>
              <a:t>3- IF</a:t>
            </a:r>
            <a:r>
              <a:rPr lang="en-US" sz="4800" b="1" dirty="0" smtClean="0">
                <a:solidFill>
                  <a:schemeClr val="bg1"/>
                </a:solidFill>
              </a:rPr>
              <a:t> THEN-</a:t>
            </a:r>
            <a:r>
              <a:rPr lang="en-US" sz="4800" b="1" dirty="0" smtClean="0">
                <a:solidFill>
                  <a:srgbClr val="FF0000"/>
                </a:solidFill>
              </a:rPr>
              <a:t>ELSE</a:t>
            </a:r>
            <a:r>
              <a:rPr lang="ar-SA" sz="4800" b="1" dirty="0" smtClean="0">
                <a:solidFill>
                  <a:schemeClr val="bg1"/>
                </a:solidFill>
              </a:rPr>
              <a:t> </a:t>
            </a:r>
            <a:r>
              <a:rPr lang="ar-SA" sz="4800" b="1" dirty="0">
                <a:solidFill>
                  <a:srgbClr val="FF0000"/>
                </a:solidFill>
              </a:rPr>
              <a:t>اذا </a:t>
            </a:r>
            <a:r>
              <a:rPr lang="ar-SA" sz="4800" b="1" dirty="0" smtClean="0">
                <a:solidFill>
                  <a:schemeClr val="bg1"/>
                </a:solidFill>
              </a:rPr>
              <a:t>– سوف و</a:t>
            </a:r>
            <a:r>
              <a:rPr lang="ar-SA" sz="4800" b="1" dirty="0" smtClean="0">
                <a:solidFill>
                  <a:srgbClr val="FF0000"/>
                </a:solidFill>
              </a:rPr>
              <a:t>إلّ</a:t>
            </a:r>
            <a:r>
              <a:rPr lang="ar-SA" sz="4800" b="1" dirty="0" smtClean="0">
                <a:solidFill>
                  <a:schemeClr val="bg1"/>
                </a:solidFill>
              </a:rPr>
              <a:t>ا  : </a:t>
            </a:r>
            <a:endParaRPr lang="ar-SA" sz="4800" b="1" dirty="0">
              <a:solidFill>
                <a:srgbClr val="FF0000"/>
              </a:solidFill>
            </a:endParaRPr>
          </a:p>
        </p:txBody>
      </p:sp>
      <p:sp>
        <p:nvSpPr>
          <p:cNvPr id="10" name="مربع نص 9"/>
          <p:cNvSpPr txBox="1"/>
          <p:nvPr/>
        </p:nvSpPr>
        <p:spPr>
          <a:xfrm>
            <a:off x="357316" y="6150114"/>
            <a:ext cx="8048368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rtl="1"/>
            <a:r>
              <a:rPr lang="ar-SA" sz="4000" b="1" dirty="0" smtClean="0">
                <a:solidFill>
                  <a:srgbClr val="FF0000"/>
                </a:solidFill>
              </a:rPr>
              <a:t>هاتي جملة شرطية أخرى بهذه الصيغة ؟ </a:t>
            </a:r>
            <a:r>
              <a:rPr lang="ar-SA" sz="4000" b="1" dirty="0" smtClean="0">
                <a:solidFill>
                  <a:schemeClr val="bg1"/>
                </a:solidFill>
              </a:rPr>
              <a:t>#فردي</a:t>
            </a:r>
            <a:endParaRPr lang="ar-SA" sz="4000" b="1" dirty="0">
              <a:solidFill>
                <a:schemeClr val="bg1"/>
              </a:solidFill>
            </a:endParaRPr>
          </a:p>
        </p:txBody>
      </p:sp>
      <p:pic>
        <p:nvPicPr>
          <p:cNvPr id="16" name="صورة 15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95" y="661719"/>
            <a:ext cx="1676400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0512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تابع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الأوامر الأساسية للغة </a:t>
            </a:r>
            <a:r>
              <a:rPr lang="ar-S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الفيجول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بيسك</a:t>
            </a:r>
          </a:p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+التدريب الثالث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533400" y="3733800"/>
            <a:ext cx="7696200" cy="230832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4800" b="1" dirty="0" smtClean="0">
                <a:solidFill>
                  <a:srgbClr val="FF0000"/>
                </a:solidFill>
              </a:rPr>
              <a:t>شرط </a:t>
            </a:r>
            <a:r>
              <a:rPr lang="ar-SA" sz="4800" b="1" dirty="0" smtClean="0">
                <a:solidFill>
                  <a:schemeClr val="bg1"/>
                </a:solidFill>
              </a:rPr>
              <a:t>واحد</a:t>
            </a:r>
            <a:r>
              <a:rPr lang="ar-SA" sz="4800" b="1" dirty="0" smtClean="0">
                <a:solidFill>
                  <a:srgbClr val="FF0000"/>
                </a:solidFill>
              </a:rPr>
              <a:t> وجواب شرط </a:t>
            </a:r>
            <a:r>
              <a:rPr lang="ar-SA" sz="4800" b="1" dirty="0" smtClean="0">
                <a:solidFill>
                  <a:schemeClr val="bg1"/>
                </a:solidFill>
              </a:rPr>
              <a:t>وعند</a:t>
            </a:r>
          </a:p>
          <a:p>
            <a:pPr algn="ctr" rtl="1"/>
            <a:r>
              <a:rPr lang="ar-SA" sz="4800" b="1" dirty="0" smtClean="0">
                <a:solidFill>
                  <a:schemeClr val="bg1"/>
                </a:solidFill>
              </a:rPr>
              <a:t>نفي الشرط يتم وضع شروط </a:t>
            </a:r>
          </a:p>
          <a:p>
            <a:pPr algn="ctr" rtl="1"/>
            <a:r>
              <a:rPr lang="ar-SA" sz="4800" b="1" dirty="0" smtClean="0">
                <a:solidFill>
                  <a:schemeClr val="bg1"/>
                </a:solidFill>
              </a:rPr>
              <a:t>جديدة مع اجوبتها .</a:t>
            </a:r>
            <a:r>
              <a:rPr lang="ar-SA" sz="4800" b="1" dirty="0" smtClean="0">
                <a:solidFill>
                  <a:schemeClr val="bg1"/>
                </a:solidFill>
              </a:rPr>
              <a:t> </a:t>
            </a:r>
            <a:endParaRPr lang="ar-SA" sz="4800" b="1" dirty="0">
              <a:solidFill>
                <a:schemeClr val="bg1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90102" y="2957007"/>
            <a:ext cx="8582796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r"/>
            <a:r>
              <a:rPr lang="en-US" sz="3200" b="1" dirty="0" smtClean="0">
                <a:solidFill>
                  <a:srgbClr val="FF0000"/>
                </a:solidFill>
              </a:rPr>
              <a:t>4- IF</a:t>
            </a:r>
            <a:r>
              <a:rPr lang="en-US" sz="3200" b="1" dirty="0" smtClean="0">
                <a:solidFill>
                  <a:schemeClr val="bg1"/>
                </a:solidFill>
              </a:rPr>
              <a:t> THEN- ELSE </a:t>
            </a:r>
            <a:r>
              <a:rPr lang="en-US" sz="3200" b="1" dirty="0" smtClean="0">
                <a:solidFill>
                  <a:srgbClr val="FF0000"/>
                </a:solidFill>
              </a:rPr>
              <a:t>IF:</a:t>
            </a:r>
            <a:r>
              <a:rPr lang="ar-SA" sz="3200" b="1" dirty="0" smtClean="0">
                <a:solidFill>
                  <a:srgbClr val="FF0000"/>
                </a:solidFill>
              </a:rPr>
              <a:t>                </a:t>
            </a:r>
            <a:r>
              <a:rPr lang="en-US" sz="3200" b="1" dirty="0" smtClean="0">
                <a:solidFill>
                  <a:srgbClr val="FF0000"/>
                </a:solidFill>
              </a:rPr>
              <a:t> </a:t>
            </a:r>
            <a:r>
              <a:rPr lang="ar-SA" sz="3200" b="1" dirty="0" smtClean="0">
                <a:solidFill>
                  <a:srgbClr val="FF0000"/>
                </a:solidFill>
              </a:rPr>
              <a:t>اذا </a:t>
            </a:r>
            <a:r>
              <a:rPr lang="ar-SA" sz="3200" b="1" dirty="0" smtClean="0">
                <a:solidFill>
                  <a:schemeClr val="bg1"/>
                </a:solidFill>
              </a:rPr>
              <a:t>سوف</a:t>
            </a:r>
            <a:r>
              <a:rPr lang="ar-SA" sz="3200" b="1" dirty="0" smtClean="0">
                <a:solidFill>
                  <a:srgbClr val="FF0000"/>
                </a:solidFill>
              </a:rPr>
              <a:t> وإلّا </a:t>
            </a:r>
            <a:r>
              <a:rPr lang="ar-SA" sz="3200" b="1" dirty="0" smtClean="0">
                <a:solidFill>
                  <a:schemeClr val="bg1"/>
                </a:solidFill>
              </a:rPr>
              <a:t>إذا</a:t>
            </a:r>
            <a:r>
              <a:rPr lang="ar-SA" sz="3200" b="1" dirty="0" smtClean="0">
                <a:solidFill>
                  <a:srgbClr val="FF0000"/>
                </a:solidFill>
              </a:rPr>
              <a:t> </a:t>
            </a:r>
            <a:endParaRPr lang="ar-SA" sz="3200" b="1" dirty="0">
              <a:solidFill>
                <a:srgbClr val="FF0000"/>
              </a:solidFill>
            </a:endParaRPr>
          </a:p>
        </p:txBody>
      </p:sp>
      <p:pic>
        <p:nvPicPr>
          <p:cNvPr id="16" name="صورة 15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595" y="661719"/>
            <a:ext cx="1676400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43423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تابع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الأوامر الأساسية للغة </a:t>
            </a:r>
            <a:r>
              <a:rPr lang="ar-S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الفيجول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بيسك</a:t>
            </a:r>
          </a:p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+التدريب الثالث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191396" y="1341181"/>
            <a:ext cx="7696200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4000" b="1" dirty="0" smtClean="0">
                <a:solidFill>
                  <a:schemeClr val="bg1"/>
                </a:solidFill>
              </a:rPr>
              <a:t>1- </a:t>
            </a:r>
            <a:r>
              <a:rPr lang="ar-SA" sz="4000" b="1" dirty="0" smtClean="0">
                <a:solidFill>
                  <a:schemeClr val="bg1"/>
                </a:solidFill>
              </a:rPr>
              <a:t>الجملة الشرطية</a:t>
            </a:r>
            <a:r>
              <a:rPr lang="en-US" sz="4000" b="1" dirty="0" smtClean="0">
                <a:solidFill>
                  <a:schemeClr val="bg1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IF </a:t>
            </a:r>
            <a:endParaRPr lang="ar-SA" sz="4000" b="1" dirty="0">
              <a:solidFill>
                <a:srgbClr val="FF0000"/>
              </a:solidFill>
            </a:endParaRPr>
          </a:p>
          <a:p>
            <a:pPr algn="ctr" rtl="1"/>
            <a:r>
              <a:rPr lang="ar-SA" sz="4000" b="1" dirty="0" smtClean="0">
                <a:solidFill>
                  <a:schemeClr val="bg1"/>
                </a:solidFill>
              </a:rPr>
              <a:t>ولها </a:t>
            </a:r>
            <a:r>
              <a:rPr lang="ar-SA" sz="4000" b="1" dirty="0">
                <a:solidFill>
                  <a:srgbClr val="FF0000"/>
                </a:solidFill>
              </a:rPr>
              <a:t>اربع</a:t>
            </a:r>
            <a:r>
              <a:rPr lang="ar-SA" sz="4000" b="1" dirty="0">
                <a:solidFill>
                  <a:schemeClr val="bg1"/>
                </a:solidFill>
              </a:rPr>
              <a:t> </a:t>
            </a:r>
            <a:r>
              <a:rPr lang="ar-SA" sz="4000" b="1" dirty="0" smtClean="0">
                <a:solidFill>
                  <a:schemeClr val="bg1"/>
                </a:solidFill>
              </a:rPr>
              <a:t>حالات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1" name="مربع نص 10"/>
          <p:cNvSpPr txBox="1"/>
          <p:nvPr/>
        </p:nvSpPr>
        <p:spPr>
          <a:xfrm>
            <a:off x="1320112" y="5791200"/>
            <a:ext cx="76962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1"/>
            <a:r>
              <a:rPr lang="en-US" sz="4800" b="1" dirty="0" smtClean="0">
                <a:solidFill>
                  <a:srgbClr val="FF0000"/>
                </a:solidFill>
              </a:rPr>
              <a:t>4- IF</a:t>
            </a:r>
            <a:r>
              <a:rPr lang="en-US" sz="4800" b="1" dirty="0" smtClean="0">
                <a:solidFill>
                  <a:schemeClr val="bg1"/>
                </a:solidFill>
              </a:rPr>
              <a:t> THEN – </a:t>
            </a:r>
            <a:r>
              <a:rPr lang="en-US" sz="4800" b="1" dirty="0" smtClean="0">
                <a:solidFill>
                  <a:srgbClr val="FF0000"/>
                </a:solidFill>
              </a:rPr>
              <a:t>ELSE </a:t>
            </a:r>
            <a:r>
              <a:rPr lang="en-US" sz="4800" b="1" dirty="0" smtClean="0">
                <a:solidFill>
                  <a:schemeClr val="bg1"/>
                </a:solidFill>
              </a:rPr>
              <a:t>IF</a:t>
            </a:r>
            <a:endParaRPr lang="ar-SA" sz="4800" b="1" dirty="0">
              <a:solidFill>
                <a:srgbClr val="FF0000"/>
              </a:solidFill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1320112" y="4722351"/>
            <a:ext cx="76962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1"/>
            <a:r>
              <a:rPr lang="en-US" sz="4800" b="1" dirty="0" smtClean="0">
                <a:solidFill>
                  <a:srgbClr val="FF0000"/>
                </a:solidFill>
              </a:rPr>
              <a:t>3- IF</a:t>
            </a:r>
            <a:r>
              <a:rPr lang="en-US" sz="4800" b="1" dirty="0" smtClean="0">
                <a:solidFill>
                  <a:schemeClr val="bg1"/>
                </a:solidFill>
              </a:rPr>
              <a:t> THEN - </a:t>
            </a:r>
            <a:r>
              <a:rPr lang="en-US" sz="4800" b="1" dirty="0" smtClean="0">
                <a:solidFill>
                  <a:srgbClr val="FF0000"/>
                </a:solidFill>
              </a:rPr>
              <a:t>ELSE</a:t>
            </a:r>
            <a:endParaRPr lang="ar-SA" sz="4800" b="1" dirty="0">
              <a:solidFill>
                <a:srgbClr val="FF0000"/>
              </a:solidFill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1320112" y="3733800"/>
            <a:ext cx="76962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1"/>
            <a:r>
              <a:rPr lang="en-US" sz="4800" b="1" dirty="0" smtClean="0">
                <a:solidFill>
                  <a:srgbClr val="FF0000"/>
                </a:solidFill>
              </a:rPr>
              <a:t>2- IF</a:t>
            </a:r>
            <a:r>
              <a:rPr lang="en-US" sz="4800" b="1" dirty="0" smtClean="0">
                <a:solidFill>
                  <a:schemeClr val="bg1"/>
                </a:solidFill>
              </a:rPr>
              <a:t> THEN – </a:t>
            </a:r>
            <a:r>
              <a:rPr lang="en-US" sz="4800" b="1" dirty="0" smtClean="0">
                <a:solidFill>
                  <a:srgbClr val="FF0000"/>
                </a:solidFill>
              </a:rPr>
              <a:t>END</a:t>
            </a:r>
            <a:r>
              <a:rPr lang="en-US" sz="4800" b="1" dirty="0" smtClean="0">
                <a:solidFill>
                  <a:schemeClr val="bg1"/>
                </a:solidFill>
              </a:rPr>
              <a:t> IF</a:t>
            </a:r>
            <a:endParaRPr lang="ar-SA" sz="4800" b="1" dirty="0">
              <a:solidFill>
                <a:srgbClr val="FF0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1320112" y="2743200"/>
            <a:ext cx="76962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l" rtl="1"/>
            <a:r>
              <a:rPr lang="en-US" sz="4800" b="1" dirty="0" smtClean="0">
                <a:solidFill>
                  <a:srgbClr val="FF0000"/>
                </a:solidFill>
              </a:rPr>
              <a:t>1- IF</a:t>
            </a:r>
            <a:r>
              <a:rPr lang="en-US" sz="4800" b="1" dirty="0" smtClean="0">
                <a:solidFill>
                  <a:schemeClr val="bg1"/>
                </a:solidFill>
              </a:rPr>
              <a:t> THEN</a:t>
            </a:r>
            <a:endParaRPr lang="ar-SA" sz="4800" b="1" dirty="0">
              <a:solidFill>
                <a:srgbClr val="FF0000"/>
              </a:solidFill>
            </a:endParaRPr>
          </a:p>
        </p:txBody>
      </p:sp>
      <p:pic>
        <p:nvPicPr>
          <p:cNvPr id="9" name="صورة 8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358838"/>
            <a:ext cx="1499162" cy="149916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865452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0"/>
            <a:ext cx="9144000" cy="1323439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تابع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الأوامر الأساسية للغة </a:t>
            </a:r>
            <a:r>
              <a:rPr lang="ar-SA" sz="40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الفيجول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بيسك</a:t>
            </a:r>
          </a:p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+التدريب الثالث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مربع نص 7"/>
          <p:cNvSpPr txBox="1"/>
          <p:nvPr/>
        </p:nvSpPr>
        <p:spPr>
          <a:xfrm>
            <a:off x="1167198" y="2743200"/>
            <a:ext cx="7696200" cy="707886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rtl="1"/>
            <a:r>
              <a:rPr lang="ar-SA" sz="4000" b="1" dirty="0" smtClean="0">
                <a:solidFill>
                  <a:schemeClr val="bg1"/>
                </a:solidFill>
              </a:rPr>
              <a:t>2- الجملة الشرطية</a:t>
            </a:r>
            <a:r>
              <a:rPr lang="en-US" sz="4000" b="1" dirty="0" smtClean="0">
                <a:solidFill>
                  <a:schemeClr val="bg1"/>
                </a:solidFill>
              </a:rPr>
              <a:t> </a:t>
            </a:r>
            <a:r>
              <a:rPr lang="en-US" sz="4000" b="1" dirty="0" smtClean="0">
                <a:solidFill>
                  <a:srgbClr val="FF0000"/>
                </a:solidFill>
              </a:rPr>
              <a:t>SELECT CASE</a:t>
            </a:r>
            <a:endParaRPr lang="ar-SA" sz="4000" b="1" dirty="0">
              <a:solidFill>
                <a:srgbClr val="FF0000"/>
              </a:solidFill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280602" y="4038600"/>
            <a:ext cx="8582796" cy="76944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rtl="1"/>
            <a:r>
              <a:rPr lang="ar-SA" sz="4400" b="1" dirty="0" smtClean="0">
                <a:solidFill>
                  <a:schemeClr val="bg1"/>
                </a:solidFill>
              </a:rPr>
              <a:t>تستخدم عند تعدد احتمالات الشرط .</a:t>
            </a:r>
            <a:endParaRPr lang="ar-SA" sz="4400" b="1" dirty="0">
              <a:solidFill>
                <a:schemeClr val="bg1"/>
              </a:solidFill>
            </a:endParaRPr>
          </a:p>
        </p:txBody>
      </p:sp>
      <p:pic>
        <p:nvPicPr>
          <p:cNvPr id="16" name="صورة 15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066800"/>
            <a:ext cx="1676400" cy="167640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1662730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0" y="30098"/>
            <a:ext cx="9144000" cy="70788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الجزء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العملي (تصميم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برنامج </a:t>
            </a:r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الآلة الحاسبة)</a:t>
            </a:r>
            <a:endParaRPr lang="ar-SA" sz="40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مستطيل 14"/>
          <p:cNvSpPr/>
          <p:nvPr/>
        </p:nvSpPr>
        <p:spPr>
          <a:xfrm>
            <a:off x="0" y="6019800"/>
            <a:ext cx="9144000" cy="707886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0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ننتقل للتطبيق العملي خلال البرنامج </a:t>
            </a:r>
            <a:r>
              <a:rPr lang="ar-SA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#ركّزي</a:t>
            </a:r>
          </a:p>
        </p:txBody>
      </p:sp>
      <p:pic>
        <p:nvPicPr>
          <p:cNvPr id="6" name="صورة 5"/>
          <p:cNvPicPr/>
          <p:nvPr/>
        </p:nvPicPr>
        <p:blipFill>
          <a:blip r:embed="rId2"/>
          <a:srcRect l="2918" t="14062" r="54344" b="32813"/>
          <a:stretch>
            <a:fillRect/>
          </a:stretch>
        </p:blipFill>
        <p:spPr bwMode="auto">
          <a:xfrm>
            <a:off x="190500" y="838200"/>
            <a:ext cx="8610600" cy="3844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2"/>
          <p:cNvSpPr txBox="1">
            <a:spLocks noChangeArrowheads="1"/>
          </p:cNvSpPr>
          <p:nvPr/>
        </p:nvSpPr>
        <p:spPr bwMode="auto">
          <a:xfrm>
            <a:off x="838200" y="4267199"/>
            <a:ext cx="6248400" cy="1752601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vert="horz" wrap="square" lIns="91440" tIns="45720" rIns="91440" bIns="45720" anchor="t" anchorCtr="0" upright="1">
            <a:noAutofit/>
          </a:bodyPr>
          <a:lstStyle/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Dim</a:t>
            </a: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 a </a:t>
            </a: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As</a:t>
            </a: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Integer</a:t>
            </a:r>
            <a:endParaRPr lang="en-US" sz="1600" b="1" dirty="0">
              <a:effectLst/>
              <a:latin typeface="Arial" panose="020B0604020202020204" pitchFamily="34" charset="0"/>
              <a:ea typeface="MingLiU-ExtB" panose="02020500000000000000" pitchFamily="18" charset="-12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Dim</a:t>
            </a: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 b </a:t>
            </a: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As</a:t>
            </a: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Integer</a:t>
            </a:r>
            <a:endParaRPr lang="en-US" sz="1600" b="1" dirty="0">
              <a:effectLst/>
              <a:latin typeface="Arial" panose="020B0604020202020204" pitchFamily="34" charset="0"/>
              <a:ea typeface="MingLiU-ExtB" panose="02020500000000000000" pitchFamily="18" charset="-12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a = TextBox1.Text</a:t>
            </a:r>
            <a:endParaRPr lang="en-US" sz="1600" b="1" dirty="0">
              <a:effectLst/>
              <a:latin typeface="Arial" panose="020B0604020202020204" pitchFamily="34" charset="0"/>
              <a:ea typeface="MingLiU-ExtB" panose="02020500000000000000" pitchFamily="18" charset="-12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b = TextBox2.Text</a:t>
            </a:r>
            <a:endParaRPr lang="en-US" sz="1600" b="1" dirty="0">
              <a:effectLst/>
              <a:latin typeface="Arial" panose="020B0604020202020204" pitchFamily="34" charset="0"/>
              <a:ea typeface="MingLiU-ExtB" panose="02020500000000000000" pitchFamily="18" charset="-12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If</a:t>
            </a: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 CheckBox1.Checked = </a:t>
            </a: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True</a:t>
            </a: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Then</a:t>
            </a: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 TextBox3.Text = a + b</a:t>
            </a:r>
            <a:endParaRPr lang="en-US" sz="1600" b="1" dirty="0">
              <a:effectLst/>
              <a:latin typeface="Arial" panose="020B0604020202020204" pitchFamily="34" charset="0"/>
              <a:ea typeface="MingLiU-ExtB" panose="02020500000000000000" pitchFamily="18" charset="-12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If</a:t>
            </a: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 CheckBox2.Checked = </a:t>
            </a: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True</a:t>
            </a: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Then</a:t>
            </a: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 TextBox4.Text = a - b</a:t>
            </a:r>
            <a:endParaRPr lang="en-US" sz="1600" b="1" dirty="0">
              <a:effectLst/>
              <a:latin typeface="Arial" panose="020B0604020202020204" pitchFamily="34" charset="0"/>
              <a:ea typeface="MingLiU-ExtB" panose="02020500000000000000" pitchFamily="18" charset="-12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If</a:t>
            </a: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 CheckBox3.Checked = </a:t>
            </a: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True</a:t>
            </a: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Then</a:t>
            </a: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 TextBox5.Text = a / b</a:t>
            </a:r>
            <a:endParaRPr lang="en-US" sz="1600" b="1" dirty="0">
              <a:effectLst/>
              <a:latin typeface="Arial" panose="020B0604020202020204" pitchFamily="34" charset="0"/>
              <a:ea typeface="MingLiU-ExtB" panose="02020500000000000000" pitchFamily="18" charset="-120"/>
              <a:cs typeface="Arial" panose="020B0604020202020204" pitchFamily="34" charset="0"/>
            </a:endParaRPr>
          </a:p>
          <a:p>
            <a:pPr algn="l" rtl="0">
              <a:lnSpc>
                <a:spcPct val="115000"/>
              </a:lnSpc>
              <a:spcAft>
                <a:spcPts val="0"/>
              </a:spcAft>
            </a:pP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If</a:t>
            </a: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 CheckBox4.Checked = </a:t>
            </a: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True</a:t>
            </a: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 </a:t>
            </a:r>
            <a:r>
              <a:rPr lang="en-US" sz="1200" b="1" dirty="0">
                <a:solidFill>
                  <a:srgbClr val="0000FF"/>
                </a:solidFill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Then</a:t>
            </a:r>
            <a:r>
              <a:rPr lang="en-US" sz="1200" b="1" dirty="0">
                <a:effectLst/>
                <a:latin typeface="Arial" panose="020B0604020202020204" pitchFamily="34" charset="0"/>
                <a:ea typeface="MingLiU-ExtB" panose="02020500000000000000" pitchFamily="18" charset="-120"/>
                <a:cs typeface="Arial" panose="020B0604020202020204" pitchFamily="34" charset="0"/>
              </a:rPr>
              <a:t> TextBox6.Text = a * b</a:t>
            </a:r>
            <a:endParaRPr lang="en-US" sz="1600" b="1" dirty="0">
              <a:effectLst/>
              <a:latin typeface="Arial" panose="020B0604020202020204" pitchFamily="34" charset="0"/>
              <a:ea typeface="MingLiU-ExtB" panose="02020500000000000000" pitchFamily="18" charset="-12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364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71538" y="5429264"/>
            <a:ext cx="7467600" cy="11430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ar-SA" b="1" dirty="0" smtClean="0"/>
              <a:t>تقييم </a:t>
            </a:r>
            <a:br>
              <a:rPr lang="ar-SA" b="1" dirty="0" smtClean="0"/>
            </a:br>
            <a:r>
              <a:rPr lang="ar-SA" b="1" dirty="0" smtClean="0"/>
              <a:t>الكتاب </a:t>
            </a:r>
            <a:r>
              <a:rPr lang="ar-SA" b="1" dirty="0" smtClean="0">
                <a:solidFill>
                  <a:schemeClr val="tx1"/>
                </a:solidFill>
              </a:rPr>
              <a:t>+</a:t>
            </a:r>
            <a:r>
              <a:rPr lang="ar-SA" b="1" dirty="0" smtClean="0"/>
              <a:t> ملف الإنجاز</a:t>
            </a:r>
            <a:endParaRPr lang="ar-SA" b="1" dirty="0"/>
          </a:p>
        </p:txBody>
      </p:sp>
      <p:pic>
        <p:nvPicPr>
          <p:cNvPr id="4" name="صورة 3" descr="di7o7My7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3108" y="0"/>
            <a:ext cx="5286388" cy="528638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12" name="مستطيل 11"/>
          <p:cNvSpPr/>
          <p:nvPr/>
        </p:nvSpPr>
        <p:spPr>
          <a:xfrm>
            <a:off x="0" y="2438400"/>
            <a:ext cx="5486400" cy="193899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rtl="1"/>
            <a:r>
              <a:rPr lang="ar-S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تمّ بحمد الله </a:t>
            </a:r>
          </a:p>
          <a:p>
            <a:pPr algn="ctr" rtl="1"/>
            <a:r>
              <a:rPr lang="ar-SA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لاتنسونا</a:t>
            </a:r>
            <a:r>
              <a:rPr lang="ar-S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من صالح دعائكم أ/ آمال ناهس العتيبي</a:t>
            </a:r>
          </a:p>
          <a:p>
            <a:pPr algn="ctr" rtl="1"/>
            <a:r>
              <a:rPr lang="ar-SA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لمتابعة الدروس وتحميلها من </a:t>
            </a:r>
            <a:r>
              <a:rPr lang="ar-SA" sz="24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هنا :</a:t>
            </a:r>
            <a:endParaRPr lang="ar-SA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 rtl="1"/>
            <a:r>
              <a:rPr lang="en-US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https://twitter.com/AMAALNAHES</a:t>
            </a:r>
            <a:endParaRPr lang="ar-SA" sz="24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صورة 7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85682">
            <a:off x="5987781" y="882382"/>
            <a:ext cx="2638857" cy="263885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7" name="صورة 6"/>
          <p:cNvPicPr/>
          <p:nvPr/>
        </p:nvPicPr>
        <p:blipFill>
          <a:blip r:embed="rId3"/>
          <a:srcRect l="2918" t="14062" r="54344" b="32813"/>
          <a:stretch>
            <a:fillRect/>
          </a:stretch>
        </p:blipFill>
        <p:spPr bwMode="auto">
          <a:xfrm>
            <a:off x="5410200" y="4377392"/>
            <a:ext cx="3314700" cy="2092536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57224" y="5286388"/>
            <a:ext cx="7467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b="1" dirty="0" smtClean="0"/>
              <a:t>أسئلة في الدرس </a:t>
            </a:r>
            <a:r>
              <a:rPr lang="ar-SA" b="1" dirty="0" smtClean="0">
                <a:solidFill>
                  <a:srgbClr val="FF0000"/>
                </a:solidFill>
              </a:rPr>
              <a:t>السابق</a:t>
            </a:r>
            <a:endParaRPr lang="ar-SA" b="1" dirty="0">
              <a:solidFill>
                <a:srgbClr val="FF0000"/>
              </a:solidFill>
            </a:endParaRPr>
          </a:p>
        </p:txBody>
      </p:sp>
      <p:pic>
        <p:nvPicPr>
          <p:cNvPr id="3" name="صورة 2" descr="students-clip-art-Girl_1_Writer_Aubur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67000" y="228600"/>
            <a:ext cx="4009909" cy="504767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b="1" cap="all" dirty="0" smtClean="0">
                <a:ln w="9000" cmpd="sng">
                  <a:noFill/>
                  <a:prstDash val="solid"/>
                </a:ln>
                <a:solidFill>
                  <a:prstClr val="white"/>
                </a:solidFill>
                <a:effectLst>
                  <a:glow rad="2286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cs typeface="AGA Aladdin Regular" pitchFamily="2" charset="-78"/>
              </a:rPr>
              <a:t>الجزء العملي 2:</a:t>
            </a:r>
            <a:endParaRPr lang="ar-SA" sz="7200" b="1" cap="all" dirty="0">
              <a:ln w="9000" cmpd="sng">
                <a:noFill/>
                <a:prstDash val="solid"/>
              </a:ln>
              <a:solidFill>
                <a:prstClr val="white"/>
              </a:solidFill>
              <a:effectLst>
                <a:glow rad="228600">
                  <a:prstClr val="black">
                    <a:alpha val="4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cs typeface="AGA Aladdin Regular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5994000"/>
            <a:ext cx="9144000" cy="864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800" b="1" cap="all" dirty="0">
              <a:ln w="9000" cmpd="sng">
                <a:noFill/>
                <a:prstDash val="solid"/>
              </a:ln>
              <a:solidFill>
                <a:srgbClr val="FF0000"/>
              </a:solidFill>
              <a:effectLst>
                <a:glow rad="228600">
                  <a:prstClr val="black">
                    <a:alpha val="4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cs typeface="AGA Aladdin Regular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-24714" y="2777698"/>
            <a:ext cx="9144000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ماهو</a:t>
            </a:r>
            <a:r>
              <a:rPr lang="ar-S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امر إدخال البيانات ؟</a:t>
            </a:r>
            <a:endParaRPr lang="ar-SA" sz="4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9" name="صورة 8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85682">
            <a:off x="78393" y="3530539"/>
            <a:ext cx="2232668" cy="22326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b="1" cap="all" dirty="0" smtClean="0">
                <a:ln w="9000" cmpd="sng">
                  <a:noFill/>
                  <a:prstDash val="solid"/>
                </a:ln>
                <a:solidFill>
                  <a:prstClr val="white"/>
                </a:solidFill>
                <a:effectLst>
                  <a:glow rad="2286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cs typeface="AGA Aladdin Regular" pitchFamily="2" charset="-78"/>
              </a:rPr>
              <a:t>الجزء العملي 2:</a:t>
            </a:r>
            <a:endParaRPr lang="ar-SA" sz="7200" b="1" cap="all" dirty="0">
              <a:ln w="9000" cmpd="sng">
                <a:noFill/>
                <a:prstDash val="solid"/>
              </a:ln>
              <a:solidFill>
                <a:prstClr val="white"/>
              </a:solidFill>
              <a:effectLst>
                <a:glow rad="228600">
                  <a:prstClr val="black">
                    <a:alpha val="4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cs typeface="AGA Aladdin Regular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5994000"/>
            <a:ext cx="9144000" cy="864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800" b="1" cap="all" dirty="0">
              <a:ln w="9000" cmpd="sng">
                <a:noFill/>
                <a:prstDash val="solid"/>
              </a:ln>
              <a:solidFill>
                <a:srgbClr val="FF0000"/>
              </a:solidFill>
              <a:effectLst>
                <a:glow rad="228600">
                  <a:prstClr val="black">
                    <a:alpha val="4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cs typeface="AGA Aladdin Regular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-8238" y="2895600"/>
            <a:ext cx="9144000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inputbox</a:t>
            </a:r>
            <a:endParaRPr lang="ar-SA" sz="4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صورة 7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85682">
            <a:off x="78393" y="3530539"/>
            <a:ext cx="2232668" cy="22326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23411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b="1" cap="all" dirty="0" smtClean="0">
                <a:ln w="9000" cmpd="sng">
                  <a:noFill/>
                  <a:prstDash val="solid"/>
                </a:ln>
                <a:solidFill>
                  <a:prstClr val="white"/>
                </a:solidFill>
                <a:effectLst>
                  <a:glow rad="2286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cs typeface="AGA Aladdin Regular" pitchFamily="2" charset="-78"/>
              </a:rPr>
              <a:t>الجزء العملي 2:</a:t>
            </a:r>
            <a:endParaRPr lang="ar-SA" sz="7200" b="1" cap="all" dirty="0">
              <a:ln w="9000" cmpd="sng">
                <a:noFill/>
                <a:prstDash val="solid"/>
              </a:ln>
              <a:solidFill>
                <a:prstClr val="white"/>
              </a:solidFill>
              <a:effectLst>
                <a:glow rad="228600">
                  <a:prstClr val="black">
                    <a:alpha val="4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cs typeface="AGA Aladdin Regular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5994000"/>
            <a:ext cx="9144000" cy="864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800" b="1" cap="all" dirty="0">
              <a:ln w="9000" cmpd="sng">
                <a:noFill/>
                <a:prstDash val="solid"/>
              </a:ln>
              <a:solidFill>
                <a:srgbClr val="FF0000"/>
              </a:solidFill>
              <a:effectLst>
                <a:glow rad="228600">
                  <a:prstClr val="black">
                    <a:alpha val="4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cs typeface="AGA Aladdin Regular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-24714" y="2667000"/>
            <a:ext cx="9144000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800" b="1" dirty="0" err="1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ماهو</a:t>
            </a:r>
            <a:r>
              <a:rPr lang="ar-S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امر إ</a:t>
            </a:r>
            <a:r>
              <a:rPr lang="ar-S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خراج المعلومات </a:t>
            </a:r>
            <a:r>
              <a:rPr lang="ar-S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؟</a:t>
            </a:r>
            <a:endParaRPr lang="ar-SA" sz="4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صورة 7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85682">
            <a:off x="78393" y="3530539"/>
            <a:ext cx="2232668" cy="22326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0425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b="1" cap="all" dirty="0" smtClean="0">
                <a:ln w="9000" cmpd="sng">
                  <a:noFill/>
                  <a:prstDash val="solid"/>
                </a:ln>
                <a:solidFill>
                  <a:prstClr val="white"/>
                </a:solidFill>
                <a:effectLst>
                  <a:glow rad="2286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cs typeface="AGA Aladdin Regular" pitchFamily="2" charset="-78"/>
              </a:rPr>
              <a:t>الجزء العملي 2:</a:t>
            </a:r>
            <a:endParaRPr lang="ar-SA" sz="7200" b="1" cap="all" dirty="0">
              <a:ln w="9000" cmpd="sng">
                <a:noFill/>
                <a:prstDash val="solid"/>
              </a:ln>
              <a:solidFill>
                <a:prstClr val="white"/>
              </a:solidFill>
              <a:effectLst>
                <a:glow rad="228600">
                  <a:prstClr val="black">
                    <a:alpha val="4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cs typeface="AGA Aladdin Regular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5994000"/>
            <a:ext cx="9144000" cy="864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800" b="1" cap="all" dirty="0">
              <a:ln w="9000" cmpd="sng">
                <a:noFill/>
                <a:prstDash val="solid"/>
              </a:ln>
              <a:solidFill>
                <a:srgbClr val="FF0000"/>
              </a:solidFill>
              <a:effectLst>
                <a:glow rad="228600">
                  <a:prstClr val="black">
                    <a:alpha val="4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cs typeface="AGA Aladdin Regular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-8238" y="2895600"/>
            <a:ext cx="9144000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n-US" sz="48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msgbox</a:t>
            </a:r>
            <a:endParaRPr lang="ar-SA" sz="4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صورة 7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85682">
            <a:off x="78393" y="3530539"/>
            <a:ext cx="2232668" cy="22326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6587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b="1" cap="all" dirty="0" smtClean="0">
                <a:ln w="9000" cmpd="sng">
                  <a:noFill/>
                  <a:prstDash val="solid"/>
                </a:ln>
                <a:solidFill>
                  <a:prstClr val="white"/>
                </a:solidFill>
                <a:effectLst>
                  <a:glow rad="2286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cs typeface="AGA Aladdin Regular" pitchFamily="2" charset="-78"/>
              </a:rPr>
              <a:t>الجزء العملي 2:</a:t>
            </a:r>
            <a:endParaRPr lang="ar-SA" sz="7200" b="1" cap="all" dirty="0">
              <a:ln w="9000" cmpd="sng">
                <a:noFill/>
                <a:prstDash val="solid"/>
              </a:ln>
              <a:solidFill>
                <a:prstClr val="white"/>
              </a:solidFill>
              <a:effectLst>
                <a:glow rad="228600">
                  <a:prstClr val="black">
                    <a:alpha val="4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cs typeface="AGA Aladdin Regular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5994000"/>
            <a:ext cx="9144000" cy="864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800" b="1" cap="all" dirty="0">
              <a:ln w="9000" cmpd="sng">
                <a:noFill/>
                <a:prstDash val="solid"/>
              </a:ln>
              <a:solidFill>
                <a:srgbClr val="FF0000"/>
              </a:solidFill>
              <a:effectLst>
                <a:glow rad="228600">
                  <a:prstClr val="black">
                    <a:alpha val="4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cs typeface="AGA Aladdin Regular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-28832" y="2795209"/>
            <a:ext cx="9144000" cy="830997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ماهي فوائد المصفوفات؟</a:t>
            </a:r>
            <a:endParaRPr lang="ar-SA" sz="4800" b="1" dirty="0" smtClean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صورة 9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85682">
            <a:off x="78393" y="3530539"/>
            <a:ext cx="2232668" cy="22326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672975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www.themegallery.com</a:t>
            </a:r>
            <a:endParaRPr lang="en-US" dirty="0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LOGO</a:t>
            </a:r>
            <a:endParaRPr lang="en-US" dirty="0"/>
          </a:p>
        </p:txBody>
      </p:sp>
      <p:sp>
        <p:nvSpPr>
          <p:cNvPr id="4" name="مستطيل 3"/>
          <p:cNvSpPr/>
          <p:nvPr/>
        </p:nvSpPr>
        <p:spPr>
          <a:xfrm>
            <a:off x="0" y="0"/>
            <a:ext cx="9144000" cy="864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SA" sz="7200" b="1" cap="all" dirty="0" smtClean="0">
                <a:ln w="9000" cmpd="sng">
                  <a:noFill/>
                  <a:prstDash val="solid"/>
                </a:ln>
                <a:solidFill>
                  <a:prstClr val="white"/>
                </a:solidFill>
                <a:effectLst>
                  <a:glow rad="228600">
                    <a:prstClr val="black">
                      <a:alpha val="40000"/>
                    </a:prst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cs typeface="AGA Aladdin Regular" pitchFamily="2" charset="-78"/>
              </a:rPr>
              <a:t>الجزء العملي 2:</a:t>
            </a:r>
            <a:endParaRPr lang="ar-SA" sz="7200" b="1" cap="all" dirty="0">
              <a:ln w="9000" cmpd="sng">
                <a:noFill/>
                <a:prstDash val="solid"/>
              </a:ln>
              <a:solidFill>
                <a:prstClr val="white"/>
              </a:solidFill>
              <a:effectLst>
                <a:glow rad="228600">
                  <a:prstClr val="black">
                    <a:alpha val="4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cs typeface="AGA Aladdin Regular" pitchFamily="2" charset="-78"/>
            </a:endParaRPr>
          </a:p>
        </p:txBody>
      </p:sp>
      <p:sp>
        <p:nvSpPr>
          <p:cNvPr id="6" name="مستطيل 5"/>
          <p:cNvSpPr/>
          <p:nvPr/>
        </p:nvSpPr>
        <p:spPr>
          <a:xfrm>
            <a:off x="0" y="5994000"/>
            <a:ext cx="9144000" cy="864000"/>
          </a:xfrm>
          <a:prstGeom prst="rect">
            <a:avLst/>
          </a:prstGeom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 sz="4800" b="1" cap="all" dirty="0">
              <a:ln w="9000" cmpd="sng">
                <a:noFill/>
                <a:prstDash val="solid"/>
              </a:ln>
              <a:solidFill>
                <a:srgbClr val="FF0000"/>
              </a:solidFill>
              <a:effectLst>
                <a:glow rad="228600">
                  <a:prstClr val="black">
                    <a:alpha val="40000"/>
                  </a:prstClr>
                </a:glow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cs typeface="AGA Aladdin Regular" pitchFamily="2" charset="-78"/>
            </a:endParaRPr>
          </a:p>
        </p:txBody>
      </p:sp>
      <p:sp>
        <p:nvSpPr>
          <p:cNvPr id="7" name="مستطيل 6"/>
          <p:cNvSpPr/>
          <p:nvPr/>
        </p:nvSpPr>
        <p:spPr>
          <a:xfrm>
            <a:off x="-10297" y="2459485"/>
            <a:ext cx="9144000" cy="156966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ar-SA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1-توفير الوقت والجهد</a:t>
            </a:r>
          </a:p>
          <a:p>
            <a:pPr algn="ctr"/>
            <a:r>
              <a:rPr lang="ar-SA" sz="4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 تصغير حجم البرنامج</a:t>
            </a:r>
            <a:endParaRPr lang="ar-SA" sz="48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8" name="صورة 7" descr="VisualStudi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 rot="20785682">
            <a:off x="78393" y="3530539"/>
            <a:ext cx="2232668" cy="223266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38745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10541</TotalTime>
  <Words>501</Words>
  <Application>Microsoft Office PowerPoint</Application>
  <PresentationFormat>عرض على الشاشة (3:4)‏</PresentationFormat>
  <Paragraphs>108</Paragraphs>
  <Slides>20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20</vt:i4>
      </vt:variant>
    </vt:vector>
  </HeadingPairs>
  <TitlesOfParts>
    <vt:vector size="21" baseType="lpstr">
      <vt:lpstr>انقلاب</vt:lpstr>
      <vt:lpstr>بسم الله الرحمن الرحيم</vt:lpstr>
      <vt:lpstr>تقييم  الكتاب + ملف الإنجاز</vt:lpstr>
      <vt:lpstr>أسئلة في الدرس السابق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Guilddesign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Sung Ha, Park</dc:creator>
  <cp:lastModifiedBy>SCE March 13 201</cp:lastModifiedBy>
  <cp:revision>671</cp:revision>
  <dcterms:created xsi:type="dcterms:W3CDTF">2005-01-04T06:40:58Z</dcterms:created>
  <dcterms:modified xsi:type="dcterms:W3CDTF">2016-03-30T22:05:23Z</dcterms:modified>
</cp:coreProperties>
</file>