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340" r:id="rId2"/>
    <p:sldId id="403" r:id="rId3"/>
    <p:sldId id="404" r:id="rId4"/>
    <p:sldId id="550" r:id="rId5"/>
    <p:sldId id="566" r:id="rId6"/>
    <p:sldId id="552" r:id="rId7"/>
    <p:sldId id="553" r:id="rId8"/>
    <p:sldId id="554" r:id="rId9"/>
    <p:sldId id="557" r:id="rId10"/>
    <p:sldId id="564" r:id="rId11"/>
    <p:sldId id="567" r:id="rId12"/>
    <p:sldId id="565" r:id="rId13"/>
    <p:sldId id="568" r:id="rId14"/>
    <p:sldId id="569" r:id="rId15"/>
    <p:sldId id="570" r:id="rId16"/>
    <p:sldId id="572" r:id="rId17"/>
    <p:sldId id="571" r:id="rId18"/>
    <p:sldId id="545" r:id="rId19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D0938"/>
    <a:srgbClr val="33CCFF"/>
    <a:srgbClr val="079F20"/>
    <a:srgbClr val="333399"/>
    <a:srgbClr val="800000"/>
    <a:srgbClr val="CC3300"/>
    <a:srgbClr val="03091B"/>
    <a:srgbClr val="FFFFCC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598" autoAdjust="0"/>
  </p:normalViewPr>
  <p:slideViewPr>
    <p:cSldViewPr>
      <p:cViewPr>
        <p:scale>
          <a:sx n="77" d="100"/>
          <a:sy n="77" d="100"/>
        </p:scale>
        <p:origin x="-11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E5C31F-8D0F-42B1-BEEF-CFD0805550FB}" type="datetimeFigureOut">
              <a:rPr lang="ar-SA" smtClean="0"/>
              <a:pPr/>
              <a:t>12/06/37</a:t>
            </a:fld>
            <a:endParaRPr lang="ar-S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02A991F-4B84-4884-A689-04E13592E4F3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0839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857272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ar-SA" sz="6600" dirty="0" smtClean="0">
                <a:solidFill>
                  <a:srgbClr val="002060"/>
                </a:solidFill>
                <a:cs typeface="Akhbar MT" pitchFamily="2" charset="-78"/>
              </a:rPr>
              <a:t>بسم الله الرحمن الرحيم</a:t>
            </a:r>
            <a:endParaRPr lang="ar-SA" sz="6600" dirty="0">
              <a:solidFill>
                <a:srgbClr val="002060"/>
              </a:solidFill>
              <a:cs typeface="Akhbar MT" pitchFamily="2" charset="-78"/>
            </a:endParaRPr>
          </a:p>
        </p:txBody>
      </p:sp>
      <p:pic>
        <p:nvPicPr>
          <p:cNvPr id="11267" name="صورة 7" descr="c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79613"/>
            <a:ext cx="8477247" cy="4135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268" name="مربع نص 9"/>
          <p:cNvSpPr txBox="1">
            <a:spLocks noChangeArrowheads="1"/>
          </p:cNvSpPr>
          <p:nvPr/>
        </p:nvSpPr>
        <p:spPr bwMode="auto">
          <a:xfrm>
            <a:off x="1142976" y="5214950"/>
            <a:ext cx="7715304" cy="707886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ar-SA" sz="4000" dirty="0">
                <a:solidFill>
                  <a:schemeClr val="bg1"/>
                </a:solidFill>
              </a:rPr>
              <a:t>             </a:t>
            </a:r>
            <a:r>
              <a:rPr lang="ar-SA" sz="4000" dirty="0">
                <a:solidFill>
                  <a:srgbClr val="002060"/>
                </a:solidFill>
              </a:rPr>
              <a:t>كُن ذا أثَر وأَسعِد </a:t>
            </a:r>
            <a:r>
              <a:rPr lang="ar-SA" sz="4000" dirty="0">
                <a:solidFill>
                  <a:srgbClr val="FF0066"/>
                </a:solidFill>
              </a:rPr>
              <a:t>تُسعَد </a:t>
            </a:r>
            <a:r>
              <a:rPr lang="ar-SA" sz="4000" dirty="0">
                <a:solidFill>
                  <a:srgbClr val="002060"/>
                </a:solidFill>
              </a:rPr>
              <a:t>,, = )</a:t>
            </a:r>
          </a:p>
        </p:txBody>
      </p:sp>
      <p:pic>
        <p:nvPicPr>
          <p:cNvPr id="5" name="صورة 4" descr="TuV3Aot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029200"/>
            <a:ext cx="1657350" cy="1657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مدخل: للأذكياء فقط 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990600" y="838200"/>
            <a:ext cx="6248400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نتذكر معاً خصائص الأدوات التالية كم</a:t>
            </a:r>
            <a:r>
              <a:rPr lang="ar-SA" sz="3200" b="1" dirty="0">
                <a:solidFill>
                  <a:schemeClr val="bg1"/>
                </a:solidFill>
              </a:rPr>
              <a:t>ا</a:t>
            </a:r>
            <a:r>
              <a:rPr lang="ar-SA" sz="3200" b="1" dirty="0" smtClean="0">
                <a:solidFill>
                  <a:schemeClr val="bg1"/>
                </a:solidFill>
              </a:rPr>
              <a:t> طبقناها في </a:t>
            </a:r>
            <a:r>
              <a:rPr lang="ar-SA" sz="3200" b="1" dirty="0" smtClean="0">
                <a:solidFill>
                  <a:schemeClr val="accent3"/>
                </a:solidFill>
              </a:rPr>
              <a:t>التدريب الأول </a:t>
            </a:r>
            <a:r>
              <a:rPr lang="ar-SA" sz="3200" b="1" dirty="0" smtClean="0">
                <a:solidFill>
                  <a:schemeClr val="bg1"/>
                </a:solidFill>
              </a:rPr>
              <a:t>: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077465" y="2718264"/>
            <a:ext cx="27432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text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096000" y="3352800"/>
            <a:ext cx="27432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items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096000" y="4038600"/>
            <a:ext cx="27432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font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124832" y="4800599"/>
            <a:ext cx="27432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Fore color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172200" y="5486400"/>
            <a:ext cx="27432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Right to left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" y="3314699"/>
            <a:ext cx="3506724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مدخل: للأذكياء فقط 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990600" y="838200"/>
            <a:ext cx="74676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accent3"/>
                </a:solidFill>
              </a:rPr>
              <a:t>نتذكر معاً خصائص الأدوات التالية كم</a:t>
            </a:r>
            <a:r>
              <a:rPr lang="ar-SA" sz="3200" b="1" dirty="0">
                <a:solidFill>
                  <a:schemeClr val="accent3"/>
                </a:solidFill>
              </a:rPr>
              <a:t>ا</a:t>
            </a:r>
            <a:r>
              <a:rPr lang="ar-SA" sz="3200" b="1" dirty="0" smtClean="0">
                <a:solidFill>
                  <a:schemeClr val="accent3"/>
                </a:solidFill>
              </a:rPr>
              <a:t> طبقناها في التدريب الأول :</a:t>
            </a:r>
            <a:endParaRPr lang="ar-SA" sz="3200" b="1" dirty="0">
              <a:solidFill>
                <a:schemeClr val="accent3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065108" y="1993612"/>
            <a:ext cx="2743200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text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096000" y="2747429"/>
            <a:ext cx="2743200" cy="584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items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124832" y="4614915"/>
            <a:ext cx="2743200" cy="5847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font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124832" y="5257800"/>
            <a:ext cx="2743200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Fore color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124832" y="5922894"/>
            <a:ext cx="274320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Right to left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52400" y="2005968"/>
            <a:ext cx="577266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لإظهار عنوان النموذج او نص داخل </a:t>
            </a:r>
            <a:r>
              <a:rPr lang="ar-SA" sz="3200" b="1" dirty="0" err="1" smtClean="0">
                <a:solidFill>
                  <a:schemeClr val="bg1"/>
                </a:solidFill>
              </a:rPr>
              <a:t>الآداة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52400" y="2793595"/>
            <a:ext cx="5772664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لكتابة قائمة ويستخدم بأداة </a:t>
            </a:r>
            <a:r>
              <a:rPr lang="en-US" sz="3200" b="1" dirty="0" smtClean="0">
                <a:solidFill>
                  <a:schemeClr val="bg1"/>
                </a:solidFill>
              </a:rPr>
              <a:t> list box </a:t>
            </a:r>
            <a:r>
              <a:rPr lang="ar-SA" sz="3200" b="1" dirty="0" smtClean="0">
                <a:solidFill>
                  <a:schemeClr val="bg1"/>
                </a:solidFill>
              </a:rPr>
              <a:t>و </a:t>
            </a:r>
            <a:r>
              <a:rPr lang="en-US" sz="3200" b="1" dirty="0" smtClean="0">
                <a:solidFill>
                  <a:schemeClr val="bg1"/>
                </a:solidFill>
              </a:rPr>
              <a:t>combo box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892643" y="4614915"/>
            <a:ext cx="382853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لتغيير نوع وحجم الخط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971800" y="5257800"/>
            <a:ext cx="27432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لتغيير لون الخط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685800" y="5943600"/>
            <a:ext cx="50292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لتغيير اتجاه النص من اليمين لليسار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6096000" y="3429000"/>
            <a:ext cx="2942968" cy="107721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Back ground image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045042" y="3921443"/>
            <a:ext cx="382853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لإدراج خلفية للنموذج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3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بعض 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بيسك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49580" y="838200"/>
            <a:ext cx="7937219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قبل القيام بكتابة اوامر </a:t>
            </a:r>
            <a:r>
              <a:rPr lang="ar-SA" sz="3200" b="1" dirty="0" err="1" smtClean="0">
                <a:solidFill>
                  <a:schemeClr val="bg1"/>
                </a:solidFill>
              </a:rPr>
              <a:t>واكواد</a:t>
            </a:r>
            <a:r>
              <a:rPr lang="ar-SA" sz="3200" b="1" dirty="0" smtClean="0">
                <a:solidFill>
                  <a:schemeClr val="bg1"/>
                </a:solidFill>
              </a:rPr>
              <a:t> البرنامج لابد من الإلمام ببعض الأوامر الخاصة به وهي </a:t>
            </a:r>
            <a:r>
              <a:rPr lang="ar-SA" sz="3200" b="1" dirty="0" smtClean="0">
                <a:solidFill>
                  <a:schemeClr val="accent3"/>
                </a:solidFill>
              </a:rPr>
              <a:t>5 اوامر :</a:t>
            </a:r>
            <a:endParaRPr lang="ar-SA" sz="3200" b="1" dirty="0">
              <a:solidFill>
                <a:schemeClr val="accent3"/>
              </a:solidFill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58838"/>
            <a:ext cx="1499162" cy="14991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مربع نص 5"/>
          <p:cNvSpPr txBox="1"/>
          <p:nvPr/>
        </p:nvSpPr>
        <p:spPr>
          <a:xfrm>
            <a:off x="2286000" y="2034801"/>
            <a:ext cx="657173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1- </a:t>
            </a:r>
            <a:r>
              <a:rPr lang="ar-SA" sz="3200" b="1" dirty="0" smtClean="0">
                <a:solidFill>
                  <a:srgbClr val="FF0000"/>
                </a:solidFill>
              </a:rPr>
              <a:t>اوامر إدخال </a:t>
            </a:r>
            <a:r>
              <a:rPr lang="ar-SA" sz="3200" b="1" dirty="0" smtClean="0">
                <a:solidFill>
                  <a:schemeClr val="bg1"/>
                </a:solidFill>
              </a:rPr>
              <a:t>البيانات </a:t>
            </a:r>
            <a:r>
              <a:rPr lang="ar-SA" sz="3200" b="1" dirty="0" smtClean="0">
                <a:solidFill>
                  <a:srgbClr val="FF0000"/>
                </a:solidFill>
              </a:rPr>
              <a:t>وإخراج </a:t>
            </a:r>
            <a:r>
              <a:rPr lang="ar-SA" sz="3200" b="1" dirty="0" smtClean="0">
                <a:solidFill>
                  <a:schemeClr val="bg1"/>
                </a:solidFill>
              </a:rPr>
              <a:t>المعلومات :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527995" y="2971800"/>
            <a:ext cx="748214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1- اوامر إدخال </a:t>
            </a:r>
            <a:r>
              <a:rPr lang="ar-SA" sz="3600" b="1" dirty="0" err="1" smtClean="0">
                <a:solidFill>
                  <a:schemeClr val="bg1"/>
                </a:solidFill>
              </a:rPr>
              <a:t>اللبيانات</a:t>
            </a:r>
            <a:r>
              <a:rPr lang="ar-SA" sz="3600" b="1" dirty="0" smtClean="0">
                <a:solidFill>
                  <a:schemeClr val="bg1"/>
                </a:solidFill>
              </a:rPr>
              <a:t> : </a:t>
            </a:r>
            <a:r>
              <a:rPr lang="ar-SA" sz="3600" b="1" dirty="0" smtClean="0">
                <a:solidFill>
                  <a:schemeClr val="bg1"/>
                </a:solidFill>
              </a:rPr>
              <a:t>بواسطة </a:t>
            </a:r>
            <a:r>
              <a:rPr lang="ar-SA" sz="3600" b="1" dirty="0" smtClean="0">
                <a:solidFill>
                  <a:schemeClr val="bg1"/>
                </a:solidFill>
              </a:rPr>
              <a:t>الأمر </a:t>
            </a:r>
            <a:r>
              <a:rPr lang="en-US" sz="3600" b="1" dirty="0" err="1" smtClean="0">
                <a:solidFill>
                  <a:srgbClr val="FF0000"/>
                </a:solidFill>
              </a:rPr>
              <a:t>inputbox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527994" y="4419600"/>
            <a:ext cx="737710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1- اوامر إخراج المعلومات :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ar-SA" sz="3600" b="1" dirty="0" smtClean="0">
                <a:solidFill>
                  <a:schemeClr val="bg1"/>
                </a:solidFill>
              </a:rPr>
              <a:t>بواسطة الأمر </a:t>
            </a:r>
            <a:r>
              <a:rPr lang="en-US" sz="3600" b="1" dirty="0" err="1" smtClean="0">
                <a:solidFill>
                  <a:srgbClr val="FF0000"/>
                </a:solidFill>
              </a:rPr>
              <a:t>msgbox</a:t>
            </a:r>
            <a:endParaRPr lang="ar-SA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بعض 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بيسك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49580" y="838200"/>
            <a:ext cx="7937219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قبل القيام بكتابة اوامر </a:t>
            </a:r>
            <a:r>
              <a:rPr lang="ar-SA" sz="3200" b="1" dirty="0" err="1" smtClean="0">
                <a:solidFill>
                  <a:schemeClr val="bg1"/>
                </a:solidFill>
              </a:rPr>
              <a:t>واكواد</a:t>
            </a:r>
            <a:r>
              <a:rPr lang="ar-SA" sz="3200" b="1" dirty="0" smtClean="0">
                <a:solidFill>
                  <a:schemeClr val="bg1"/>
                </a:solidFill>
              </a:rPr>
              <a:t> البرنامج لابد من الإمام ببعض الأوامر الخاصة به وهي </a:t>
            </a:r>
            <a:r>
              <a:rPr lang="ar-SA" sz="3200" b="1" dirty="0" smtClean="0">
                <a:solidFill>
                  <a:schemeClr val="accent3"/>
                </a:solidFill>
              </a:rPr>
              <a:t>5 اوامر :</a:t>
            </a:r>
            <a:endParaRPr lang="ar-SA" sz="3200" b="1" dirty="0">
              <a:solidFill>
                <a:schemeClr val="accent3"/>
              </a:solidFill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58838"/>
            <a:ext cx="1499162" cy="14991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مربع نص 5"/>
          <p:cNvSpPr txBox="1"/>
          <p:nvPr/>
        </p:nvSpPr>
        <p:spPr>
          <a:xfrm>
            <a:off x="2286000" y="2034801"/>
            <a:ext cx="657173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2- </a:t>
            </a:r>
            <a:r>
              <a:rPr lang="ar-SA" sz="3200" b="1" dirty="0" smtClean="0">
                <a:solidFill>
                  <a:srgbClr val="FF0000"/>
                </a:solidFill>
              </a:rPr>
              <a:t>أمر الإسناد :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527995" y="2971800"/>
            <a:ext cx="748214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وهو تخزين قيمة معينة في متغير وقد تكون عددية او حرفية او عملية حسابية او منطقية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527994" y="4419600"/>
            <a:ext cx="737710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للأذكياء فقط ماهي صيغة الإسناد العامة لمتغير؟</a:t>
            </a:r>
            <a:endParaRPr lang="ar-SA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4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بعض 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بيسك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49580" y="838200"/>
            <a:ext cx="7937219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قبل القيام بكتابة اوامر </a:t>
            </a:r>
            <a:r>
              <a:rPr lang="ar-SA" sz="3200" b="1" dirty="0" err="1" smtClean="0">
                <a:solidFill>
                  <a:schemeClr val="bg1"/>
                </a:solidFill>
              </a:rPr>
              <a:t>واكواد</a:t>
            </a:r>
            <a:r>
              <a:rPr lang="ar-SA" sz="3200" b="1" dirty="0" smtClean="0">
                <a:solidFill>
                  <a:schemeClr val="bg1"/>
                </a:solidFill>
              </a:rPr>
              <a:t> البرنامج لابد من الإمام ببعض الأوامر الخاصة به وهي </a:t>
            </a:r>
            <a:r>
              <a:rPr lang="ar-SA" sz="3200" b="1" dirty="0" smtClean="0">
                <a:solidFill>
                  <a:schemeClr val="accent3"/>
                </a:solidFill>
              </a:rPr>
              <a:t>5 اوامر :</a:t>
            </a:r>
            <a:endParaRPr lang="ar-SA" sz="3200" b="1" dirty="0">
              <a:solidFill>
                <a:schemeClr val="accent3"/>
              </a:solidFill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58838"/>
            <a:ext cx="1499162" cy="14991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مربع نص 5"/>
          <p:cNvSpPr txBox="1"/>
          <p:nvPr/>
        </p:nvSpPr>
        <p:spPr>
          <a:xfrm>
            <a:off x="2286000" y="2034801"/>
            <a:ext cx="657173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2- </a:t>
            </a:r>
            <a:r>
              <a:rPr lang="ar-SA" sz="3200" b="1" dirty="0" smtClean="0">
                <a:solidFill>
                  <a:srgbClr val="FF0000"/>
                </a:solidFill>
              </a:rPr>
              <a:t>أمر الإسناد :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527995" y="2743200"/>
            <a:ext cx="748214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وهو تخزين قيمة معينة في متغير وقد تكون عددية او حرفية او عملية حسابية او منطقية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527994" y="4038600"/>
            <a:ext cx="752950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600" b="1" dirty="0" smtClean="0">
                <a:solidFill>
                  <a:schemeClr val="bg1"/>
                </a:solidFill>
              </a:rPr>
              <a:t>Var1=</a:t>
            </a:r>
            <a:r>
              <a:rPr lang="en-US" sz="3600" b="1" dirty="0" smtClean="0">
                <a:solidFill>
                  <a:srgbClr val="FF0000"/>
                </a:solidFill>
              </a:rPr>
              <a:t>value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527995" y="4758673"/>
            <a:ext cx="7529507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600" b="1" dirty="0" smtClean="0">
                <a:solidFill>
                  <a:schemeClr val="bg1"/>
                </a:solidFill>
              </a:rPr>
              <a:t>Var1</a:t>
            </a:r>
            <a:r>
              <a:rPr lang="ar-SA" sz="3600" b="1" dirty="0" smtClean="0">
                <a:solidFill>
                  <a:schemeClr val="bg1"/>
                </a:solidFill>
              </a:rPr>
              <a:t>=اسم المتغير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algn="ctr" rtl="1"/>
            <a:r>
              <a:rPr lang="en-US" sz="3600" b="1" dirty="0" smtClean="0">
                <a:solidFill>
                  <a:srgbClr val="FF0000"/>
                </a:solidFill>
              </a:rPr>
              <a:t>Value</a:t>
            </a:r>
            <a:r>
              <a:rPr lang="ar-SA" sz="3600" b="1" dirty="0" smtClean="0">
                <a:solidFill>
                  <a:srgbClr val="FF0000"/>
                </a:solidFill>
              </a:rPr>
              <a:t>= قيمة المتغير</a:t>
            </a:r>
            <a:endParaRPr lang="ar-SA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9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بعض 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بيسك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49580" y="838200"/>
            <a:ext cx="7937219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قبل القيام بكتابة اوامر </a:t>
            </a:r>
            <a:r>
              <a:rPr lang="ar-SA" sz="3200" b="1" dirty="0" err="1" smtClean="0">
                <a:solidFill>
                  <a:schemeClr val="bg1"/>
                </a:solidFill>
              </a:rPr>
              <a:t>واكواد</a:t>
            </a:r>
            <a:r>
              <a:rPr lang="ar-SA" sz="3200" b="1" dirty="0" smtClean="0">
                <a:solidFill>
                  <a:schemeClr val="bg1"/>
                </a:solidFill>
              </a:rPr>
              <a:t> البرنامج لابد من الإمام ببعض الأوامر الخاصة به وهي </a:t>
            </a:r>
            <a:r>
              <a:rPr lang="ar-SA" sz="3200" b="1" dirty="0" smtClean="0">
                <a:solidFill>
                  <a:srgbClr val="FF0000"/>
                </a:solidFill>
              </a:rPr>
              <a:t>5 اوامر </a:t>
            </a:r>
            <a:r>
              <a:rPr lang="ar-SA" sz="3200" b="1" dirty="0" smtClean="0">
                <a:solidFill>
                  <a:schemeClr val="accent3"/>
                </a:solidFill>
              </a:rPr>
              <a:t>:</a:t>
            </a:r>
            <a:endParaRPr lang="ar-SA" sz="3200" b="1" dirty="0">
              <a:solidFill>
                <a:schemeClr val="accent3"/>
              </a:solidFill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58838"/>
            <a:ext cx="1499162" cy="14991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مربع نص 5"/>
          <p:cNvSpPr txBox="1"/>
          <p:nvPr/>
        </p:nvSpPr>
        <p:spPr>
          <a:xfrm>
            <a:off x="2286000" y="2034801"/>
            <a:ext cx="657173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3- </a:t>
            </a:r>
            <a:r>
              <a:rPr lang="ar-SA" sz="3200" b="1" dirty="0" smtClean="0">
                <a:solidFill>
                  <a:srgbClr val="FF0000"/>
                </a:solidFill>
              </a:rPr>
              <a:t>المصفوفات: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527995" y="2743200"/>
            <a:ext cx="748214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هي مجموعة من المتغيرات لها </a:t>
            </a:r>
            <a:r>
              <a:rPr lang="ar-SA" sz="3600" b="1" dirty="0" err="1" smtClean="0">
                <a:solidFill>
                  <a:schemeClr val="bg1"/>
                </a:solidFill>
              </a:rPr>
              <a:t>الإسم</a:t>
            </a:r>
            <a:r>
              <a:rPr lang="ar-SA" sz="3600" b="1" dirty="0" smtClean="0">
                <a:solidFill>
                  <a:schemeClr val="bg1"/>
                </a:solidFill>
              </a:rPr>
              <a:t> نفسه ونوع البيانات نفسه ويتم تعريفها في جملة واحدة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527994" y="4038600"/>
            <a:ext cx="752950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rgbClr val="FF0000"/>
                </a:solidFill>
              </a:rPr>
              <a:t>فوائد المصفوفات: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527995" y="4758673"/>
            <a:ext cx="7529507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1- توفير الوقت والجهد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2-تصغير حجم البرنامج .</a:t>
            </a:r>
            <a:endParaRPr lang="ar-SA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04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بعض 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بيسك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49580" y="838200"/>
            <a:ext cx="7937219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قبل القيام بكتابة اوامر </a:t>
            </a:r>
            <a:r>
              <a:rPr lang="ar-SA" sz="3200" b="1" dirty="0" err="1" smtClean="0">
                <a:solidFill>
                  <a:schemeClr val="bg1"/>
                </a:solidFill>
              </a:rPr>
              <a:t>واكواد</a:t>
            </a:r>
            <a:r>
              <a:rPr lang="ar-SA" sz="3200" b="1" dirty="0" smtClean="0">
                <a:solidFill>
                  <a:schemeClr val="bg1"/>
                </a:solidFill>
              </a:rPr>
              <a:t> البرنامج لابد من الإمام ببعض الأوامر الخاصة به وهي </a:t>
            </a:r>
            <a:r>
              <a:rPr lang="ar-SA" sz="3200" b="1" dirty="0" smtClean="0">
                <a:solidFill>
                  <a:srgbClr val="FF0000"/>
                </a:solidFill>
              </a:rPr>
              <a:t>5 اوامر </a:t>
            </a:r>
            <a:r>
              <a:rPr lang="ar-SA" sz="3200" b="1" dirty="0" smtClean="0">
                <a:solidFill>
                  <a:schemeClr val="accent3"/>
                </a:solidFill>
              </a:rPr>
              <a:t>:</a:t>
            </a:r>
            <a:endParaRPr lang="ar-SA" sz="3200" b="1" dirty="0">
              <a:solidFill>
                <a:schemeClr val="accent3"/>
              </a:solidFill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58838"/>
            <a:ext cx="1499162" cy="14991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مربع نص 10"/>
          <p:cNvSpPr txBox="1"/>
          <p:nvPr/>
        </p:nvSpPr>
        <p:spPr>
          <a:xfrm>
            <a:off x="807246" y="2286000"/>
            <a:ext cx="7529507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يتبقى أمران سنتعرف عليهم الحصة القادمة بالتفصيل ،، = )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834019" y="3638729"/>
            <a:ext cx="7529507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من تذكر الأوامر ال3 السابقة بصورة </a:t>
            </a:r>
            <a:r>
              <a:rPr lang="ar-SA" sz="3600" b="1" dirty="0" err="1" smtClean="0">
                <a:solidFill>
                  <a:schemeClr val="bg1"/>
                </a:solidFill>
              </a:rPr>
              <a:t>سريعه</a:t>
            </a:r>
            <a:r>
              <a:rPr lang="ar-SA" sz="3600" b="1" dirty="0" smtClean="0">
                <a:solidFill>
                  <a:schemeClr val="bg1"/>
                </a:solidFill>
              </a:rPr>
              <a:t> </a:t>
            </a:r>
          </a:p>
          <a:p>
            <a:pPr algn="ctr" rtl="1"/>
            <a:r>
              <a:rPr lang="ar-SA" sz="3600" b="1" dirty="0" smtClean="0">
                <a:solidFill>
                  <a:schemeClr val="bg1"/>
                </a:solidFill>
              </a:rPr>
              <a:t>#</a:t>
            </a:r>
            <a:r>
              <a:rPr lang="ar-SA" sz="3600" b="1" dirty="0" smtClean="0">
                <a:solidFill>
                  <a:srgbClr val="FF0000"/>
                </a:solidFill>
              </a:rPr>
              <a:t>أسرع </a:t>
            </a:r>
            <a:r>
              <a:rPr lang="ar-SA" sz="3600" b="1" dirty="0" err="1" smtClean="0">
                <a:solidFill>
                  <a:srgbClr val="FF0000"/>
                </a:solidFill>
              </a:rPr>
              <a:t>أجابة</a:t>
            </a:r>
            <a:r>
              <a:rPr lang="ar-SA" sz="3600" b="1" dirty="0" smtClean="0">
                <a:solidFill>
                  <a:srgbClr val="FF0000"/>
                </a:solidFill>
              </a:rPr>
              <a:t> +1/2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34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30098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الجزء العملي</a:t>
            </a:r>
          </a:p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(تصميم برنامج حساب مساحة المستطيل)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صورة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t="13672" r="45359" b="21875"/>
          <a:stretch>
            <a:fillRect/>
          </a:stretch>
        </p:blipFill>
        <p:spPr bwMode="auto">
          <a:xfrm>
            <a:off x="1371600" y="1479299"/>
            <a:ext cx="7010399" cy="4419600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2400" y="2953265"/>
            <a:ext cx="3581400" cy="23386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كود البرنامج والذي من خلاله سيعمل البرنامج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1" i="0" u="none" strike="noStrike" cap="none" normalizeH="0" baseline="0" noProof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من تشرح المقصود بالأوامر</a:t>
            </a:r>
            <a:r>
              <a:rPr kumimoji="0" lang="ar-SA" b="1" i="0" u="none" strike="noStrike" cap="none" normalizeH="0" noProof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 التالية </a:t>
            </a:r>
            <a:r>
              <a:rPr kumimoji="0" lang="ar-SA" b="1" i="0" u="none" strike="noStrike" cap="none" normalizeH="0" noProof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؟</a:t>
            </a:r>
            <a:endParaRPr kumimoji="0" lang="ar-SA" b="1" i="0" u="none" strike="noStrike" cap="none" normalizeH="0" baseline="0" noProof="1" smtClean="0">
              <a:ln>
                <a:noFill/>
              </a:ln>
              <a:solidFill>
                <a:srgbClr val="0000FF"/>
              </a:solidFill>
              <a:effectLst/>
              <a:latin typeface="Courier New" pitchFamily="49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Dim</a:t>
            </a: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a </a:t>
            </a: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As</a:t>
            </a: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Integer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Dim</a:t>
            </a: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 b </a:t>
            </a: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As</a:t>
            </a: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Integer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a = TextBox1.Text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b = TextBox2.Text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Arial" pitchFamily="34" charset="0"/>
                <a:cs typeface="Arial" pitchFamily="34" charset="0"/>
              </a:rPr>
              <a:t>TextBox3.Text = a * b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0" y="6019800"/>
            <a:ext cx="9144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ننتقل للتطبيق العملي خلال البرنامج </a:t>
            </a:r>
            <a:r>
              <a:rPr lang="ar-S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#ركّزي</a:t>
            </a:r>
            <a:endParaRPr lang="ar-SA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23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0" y="2438400"/>
            <a:ext cx="548640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تمّ بحمد الله </a:t>
            </a:r>
            <a:endParaRPr lang="ar-SA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ar-SA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لاتنسونا</a:t>
            </a:r>
            <a:r>
              <a:rPr lang="ar-S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من صالح دعائكم أ/ آمال ناهس العتيبي</a:t>
            </a:r>
          </a:p>
          <a:p>
            <a:pPr algn="ctr" rtl="1"/>
            <a:r>
              <a:rPr lang="ar-S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لمتابعة الدروس وتحميلها من </a:t>
            </a:r>
            <a:r>
              <a:rPr lang="ar-SA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هنا :</a:t>
            </a:r>
            <a:endParaRPr lang="ar-SA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https://twitter.com/AMAALNAHES</a:t>
            </a:r>
            <a:endParaRPr lang="ar-SA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صورة 7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5987781" y="882382"/>
            <a:ext cx="2638857" cy="26388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صورة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t="13672" r="45359" b="21875"/>
          <a:stretch>
            <a:fillRect/>
          </a:stretch>
        </p:blipFill>
        <p:spPr bwMode="auto">
          <a:xfrm>
            <a:off x="5859409" y="4191000"/>
            <a:ext cx="2895600" cy="21912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1538" y="5429264"/>
            <a:ext cx="7467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SA" b="1" dirty="0" smtClean="0"/>
              <a:t>تقييم </a:t>
            </a:r>
            <a:br>
              <a:rPr lang="ar-SA" b="1" dirty="0" smtClean="0"/>
            </a:br>
            <a:r>
              <a:rPr lang="ar-SA" b="1" dirty="0" smtClean="0"/>
              <a:t>الكتاب </a:t>
            </a:r>
            <a:r>
              <a:rPr lang="ar-SA" b="1" dirty="0" smtClean="0">
                <a:solidFill>
                  <a:schemeClr val="tx1"/>
                </a:solidFill>
              </a:rPr>
              <a:t>+</a:t>
            </a:r>
            <a:r>
              <a:rPr lang="ar-SA" b="1" dirty="0" smtClean="0"/>
              <a:t> ملف الإنجاز</a:t>
            </a:r>
            <a:endParaRPr lang="ar-SA" b="1" dirty="0"/>
          </a:p>
        </p:txBody>
      </p:sp>
      <p:pic>
        <p:nvPicPr>
          <p:cNvPr id="4" name="صورة 3" descr="di7o7My7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0"/>
            <a:ext cx="5286388" cy="52863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57224" y="5286388"/>
            <a:ext cx="7467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b="1" dirty="0" smtClean="0"/>
              <a:t>أسئلة في الدرس </a:t>
            </a:r>
            <a:r>
              <a:rPr lang="ar-SA" b="1" dirty="0" smtClean="0">
                <a:solidFill>
                  <a:srgbClr val="FF0000"/>
                </a:solidFill>
              </a:rPr>
              <a:t>السابق</a:t>
            </a:r>
            <a:endParaRPr lang="ar-SA" b="1" dirty="0">
              <a:solidFill>
                <a:srgbClr val="FF0000"/>
              </a:solidFill>
            </a:endParaRPr>
          </a:p>
        </p:txBody>
      </p:sp>
      <p:pic>
        <p:nvPicPr>
          <p:cNvPr id="3" name="صورة 2" descr="students-clip-art-Girl_1_Writer_Aubur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28600"/>
            <a:ext cx="4009909" cy="50476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الجزء العملي </a:t>
            </a:r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2:</a:t>
            </a:r>
            <a:endParaRPr lang="ar-SA" sz="7200" b="1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599400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0" y="1219200"/>
            <a:ext cx="9144000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ماهي طريقة تشغيل برنامج الفيجول بيسك ستوديو ؟</a:t>
            </a:r>
            <a:endParaRPr lang="ar-SA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230795" y="2135793"/>
            <a:ext cx="2232668" cy="2232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الجزء العملي </a:t>
            </a:r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2:</a:t>
            </a:r>
            <a:endParaRPr lang="ar-SA" sz="7200" b="1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599400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0" y="1219200"/>
            <a:ext cx="9144000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ماهي طريقة تشغيل برنامج الفيجول بيسك ستوديو ؟</a:t>
            </a:r>
            <a:endParaRPr lang="ar-SA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3048000"/>
            <a:ext cx="914400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914400" rtl="1">
              <a:buFont typeface="+mj-lt"/>
              <a:buAutoNum type="arabicPeriod"/>
            </a:pPr>
            <a:r>
              <a:rPr lang="ar-SA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إبدأ</a:t>
            </a:r>
            <a:endParaRPr lang="ar-SA" sz="4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rtl="1">
              <a:buFont typeface="+mj-lt"/>
              <a:buAutoNum type="arabicPeriod"/>
            </a:pPr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كافة البرامج</a:t>
            </a:r>
          </a:p>
          <a:p>
            <a:pPr marL="914400" indent="-914400" rtl="1"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visual studio</a:t>
            </a:r>
            <a:endParaRPr lang="ar-SA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230795" y="2135793"/>
            <a:ext cx="2232668" cy="2232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297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قومي بالتعرف على واجهة البرنامج كما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درستيها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7143106" y="1025657"/>
            <a:ext cx="1813436" cy="18134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 cstate="print"/>
          <a:srcRect l="1757" b="22917"/>
          <a:stretch>
            <a:fillRect/>
          </a:stretch>
        </p:blipFill>
        <p:spPr bwMode="auto">
          <a:xfrm>
            <a:off x="0" y="76200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سهم لأعلى 10"/>
          <p:cNvSpPr/>
          <p:nvPr/>
        </p:nvSpPr>
        <p:spPr>
          <a:xfrm rot="5400000">
            <a:off x="7010400" y="28956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سهم لأعلى 11"/>
          <p:cNvSpPr/>
          <p:nvPr/>
        </p:nvSpPr>
        <p:spPr>
          <a:xfrm rot="16200000">
            <a:off x="1866900" y="40767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سهم لأعلى 12"/>
          <p:cNvSpPr/>
          <p:nvPr/>
        </p:nvSpPr>
        <p:spPr>
          <a:xfrm rot="16200000">
            <a:off x="3390900" y="31623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سهم لأعلى 13"/>
          <p:cNvSpPr/>
          <p:nvPr/>
        </p:nvSpPr>
        <p:spPr>
          <a:xfrm rot="5400000">
            <a:off x="6743700" y="54483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سهم لأعلى 14"/>
          <p:cNvSpPr/>
          <p:nvPr/>
        </p:nvSpPr>
        <p:spPr>
          <a:xfrm>
            <a:off x="4876800" y="13716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سهم لأعلى 15"/>
          <p:cNvSpPr/>
          <p:nvPr/>
        </p:nvSpPr>
        <p:spPr>
          <a:xfrm>
            <a:off x="5943600" y="10668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سهم لأعلى 16"/>
          <p:cNvSpPr/>
          <p:nvPr/>
        </p:nvSpPr>
        <p:spPr>
          <a:xfrm>
            <a:off x="7010400" y="8382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سهم لأعلى 17"/>
          <p:cNvSpPr/>
          <p:nvPr/>
        </p:nvSpPr>
        <p:spPr>
          <a:xfrm rot="10800000">
            <a:off x="3810000" y="17526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قومي بالتعرف على واجهة البرنامج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7143106" y="1025657"/>
            <a:ext cx="1813436" cy="18134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 cstate="print"/>
          <a:srcRect l="1757" b="22917"/>
          <a:stretch>
            <a:fillRect/>
          </a:stretch>
        </p:blipFill>
        <p:spPr bwMode="auto">
          <a:xfrm>
            <a:off x="0" y="76200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سهم لأعلى 10"/>
          <p:cNvSpPr/>
          <p:nvPr/>
        </p:nvSpPr>
        <p:spPr>
          <a:xfrm rot="5400000">
            <a:off x="7277100" y="21717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سهم لأعلى 11"/>
          <p:cNvSpPr/>
          <p:nvPr/>
        </p:nvSpPr>
        <p:spPr>
          <a:xfrm rot="16200000">
            <a:off x="1866900" y="40767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سهم لأعلى 12"/>
          <p:cNvSpPr/>
          <p:nvPr/>
        </p:nvSpPr>
        <p:spPr>
          <a:xfrm rot="16200000">
            <a:off x="3390900" y="31623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سهم لأعلى 13"/>
          <p:cNvSpPr/>
          <p:nvPr/>
        </p:nvSpPr>
        <p:spPr>
          <a:xfrm rot="5400000">
            <a:off x="6743700" y="54483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سهم لأعلى 14"/>
          <p:cNvSpPr/>
          <p:nvPr/>
        </p:nvSpPr>
        <p:spPr>
          <a:xfrm>
            <a:off x="4876800" y="13716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سهم لأعلى 15"/>
          <p:cNvSpPr/>
          <p:nvPr/>
        </p:nvSpPr>
        <p:spPr>
          <a:xfrm>
            <a:off x="5943600" y="10668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سهم لأعلى 16"/>
          <p:cNvSpPr/>
          <p:nvPr/>
        </p:nvSpPr>
        <p:spPr>
          <a:xfrm>
            <a:off x="7010400" y="8382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سهم لأعلى 17"/>
          <p:cNvSpPr/>
          <p:nvPr/>
        </p:nvSpPr>
        <p:spPr>
          <a:xfrm rot="10800000">
            <a:off x="3810000" y="1752600"/>
            <a:ext cx="6096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ربع نص 18"/>
          <p:cNvSpPr txBox="1"/>
          <p:nvPr/>
        </p:nvSpPr>
        <p:spPr>
          <a:xfrm>
            <a:off x="6553200" y="685800"/>
            <a:ext cx="2057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شريط العنوان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5257800" y="914400"/>
            <a:ext cx="1219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شريط القوائم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3276600" y="1066800"/>
            <a:ext cx="2057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شريط الأدوات القياسي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553200" y="3124200"/>
            <a:ext cx="2057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محتويات المشروع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3733800" y="3048000"/>
            <a:ext cx="2057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إطار المشروع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4343400" y="3581400"/>
            <a:ext cx="2057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اطار النموذج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2819400" y="4495800"/>
            <a:ext cx="2057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صندوق الأدوات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343400" y="5943600"/>
            <a:ext cx="2057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نافذة الخصائص</a:t>
            </a:r>
            <a:endParaRPr lang="ar-S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 l="1757" t="9010" r="76138" b="22917"/>
          <a:stretch>
            <a:fillRect/>
          </a:stretch>
        </p:blipFill>
        <p:spPr bwMode="auto">
          <a:xfrm>
            <a:off x="4267200" y="685800"/>
            <a:ext cx="4876800" cy="617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قومي بالتعرف على صندوق الأدوات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785682">
            <a:off x="6893057" y="4530856"/>
            <a:ext cx="1813436" cy="18134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0" name="مربع نص 29"/>
          <p:cNvSpPr txBox="1"/>
          <p:nvPr/>
        </p:nvSpPr>
        <p:spPr>
          <a:xfrm>
            <a:off x="0" y="762000"/>
            <a:ext cx="4191000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rgbClr val="FF0000"/>
                </a:solidFill>
              </a:rPr>
              <a:t>من صندوق الأدوات </a:t>
            </a:r>
            <a:r>
              <a:rPr lang="ar-SA" sz="3200" b="1" dirty="0" smtClean="0">
                <a:solidFill>
                  <a:srgbClr val="FF0000"/>
                </a:solidFill>
              </a:rPr>
              <a:t>التالي  </a:t>
            </a:r>
            <a:r>
              <a:rPr lang="ar-SA" sz="3200" b="1" dirty="0" smtClean="0">
                <a:solidFill>
                  <a:srgbClr val="FF0000"/>
                </a:solidFill>
              </a:rPr>
              <a:t>ماهي وظيفة الأزرار الآتية ؟</a:t>
            </a:r>
            <a:endParaRPr lang="ar-SA" sz="3200" b="1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 l="1757" t="66998" r="90990" b="30481"/>
          <a:stretch>
            <a:fillRect/>
          </a:stretch>
        </p:blipFill>
        <p:spPr bwMode="auto">
          <a:xfrm>
            <a:off x="121509" y="1989438"/>
            <a:ext cx="2819401" cy="60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 l="1757" t="19935" r="92026" b="77543"/>
          <a:stretch>
            <a:fillRect/>
          </a:stretch>
        </p:blipFill>
        <p:spPr bwMode="auto">
          <a:xfrm>
            <a:off x="111212" y="3467100"/>
            <a:ext cx="2819401" cy="60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 l="1757" t="33382" r="92371" b="64097"/>
          <a:stretch>
            <a:fillRect/>
          </a:stretch>
        </p:blipFill>
        <p:spPr bwMode="auto">
          <a:xfrm>
            <a:off x="121509" y="2743200"/>
            <a:ext cx="2819401" cy="60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 l="1757" t="39265" r="90990" b="57373"/>
          <a:stretch>
            <a:fillRect/>
          </a:stretch>
        </p:blipFill>
        <p:spPr bwMode="auto">
          <a:xfrm>
            <a:off x="80321" y="4850749"/>
            <a:ext cx="2850292" cy="586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 l="1757" t="27499" r="89608" b="68299"/>
          <a:stretch>
            <a:fillRect/>
          </a:stretch>
        </p:blipFill>
        <p:spPr bwMode="auto">
          <a:xfrm>
            <a:off x="111211" y="4180540"/>
            <a:ext cx="2819401" cy="5638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 l="1757" t="22457" r="90299" b="75022"/>
          <a:stretch>
            <a:fillRect/>
          </a:stretch>
        </p:blipFill>
        <p:spPr bwMode="auto">
          <a:xfrm>
            <a:off x="0" y="6198118"/>
            <a:ext cx="2930612" cy="5074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 l="1757" t="60274" r="89608" b="36364"/>
          <a:stretch>
            <a:fillRect/>
          </a:stretch>
        </p:blipFill>
        <p:spPr bwMode="auto">
          <a:xfrm>
            <a:off x="0" y="5562600"/>
            <a:ext cx="2930612" cy="4689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#نشاط فردي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قومي بالتعرف على صندوق الأدوات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-4121" y="3331296"/>
            <a:ext cx="4804721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زر </a:t>
            </a:r>
            <a:r>
              <a:rPr lang="ar-SA" sz="3200" b="1" dirty="0" err="1" smtClean="0">
                <a:solidFill>
                  <a:schemeClr val="bg1"/>
                </a:solidFill>
              </a:rPr>
              <a:t>الأمر </a:t>
            </a:r>
            <a:r>
              <a:rPr lang="ar-SA" sz="3200" b="1" dirty="0" smtClean="0">
                <a:solidFill>
                  <a:srgbClr val="FF0000"/>
                </a:solidFill>
              </a:rPr>
              <a:t>: تستخدم لتنفيذ الأوامر بعد ان ينقر المستخدم عليها.</a:t>
            </a:r>
            <a:endParaRPr lang="ar-SA" sz="3200" b="1" dirty="0">
              <a:solidFill>
                <a:schemeClr val="bg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-1" y="2248930"/>
            <a:ext cx="4800601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err="1" smtClean="0">
                <a:solidFill>
                  <a:schemeClr val="bg1"/>
                </a:solidFill>
              </a:rPr>
              <a:t>آداة</a:t>
            </a:r>
            <a:r>
              <a:rPr lang="ar-SA" sz="3200" b="1" dirty="0" smtClean="0">
                <a:solidFill>
                  <a:schemeClr val="bg1"/>
                </a:solidFill>
              </a:rPr>
              <a:t> </a:t>
            </a:r>
            <a:r>
              <a:rPr lang="ar-SA" sz="3200" b="1" dirty="0" err="1" smtClean="0">
                <a:solidFill>
                  <a:schemeClr val="bg1"/>
                </a:solidFill>
              </a:rPr>
              <a:t>التسمية </a:t>
            </a:r>
            <a:r>
              <a:rPr lang="ar-SA" sz="3200" b="1" dirty="0" smtClean="0">
                <a:solidFill>
                  <a:srgbClr val="FF0000"/>
                </a:solidFill>
              </a:rPr>
              <a:t>: ستستخدم لعرض نص ثابت على النموذج.</a:t>
            </a:r>
            <a:endParaRPr lang="ar-SA" sz="3200" b="1" dirty="0">
              <a:solidFill>
                <a:schemeClr val="bg1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-4119" y="716340"/>
            <a:ext cx="42672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أداة مربع </a:t>
            </a:r>
            <a:r>
              <a:rPr lang="ar-SA" sz="3200" b="1" dirty="0" err="1" smtClean="0">
                <a:solidFill>
                  <a:schemeClr val="bg1"/>
                </a:solidFill>
              </a:rPr>
              <a:t>النص </a:t>
            </a:r>
            <a:r>
              <a:rPr lang="ar-SA" sz="3200" b="1" dirty="0" smtClean="0">
                <a:solidFill>
                  <a:srgbClr val="FF0000"/>
                </a:solidFill>
              </a:rPr>
              <a:t>:تستخدم لإدخال البيانات ويقوم المستخدم بالكتابة داخلها.</a:t>
            </a:r>
            <a:endParaRPr lang="ar-SA" sz="3200" b="1" dirty="0">
              <a:solidFill>
                <a:schemeClr val="bg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953000" y="735459"/>
            <a:ext cx="4191000" cy="20621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List box:</a:t>
            </a:r>
            <a:r>
              <a:rPr lang="ar-SA" sz="3200" b="1" dirty="0" smtClean="0">
                <a:solidFill>
                  <a:srgbClr val="FF0000"/>
                </a:solidFill>
              </a:rPr>
              <a:t>تستخدم </a:t>
            </a:r>
            <a:r>
              <a:rPr lang="ar-SA" sz="3200" b="1" dirty="0" smtClean="0">
                <a:solidFill>
                  <a:srgbClr val="FF0000"/>
                </a:solidFill>
              </a:rPr>
              <a:t>لعرض قائمة من الخيارات يختار المستخدم احدها </a:t>
            </a:r>
            <a:r>
              <a:rPr lang="ar-SA" sz="3200" b="1" dirty="0" err="1" smtClean="0">
                <a:solidFill>
                  <a:srgbClr val="FF0000"/>
                </a:solidFill>
              </a:rPr>
              <a:t>ولايمكنه</a:t>
            </a:r>
            <a:r>
              <a:rPr lang="ar-SA" sz="3200" b="1" dirty="0" smtClean="0">
                <a:solidFill>
                  <a:srgbClr val="FF0000"/>
                </a:solidFill>
              </a:rPr>
              <a:t> كتابة المزيد من ا لخيارات .</a:t>
            </a:r>
            <a:endParaRPr lang="ar-SA" sz="3200" b="1" dirty="0">
              <a:solidFill>
                <a:schemeClr val="bg1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953000" y="2935819"/>
            <a:ext cx="4114800" cy="20621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:Combo box </a:t>
            </a:r>
            <a:r>
              <a:rPr lang="ar-SA" sz="3200" b="1" dirty="0" smtClean="0">
                <a:solidFill>
                  <a:srgbClr val="FF0000"/>
                </a:solidFill>
              </a:rPr>
              <a:t>تستخدم </a:t>
            </a:r>
            <a:r>
              <a:rPr lang="ar-SA" sz="3200" b="1" dirty="0" smtClean="0">
                <a:solidFill>
                  <a:srgbClr val="FF0000"/>
                </a:solidFill>
              </a:rPr>
              <a:t>لعرض قائمة من الخيارات يختار المستخدم احدها ويمكنه كتابة المزيد من </a:t>
            </a:r>
            <a:r>
              <a:rPr lang="ar-SA" sz="3200" b="1" dirty="0">
                <a:solidFill>
                  <a:srgbClr val="FF0000"/>
                </a:solidFill>
              </a:rPr>
              <a:t>ا</a:t>
            </a:r>
            <a:r>
              <a:rPr lang="ar-SA" sz="3200" b="1" dirty="0" smtClean="0">
                <a:solidFill>
                  <a:srgbClr val="FF0000"/>
                </a:solidFill>
              </a:rPr>
              <a:t>لخيارات </a:t>
            </a:r>
            <a:r>
              <a:rPr lang="ar-SA" sz="3200" b="1" dirty="0" smtClean="0">
                <a:solidFill>
                  <a:srgbClr val="FF0000"/>
                </a:solidFill>
              </a:rPr>
              <a:t>.</a:t>
            </a:r>
            <a:endParaRPr lang="ar-SA" sz="3200" b="1" dirty="0">
              <a:solidFill>
                <a:schemeClr val="bg1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35010" y="4572000"/>
            <a:ext cx="476559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أداة مربع </a:t>
            </a:r>
            <a:r>
              <a:rPr lang="ar-SA" sz="3200" b="1" dirty="0" err="1" smtClean="0">
                <a:solidFill>
                  <a:schemeClr val="bg1"/>
                </a:solidFill>
              </a:rPr>
              <a:t>الإختيار</a:t>
            </a:r>
            <a:r>
              <a:rPr lang="ar-SA" sz="3200" b="1" dirty="0" smtClean="0">
                <a:solidFill>
                  <a:schemeClr val="bg1"/>
                </a:solidFill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</a:rPr>
              <a:t>:تستخدم لعرض عدة خيارات وتسمح للمستخدم باختيار واحد او </a:t>
            </a:r>
            <a:r>
              <a:rPr lang="ar-SA" sz="3200" b="1" dirty="0" err="1" smtClean="0">
                <a:solidFill>
                  <a:srgbClr val="FF0000"/>
                </a:solidFill>
              </a:rPr>
              <a:t>اكثر .</a:t>
            </a:r>
            <a:endParaRPr lang="ar-SA" sz="3200" b="1" dirty="0">
              <a:solidFill>
                <a:schemeClr val="bg1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953000" y="5105400"/>
            <a:ext cx="4137454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أداة زر </a:t>
            </a:r>
            <a:r>
              <a:rPr lang="ar-SA" sz="3200" b="1" dirty="0" err="1" smtClean="0">
                <a:solidFill>
                  <a:schemeClr val="bg1"/>
                </a:solidFill>
              </a:rPr>
              <a:t>الإختيار</a:t>
            </a:r>
            <a:r>
              <a:rPr lang="ar-SA" sz="3200" b="1" dirty="0" smtClean="0">
                <a:solidFill>
                  <a:schemeClr val="bg1"/>
                </a:solidFill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</a:rPr>
              <a:t>:تستخدم لعرض عدة خيارات وتسمح للمستخدم باختيار واحد </a:t>
            </a:r>
            <a:r>
              <a:rPr lang="ar-SA" sz="3200" b="1" dirty="0" err="1" smtClean="0">
                <a:solidFill>
                  <a:srgbClr val="FF0000"/>
                </a:solidFill>
              </a:rPr>
              <a:t>فقط .</a:t>
            </a:r>
            <a:endParaRPr lang="ar-SA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10341</TotalTime>
  <Words>612</Words>
  <Application>Microsoft Office PowerPoint</Application>
  <PresentationFormat>عرض على الشاشة (3:4)‏</PresentationFormat>
  <Paragraphs>109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انقلاب</vt:lpstr>
      <vt:lpstr>بسم الله الرحمن الرحيم</vt:lpstr>
      <vt:lpstr>تقييم  الكتاب + ملف الإنجاز</vt:lpstr>
      <vt:lpstr>أسئلة في الدرس السابق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Guilddesign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Sung Ha, Park</dc:creator>
  <cp:lastModifiedBy>SCE March 13 201</cp:lastModifiedBy>
  <cp:revision>655</cp:revision>
  <dcterms:created xsi:type="dcterms:W3CDTF">2005-01-04T06:40:58Z</dcterms:created>
  <dcterms:modified xsi:type="dcterms:W3CDTF">2016-03-20T23:45:53Z</dcterms:modified>
</cp:coreProperties>
</file>