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0" d="100"/>
          <a:sy n="60" d="100"/>
        </p:scale>
        <p:origin x="-1014"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25032DBA-A4B2-4C62-A0A8-E720AB7B1F57}" type="datetimeFigureOut">
              <a:rPr lang="ar-SA" smtClean="0"/>
              <a:pPr/>
              <a:t>28/05/37</a:t>
            </a:fld>
            <a:endParaRPr lang="ar-SA"/>
          </a:p>
        </p:txBody>
      </p:sp>
      <p:sp>
        <p:nvSpPr>
          <p:cNvPr id="19" name="عنصر نائب للتذييل 18"/>
          <p:cNvSpPr>
            <a:spLocks noGrp="1"/>
          </p:cNvSpPr>
          <p:nvPr>
            <p:ph type="ftr" sz="quarter" idx="11"/>
          </p:nvPr>
        </p:nvSpPr>
        <p:spPr/>
        <p:txBody>
          <a:bodyPr/>
          <a:lstStyle/>
          <a:p>
            <a:endParaRPr lang="ar-SA"/>
          </a:p>
        </p:txBody>
      </p:sp>
      <p:sp>
        <p:nvSpPr>
          <p:cNvPr id="27" name="عنصر نائب لرقم الشريحة 26"/>
          <p:cNvSpPr>
            <a:spLocks noGrp="1"/>
          </p:cNvSpPr>
          <p:nvPr>
            <p:ph type="sldNum" sz="quarter" idx="12"/>
          </p:nvPr>
        </p:nvSpPr>
        <p:spPr/>
        <p:txBody>
          <a:bodyPr/>
          <a:lstStyle/>
          <a:p>
            <a:fld id="{02CC78CA-324F-4DA8-AA4C-9F37364047C8}"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5032DBA-A4B2-4C62-A0A8-E720AB7B1F57}" type="datetimeFigureOut">
              <a:rPr lang="ar-SA" smtClean="0"/>
              <a:pPr/>
              <a:t>28/05/37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2CC78CA-324F-4DA8-AA4C-9F37364047C8}"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5032DBA-A4B2-4C62-A0A8-E720AB7B1F57}" type="datetimeFigureOut">
              <a:rPr lang="ar-SA" smtClean="0"/>
              <a:pPr/>
              <a:t>28/05/37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2CC78CA-324F-4DA8-AA4C-9F37364047C8}"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25032DBA-A4B2-4C62-A0A8-E720AB7B1F57}" type="datetimeFigureOut">
              <a:rPr lang="ar-SA" smtClean="0"/>
              <a:pPr/>
              <a:t>28/05/37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2CC78CA-324F-4DA8-AA4C-9F37364047C8}"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25032DBA-A4B2-4C62-A0A8-E720AB7B1F57}" type="datetimeFigureOut">
              <a:rPr lang="ar-SA" smtClean="0"/>
              <a:pPr/>
              <a:t>28/05/37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02CC78CA-324F-4DA8-AA4C-9F37364047C8}" type="slidenum">
              <a:rPr lang="ar-SA" smtClean="0"/>
              <a:pPr/>
              <a:t>‹#›</a:t>
            </a:fld>
            <a:endParaRPr lang="ar-S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smtClean="0"/>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25032DBA-A4B2-4C62-A0A8-E720AB7B1F57}" type="datetimeFigureOut">
              <a:rPr lang="ar-SA" smtClean="0"/>
              <a:pPr/>
              <a:t>28/05/37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2CC78CA-324F-4DA8-AA4C-9F37364047C8}"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p>
            <a:fld id="{25032DBA-A4B2-4C62-A0A8-E720AB7B1F57}" type="datetimeFigureOut">
              <a:rPr lang="ar-SA" smtClean="0"/>
              <a:pPr/>
              <a:t>28/05/37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02CC78CA-324F-4DA8-AA4C-9F37364047C8}"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25032DBA-A4B2-4C62-A0A8-E720AB7B1F57}" type="datetimeFigureOut">
              <a:rPr lang="ar-SA" smtClean="0"/>
              <a:pPr/>
              <a:t>28/05/37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02CC78CA-324F-4DA8-AA4C-9F37364047C8}"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25032DBA-A4B2-4C62-A0A8-E720AB7B1F57}" type="datetimeFigureOut">
              <a:rPr lang="ar-SA" smtClean="0"/>
              <a:pPr/>
              <a:t>28/05/37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02CC78CA-324F-4DA8-AA4C-9F37364047C8}"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p>
            <a:fld id="{25032DBA-A4B2-4C62-A0A8-E720AB7B1F57}" type="datetimeFigureOut">
              <a:rPr lang="ar-SA" smtClean="0"/>
              <a:pPr/>
              <a:t>28/05/37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02CC78CA-324F-4DA8-AA4C-9F37364047C8}"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smtClean="0"/>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25032DBA-A4B2-4C62-A0A8-E720AB7B1F57}" type="datetimeFigureOut">
              <a:rPr lang="ar-SA" smtClean="0"/>
              <a:pPr/>
              <a:t>28/05/37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a:xfrm>
            <a:off x="8077200" y="6356350"/>
            <a:ext cx="609600" cy="365125"/>
          </a:xfrm>
        </p:spPr>
        <p:txBody>
          <a:bodyPr/>
          <a:lstStyle/>
          <a:p>
            <a:fld id="{02CC78CA-324F-4DA8-AA4C-9F37364047C8}" type="slidenum">
              <a:rPr lang="ar-SA" smtClean="0"/>
              <a:pPr/>
              <a:t>‹#›</a:t>
            </a:fld>
            <a:endParaRPr lang="ar-SA"/>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smtClean="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5032DBA-A4B2-4C62-A0A8-E720AB7B1F57}" type="datetimeFigureOut">
              <a:rPr lang="ar-SA" smtClean="0"/>
              <a:pPr/>
              <a:t>28/05/37</a:t>
            </a:fld>
            <a:endParaRPr lang="ar-SA"/>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2CC78CA-324F-4DA8-AA4C-9F37364047C8}" type="slidenum">
              <a:rPr lang="ar-SA" smtClean="0"/>
              <a:pPr/>
              <a:t>‹#›</a:t>
            </a:fld>
            <a:endParaRPr lang="ar-SA"/>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1"/>
          <p:cNvSpPr>
            <a:spLocks noGrp="1"/>
          </p:cNvSpPr>
          <p:nvPr>
            <p:ph type="ctrTitle"/>
          </p:nvPr>
        </p:nvSpPr>
        <p:spPr>
          <a:xfrm>
            <a:off x="571472" y="-24"/>
            <a:ext cx="7772400" cy="900106"/>
          </a:xfrm>
        </p:spPr>
        <p:txBody>
          <a:bodyPr>
            <a:noAutofit/>
          </a:bodyPr>
          <a:lstStyle/>
          <a:p>
            <a:pPr algn="ctr"/>
            <a:r>
              <a:rPr lang="ar-SA" sz="6600" dirty="0" smtClean="0">
                <a:cs typeface="AF_Najed" pitchFamily="2" charset="-78"/>
              </a:rPr>
              <a:t>بسم الله الرحمن الرحيم</a:t>
            </a:r>
            <a:endParaRPr lang="ar-SA" sz="6600" dirty="0">
              <a:cs typeface="AF_Najed" pitchFamily="2" charset="-78"/>
            </a:endParaRPr>
          </a:p>
        </p:txBody>
      </p:sp>
      <p:sp>
        <p:nvSpPr>
          <p:cNvPr id="5" name="عنوان فرعي 2"/>
          <p:cNvSpPr>
            <a:spLocks noGrp="1"/>
          </p:cNvSpPr>
          <p:nvPr>
            <p:ph type="subTitle" idx="1"/>
          </p:nvPr>
        </p:nvSpPr>
        <p:spPr>
          <a:xfrm>
            <a:off x="1928794" y="5500702"/>
            <a:ext cx="7000892" cy="914400"/>
          </a:xfrm>
        </p:spPr>
        <p:txBody>
          <a:bodyPr>
            <a:noAutofit/>
          </a:bodyPr>
          <a:lstStyle/>
          <a:p>
            <a:r>
              <a:rPr lang="ar-SA" sz="8000" dirty="0" smtClean="0">
                <a:solidFill>
                  <a:srgbClr val="FF0000"/>
                </a:solidFill>
                <a:cs typeface="AF_Najed" pitchFamily="2" charset="-78"/>
              </a:rPr>
              <a:t>التواصل </a:t>
            </a:r>
            <a:r>
              <a:rPr lang="ar-SA" sz="8000" dirty="0" err="1" smtClean="0">
                <a:solidFill>
                  <a:srgbClr val="FF0000"/>
                </a:solidFill>
                <a:cs typeface="AF_Najed" pitchFamily="2" charset="-78"/>
              </a:rPr>
              <a:t>الإقناعي</a:t>
            </a:r>
            <a:r>
              <a:rPr lang="ar-SA" sz="8000" dirty="0" smtClean="0">
                <a:solidFill>
                  <a:srgbClr val="FF0000"/>
                </a:solidFill>
                <a:cs typeface="AF_Najed" pitchFamily="2" charset="-78"/>
              </a:rPr>
              <a:t>   </a:t>
            </a:r>
            <a:r>
              <a:rPr lang="ar-SA" sz="5400" dirty="0" smtClean="0">
                <a:cs typeface="AF_Najed" pitchFamily="2" charset="-78"/>
              </a:rPr>
              <a:t>(13-23)</a:t>
            </a:r>
            <a:endParaRPr lang="ar-SA" sz="3600" dirty="0">
              <a:cs typeface="AF_Najed" pitchFamily="2" charset="-78"/>
            </a:endParaRPr>
          </a:p>
        </p:txBody>
      </p:sp>
      <p:pic>
        <p:nvPicPr>
          <p:cNvPr id="6" name="Picture 3"/>
          <p:cNvPicPr>
            <a:picLocks noChangeAspect="1" noChangeArrowheads="1"/>
          </p:cNvPicPr>
          <p:nvPr/>
        </p:nvPicPr>
        <p:blipFill>
          <a:blip r:embed="rId2"/>
          <a:srcRect t="23377" b="8284"/>
          <a:stretch>
            <a:fillRect/>
          </a:stretch>
        </p:blipFill>
        <p:spPr bwMode="auto">
          <a:xfrm>
            <a:off x="428596" y="3071810"/>
            <a:ext cx="8215370" cy="23574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2" descr="D:\اللغة العربية المرحلة الثانوية\4 المستوى الرابع\كتاب الطالب صور\اللغة العربية 4 كتاب الطالب_001.jpg"/>
          <p:cNvPicPr>
            <a:picLocks noChangeAspect="1" noChangeArrowheads="1"/>
          </p:cNvPicPr>
          <p:nvPr/>
        </p:nvPicPr>
        <p:blipFill>
          <a:blip r:embed="rId3"/>
          <a:srcRect t="21836" b="48957"/>
          <a:stretch>
            <a:fillRect/>
          </a:stretch>
        </p:blipFill>
        <p:spPr bwMode="auto">
          <a:xfrm>
            <a:off x="428596" y="1000108"/>
            <a:ext cx="8286808" cy="200026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عنوان فرعي 2"/>
          <p:cNvSpPr txBox="1">
            <a:spLocks/>
          </p:cNvSpPr>
          <p:nvPr/>
        </p:nvSpPr>
        <p:spPr>
          <a:xfrm>
            <a:off x="214282" y="5643578"/>
            <a:ext cx="1857356" cy="914400"/>
          </a:xfrm>
          <a:prstGeom prst="rect">
            <a:avLst/>
          </a:prstGeom>
        </p:spPr>
        <p:txBody>
          <a:bodyPr vert="horz" lIns="182880" tIns="0">
            <a:noAutofit/>
          </a:bodyPr>
          <a:lstStyle/>
          <a:p>
            <a:pPr marL="36576" marR="0" lvl="0" indent="0" algn="r" defTabSz="914400" rtl="1" eaLnBrk="1" fontAlgn="auto" latinLnBrk="0" hangingPunct="1">
              <a:lnSpc>
                <a:spcPct val="100000"/>
              </a:lnSpc>
              <a:spcBef>
                <a:spcPts val="0"/>
              </a:spcBef>
              <a:spcAft>
                <a:spcPts val="0"/>
              </a:spcAft>
              <a:buClr>
                <a:schemeClr val="accent1"/>
              </a:buClr>
              <a:buSzPct val="80000"/>
              <a:buFont typeface="Wingdings 2"/>
              <a:buNone/>
              <a:tabLst/>
              <a:defRPr/>
            </a:pPr>
            <a:r>
              <a:rPr kumimoji="0" lang="ar-SA" sz="7200" b="1" i="0" u="none" strike="noStrike" kern="1200" normalizeH="0" baseline="0" noProof="0" dirty="0" smtClean="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n-lt"/>
                <a:ea typeface="+mn-ea"/>
                <a:cs typeface="AF_Najed" pitchFamily="2" charset="-78"/>
              </a:rPr>
              <a:t>ص 60</a:t>
            </a:r>
            <a:endParaRPr kumimoji="0" lang="ar-SA" sz="7200" b="1" i="0" u="none" strike="noStrike" kern="1200" normalizeH="0" baseline="0" noProof="0" dirty="0">
              <a:ln w="31550" cmpd="sng">
                <a:gradFill>
                  <a:gsLst>
                    <a:gs pos="25000">
                      <a:schemeClr val="accent1">
                        <a:shade val="25000"/>
                        <a:satMod val="190000"/>
                      </a:schemeClr>
                    </a:gs>
                    <a:gs pos="80000">
                      <a:schemeClr val="accent1">
                        <a:tint val="75000"/>
                        <a:satMod val="190000"/>
                      </a:schemeClr>
                    </a:gs>
                  </a:gsLst>
                  <a:lin ang="5400000"/>
                </a:gradFill>
                <a:prstDash val="solid"/>
              </a:ln>
              <a:solidFill>
                <a:srgbClr val="FFFFFF"/>
              </a:solidFill>
              <a:effectLst>
                <a:outerShdw blurRad="41275" dist="12700" dir="12000000" algn="tl" rotWithShape="0">
                  <a:srgbClr val="000000">
                    <a:alpha val="40000"/>
                  </a:srgbClr>
                </a:outerShdw>
              </a:effectLst>
              <a:uLnTx/>
              <a:uFillTx/>
              <a:latin typeface="+mn-lt"/>
              <a:ea typeface="+mn-ea"/>
              <a:cs typeface="AF_Najed"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4"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to="" calcmode="lin" valueType="num">
                                      <p:cBhvr>
                                        <p:cTn id="14" dur="1" fill="hold"/>
                                        <p:tgtEl>
                                          <p:spTgt spid="7"/>
                                        </p:tgtEl>
                                        <p:attrNameLst>
                                          <p:attrName/>
                                        </p:attrNameLst>
                                      </p:cBhvr>
                                    </p:anim>
                                  </p:childTnLst>
                                </p:cTn>
                              </p:par>
                            </p:childTnLst>
                          </p:cTn>
                        </p:par>
                      </p:childTnLst>
                    </p:cTn>
                  </p:par>
                  <p:par>
                    <p:cTn id="15" fill="hold">
                      <p:stCondLst>
                        <p:cond delay="indefinite"/>
                      </p:stCondLst>
                      <p:childTnLst>
                        <p:par>
                          <p:cTn id="16" fill="hold">
                            <p:stCondLst>
                              <p:cond delay="0"/>
                            </p:stCondLst>
                            <p:childTnLst>
                              <p:par>
                                <p:cTn id="17" presetID="24"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to="" calcmode="lin" valueType="num">
                                      <p:cBhvr>
                                        <p:cTn id="19" dur="1" fill="hold"/>
                                        <p:tgtEl>
                                          <p:spTgt spid="6"/>
                                        </p:tgtEl>
                                        <p:attrNameLst>
                                          <p:attrName/>
                                        </p:attrNameLst>
                                      </p:cBhvr>
                                    </p:anim>
                                  </p:childTnLst>
                                </p:cTn>
                              </p:par>
                            </p:childTnLst>
                          </p:cTn>
                        </p:par>
                      </p:childTnLst>
                    </p:cTn>
                  </p:par>
                  <p:par>
                    <p:cTn id="20" fill="hold">
                      <p:stCondLst>
                        <p:cond delay="indefinite"/>
                      </p:stCondLst>
                      <p:childTnLst>
                        <p:par>
                          <p:cTn id="21" fill="hold">
                            <p:stCondLst>
                              <p:cond delay="0"/>
                            </p:stCondLst>
                            <p:childTnLst>
                              <p:par>
                                <p:cTn id="22" presetID="24" presetClass="entr" presetSubtype="0" fill="hold" grpId="0"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 to="" calcmode="lin" valueType="num">
                                      <p:cBhvr>
                                        <p:cTn id="24" dur="1" fill="hold"/>
                                        <p:tgtEl>
                                          <p:spTgt spid="5">
                                            <p:txEl>
                                              <p:pRg st="0" end="0"/>
                                            </p:txEl>
                                          </p:spTgt>
                                        </p:tgtEl>
                                        <p:attrNameLst>
                                          <p:attrName/>
                                        </p:attrNameLst>
                                      </p:cBhvr>
                                    </p:anim>
                                  </p:childTnLst>
                                </p:cTn>
                              </p:par>
                            </p:childTnLst>
                          </p:cTn>
                        </p:par>
                      </p:childTnLst>
                    </p:cTn>
                  </p:par>
                  <p:par>
                    <p:cTn id="25" fill="hold">
                      <p:stCondLst>
                        <p:cond delay="indefinite"/>
                      </p:stCondLst>
                      <p:childTnLst>
                        <p:par>
                          <p:cTn id="26" fill="hold">
                            <p:stCondLst>
                              <p:cond delay="0"/>
                            </p:stCondLst>
                            <p:childTnLst>
                              <p:par>
                                <p:cTn id="27" presetID="24"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to="" calcmode="lin" valueType="num">
                                      <p:cBhvr>
                                        <p:cTn id="29"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9218" name="Picture 2" descr="D:\اللغة العربية المرحلة الثانوية\4 المستوى الرابع\الكتب\كتاب الطالب صور\اللغة العربية 4 كتاب الطالب_068.jpg"/>
          <p:cNvPicPr>
            <a:picLocks noGrp="1" noChangeAspect="1" noChangeArrowheads="1"/>
          </p:cNvPicPr>
          <p:nvPr>
            <p:ph idx="1"/>
          </p:nvPr>
        </p:nvPicPr>
        <p:blipFill>
          <a:blip r:embed="rId2"/>
          <a:srcRect b="49692"/>
          <a:stretch>
            <a:fillRect/>
          </a:stretch>
        </p:blipFill>
        <p:spPr bwMode="auto">
          <a:xfrm>
            <a:off x="0" y="0"/>
            <a:ext cx="9144001" cy="6858000"/>
          </a:xfrm>
          <a:prstGeom prst="rect">
            <a:avLst/>
          </a:prstGeom>
          <a:noFill/>
        </p:spPr>
      </p:pic>
      <p:sp>
        <p:nvSpPr>
          <p:cNvPr id="4" name="مستطيل 3"/>
          <p:cNvSpPr/>
          <p:nvPr/>
        </p:nvSpPr>
        <p:spPr>
          <a:xfrm>
            <a:off x="2081825" y="2058407"/>
            <a:ext cx="5490606" cy="523220"/>
          </a:xfrm>
          <a:prstGeom prst="rect">
            <a:avLst/>
          </a:prstGeom>
        </p:spPr>
        <p:txBody>
          <a:bodyPr wrap="none">
            <a:spAutoFit/>
          </a:bodyPr>
          <a:lstStyle/>
          <a:p>
            <a:r>
              <a:rPr lang="ar-SA" sz="2800" b="1" dirty="0" smtClean="0">
                <a:solidFill>
                  <a:srgbClr val="0000FF"/>
                </a:solidFill>
                <a:latin typeface="Times New Roman" pitchFamily="18" charset="0"/>
                <a:cs typeface="Times New Roman" pitchFamily="18" charset="0"/>
              </a:rPr>
              <a:t>تبين الأخطاء العلمية أو المغالطات الفكرية فيها</a:t>
            </a:r>
            <a:endParaRPr lang="ar-SA" sz="2800" dirty="0"/>
          </a:p>
        </p:txBody>
      </p:sp>
      <p:sp>
        <p:nvSpPr>
          <p:cNvPr id="5" name="مستطيل 4"/>
          <p:cNvSpPr/>
          <p:nvPr/>
        </p:nvSpPr>
        <p:spPr>
          <a:xfrm>
            <a:off x="3197554" y="2477152"/>
            <a:ext cx="4403770" cy="523220"/>
          </a:xfrm>
          <a:prstGeom prst="rect">
            <a:avLst/>
          </a:prstGeom>
        </p:spPr>
        <p:txBody>
          <a:bodyPr wrap="none">
            <a:spAutoFit/>
          </a:bodyPr>
          <a:lstStyle/>
          <a:p>
            <a:r>
              <a:rPr lang="ar-SA" sz="2800" b="1" dirty="0" smtClean="0">
                <a:solidFill>
                  <a:srgbClr val="0000FF"/>
                </a:solidFill>
                <a:latin typeface="Times New Roman" pitchFamily="18" charset="0"/>
                <a:cs typeface="Times New Roman" pitchFamily="18" charset="0"/>
              </a:rPr>
              <a:t>تبين أوجه الضعف في بنائها المنطقي</a:t>
            </a:r>
            <a:endParaRPr lang="ar-SA" sz="2800" dirty="0"/>
          </a:p>
        </p:txBody>
      </p:sp>
      <p:sp>
        <p:nvSpPr>
          <p:cNvPr id="6" name="مستطيل 5"/>
          <p:cNvSpPr/>
          <p:nvPr/>
        </p:nvSpPr>
        <p:spPr>
          <a:xfrm>
            <a:off x="261685" y="2967335"/>
            <a:ext cx="7382149" cy="430887"/>
          </a:xfrm>
          <a:prstGeom prst="rect">
            <a:avLst/>
          </a:prstGeom>
        </p:spPr>
        <p:txBody>
          <a:bodyPr wrap="none">
            <a:spAutoFit/>
          </a:bodyPr>
          <a:lstStyle/>
          <a:p>
            <a:r>
              <a:rPr lang="ar-SA" sz="2200" b="1" dirty="0" smtClean="0">
                <a:solidFill>
                  <a:srgbClr val="0000FF"/>
                </a:solidFill>
                <a:latin typeface="Times New Roman" pitchFamily="18" charset="0"/>
                <a:cs typeface="Times New Roman" pitchFamily="18" charset="0"/>
              </a:rPr>
              <a:t>تبين المحاذير الشرعية أو الاجتماعية أو التطبيقية الناتجة عن تصديقها أو قبولها</a:t>
            </a:r>
            <a:endParaRPr lang="ar-SA" sz="2200" dirty="0"/>
          </a:p>
        </p:txBody>
      </p:sp>
      <p:sp>
        <p:nvSpPr>
          <p:cNvPr id="7" name="مستطيل 6"/>
          <p:cNvSpPr/>
          <p:nvPr/>
        </p:nvSpPr>
        <p:spPr>
          <a:xfrm>
            <a:off x="2589527" y="3262970"/>
            <a:ext cx="5028941" cy="523220"/>
          </a:xfrm>
          <a:prstGeom prst="rect">
            <a:avLst/>
          </a:prstGeom>
        </p:spPr>
        <p:txBody>
          <a:bodyPr wrap="none">
            <a:spAutoFit/>
          </a:bodyPr>
          <a:lstStyle/>
          <a:p>
            <a:r>
              <a:rPr lang="ar-SA" sz="2800" b="1" dirty="0" smtClean="0">
                <a:solidFill>
                  <a:srgbClr val="0000FF"/>
                </a:solidFill>
                <a:latin typeface="Times New Roman" pitchFamily="18" charset="0"/>
                <a:cs typeface="Times New Roman" pitchFamily="18" charset="0"/>
              </a:rPr>
              <a:t>تبين أهدافها ومراميها المبطنة وتحذر منها</a:t>
            </a:r>
            <a:endParaRPr lang="ar-SA" sz="2800" dirty="0"/>
          </a:p>
        </p:txBody>
      </p:sp>
      <p:sp>
        <p:nvSpPr>
          <p:cNvPr id="8" name="مستطيل 7"/>
          <p:cNvSpPr/>
          <p:nvPr/>
        </p:nvSpPr>
        <p:spPr>
          <a:xfrm>
            <a:off x="933493" y="3643314"/>
            <a:ext cx="6667210" cy="523220"/>
          </a:xfrm>
          <a:prstGeom prst="rect">
            <a:avLst/>
          </a:prstGeom>
        </p:spPr>
        <p:txBody>
          <a:bodyPr wrap="none">
            <a:spAutoFit/>
          </a:bodyPr>
          <a:lstStyle/>
          <a:p>
            <a:r>
              <a:rPr lang="ar-SA" sz="2800" b="1" dirty="0" smtClean="0">
                <a:solidFill>
                  <a:srgbClr val="0000FF"/>
                </a:solidFill>
                <a:latin typeface="Times New Roman" pitchFamily="18" charset="0"/>
                <a:cs typeface="Times New Roman" pitchFamily="18" charset="0"/>
              </a:rPr>
              <a:t>تستشهد بأدلة أو وقائع وأحداث تبين زيفها وتكشف كذبها</a:t>
            </a:r>
            <a:endParaRPr lang="ar-SA"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dirty="0"/>
          </a:p>
        </p:txBody>
      </p:sp>
      <p:pic>
        <p:nvPicPr>
          <p:cNvPr id="10242" name="Picture 2" descr="D:\اللغة العربية المرحلة الثانوية\4 المستوى الرابع\الكتب\كتاب الطالب صور\اللغة العربية 4 كتاب الطالب_069.jpg"/>
          <p:cNvPicPr>
            <a:picLocks noGrp="1" noChangeAspect="1" noChangeArrowheads="1"/>
          </p:cNvPicPr>
          <p:nvPr>
            <p:ph idx="1"/>
          </p:nvPr>
        </p:nvPicPr>
        <p:blipFill>
          <a:blip r:embed="rId2"/>
          <a:srcRect l="10937" t="6365" r="10156" b="9005"/>
          <a:stretch>
            <a:fillRect/>
          </a:stretch>
        </p:blipFill>
        <p:spPr bwMode="auto">
          <a:xfrm>
            <a:off x="0" y="23"/>
            <a:ext cx="9144000" cy="6858001"/>
          </a:xfrm>
          <a:prstGeom prst="rect">
            <a:avLst/>
          </a:prstGeom>
          <a:noFill/>
        </p:spPr>
      </p:pic>
      <p:sp>
        <p:nvSpPr>
          <p:cNvPr id="4" name="مستطيل 3"/>
          <p:cNvSpPr/>
          <p:nvPr/>
        </p:nvSpPr>
        <p:spPr>
          <a:xfrm>
            <a:off x="1" y="1072392"/>
            <a:ext cx="1785918" cy="1785104"/>
          </a:xfrm>
          <a:prstGeom prst="rect">
            <a:avLst/>
          </a:prstGeom>
        </p:spPr>
        <p:txBody>
          <a:bodyPr wrap="square">
            <a:spAutoFit/>
          </a:bodyPr>
          <a:lstStyle/>
          <a:p>
            <a:r>
              <a:rPr lang="ar-SA" sz="2200" b="1" dirty="0" smtClean="0">
                <a:solidFill>
                  <a:srgbClr val="0000FF"/>
                </a:solidFill>
                <a:latin typeface="Times New Roman" pitchFamily="18" charset="0"/>
                <a:cs typeface="Times New Roman" pitchFamily="18" charset="0"/>
              </a:rPr>
              <a:t>تكرار الأمر يفقده مصداقيته وتأثيره</a:t>
            </a:r>
          </a:p>
          <a:p>
            <a:r>
              <a:rPr lang="ar-SA" sz="2200" b="1" dirty="0" smtClean="0">
                <a:solidFill>
                  <a:srgbClr val="0000FF"/>
                </a:solidFill>
                <a:latin typeface="Times New Roman" pitchFamily="18" charset="0"/>
                <a:cs typeface="Times New Roman" pitchFamily="18" charset="0"/>
              </a:rPr>
              <a:t>لأن الإنسان حينئذ يألف الكلام ولا يعود يتأثر </a:t>
            </a:r>
            <a:r>
              <a:rPr lang="ar-SA" sz="2200" b="1" dirty="0" err="1" smtClean="0">
                <a:solidFill>
                  <a:srgbClr val="0000FF"/>
                </a:solidFill>
                <a:latin typeface="Times New Roman" pitchFamily="18" charset="0"/>
                <a:cs typeface="Times New Roman" pitchFamily="18" charset="0"/>
              </a:rPr>
              <a:t>به</a:t>
            </a:r>
            <a:endParaRPr lang="ar-SA" sz="2200" dirty="0"/>
          </a:p>
        </p:txBody>
      </p:sp>
      <p:sp>
        <p:nvSpPr>
          <p:cNvPr id="5" name="مستطيل 4"/>
          <p:cNvSpPr/>
          <p:nvPr/>
        </p:nvSpPr>
        <p:spPr>
          <a:xfrm>
            <a:off x="0" y="3715598"/>
            <a:ext cx="1785918" cy="1785104"/>
          </a:xfrm>
          <a:prstGeom prst="rect">
            <a:avLst/>
          </a:prstGeom>
        </p:spPr>
        <p:txBody>
          <a:bodyPr wrap="square">
            <a:spAutoFit/>
          </a:bodyPr>
          <a:lstStyle/>
          <a:p>
            <a:r>
              <a:rPr lang="ar-SA" sz="2200" b="1" dirty="0" smtClean="0">
                <a:solidFill>
                  <a:srgbClr val="0000FF"/>
                </a:solidFill>
                <a:latin typeface="Times New Roman" pitchFamily="18" charset="0"/>
                <a:cs typeface="Times New Roman" pitchFamily="18" charset="0"/>
              </a:rPr>
              <a:t>الشعر فن وجداني يقوم على العاطفة والمبالغة لكي يستطيع إيصال الفكرة</a:t>
            </a:r>
            <a:endParaRPr lang="ar-SA" sz="2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1266" name="Picture 2" descr="D:\اللغة العربية المرحلة الثانوية\4 المستوى الرابع\الكتب\كتاب الطالب صور\اللغة العربية 4 كتاب الطالب_070.jpg"/>
          <p:cNvPicPr>
            <a:picLocks noGrp="1" noChangeAspect="1" noChangeArrowheads="1"/>
          </p:cNvPicPr>
          <p:nvPr>
            <p:ph idx="1"/>
          </p:nvPr>
        </p:nvPicPr>
        <p:blipFill>
          <a:blip r:embed="rId2"/>
          <a:srcRect l="10156" t="7993" r="9375" b="7378"/>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2291" name="Picture 3" descr="D:\اللغة العربية المرحلة الثانوية\4 المستوى الرابع\الكتب\كتاب الطالب صور\اللغة العربية 4 كتاب الطالب_071.jpg"/>
          <p:cNvPicPr>
            <a:picLocks noChangeAspect="1" noChangeArrowheads="1"/>
          </p:cNvPicPr>
          <p:nvPr/>
        </p:nvPicPr>
        <p:blipFill>
          <a:blip r:embed="rId2"/>
          <a:srcRect t="9375" b="37500"/>
          <a:stretch>
            <a:fillRect/>
          </a:stretch>
        </p:blipFill>
        <p:spPr bwMode="auto">
          <a:xfrm>
            <a:off x="0" y="-1"/>
            <a:ext cx="9144000" cy="6858001"/>
          </a:xfrm>
          <a:prstGeom prst="rect">
            <a:avLst/>
          </a:prstGeom>
          <a:noFill/>
        </p:spPr>
      </p:pic>
      <p:sp>
        <p:nvSpPr>
          <p:cNvPr id="4" name="مستطيل 3"/>
          <p:cNvSpPr/>
          <p:nvPr/>
        </p:nvSpPr>
        <p:spPr>
          <a:xfrm>
            <a:off x="928662" y="3857628"/>
            <a:ext cx="4877699" cy="2462213"/>
          </a:xfrm>
          <a:prstGeom prst="rect">
            <a:avLst/>
          </a:prstGeom>
        </p:spPr>
        <p:txBody>
          <a:bodyPr wrap="square">
            <a:spAutoFit/>
          </a:bodyPr>
          <a:lstStyle/>
          <a:p>
            <a:pPr>
              <a:buFontTx/>
              <a:buChar char="-"/>
            </a:pPr>
            <a:r>
              <a:rPr lang="ar-SA" sz="2200" b="1" dirty="0" smtClean="0"/>
              <a:t>الحديث عن تاريخ ونشأة المستشفى</a:t>
            </a:r>
          </a:p>
          <a:p>
            <a:pPr>
              <a:buFontTx/>
              <a:buChar char="-"/>
            </a:pPr>
            <a:r>
              <a:rPr lang="ar-SA" sz="2200" b="1" dirty="0" smtClean="0"/>
              <a:t>تجهيز المستشفى بأحدث الأجهزة والتقنيات، </a:t>
            </a:r>
            <a:r>
              <a:rPr lang="ar-SA" sz="2200" b="1" dirty="0" err="1" smtClean="0"/>
              <a:t>و</a:t>
            </a:r>
            <a:r>
              <a:rPr lang="ar-SA" sz="2200" b="1" dirty="0" smtClean="0"/>
              <a:t> التخصصات المتوفرة </a:t>
            </a:r>
            <a:r>
              <a:rPr lang="ar-SA" sz="2200" b="1" dirty="0" smtClean="0"/>
              <a:t>فيها.</a:t>
            </a:r>
          </a:p>
          <a:p>
            <a:pPr>
              <a:buFontTx/>
              <a:buChar char="-"/>
            </a:pPr>
            <a:r>
              <a:rPr lang="ar-SA" sz="2200" b="1" dirty="0" smtClean="0"/>
              <a:t>الحديث عن تعاون المستشفى مع مؤسسات المجتمع المدني.</a:t>
            </a:r>
          </a:p>
          <a:p>
            <a:pPr>
              <a:buFontTx/>
              <a:buChar char="-"/>
            </a:pPr>
            <a:r>
              <a:rPr lang="ar-SA" sz="2200" b="1" dirty="0" smtClean="0"/>
              <a:t>ما حصلت عليه المستشفى من </a:t>
            </a:r>
            <a:r>
              <a:rPr lang="ar-SA" sz="2200" b="1" dirty="0" err="1" smtClean="0"/>
              <a:t>التزكيات</a:t>
            </a:r>
            <a:r>
              <a:rPr lang="ar-SA" sz="2200" b="1" dirty="0" smtClean="0"/>
              <a:t> </a:t>
            </a:r>
            <a:r>
              <a:rPr lang="ar-SA" sz="2200" b="1" dirty="0" err="1" smtClean="0"/>
              <a:t>والتكريمات</a:t>
            </a:r>
            <a:r>
              <a:rPr lang="ar-SA" sz="2200" b="1" dirty="0" smtClean="0"/>
              <a:t> والأوسمة سواء في الجانب الطبي أو الاجتماعي</a:t>
            </a:r>
            <a:endParaRPr lang="ar-SA"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3314" name="Picture 2" descr="D:\اللغة العربية المرحلة الثانوية\4 المستوى الرابع\الكتب\كتاب الطالب صور\اللغة العربية 4 كتاب الطالب_072.jpg"/>
          <p:cNvPicPr>
            <a:picLocks noGrp="1" noChangeAspect="1" noChangeArrowheads="1"/>
          </p:cNvPicPr>
          <p:nvPr>
            <p:ph idx="1"/>
          </p:nvPr>
        </p:nvPicPr>
        <p:blipFill>
          <a:blip r:embed="rId2"/>
          <a:srcRect l="9583" t="7811" r="7794" b="57596"/>
          <a:stretch>
            <a:fillRect/>
          </a:stretch>
        </p:blipFill>
        <p:spPr bwMode="auto">
          <a:xfrm>
            <a:off x="0" y="0"/>
            <a:ext cx="9144000" cy="6858000"/>
          </a:xfrm>
          <a:prstGeom prst="rect">
            <a:avLst/>
          </a:prstGeom>
          <a:noFill/>
        </p:spPr>
      </p:pic>
      <p:sp>
        <p:nvSpPr>
          <p:cNvPr id="4" name="مستطيل 3"/>
          <p:cNvSpPr/>
          <p:nvPr/>
        </p:nvSpPr>
        <p:spPr>
          <a:xfrm>
            <a:off x="1000100" y="1428736"/>
            <a:ext cx="3575017" cy="1077218"/>
          </a:xfrm>
          <a:prstGeom prst="rect">
            <a:avLst/>
          </a:prstGeom>
        </p:spPr>
        <p:txBody>
          <a:bodyPr wrap="none">
            <a:spAutoFit/>
          </a:bodyPr>
          <a:lstStyle/>
          <a:p>
            <a:pPr algn="ctr"/>
            <a:r>
              <a:rPr lang="ar-SA" sz="3200" b="1" dirty="0" smtClean="0">
                <a:solidFill>
                  <a:srgbClr val="FF0000"/>
                </a:solidFill>
                <a:latin typeface="Times New Roman" pitchFamily="18" charset="0"/>
                <a:cs typeface="Times New Roman" pitchFamily="18" charset="0"/>
              </a:rPr>
              <a:t>محاضرة تعريفية بخدمات </a:t>
            </a:r>
          </a:p>
          <a:p>
            <a:pPr algn="ctr"/>
            <a:r>
              <a:rPr lang="ar-SA" sz="3200" b="1" dirty="0" smtClean="0">
                <a:solidFill>
                  <a:srgbClr val="FF0000"/>
                </a:solidFill>
                <a:latin typeface="Times New Roman" pitchFamily="18" charset="0"/>
                <a:cs typeface="Times New Roman" pitchFamily="18" charset="0"/>
              </a:rPr>
              <a:t>المستشفى وإمكاناته</a:t>
            </a:r>
            <a:endParaRPr lang="ar-SA" sz="3200" dirty="0">
              <a:solidFill>
                <a:srgbClr val="FF0000"/>
              </a:solidFill>
            </a:endParaRPr>
          </a:p>
        </p:txBody>
      </p:sp>
      <p:sp>
        <p:nvSpPr>
          <p:cNvPr id="5" name="مستطيل 4"/>
          <p:cNvSpPr/>
          <p:nvPr/>
        </p:nvSpPr>
        <p:spPr>
          <a:xfrm>
            <a:off x="2997648" y="3429000"/>
            <a:ext cx="2468945" cy="430887"/>
          </a:xfrm>
          <a:prstGeom prst="rect">
            <a:avLst/>
          </a:prstGeom>
        </p:spPr>
        <p:txBody>
          <a:bodyPr wrap="none">
            <a:spAutoFit/>
          </a:bodyPr>
          <a:lstStyle/>
          <a:p>
            <a:r>
              <a:rPr lang="ar-SA" sz="2200" b="1" dirty="0" smtClean="0">
                <a:solidFill>
                  <a:srgbClr val="0000FF"/>
                </a:solidFill>
                <a:latin typeface="Times New Roman" pitchFamily="18" charset="0"/>
                <a:cs typeface="Times New Roman" pitchFamily="18" charset="0"/>
              </a:rPr>
              <a:t>الموقع المتميز للمستشفى</a:t>
            </a:r>
            <a:endParaRPr lang="ar-SA" sz="2200" dirty="0"/>
          </a:p>
        </p:txBody>
      </p:sp>
      <p:sp>
        <p:nvSpPr>
          <p:cNvPr id="6" name="مستطيل 5"/>
          <p:cNvSpPr/>
          <p:nvPr/>
        </p:nvSpPr>
        <p:spPr>
          <a:xfrm>
            <a:off x="3230103" y="4110343"/>
            <a:ext cx="1984839" cy="646331"/>
          </a:xfrm>
          <a:prstGeom prst="rect">
            <a:avLst/>
          </a:prstGeom>
        </p:spPr>
        <p:txBody>
          <a:bodyPr wrap="none">
            <a:spAutoFit/>
          </a:bodyPr>
          <a:lstStyle/>
          <a:p>
            <a:r>
              <a:rPr lang="ar-SA" sz="3600" b="1" dirty="0" smtClean="0">
                <a:solidFill>
                  <a:srgbClr val="0000FF"/>
                </a:solidFill>
                <a:latin typeface="Times New Roman" pitchFamily="18" charset="0"/>
                <a:cs typeface="Times New Roman" pitchFamily="18" charset="0"/>
              </a:rPr>
              <a:t>الكادر الطبي</a:t>
            </a:r>
            <a:endParaRPr lang="ar-SA" sz="3600" dirty="0"/>
          </a:p>
        </p:txBody>
      </p:sp>
      <p:sp>
        <p:nvSpPr>
          <p:cNvPr id="7" name="مستطيل 6"/>
          <p:cNvSpPr/>
          <p:nvPr/>
        </p:nvSpPr>
        <p:spPr>
          <a:xfrm>
            <a:off x="3215677" y="4929198"/>
            <a:ext cx="1999265" cy="584775"/>
          </a:xfrm>
          <a:prstGeom prst="rect">
            <a:avLst/>
          </a:prstGeom>
        </p:spPr>
        <p:txBody>
          <a:bodyPr wrap="none">
            <a:spAutoFit/>
          </a:bodyPr>
          <a:lstStyle/>
          <a:p>
            <a:r>
              <a:rPr lang="ar-SA" sz="3200" b="1" dirty="0" smtClean="0">
                <a:solidFill>
                  <a:srgbClr val="0000FF"/>
                </a:solidFill>
                <a:latin typeface="Times New Roman" pitchFamily="18" charset="0"/>
                <a:cs typeface="Times New Roman" pitchFamily="18" charset="0"/>
              </a:rPr>
              <a:t>الكادر الإداري</a:t>
            </a:r>
            <a:endParaRPr lang="ar-SA" sz="3200" dirty="0"/>
          </a:p>
        </p:txBody>
      </p:sp>
      <p:sp>
        <p:nvSpPr>
          <p:cNvPr id="8" name="مستطيل 7"/>
          <p:cNvSpPr/>
          <p:nvPr/>
        </p:nvSpPr>
        <p:spPr>
          <a:xfrm>
            <a:off x="2932362" y="5643578"/>
            <a:ext cx="2568332" cy="584775"/>
          </a:xfrm>
          <a:prstGeom prst="rect">
            <a:avLst/>
          </a:prstGeom>
        </p:spPr>
        <p:txBody>
          <a:bodyPr wrap="none">
            <a:spAutoFit/>
          </a:bodyPr>
          <a:lstStyle/>
          <a:p>
            <a:r>
              <a:rPr lang="ar-SA" sz="3200" b="1" dirty="0" smtClean="0">
                <a:solidFill>
                  <a:srgbClr val="0000FF"/>
                </a:solidFill>
                <a:latin typeface="Times New Roman" pitchFamily="18" charset="0"/>
                <a:cs typeface="Times New Roman" pitchFamily="18" charset="0"/>
              </a:rPr>
              <a:t>الخدمات المساعدة</a:t>
            </a:r>
            <a:endParaRPr lang="ar-SA" sz="3200" dirty="0"/>
          </a:p>
        </p:txBody>
      </p:sp>
      <p:sp>
        <p:nvSpPr>
          <p:cNvPr id="9" name="مستطيل 8"/>
          <p:cNvSpPr/>
          <p:nvPr/>
        </p:nvSpPr>
        <p:spPr>
          <a:xfrm>
            <a:off x="369516" y="3429000"/>
            <a:ext cx="2630848" cy="523220"/>
          </a:xfrm>
          <a:prstGeom prst="rect">
            <a:avLst/>
          </a:prstGeom>
        </p:spPr>
        <p:txBody>
          <a:bodyPr wrap="none">
            <a:spAutoFit/>
          </a:bodyPr>
          <a:lstStyle/>
          <a:p>
            <a:r>
              <a:rPr lang="ar-SA" sz="2800" b="1" dirty="0" smtClean="0">
                <a:solidFill>
                  <a:srgbClr val="FF0000"/>
                </a:solidFill>
                <a:latin typeface="Times New Roman" pitchFamily="18" charset="0"/>
                <a:cs typeface="Times New Roman" pitchFamily="18" charset="0"/>
              </a:rPr>
              <a:t>عرض خريطة للموقع</a:t>
            </a:r>
            <a:endParaRPr lang="ar-SA" sz="2800" dirty="0">
              <a:solidFill>
                <a:srgbClr val="FF0000"/>
              </a:solidFill>
            </a:endParaRPr>
          </a:p>
        </p:txBody>
      </p:sp>
      <p:sp>
        <p:nvSpPr>
          <p:cNvPr id="10" name="مستطيل 9"/>
          <p:cNvSpPr/>
          <p:nvPr/>
        </p:nvSpPr>
        <p:spPr>
          <a:xfrm>
            <a:off x="285720" y="4143380"/>
            <a:ext cx="2702315" cy="646331"/>
          </a:xfrm>
          <a:prstGeom prst="rect">
            <a:avLst/>
          </a:prstGeom>
        </p:spPr>
        <p:txBody>
          <a:bodyPr wrap="square">
            <a:spAutoFit/>
          </a:bodyPr>
          <a:lstStyle/>
          <a:p>
            <a:pPr algn="ctr"/>
            <a:r>
              <a:rPr lang="ar-SA" b="1" dirty="0" smtClean="0">
                <a:solidFill>
                  <a:srgbClr val="FF0000"/>
                </a:solidFill>
                <a:latin typeface="Times New Roman" pitchFamily="18" charset="0"/>
                <a:cs typeface="Times New Roman" pitchFamily="18" charset="0"/>
              </a:rPr>
              <a:t>تقديم إحصاء بالأسماء والتخصصات  والدرجات العلمية</a:t>
            </a:r>
            <a:endParaRPr lang="ar-SA" dirty="0">
              <a:solidFill>
                <a:srgbClr val="FF0000"/>
              </a:solidFill>
            </a:endParaRPr>
          </a:p>
        </p:txBody>
      </p:sp>
      <p:sp>
        <p:nvSpPr>
          <p:cNvPr id="11" name="مستطيل 10"/>
          <p:cNvSpPr/>
          <p:nvPr/>
        </p:nvSpPr>
        <p:spPr>
          <a:xfrm>
            <a:off x="357157" y="5000636"/>
            <a:ext cx="2643207" cy="1384995"/>
          </a:xfrm>
          <a:prstGeom prst="rect">
            <a:avLst/>
          </a:prstGeom>
        </p:spPr>
        <p:txBody>
          <a:bodyPr wrap="square">
            <a:spAutoFit/>
          </a:bodyPr>
          <a:lstStyle/>
          <a:p>
            <a:pPr algn="ctr"/>
            <a:r>
              <a:rPr lang="ar-SA" sz="2800" b="1" dirty="0" smtClean="0">
                <a:solidFill>
                  <a:srgbClr val="FF0000"/>
                </a:solidFill>
                <a:latin typeface="Times New Roman" pitchFamily="18" charset="0"/>
                <a:cs typeface="Times New Roman" pitchFamily="18" charset="0"/>
              </a:rPr>
              <a:t>عرض نموذج للهيكل الإداري لسرعة تخليص الإجراءات</a:t>
            </a:r>
            <a:endParaRPr lang="ar-SA" sz="28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to="" calcmode="lin" valueType="num">
                                      <p:cBhvr>
                                        <p:cTn id="37" dur="1" fill="hold"/>
                                        <p:tgtEl>
                                          <p:spTgt spid="10"/>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 to="" calcmode="lin" valueType="num">
                                      <p:cBhvr>
                                        <p:cTn id="42" dur="1" fill="hold"/>
                                        <p:tgtEl>
                                          <p:spTgt spid="11"/>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1026" name="Picture 2" descr="D:\اللغة العربية المرحلة الثانوية\4 المستوى الرابع\الكتب\كتاب الطالب صور\اللغة العربية 4 كتاب الطالب_062.jpg"/>
          <p:cNvPicPr>
            <a:picLocks noGrp="1" noChangeAspect="1" noChangeArrowheads="1"/>
          </p:cNvPicPr>
          <p:nvPr>
            <p:ph idx="1"/>
          </p:nvPr>
        </p:nvPicPr>
        <p:blipFill>
          <a:blip r:embed="rId2"/>
          <a:srcRect t="5733" b="44957"/>
          <a:stretch>
            <a:fillRect/>
          </a:stretch>
        </p:blipFill>
        <p:spPr bwMode="auto">
          <a:xfrm>
            <a:off x="-10255" y="0"/>
            <a:ext cx="9154255" cy="6858000"/>
          </a:xfrm>
          <a:prstGeom prst="rect">
            <a:avLst/>
          </a:prstGeom>
          <a:noFill/>
        </p:spPr>
      </p:pic>
      <p:sp>
        <p:nvSpPr>
          <p:cNvPr id="4" name="مربع نص 5"/>
          <p:cNvSpPr txBox="1"/>
          <p:nvPr/>
        </p:nvSpPr>
        <p:spPr>
          <a:xfrm>
            <a:off x="3286116" y="4357694"/>
            <a:ext cx="2071670" cy="461665"/>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400" b="1" dirty="0" smtClean="0">
                <a:solidFill>
                  <a:srgbClr val="FF0000"/>
                </a:solidFill>
                <a:latin typeface="Times New Roman" pitchFamily="18" charset="0"/>
                <a:cs typeface="Times New Roman" pitchFamily="18" charset="0"/>
              </a:rPr>
              <a:t>السرعة الزائدة</a:t>
            </a:r>
            <a:endParaRPr lang="ar-SA" sz="2400" b="1" dirty="0">
              <a:solidFill>
                <a:srgbClr val="FF0000"/>
              </a:solidFill>
              <a:latin typeface="Times New Roman" pitchFamily="18" charset="0"/>
              <a:cs typeface="Times New Roman" pitchFamily="18" charset="0"/>
            </a:endParaRPr>
          </a:p>
        </p:txBody>
      </p:sp>
      <p:sp>
        <p:nvSpPr>
          <p:cNvPr id="5" name="مربع نص 5"/>
          <p:cNvSpPr txBox="1"/>
          <p:nvPr/>
        </p:nvSpPr>
        <p:spPr>
          <a:xfrm>
            <a:off x="3286116" y="4857760"/>
            <a:ext cx="2071670" cy="830997"/>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400" b="1" dirty="0" smtClean="0">
                <a:solidFill>
                  <a:srgbClr val="0000FF"/>
                </a:solidFill>
                <a:latin typeface="Times New Roman" pitchFamily="18" charset="0"/>
                <a:cs typeface="Times New Roman" pitchFamily="18" charset="0"/>
              </a:rPr>
              <a:t>عدم احترام قواعد المرور</a:t>
            </a:r>
            <a:endParaRPr lang="ar-SA" sz="2400" b="1" dirty="0">
              <a:solidFill>
                <a:srgbClr val="0000FF"/>
              </a:solidFill>
              <a:latin typeface="Times New Roman" pitchFamily="18" charset="0"/>
              <a:cs typeface="Times New Roman" pitchFamily="18" charset="0"/>
            </a:endParaRPr>
          </a:p>
        </p:txBody>
      </p:sp>
      <p:sp>
        <p:nvSpPr>
          <p:cNvPr id="6" name="مربع نص 5"/>
          <p:cNvSpPr txBox="1"/>
          <p:nvPr/>
        </p:nvSpPr>
        <p:spPr>
          <a:xfrm>
            <a:off x="1214414" y="4286256"/>
            <a:ext cx="2071670" cy="461665"/>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400" b="1" dirty="0" smtClean="0">
                <a:solidFill>
                  <a:srgbClr val="FF0000"/>
                </a:solidFill>
                <a:latin typeface="Times New Roman" pitchFamily="18" charset="0"/>
                <a:cs typeface="Times New Roman" pitchFamily="18" charset="0"/>
              </a:rPr>
              <a:t>ظروف طارئة</a:t>
            </a:r>
            <a:endParaRPr lang="ar-SA" sz="2400" b="1" dirty="0">
              <a:solidFill>
                <a:srgbClr val="FF0000"/>
              </a:solidFill>
              <a:latin typeface="Times New Roman" pitchFamily="18" charset="0"/>
              <a:cs typeface="Times New Roman" pitchFamily="18" charset="0"/>
            </a:endParaRPr>
          </a:p>
        </p:txBody>
      </p:sp>
      <p:sp>
        <p:nvSpPr>
          <p:cNvPr id="7" name="مربع نص 6"/>
          <p:cNvSpPr txBox="1"/>
          <p:nvPr/>
        </p:nvSpPr>
        <p:spPr>
          <a:xfrm>
            <a:off x="1214414" y="4857760"/>
            <a:ext cx="2071670" cy="830997"/>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sz="2400" b="1" dirty="0" smtClean="0">
                <a:solidFill>
                  <a:srgbClr val="0000FF"/>
                </a:solidFill>
                <a:latin typeface="Times New Roman" pitchFamily="18" charset="0"/>
                <a:cs typeface="Times New Roman" pitchFamily="18" charset="0"/>
              </a:rPr>
              <a:t>عدم الانتباه للإشارات</a:t>
            </a:r>
            <a:endParaRPr lang="ar-SA" sz="24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2050" name="Picture 2" descr="D:\اللغة العربية المرحلة الثانوية\4 المستوى الرابع\الكتب\كتاب الطالب صور\اللغة العربية 4 كتاب الطالب_062.jpg"/>
          <p:cNvPicPr>
            <a:picLocks noGrp="1" noChangeAspect="1" noChangeArrowheads="1"/>
          </p:cNvPicPr>
          <p:nvPr>
            <p:ph idx="1"/>
          </p:nvPr>
        </p:nvPicPr>
        <p:blipFill>
          <a:blip r:embed="rId2"/>
          <a:srcRect t="55014" b="2418"/>
          <a:stretch>
            <a:fillRect/>
          </a:stretch>
        </p:blipFill>
        <p:spPr bwMode="auto">
          <a:xfrm>
            <a:off x="1" y="0"/>
            <a:ext cx="9144000" cy="6858000"/>
          </a:xfrm>
          <a:prstGeom prst="rect">
            <a:avLst/>
          </a:prstGeom>
          <a:noFill/>
        </p:spPr>
      </p:pic>
      <p:sp>
        <p:nvSpPr>
          <p:cNvPr id="4" name="مربع نص 5"/>
          <p:cNvSpPr txBox="1"/>
          <p:nvPr/>
        </p:nvSpPr>
        <p:spPr>
          <a:xfrm>
            <a:off x="3357586" y="4416990"/>
            <a:ext cx="2428860"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b="1" dirty="0" smtClean="0">
                <a:solidFill>
                  <a:srgbClr val="0000FF"/>
                </a:solidFill>
                <a:latin typeface="Times New Roman" pitchFamily="18" charset="0"/>
                <a:cs typeface="Times New Roman" pitchFamily="18" charset="0"/>
              </a:rPr>
              <a:t>مدعاة للكسل – عائدها ضعيف</a:t>
            </a:r>
            <a:endParaRPr lang="ar-SA" b="1" dirty="0">
              <a:solidFill>
                <a:srgbClr val="0000FF"/>
              </a:solidFill>
              <a:latin typeface="Times New Roman" pitchFamily="18" charset="0"/>
              <a:cs typeface="Times New Roman" pitchFamily="18" charset="0"/>
            </a:endParaRPr>
          </a:p>
        </p:txBody>
      </p:sp>
      <p:sp>
        <p:nvSpPr>
          <p:cNvPr id="5" name="مربع نص 5"/>
          <p:cNvSpPr txBox="1"/>
          <p:nvPr/>
        </p:nvSpPr>
        <p:spPr>
          <a:xfrm>
            <a:off x="1071538" y="4286256"/>
            <a:ext cx="2285984" cy="646331"/>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b="1" dirty="0" smtClean="0">
                <a:solidFill>
                  <a:srgbClr val="0000FF"/>
                </a:solidFill>
                <a:latin typeface="Times New Roman" pitchFamily="18" charset="0"/>
                <a:cs typeface="Times New Roman" pitchFamily="18" charset="0"/>
              </a:rPr>
              <a:t>سهلة – كثيرة </a:t>
            </a:r>
          </a:p>
          <a:p>
            <a:pPr algn="ctr"/>
            <a:r>
              <a:rPr lang="ar-SA" b="1" dirty="0" smtClean="0">
                <a:solidFill>
                  <a:srgbClr val="0000FF"/>
                </a:solidFill>
                <a:latin typeface="Times New Roman" pitchFamily="18" charset="0"/>
                <a:cs typeface="Times New Roman" pitchFamily="18" charset="0"/>
              </a:rPr>
              <a:t>لا تحتاج إلى إمكانيات</a:t>
            </a:r>
            <a:endParaRPr lang="ar-SA" b="1" dirty="0">
              <a:solidFill>
                <a:srgbClr val="0000FF"/>
              </a:solidFill>
              <a:latin typeface="Times New Roman" pitchFamily="18" charset="0"/>
              <a:cs typeface="Times New Roman" pitchFamily="18" charset="0"/>
            </a:endParaRPr>
          </a:p>
        </p:txBody>
      </p:sp>
      <p:sp>
        <p:nvSpPr>
          <p:cNvPr id="6" name="مربع نص 5"/>
          <p:cNvSpPr txBox="1"/>
          <p:nvPr/>
        </p:nvSpPr>
        <p:spPr>
          <a:xfrm>
            <a:off x="3357554" y="5059932"/>
            <a:ext cx="2428860"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b="1" dirty="0" smtClean="0">
                <a:solidFill>
                  <a:srgbClr val="0000FF"/>
                </a:solidFill>
                <a:latin typeface="Times New Roman" pitchFamily="18" charset="0"/>
                <a:cs typeface="Times New Roman" pitchFamily="18" charset="0"/>
              </a:rPr>
              <a:t>تحتاج وقتا طويلا لتجويدها</a:t>
            </a:r>
            <a:endParaRPr lang="ar-SA" b="1" dirty="0">
              <a:solidFill>
                <a:srgbClr val="0000FF"/>
              </a:solidFill>
              <a:latin typeface="Times New Roman" pitchFamily="18" charset="0"/>
              <a:cs typeface="Times New Roman" pitchFamily="18" charset="0"/>
            </a:endParaRPr>
          </a:p>
        </p:txBody>
      </p:sp>
      <p:sp>
        <p:nvSpPr>
          <p:cNvPr id="7" name="مربع نص 6"/>
          <p:cNvSpPr txBox="1"/>
          <p:nvPr/>
        </p:nvSpPr>
        <p:spPr>
          <a:xfrm>
            <a:off x="1071538" y="4929198"/>
            <a:ext cx="2285984" cy="646331"/>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pPr algn="ctr"/>
            <a:r>
              <a:rPr lang="ar-SA" b="1" dirty="0" smtClean="0">
                <a:solidFill>
                  <a:srgbClr val="0000FF"/>
                </a:solidFill>
                <a:latin typeface="Times New Roman" pitchFamily="18" charset="0"/>
                <a:cs typeface="Times New Roman" pitchFamily="18" charset="0"/>
              </a:rPr>
              <a:t>استغلال أمثل للطاقات</a:t>
            </a:r>
          </a:p>
          <a:p>
            <a:pPr algn="ctr"/>
            <a:r>
              <a:rPr lang="ar-SA" b="1" dirty="0" smtClean="0">
                <a:solidFill>
                  <a:srgbClr val="0000FF"/>
                </a:solidFill>
                <a:latin typeface="Times New Roman" pitchFamily="18" charset="0"/>
                <a:cs typeface="Times New Roman" pitchFamily="18" charset="0"/>
              </a:rPr>
              <a:t>تقوي الاعتماد على النفس</a:t>
            </a:r>
            <a:endParaRPr lang="ar-SA"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3074" name="Picture 2" descr="D:\اللغة العربية المرحلة الثانوية\4 المستوى الرابع\الكتب\كتاب الطالب صور\اللغة العربية 4 كتاب الطالب_063.jpg"/>
          <p:cNvPicPr>
            <a:picLocks noGrp="1" noChangeAspect="1" noChangeArrowheads="1"/>
          </p:cNvPicPr>
          <p:nvPr>
            <p:ph idx="1"/>
          </p:nvPr>
        </p:nvPicPr>
        <p:blipFill>
          <a:blip r:embed="rId2"/>
          <a:srcRect l="9888" t="8666" r="9704" b="8543"/>
          <a:stretch>
            <a:fillRect/>
          </a:stretch>
        </p:blipFill>
        <p:spPr bwMode="auto">
          <a:xfrm>
            <a:off x="0" y="0"/>
            <a:ext cx="9144000" cy="6858000"/>
          </a:xfrm>
          <a:prstGeom prst="rect">
            <a:avLst/>
          </a:prstGeom>
          <a:noFill/>
        </p:spPr>
      </p:pic>
      <p:sp>
        <p:nvSpPr>
          <p:cNvPr id="4" name="مربع نص 3"/>
          <p:cNvSpPr txBox="1"/>
          <p:nvPr/>
        </p:nvSpPr>
        <p:spPr>
          <a:xfrm>
            <a:off x="214282" y="806968"/>
            <a:ext cx="2000232" cy="5693866"/>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800" b="1" dirty="0" smtClean="0">
                <a:solidFill>
                  <a:srgbClr val="0000FF"/>
                </a:solidFill>
                <a:latin typeface="Times New Roman" pitchFamily="18" charset="0"/>
                <a:cs typeface="Times New Roman" pitchFamily="18" charset="0"/>
              </a:rPr>
              <a:t>يصور الكاتب الإنسان الوصولي بالآلة التي تصلح للبر والبحر تتكيف مع كل الظروف وهذا تصوير قوي وواضح .</a:t>
            </a:r>
          </a:p>
          <a:p>
            <a:r>
              <a:rPr lang="ar-SA" sz="2800" b="1" dirty="0" smtClean="0">
                <a:solidFill>
                  <a:srgbClr val="0000FF"/>
                </a:solidFill>
                <a:latin typeface="Times New Roman" pitchFamily="18" charset="0"/>
                <a:cs typeface="Times New Roman" pitchFamily="18" charset="0"/>
              </a:rPr>
              <a:t>وقد استخدم الكاتب الكثير من التشبيهات والاستعارات لإيضاح المعنى</a:t>
            </a:r>
            <a:endParaRPr lang="ar-SA" sz="28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4098" name="Picture 2" descr="D:\اللغة العربية المرحلة الثانوية\4 المستوى الرابع\الكتب\كتاب الطالب صور\اللغة العربية 4 كتاب الطالب_064.jpg"/>
          <p:cNvPicPr>
            <a:picLocks noGrp="1" noChangeAspect="1" noChangeArrowheads="1"/>
          </p:cNvPicPr>
          <p:nvPr>
            <p:ph idx="1"/>
          </p:nvPr>
        </p:nvPicPr>
        <p:blipFill>
          <a:blip r:embed="rId2"/>
          <a:srcRect t="6365" b="23653"/>
          <a:stretch>
            <a:fillRect/>
          </a:stretch>
        </p:blipFill>
        <p:spPr bwMode="auto">
          <a:xfrm>
            <a:off x="0" y="-1"/>
            <a:ext cx="9144001" cy="6844581"/>
          </a:xfrm>
          <a:prstGeom prst="rect">
            <a:avLst/>
          </a:prstGeom>
          <a:noFill/>
        </p:spPr>
      </p:pic>
      <p:sp>
        <p:nvSpPr>
          <p:cNvPr id="4" name="مربع نص 3"/>
          <p:cNvSpPr txBox="1"/>
          <p:nvPr/>
        </p:nvSpPr>
        <p:spPr>
          <a:xfrm>
            <a:off x="4357686" y="1500174"/>
            <a:ext cx="2000264" cy="646331"/>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b="1" dirty="0" smtClean="0">
                <a:solidFill>
                  <a:srgbClr val="0000FF"/>
                </a:solidFill>
                <a:latin typeface="Times New Roman" pitchFamily="18" charset="0"/>
                <a:cs typeface="Times New Roman" pitchFamily="18" charset="0"/>
              </a:rPr>
              <a:t>القول بدون فعل </a:t>
            </a:r>
            <a:r>
              <a:rPr lang="ar-SA" b="1" dirty="0" smtClean="0">
                <a:solidFill>
                  <a:srgbClr val="0000FF"/>
                </a:solidFill>
                <a:latin typeface="Times New Roman" pitchFamily="18" charset="0"/>
                <a:cs typeface="Times New Roman" pitchFamily="18" charset="0"/>
              </a:rPr>
              <a:t>يضيع</a:t>
            </a:r>
            <a:r>
              <a:rPr lang="ar-SA" b="1" dirty="0" smtClean="0">
                <a:solidFill>
                  <a:srgbClr val="0000FF"/>
                </a:solidFill>
                <a:latin typeface="Times New Roman" pitchFamily="18" charset="0"/>
                <a:cs typeface="Times New Roman" pitchFamily="18" charset="0"/>
              </a:rPr>
              <a:t> هيبة الإنسان</a:t>
            </a:r>
            <a:endParaRPr lang="ar-SA" b="1" dirty="0">
              <a:solidFill>
                <a:srgbClr val="0000FF"/>
              </a:solidFill>
              <a:latin typeface="Times New Roman" pitchFamily="18" charset="0"/>
              <a:cs typeface="Times New Roman" pitchFamily="18" charset="0"/>
            </a:endParaRPr>
          </a:p>
        </p:txBody>
      </p:sp>
      <p:sp>
        <p:nvSpPr>
          <p:cNvPr id="5" name="مربع نص 4"/>
          <p:cNvSpPr txBox="1"/>
          <p:nvPr/>
        </p:nvSpPr>
        <p:spPr>
          <a:xfrm>
            <a:off x="1142976" y="1357298"/>
            <a:ext cx="3071834" cy="646331"/>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b="1" dirty="0" smtClean="0">
                <a:latin typeface="Times New Roman" pitchFamily="18" charset="0"/>
                <a:cs typeface="Times New Roman" pitchFamily="18" charset="0"/>
              </a:rPr>
              <a:t>أنا لا يمكنني أن أتهاون في حقوق الآخرين أو أن أكلف أحدا بما لا يطيقه</a:t>
            </a:r>
            <a:endParaRPr lang="ar-SA" b="1" dirty="0">
              <a:latin typeface="Times New Roman" pitchFamily="18" charset="0"/>
              <a:cs typeface="Times New Roman" pitchFamily="18" charset="0"/>
            </a:endParaRPr>
          </a:p>
        </p:txBody>
      </p:sp>
      <p:sp>
        <p:nvSpPr>
          <p:cNvPr id="6" name="مربع نص 5"/>
          <p:cNvSpPr txBox="1"/>
          <p:nvPr/>
        </p:nvSpPr>
        <p:spPr>
          <a:xfrm>
            <a:off x="4286248" y="2786058"/>
            <a:ext cx="1928826"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b="1" dirty="0" smtClean="0">
                <a:solidFill>
                  <a:srgbClr val="0000FF"/>
                </a:solidFill>
                <a:latin typeface="Times New Roman" pitchFamily="18" charset="0"/>
                <a:cs typeface="Times New Roman" pitchFamily="18" charset="0"/>
              </a:rPr>
              <a:t>بالتعاون تهون الصعاب</a:t>
            </a:r>
            <a:endParaRPr lang="ar-SA" b="1" dirty="0">
              <a:solidFill>
                <a:srgbClr val="0000FF"/>
              </a:solidFill>
              <a:latin typeface="Times New Roman" pitchFamily="18" charset="0"/>
              <a:cs typeface="Times New Roman" pitchFamily="18" charset="0"/>
            </a:endParaRPr>
          </a:p>
        </p:txBody>
      </p:sp>
      <p:sp>
        <p:nvSpPr>
          <p:cNvPr id="7" name="مربع نص 6"/>
          <p:cNvSpPr txBox="1"/>
          <p:nvPr/>
        </p:nvSpPr>
        <p:spPr>
          <a:xfrm>
            <a:off x="714348" y="2428868"/>
            <a:ext cx="3571900" cy="1015663"/>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sz="2000" b="1" dirty="0" smtClean="0">
                <a:latin typeface="Times New Roman" pitchFamily="18" charset="0"/>
                <a:cs typeface="Times New Roman" pitchFamily="18" charset="0"/>
              </a:rPr>
              <a:t>الشعور بالمسؤولية يؤدي إلى التعاون ونبذ الكسل </a:t>
            </a:r>
            <a:r>
              <a:rPr lang="ar-SA" sz="2000" b="1" dirty="0" smtClean="0">
                <a:latin typeface="Times New Roman" pitchFamily="18" charset="0"/>
                <a:cs typeface="Times New Roman" pitchFamily="18" charset="0"/>
              </a:rPr>
              <a:t>والغرور </a:t>
            </a:r>
            <a:r>
              <a:rPr lang="ar-SA" sz="2000" b="1" dirty="0" err="1" smtClean="0">
                <a:latin typeface="Times New Roman" pitchFamily="18" charset="0"/>
                <a:cs typeface="Times New Roman" pitchFamily="18" charset="0"/>
              </a:rPr>
              <a:t>و</a:t>
            </a:r>
            <a:r>
              <a:rPr lang="ar-SA" sz="2000" b="1" dirty="0" smtClean="0">
                <a:latin typeface="Times New Roman" pitchFamily="18" charset="0"/>
                <a:cs typeface="Times New Roman" pitchFamily="18" charset="0"/>
              </a:rPr>
              <a:t> أي عمل تسود فيه مثل هذه </a:t>
            </a:r>
            <a:r>
              <a:rPr lang="ar-SA" sz="2000" b="1" dirty="0" smtClean="0">
                <a:latin typeface="Times New Roman" pitchFamily="18" charset="0"/>
                <a:cs typeface="Times New Roman" pitchFamily="18" charset="0"/>
              </a:rPr>
              <a:t>الروح يكلل ب</a:t>
            </a:r>
            <a:r>
              <a:rPr lang="ar-SA" sz="2000" b="1" dirty="0" smtClean="0">
                <a:latin typeface="Times New Roman" pitchFamily="18" charset="0"/>
                <a:cs typeface="Times New Roman" pitchFamily="18" charset="0"/>
              </a:rPr>
              <a:t>أفضل النتائج</a:t>
            </a:r>
            <a:endParaRPr lang="ar-SA" sz="2000" b="1" dirty="0">
              <a:latin typeface="Times New Roman" pitchFamily="18" charset="0"/>
              <a:cs typeface="Times New Roman" pitchFamily="18" charset="0"/>
            </a:endParaRPr>
          </a:p>
        </p:txBody>
      </p:sp>
      <p:sp>
        <p:nvSpPr>
          <p:cNvPr id="8" name="مربع نص 7"/>
          <p:cNvSpPr txBox="1"/>
          <p:nvPr/>
        </p:nvSpPr>
        <p:spPr>
          <a:xfrm>
            <a:off x="4357686" y="4000504"/>
            <a:ext cx="1928826" cy="369332"/>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b="1" dirty="0" smtClean="0">
                <a:solidFill>
                  <a:srgbClr val="0000FF"/>
                </a:solidFill>
                <a:latin typeface="Times New Roman" pitchFamily="18" charset="0"/>
                <a:cs typeface="Times New Roman" pitchFamily="18" charset="0"/>
              </a:rPr>
              <a:t>القوي يأكل الضعيف</a:t>
            </a:r>
            <a:endParaRPr lang="ar-SA" b="1" dirty="0">
              <a:solidFill>
                <a:srgbClr val="0000FF"/>
              </a:solidFill>
              <a:latin typeface="Times New Roman" pitchFamily="18" charset="0"/>
              <a:cs typeface="Times New Roman" pitchFamily="18" charset="0"/>
            </a:endParaRPr>
          </a:p>
        </p:txBody>
      </p:sp>
      <p:sp>
        <p:nvSpPr>
          <p:cNvPr id="9" name="مربع نص 8"/>
          <p:cNvSpPr txBox="1"/>
          <p:nvPr/>
        </p:nvSpPr>
        <p:spPr>
          <a:xfrm>
            <a:off x="1285852" y="3714752"/>
            <a:ext cx="3071834" cy="1200329"/>
          </a:xfrm>
          <a:prstGeom prst="rect">
            <a:avLst/>
          </a:prstGeom>
          <a:noFill/>
        </p:spPr>
        <p:txBody>
          <a:bodyPr wrap="square" rtlCol="1">
            <a:spAutoFit/>
          </a:bodyPr>
          <a:ls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a:lstStyle>
          <a:p>
            <a:r>
              <a:rPr lang="ar-SA" b="1" dirty="0" smtClean="0">
                <a:latin typeface="Times New Roman" pitchFamily="18" charset="0"/>
                <a:cs typeface="Times New Roman" pitchFamily="18" charset="0"/>
              </a:rPr>
              <a:t>عندما تغيب القيم والأخلاق يكون السائد هو قانون الغاب فيأكل الناس بعضهم بعضا مثل السمك في البح</a:t>
            </a:r>
            <a:r>
              <a:rPr lang="ar-SA" b="1" dirty="0" smtClean="0">
                <a:latin typeface="Times New Roman" pitchFamily="18" charset="0"/>
                <a:cs typeface="Times New Roman" pitchFamily="18" charset="0"/>
              </a:rPr>
              <a:t>ر أو الوحوش في الغابات</a:t>
            </a:r>
            <a:endParaRPr lang="ar-SA"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to="" calcmode="lin" valueType="num">
                                      <p:cBhvr>
                                        <p:cTn id="27" dur="1" fill="hold"/>
                                        <p:tgtEl>
                                          <p:spTgt spid="8"/>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to="" calcmode="lin" valueType="num">
                                      <p:cBhvr>
                                        <p:cTn id="32" dur="1" fill="hold"/>
                                        <p:tgtEl>
                                          <p:spTgt spid="9"/>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5122" name="Picture 2" descr="D:\اللغة العربية المرحلة الثانوية\4 المستوى الرابع\الكتب\كتاب الطالب صور\اللغة العربية 4 كتاب الطالب_065.jpg"/>
          <p:cNvPicPr>
            <a:picLocks noGrp="1" noChangeAspect="1" noChangeArrowheads="1"/>
          </p:cNvPicPr>
          <p:nvPr>
            <p:ph idx="1"/>
          </p:nvPr>
        </p:nvPicPr>
        <p:blipFill>
          <a:blip r:embed="rId2"/>
          <a:srcRect t="7669" b="44810"/>
          <a:stretch>
            <a:fillRect/>
          </a:stretch>
        </p:blipFill>
        <p:spPr bwMode="auto">
          <a:xfrm>
            <a:off x="1"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6146" name="Picture 2" descr="D:\اللغة العربية المرحلة الثانوية\4 المستوى الرابع\الكتب\كتاب الطالب صور\اللغة العربية 4 كتاب الطالب_066.jpg"/>
          <p:cNvPicPr>
            <a:picLocks noGrp="1" noChangeAspect="1" noChangeArrowheads="1"/>
          </p:cNvPicPr>
          <p:nvPr>
            <p:ph idx="1"/>
          </p:nvPr>
        </p:nvPicPr>
        <p:blipFill>
          <a:blip r:embed="rId2"/>
          <a:srcRect t="8137" b="30018"/>
          <a:stretch>
            <a:fillRect/>
          </a:stretch>
        </p:blipFill>
        <p:spPr bwMode="auto">
          <a:xfrm>
            <a:off x="0" y="0"/>
            <a:ext cx="9144001" cy="6858000"/>
          </a:xfrm>
          <a:prstGeom prst="rect">
            <a:avLst/>
          </a:prstGeom>
          <a:noFill/>
        </p:spPr>
      </p:pic>
      <p:sp>
        <p:nvSpPr>
          <p:cNvPr id="4" name="مستطيل 3"/>
          <p:cNvSpPr/>
          <p:nvPr/>
        </p:nvSpPr>
        <p:spPr>
          <a:xfrm>
            <a:off x="1263212" y="2344159"/>
            <a:ext cx="4163319" cy="584775"/>
          </a:xfrm>
          <a:prstGeom prst="rect">
            <a:avLst/>
          </a:prstGeom>
        </p:spPr>
        <p:txBody>
          <a:bodyPr wrap="none">
            <a:spAutoFit/>
          </a:bodyPr>
          <a:lstStyle/>
          <a:p>
            <a:r>
              <a:rPr lang="ar-SA" sz="3200" b="1" dirty="0" smtClean="0">
                <a:solidFill>
                  <a:srgbClr val="0000FF"/>
                </a:solidFill>
                <a:latin typeface="Times New Roman" pitchFamily="18" charset="0"/>
                <a:cs typeface="Times New Roman" pitchFamily="18" charset="0"/>
              </a:rPr>
              <a:t>موضوع التفاوض: </a:t>
            </a:r>
            <a:r>
              <a:rPr lang="ar-SA" sz="3200" b="1" dirty="0" smtClean="0">
                <a:latin typeface="Times New Roman" pitchFamily="18" charset="0"/>
                <a:cs typeface="Times New Roman" pitchFamily="18" charset="0"/>
              </a:rPr>
              <a:t>شراء بيت </a:t>
            </a:r>
            <a:endParaRPr lang="ar-SA" sz="3200" dirty="0"/>
          </a:p>
        </p:txBody>
      </p:sp>
      <p:sp>
        <p:nvSpPr>
          <p:cNvPr id="5" name="مستطيل 4"/>
          <p:cNvSpPr/>
          <p:nvPr/>
        </p:nvSpPr>
        <p:spPr>
          <a:xfrm>
            <a:off x="837303" y="2786058"/>
            <a:ext cx="4663391" cy="1323439"/>
          </a:xfrm>
          <a:prstGeom prst="rect">
            <a:avLst/>
          </a:prstGeom>
        </p:spPr>
        <p:txBody>
          <a:bodyPr wrap="square">
            <a:spAutoFit/>
          </a:bodyPr>
          <a:lstStyle/>
          <a:p>
            <a:r>
              <a:rPr lang="ar-SA" sz="3200" b="1" dirty="0" smtClean="0">
                <a:solidFill>
                  <a:srgbClr val="0000FF"/>
                </a:solidFill>
                <a:latin typeface="Times New Roman" pitchFamily="18" charset="0"/>
                <a:cs typeface="Times New Roman" pitchFamily="18" charset="0"/>
              </a:rPr>
              <a:t>محاور المفاوضات: </a:t>
            </a:r>
          </a:p>
          <a:p>
            <a:r>
              <a:rPr lang="ar-SA" sz="2400" b="1" dirty="0" smtClean="0">
                <a:latin typeface="Times New Roman" pitchFamily="18" charset="0"/>
                <a:cs typeface="Times New Roman" pitchFamily="18" charset="0"/>
              </a:rPr>
              <a:t>سعر البيت – عدد الأقساط </a:t>
            </a:r>
          </a:p>
          <a:p>
            <a:r>
              <a:rPr lang="ar-SA" sz="2400" b="1" dirty="0" smtClean="0">
                <a:latin typeface="Times New Roman" pitchFamily="18" charset="0"/>
                <a:cs typeface="Times New Roman" pitchFamily="18" charset="0"/>
              </a:rPr>
              <a:t>صيانة وترميم ما يحتاج لذلك - موعد الاستلام </a:t>
            </a:r>
          </a:p>
        </p:txBody>
      </p:sp>
      <p:sp>
        <p:nvSpPr>
          <p:cNvPr id="6" name="مستطيل 5"/>
          <p:cNvSpPr/>
          <p:nvPr/>
        </p:nvSpPr>
        <p:spPr>
          <a:xfrm>
            <a:off x="1071538" y="3929066"/>
            <a:ext cx="4377639" cy="1323439"/>
          </a:xfrm>
          <a:prstGeom prst="rect">
            <a:avLst/>
          </a:prstGeom>
        </p:spPr>
        <p:txBody>
          <a:bodyPr wrap="square">
            <a:spAutoFit/>
          </a:bodyPr>
          <a:lstStyle/>
          <a:p>
            <a:r>
              <a:rPr lang="ar-SA" sz="3200" b="1" dirty="0" smtClean="0">
                <a:solidFill>
                  <a:srgbClr val="0000FF"/>
                </a:solidFill>
                <a:latin typeface="Times New Roman" pitchFamily="18" charset="0"/>
                <a:cs typeface="Times New Roman" pitchFamily="18" charset="0"/>
              </a:rPr>
              <a:t>البدائل: </a:t>
            </a:r>
          </a:p>
          <a:p>
            <a:r>
              <a:rPr lang="ar-SA" sz="2400" b="1" dirty="0" smtClean="0">
                <a:latin typeface="Times New Roman" pitchFamily="18" charset="0"/>
                <a:cs typeface="Times New Roman" pitchFamily="18" charset="0"/>
              </a:rPr>
              <a:t>البائع: التنازل عن بعض الأثاث – خصم قيمة الصيانة من أجمالي المبلغ</a:t>
            </a:r>
          </a:p>
        </p:txBody>
      </p:sp>
      <p:sp>
        <p:nvSpPr>
          <p:cNvPr id="7" name="مستطيل 6"/>
          <p:cNvSpPr/>
          <p:nvPr/>
        </p:nvSpPr>
        <p:spPr>
          <a:xfrm>
            <a:off x="1071538" y="4929198"/>
            <a:ext cx="7020845" cy="1692771"/>
          </a:xfrm>
          <a:prstGeom prst="rect">
            <a:avLst/>
          </a:prstGeom>
        </p:spPr>
        <p:txBody>
          <a:bodyPr wrap="square">
            <a:spAutoFit/>
          </a:bodyPr>
          <a:lstStyle/>
          <a:p>
            <a:r>
              <a:rPr lang="ar-SA" sz="3200" b="1" dirty="0" smtClean="0">
                <a:solidFill>
                  <a:srgbClr val="0000FF"/>
                </a:solidFill>
                <a:latin typeface="Times New Roman" pitchFamily="18" charset="0"/>
                <a:cs typeface="Times New Roman" pitchFamily="18" charset="0"/>
              </a:rPr>
              <a:t>صيغة الاتفاق: </a:t>
            </a:r>
          </a:p>
          <a:p>
            <a:r>
              <a:rPr lang="ar-SA" sz="2400" b="1" dirty="0" smtClean="0">
                <a:latin typeface="Times New Roman" pitchFamily="18" charset="0"/>
                <a:cs typeface="Times New Roman" pitchFamily="18" charset="0"/>
              </a:rPr>
              <a:t>تم الاتفاق على البيع بمبلغ ستمائة ألف ريال على ثلاثة أقساط  مع إلزام البائع بصيانة وترميم ما يحتاج إلى ذلك قبل التسليم والذي يكون موعده بعد شهرين من تاريخ توقيع العقد على الأكثر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to="" calcmode="lin" valueType="num">
                                      <p:cBhvr>
                                        <p:cTn id="12" dur="1" fill="hold"/>
                                        <p:tgtEl>
                                          <p:spTgt spid="5"/>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to="" calcmode="lin" valueType="num">
                                      <p:cBhvr>
                                        <p:cTn id="17" dur="1" fill="hold"/>
                                        <p:tgtEl>
                                          <p:spTgt spid="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to="" calcmode="lin" valueType="num">
                                      <p:cBhvr>
                                        <p:cTn id="22" dur="1" fill="hold"/>
                                        <p:tgtEl>
                                          <p:spTgt spid="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7170" name="Picture 2" descr="D:\اللغة العربية المرحلة الثانوية\4 المستوى الرابع\الكتب\كتاب الطالب صور\اللغة العربية 4 كتاب الطالب_067.jpg"/>
          <p:cNvPicPr>
            <a:picLocks noGrp="1" noChangeAspect="1" noChangeArrowheads="1"/>
          </p:cNvPicPr>
          <p:nvPr>
            <p:ph idx="1"/>
          </p:nvPr>
        </p:nvPicPr>
        <p:blipFill>
          <a:blip r:embed="rId2"/>
          <a:srcRect t="6933" b="33417"/>
          <a:stretch>
            <a:fillRect/>
          </a:stretch>
        </p:blipFill>
        <p:spPr bwMode="auto">
          <a:xfrm>
            <a:off x="0" y="0"/>
            <a:ext cx="9144001" cy="6860917"/>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SA"/>
          </a:p>
        </p:txBody>
      </p:sp>
      <p:pic>
        <p:nvPicPr>
          <p:cNvPr id="8194" name="Picture 2" descr="D:\اللغة العربية المرحلة الثانوية\4 المستوى الرابع\الكتب\كتاب الطالب صور\اللغة العربية 4 كتاب الطالب_067.jpg"/>
          <p:cNvPicPr>
            <a:picLocks noGrp="1" noChangeAspect="1" noChangeArrowheads="1"/>
          </p:cNvPicPr>
          <p:nvPr>
            <p:ph idx="1"/>
          </p:nvPr>
        </p:nvPicPr>
        <p:blipFill>
          <a:blip r:embed="rId2"/>
          <a:srcRect t="65685"/>
          <a:stretch>
            <a:fillRect/>
          </a:stretch>
        </p:blipFill>
        <p:spPr bwMode="auto">
          <a:xfrm>
            <a:off x="-27723" y="0"/>
            <a:ext cx="9171723" cy="6858000"/>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200</TotalTime>
  <Words>345</Words>
  <Application>Microsoft Office PowerPoint</Application>
  <PresentationFormat>عرض على الشاشة (3:4)‏</PresentationFormat>
  <Paragraphs>50</Paragraphs>
  <Slides>14</Slides>
  <Notes>0</Notes>
  <HiddenSlides>0</HiddenSlides>
  <MMClips>0</MMClips>
  <ScaleCrop>false</ScaleCrop>
  <HeadingPairs>
    <vt:vector size="4" baseType="variant">
      <vt:variant>
        <vt:lpstr>سمة</vt:lpstr>
      </vt:variant>
      <vt:variant>
        <vt:i4>1</vt:i4>
      </vt:variant>
      <vt:variant>
        <vt:lpstr>عناوين الشرائح</vt:lpstr>
      </vt:variant>
      <vt:variant>
        <vt:i4>14</vt:i4>
      </vt:variant>
    </vt:vector>
  </HeadingPairs>
  <TitlesOfParts>
    <vt:vector size="15" baseType="lpstr">
      <vt:lpstr>تدفق</vt:lpstr>
      <vt:lpstr>بسم الله الرحمن الرحيم</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بسم الله الرحمن الرحيم</dc:title>
  <dc:creator>m</dc:creator>
  <cp:lastModifiedBy>m</cp:lastModifiedBy>
  <cp:revision>15</cp:revision>
  <dcterms:created xsi:type="dcterms:W3CDTF">2016-02-12T13:01:50Z</dcterms:created>
  <dcterms:modified xsi:type="dcterms:W3CDTF">2016-03-07T07:08:52Z</dcterms:modified>
</cp:coreProperties>
</file>