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28F356-9327-459E-8EE0-378FB2ECC215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EB9C49-FF9D-4082-9213-A07EB75665E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9C49-FF9D-4082-9213-A07EB75665E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C59637-BE52-4F76-B8C1-88BB84777A89}" type="datetimeFigureOut">
              <a:rPr lang="ar-SA" smtClean="0"/>
              <a:pPr/>
              <a:t>21/05/37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A7EA4D-A9E3-44DF-A224-0A952C37417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900106"/>
          </a:xfrm>
        </p:spPr>
        <p:txBody>
          <a:bodyPr/>
          <a:lstStyle/>
          <a:p>
            <a:pPr algn="ctr"/>
            <a:r>
              <a:rPr lang="ar-SA" dirty="0" smtClean="0"/>
              <a:t>بسم الله الرحمن الرحيم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428860" y="5572140"/>
            <a:ext cx="6129326" cy="914400"/>
          </a:xfrm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FF0000"/>
                </a:solidFill>
                <a:cs typeface="AF_Najed" pitchFamily="2" charset="-78"/>
              </a:rPr>
              <a:t>النشاطات التمهيدية</a:t>
            </a:r>
            <a:endParaRPr lang="ar-SA" sz="8000" dirty="0">
              <a:solidFill>
                <a:srgbClr val="FF0000"/>
              </a:solidFill>
              <a:cs typeface="AF_Najed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23377" b="8284"/>
          <a:stretch>
            <a:fillRect/>
          </a:stretch>
        </p:blipFill>
        <p:spPr bwMode="auto">
          <a:xfrm>
            <a:off x="642910" y="3214686"/>
            <a:ext cx="7704137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D:\اللغة العربية المرحلة الثانوية\4 المستوى الرابع\كتاب الطالب صور\اللغة العربية 4 كتاب الطالب_001.jpg"/>
          <p:cNvPicPr>
            <a:picLocks noChangeAspect="1" noChangeArrowheads="1"/>
          </p:cNvPicPr>
          <p:nvPr/>
        </p:nvPicPr>
        <p:blipFill>
          <a:blip r:embed="rId4"/>
          <a:srcRect t="21836" b="48957"/>
          <a:stretch>
            <a:fillRect/>
          </a:stretch>
        </p:blipFill>
        <p:spPr bwMode="auto">
          <a:xfrm>
            <a:off x="428596" y="1142984"/>
            <a:ext cx="828680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عنوان فرعي 2"/>
          <p:cNvSpPr txBox="1">
            <a:spLocks/>
          </p:cNvSpPr>
          <p:nvPr/>
        </p:nvSpPr>
        <p:spPr>
          <a:xfrm>
            <a:off x="500034" y="5657872"/>
            <a:ext cx="1714480" cy="91440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F_Najed" pitchFamily="2" charset="-78"/>
              </a:rPr>
              <a:t>ص 45</a:t>
            </a:r>
            <a:endParaRPr kumimoji="0" lang="ar-SA" sz="6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F_Naj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D:\اللغة العربية المرحلة الثانوية\4 المستوى الرابع\الكتب\كتاب الطالب صور\اللغة العربية 4 كتاب الطالب_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31" t="38514" r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33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ستطيل 3"/>
          <p:cNvSpPr/>
          <p:nvPr/>
        </p:nvSpPr>
        <p:spPr>
          <a:xfrm>
            <a:off x="1122781" y="1071546"/>
            <a:ext cx="4520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لأن الصادق الجاهل قد يضرك من حيث يظن أنه ينفعك</a:t>
            </a:r>
            <a:endParaRPr lang="ar-S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57224" y="1405582"/>
            <a:ext cx="4838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الكلام البليغ من أهم سبل التأثير والإقناع </a:t>
            </a:r>
            <a:endParaRPr lang="ar-S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00100" y="1855105"/>
            <a:ext cx="46554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لا تتضح قيمة  الشيء إلا بعرفة ضده ومقارنته بغيره</a:t>
            </a:r>
            <a:endParaRPr lang="ar-SA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84309" y="2285992"/>
            <a:ext cx="45592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الفرد يشعر بثقة وطموح لمزيد من النجاح</a:t>
            </a:r>
            <a:endParaRPr lang="ar-SA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1538" y="2714620"/>
            <a:ext cx="4578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المشاهدة تحدث قناعة أكبر من مجرد سماع الخبر</a:t>
            </a:r>
            <a:endParaRPr lang="ar-SA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2284" y="4429132"/>
            <a:ext cx="4248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فالبعض حين </a:t>
            </a:r>
            <a:r>
              <a:rPr lang="ar-S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يعتدى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عليه يرد  الإساءة بأقوى منها</a:t>
            </a:r>
            <a:endParaRPr lang="ar-S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20837" y="4857760"/>
            <a:ext cx="4379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ولذلك تحرص دول العالم المتقدم على إعادة التدوير </a:t>
            </a:r>
            <a:endParaRPr lang="ar-S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2844" y="5231327"/>
            <a:ext cx="4376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إذا كانت  حقيقة الأمر غائبة عن الناس في أول </a:t>
            </a:r>
          </a:p>
          <a:p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مرة فلن تغيب عنهم بعد ذلك</a:t>
            </a:r>
            <a:endParaRPr lang="ar-SA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D:\اللغة العربية المرحلة الثانوية\4 المستوى الرابع\الكتب\كتاب الطالب صور\اللغة العربية 4 كتاب الطالب_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67" r="7500" b="44428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21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ستطيل 3"/>
          <p:cNvSpPr/>
          <p:nvPr/>
        </p:nvSpPr>
        <p:spPr>
          <a:xfrm>
            <a:off x="428596" y="2714620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إن من البيان لسحرا</a:t>
            </a:r>
            <a:endParaRPr lang="ar-S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3286124"/>
            <a:ext cx="2666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يجب التفكير في الكلام</a:t>
            </a:r>
          </a:p>
          <a:p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قبل النطق </a:t>
            </a:r>
            <a:r>
              <a:rPr lang="ar-S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به</a:t>
            </a:r>
            <a:endParaRPr lang="ar-S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5720" y="4333410"/>
            <a:ext cx="27109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عدم القدرة على التعبير تحرم </a:t>
            </a:r>
            <a:br>
              <a:rPr lang="ar-SA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الفرد من أشياء كثيرة</a:t>
            </a:r>
            <a:endParaRPr lang="ar-SA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0034" y="5072074"/>
            <a:ext cx="20249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لسان الفتى نصف</a:t>
            </a:r>
          </a:p>
          <a:p>
            <a:pPr algn="ctr"/>
            <a:r>
              <a:rPr lang="ar-S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ونصف فؤاده</a:t>
            </a:r>
            <a:endParaRPr lang="ar-SA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7488" y="5857892"/>
            <a:ext cx="213712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أحيانا يكون العيب </a:t>
            </a:r>
          </a:p>
          <a:p>
            <a:pPr algn="ctr"/>
            <a:r>
              <a:rPr lang="ar-S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في فهم المستمع </a:t>
            </a:r>
            <a:endParaRPr lang="ar-SA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D:\اللغة العربية المرحلة الثانوية\4 المستوى الرابع\الكتب\كتاب الطالب صور\اللغة العربية 4 كتاب الطالب_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402"/>
          <a:stretch>
            <a:fillRect/>
          </a:stretch>
        </p:blipFill>
        <p:spPr bwMode="auto">
          <a:xfrm>
            <a:off x="-22600" y="-25"/>
            <a:ext cx="9166600" cy="6858025"/>
          </a:xfrm>
          <a:prstGeom prst="roundRect">
            <a:avLst>
              <a:gd name="adj" fmla="val 8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ستطيل 3"/>
          <p:cNvSpPr/>
          <p:nvPr/>
        </p:nvSpPr>
        <p:spPr>
          <a:xfrm>
            <a:off x="3500430" y="2643182"/>
            <a:ext cx="19228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خطر التدخين في الأماكن العامة</a:t>
            </a:r>
          </a:p>
          <a:p>
            <a:pPr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ضرر التدخين على الصحة</a:t>
            </a:r>
          </a:p>
          <a:p>
            <a:pPr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التدخين إهدار للمال</a:t>
            </a:r>
            <a:endParaRPr lang="ar-SA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20430" y="2500306"/>
            <a:ext cx="19228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النصيحة بالحسنى</a:t>
            </a:r>
          </a:p>
          <a:p>
            <a:pPr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نشرة بالأمراض الناتجة عن التدخين</a:t>
            </a:r>
          </a:p>
          <a:p>
            <a:pPr>
              <a:buFont typeface="Arial" pitchFamily="34" charset="0"/>
              <a:buChar char="•"/>
            </a:pPr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حرق ورقة مالية أمام عينيه.</a:t>
            </a:r>
            <a:endParaRPr lang="ar-SA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D:\اللغة العربية المرحلة الثانوية\4 المستوى الرابع\الكتب\كتاب الطالب صور\اللغة العربية 4 كتاب الطالب_0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6369"/>
          <a:stretch>
            <a:fillRect/>
          </a:stretch>
        </p:blipFill>
        <p:spPr bwMode="auto">
          <a:xfrm>
            <a:off x="357158" y="357166"/>
            <a:ext cx="8456268" cy="6072230"/>
          </a:xfrm>
          <a:prstGeom prst="roundRect">
            <a:avLst>
              <a:gd name="adj" fmla="val 629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4 المستوى الرابع\الكتب\كتاب الطالب صور\اللغة العربية 4 كتاب الطالب_0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926"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oundRect">
            <a:avLst>
              <a:gd name="adj" fmla="val 19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9" name="Picture 3" descr="D:\اللغة العربية المرحلة الثانوية\4 المستوى الرابع\الكتب\كتاب الطالب صور\اللغة العربية 4 كتاب الطالب_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93" t="6172" r="9375" b="47817"/>
          <a:stretch>
            <a:fillRect/>
          </a:stretch>
        </p:blipFill>
        <p:spPr bwMode="auto">
          <a:xfrm>
            <a:off x="0" y="-1"/>
            <a:ext cx="9144000" cy="6862105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554117" y="5072074"/>
            <a:ext cx="36487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المناظرات الدينية والفكرية</a:t>
            </a:r>
            <a:endParaRPr lang="ar-SA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53665" y="5786454"/>
            <a:ext cx="30380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عمليات البيع والشراء</a:t>
            </a:r>
            <a:endParaRPr lang="ar-SA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4 المستوى الرابع\الكتب\كتاب الطالب صور\اللغة العربية 4 كتاب الطالب_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2161"/>
          <a:stretch>
            <a:fillRect/>
          </a:stretch>
        </p:blipFill>
        <p:spPr bwMode="auto">
          <a:xfrm>
            <a:off x="-38945" y="-24"/>
            <a:ext cx="9162045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069500" y="2415597"/>
            <a:ext cx="18261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غفر الله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لميتكم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97634" y="2857496"/>
            <a:ext cx="273183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جعلكم الله خير خلف له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147472" y="3357562"/>
            <a:ext cx="8707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مرض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429124" y="3405846"/>
            <a:ext cx="21130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شفاك الله وعافاك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94421" y="3357562"/>
            <a:ext cx="270458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أخي مات بهذا المرض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58016" y="3857628"/>
            <a:ext cx="107157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تهنئة</a:t>
            </a:r>
          </a:p>
          <a:p>
            <a:pPr algn="ctr"/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بمنصب </a:t>
            </a:r>
          </a:p>
          <a:p>
            <a:pPr algn="ctr"/>
            <a:r>
              <a:rPr lang="ar-S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جديد</a:t>
            </a:r>
            <a:endParaRPr lang="ar-S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929058" y="3929066"/>
            <a:ext cx="3000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تهانينا ونسأل الله </a:t>
            </a:r>
            <a:r>
              <a:rPr lang="ar-S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لك</a:t>
            </a: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التوفيق</a:t>
            </a:r>
            <a:endParaRPr lang="ar-S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00100" y="3929066"/>
            <a:ext cx="3071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لو دامت لغيرك ما وصلت إليك</a:t>
            </a:r>
            <a:endParaRPr lang="ar-S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اللغة العربية المرحلة الثانوية\4 المستوى الرابع\الكتب\كتاب الطالب صور\اللغة العربية 4 كتاب الطالب_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93" t="9817" r="7812" b="37604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670169" y="928670"/>
            <a:ext cx="275908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إظهار علامات الفهم - 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4348" y="928670"/>
            <a:ext cx="178767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الحالة النفسية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63170" y="1428736"/>
            <a:ext cx="23391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المؤثرات الخارجية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58" y="2428868"/>
            <a:ext cx="498230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استخدام تعبيرات الوجه واليدين لأنها تختصر الكلام وتترك انطباعا لا ينسى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5013766"/>
            <a:ext cx="526802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إذا اعتمد على الرسوم الإيضاحية وعلى الأرقام والتطبيقات</a:t>
            </a:r>
            <a:endParaRPr lang="ar-SA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-124525" y="5357826"/>
            <a:ext cx="4267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إذا نفذ الشرح داخل الملعب بصورة عملية</a:t>
            </a:r>
            <a:endParaRPr lang="ar-SA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-124525" y="6215082"/>
            <a:ext cx="3767831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إذا كان المتلقي متفاعلا وغير من قناعاته</a:t>
            </a:r>
            <a:endParaRPr lang="ar-SA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اللغة العربية المرحلة الثانوية\4 المستوى الرابع\الكتب\كتاب الطالب صور\اللغة العربية 4 كتاب الطالب_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0690"/>
          <a:stretch>
            <a:fillRect/>
          </a:stretch>
        </p:blipFill>
        <p:spPr bwMode="auto">
          <a:xfrm>
            <a:off x="0" y="-1"/>
            <a:ext cx="9144032" cy="6858001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714348" y="1395699"/>
            <a:ext cx="6911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ترجو النجاة ولم تسلك مسالكها  </a:t>
            </a: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 إن السفينة لا تمشي على </a:t>
            </a:r>
            <a:r>
              <a:rPr lang="ar-SA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اليبس</a:t>
            </a:r>
            <a:endParaRPr lang="ar-SA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4348" y="1928802"/>
            <a:ext cx="6911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العلم يرفع بيتا لا عماد له </a:t>
            </a: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 والجهل يهدم بيت العز والشرف</a:t>
            </a:r>
            <a:endParaRPr lang="ar-SA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85786" y="3630043"/>
            <a:ext cx="69111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استماع + تركيز + تفاعل = فهم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14348" y="4071942"/>
            <a:ext cx="69111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فهم + مراجعة = حفظ</a:t>
            </a:r>
            <a:endParaRPr lang="ar-SA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D:\اللغة العربية المرحلة الثانوية\4 المستوى الرابع\الكتب\كتاب الطالب صور\اللغة العربية 4 كتاب الطالب_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809" b="1031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000628" y="2571744"/>
            <a:ext cx="17859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يختص بمعرفة الذات وعلاقتها بالعالم من حولها</a:t>
            </a:r>
            <a:endParaRPr lang="ar-S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715140" y="3800307"/>
            <a:ext cx="12858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ذكاء </a:t>
            </a:r>
          </a:p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انفعالي</a:t>
            </a:r>
            <a:endParaRPr lang="ar-S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00628" y="3643314"/>
            <a:ext cx="178595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يختص بتنظيم حالة الفرد النفسية وانفعالاته ليصير أكثر انسجاما مع المجتمع </a:t>
            </a:r>
            <a:endParaRPr lang="ar-S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786578" y="5500702"/>
            <a:ext cx="12858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ذكاء </a:t>
            </a:r>
          </a:p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لغوي</a:t>
            </a:r>
            <a:endParaRPr lang="ar-S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000628" y="5309258"/>
            <a:ext cx="178595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يختص الكفاءة اللغوية إنتاجا واستقبالا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ببلاغة الخطاب والقدرة على التأثير والإقناع</a:t>
            </a:r>
            <a:endParaRPr lang="ar-S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D:\اللغة العربية المرحلة الثانوية\4 المستوى الرابع\الكتب\كتاب الطالب صور\اللغة العربية 4 كتاب الطالب_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9780"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oundRect">
            <a:avLst>
              <a:gd name="adj" fmla="val 17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ربع نص 3"/>
          <p:cNvSpPr txBox="1"/>
          <p:nvPr/>
        </p:nvSpPr>
        <p:spPr>
          <a:xfrm>
            <a:off x="4572000" y="4149874"/>
            <a:ext cx="32147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فن الحوار</a:t>
            </a:r>
            <a:endParaRPr lang="ar-S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14414" y="4214818"/>
            <a:ext cx="3357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سعة الصدر</a:t>
            </a:r>
            <a:endParaRPr lang="ar-S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572000" y="4714884"/>
            <a:ext cx="32147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الإنصات</a:t>
            </a:r>
            <a:endParaRPr lang="ar-S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85852" y="4786322"/>
            <a:ext cx="3357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مراعاة حالة المستمع</a:t>
            </a:r>
            <a:endParaRPr lang="ar-S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764</TotalTime>
  <Words>287</Words>
  <Application>Microsoft Office PowerPoint</Application>
  <PresentationFormat>عرض على الشاشة (3:4)‏</PresentationFormat>
  <Paragraphs>62</Paragraphs>
  <Slides>12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واجهة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19</cp:revision>
  <dcterms:created xsi:type="dcterms:W3CDTF">2016-02-12T10:04:01Z</dcterms:created>
  <dcterms:modified xsi:type="dcterms:W3CDTF">2016-02-29T18:26:11Z</dcterms:modified>
</cp:coreProperties>
</file>