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D9C141-282A-4B82-9ECC-6FE742495429}" type="datetimeFigureOut">
              <a:rPr lang="ar-SA" smtClean="0"/>
              <a:pPr/>
              <a:t>27/05/37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5E8E4A-67F3-491A-BFBD-8AF008017A8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900106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بسم الله الرحمن الرحيم</a:t>
            </a:r>
            <a:endParaRPr lang="ar-SA" sz="6600" dirty="0"/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2071670" y="5572140"/>
            <a:ext cx="6715172" cy="914400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0000"/>
                </a:solidFill>
                <a:cs typeface="AF_Najed" pitchFamily="2" charset="-78"/>
              </a:rPr>
              <a:t>التواصل </a:t>
            </a:r>
            <a:r>
              <a:rPr lang="ar-SA" sz="8000" dirty="0" err="1" smtClean="0">
                <a:solidFill>
                  <a:srgbClr val="FF0000"/>
                </a:solidFill>
                <a:cs typeface="AF_Najed" pitchFamily="2" charset="-78"/>
              </a:rPr>
              <a:t>الإقناعي</a:t>
            </a:r>
            <a:r>
              <a:rPr lang="ar-SA" sz="8000" dirty="0" smtClean="0">
                <a:solidFill>
                  <a:srgbClr val="FF0000"/>
                </a:solidFill>
                <a:cs typeface="AF_Najed" pitchFamily="2" charset="-78"/>
              </a:rPr>
              <a:t>   </a:t>
            </a:r>
            <a:r>
              <a:rPr lang="ar-SA" sz="6000" dirty="0" smtClean="0">
                <a:cs typeface="AF_Najed" pitchFamily="2" charset="-78"/>
              </a:rPr>
              <a:t>(</a:t>
            </a:r>
            <a:r>
              <a:rPr lang="ar-SA" sz="6000" dirty="0" smtClean="0">
                <a:cs typeface="AF_Najed" pitchFamily="2" charset="-78"/>
              </a:rPr>
              <a:t>1- 5)</a:t>
            </a:r>
            <a:endParaRPr lang="ar-SA" sz="4000" dirty="0">
              <a:cs typeface="AF_Najed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t="23377" b="8284"/>
          <a:stretch>
            <a:fillRect/>
          </a:stretch>
        </p:blipFill>
        <p:spPr bwMode="auto">
          <a:xfrm>
            <a:off x="428596" y="3214686"/>
            <a:ext cx="8215370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اللغة العربية المرحلة الثانوية\4 المستوى الرابع\كتاب الطالب صور\اللغة العربية 4 كتاب الطالب_001.jpg"/>
          <p:cNvPicPr>
            <a:picLocks noChangeAspect="1" noChangeArrowheads="1"/>
          </p:cNvPicPr>
          <p:nvPr/>
        </p:nvPicPr>
        <p:blipFill>
          <a:blip r:embed="rId3"/>
          <a:srcRect t="21836" b="48957"/>
          <a:stretch>
            <a:fillRect/>
          </a:stretch>
        </p:blipFill>
        <p:spPr bwMode="auto">
          <a:xfrm>
            <a:off x="428596" y="1142984"/>
            <a:ext cx="828680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عنوان فرعي 2"/>
          <p:cNvSpPr txBox="1">
            <a:spLocks/>
          </p:cNvSpPr>
          <p:nvPr/>
        </p:nvSpPr>
        <p:spPr>
          <a:xfrm>
            <a:off x="142844" y="5657872"/>
            <a:ext cx="1857356" cy="9144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ar-SA" sz="72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F_Najed" pitchFamily="2" charset="-78"/>
              </a:rPr>
              <a:t>ص 50</a:t>
            </a:r>
            <a:endParaRPr kumimoji="0" lang="ar-SA" sz="72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4 المستوى الرابع\الكتب\كتاب الطالب صور\اللغة العربية 4 كتاب الطالب_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r="10156" b="41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 rot="18970933">
            <a:off x="1630995" y="2357430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شعوري</a:t>
            </a:r>
            <a:endParaRPr lang="ar-SA" sz="2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1928802"/>
            <a:ext cx="15716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منهك، إعياء</a:t>
            </a:r>
          </a:p>
          <a:p>
            <a:pPr algn="ctr"/>
            <a:r>
              <a:rPr lang="ar-SA" sz="2800" b="1" dirty="0" smtClean="0"/>
              <a:t>يئس</a:t>
            </a:r>
            <a:endParaRPr lang="ar-SA" sz="2800" b="1" dirty="0"/>
          </a:p>
        </p:txBody>
      </p:sp>
      <p:sp>
        <p:nvSpPr>
          <p:cNvPr id="6" name="مربع نص 5"/>
          <p:cNvSpPr txBox="1"/>
          <p:nvPr/>
        </p:nvSpPr>
        <p:spPr>
          <a:xfrm rot="18970933">
            <a:off x="1630995" y="3848013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سمعي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4282" y="3256192"/>
            <a:ext cx="15716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أسمع 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وقع خطى الأصوات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باكية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 rot="18970933">
            <a:off x="1630995" y="5491087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بصري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4282" y="5083932"/>
            <a:ext cx="157163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الوردي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نشاهد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المنظر</a:t>
            </a:r>
          </a:p>
          <a:p>
            <a:pPr algn="ctr"/>
            <a:r>
              <a:rPr lang="ar-SA" sz="2000" b="1" dirty="0" smtClean="0">
                <a:solidFill>
                  <a:srgbClr val="0000FF"/>
                </a:solidFill>
              </a:rPr>
              <a:t>أحمر، أخضر، فضي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D:\اللغة العربية المرحلة الثانوية\4 المستوى الرابع\الكتب\كتاب الطالب صور\اللغة العربية 4 كتاب الطالب_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771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4643438" y="1857364"/>
            <a:ext cx="15001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00FF"/>
                </a:solidFill>
              </a:rPr>
              <a:t>السمعي</a:t>
            </a:r>
            <a:endParaRPr lang="ar-SA" sz="40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14546" y="2357430"/>
            <a:ext cx="15001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00FF"/>
                </a:solidFill>
              </a:rPr>
              <a:t>متداخلة</a:t>
            </a:r>
            <a:endParaRPr lang="ar-SA" sz="40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4282" y="2928934"/>
            <a:ext cx="53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00FF"/>
                </a:solidFill>
              </a:rPr>
              <a:t>الحرص على تنويع الأساليب</a:t>
            </a:r>
            <a:endParaRPr lang="ar-SA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4 المستوى الرابع\الكتب\كتاب الطالب صور\اللغة العربية 4 كتاب الطالب_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592" b="51320"/>
          <a:stretch>
            <a:fillRect/>
          </a:stretch>
        </p:blipFill>
        <p:spPr bwMode="auto">
          <a:xfrm>
            <a:off x="15403" y="0"/>
            <a:ext cx="9123883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786182" y="3643314"/>
            <a:ext cx="10310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الإقناع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97200" y="3643314"/>
            <a:ext cx="13340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التفاوض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03443" y="5572140"/>
            <a:ext cx="12137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التعصب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66948" y="5643578"/>
            <a:ext cx="110479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الهجوم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4 المستوى الرابع\الكتب\كتاب الطالب صور\اللغة العربية 4 كتاب الطالب_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62" t="45425" r="5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7215206" y="3357562"/>
            <a:ext cx="10310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الإقناع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643174" y="3357562"/>
            <a:ext cx="40005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FF"/>
                </a:solidFill>
              </a:rPr>
              <a:t>منطقي، يعتمد على الحقائق والأرقام، الاستماع </a:t>
            </a:r>
            <a:endParaRPr lang="ar-SA" sz="20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348" y="3286125"/>
            <a:ext cx="1500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ناجحة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072330" y="3844357"/>
            <a:ext cx="11739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تفاوض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43174" y="3786190"/>
            <a:ext cx="4000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يعتمد على البدائل، النقاش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14414" y="3844357"/>
            <a:ext cx="1000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جيدة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072330" y="4286256"/>
            <a:ext cx="11739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تعصب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643174" y="4286256"/>
            <a:ext cx="40005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</a:rPr>
              <a:t>هجومية، حدة الألفاظ، الغضب 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142976" y="4344423"/>
            <a:ext cx="1000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تنافر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072330" y="4786322"/>
            <a:ext cx="11739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هجوم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643174" y="4742273"/>
            <a:ext cx="400052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dirty="0" smtClean="0">
                <a:solidFill>
                  <a:srgbClr val="0000FF"/>
                </a:solidFill>
              </a:rPr>
              <a:t>عدائية ، سب</a:t>
            </a:r>
            <a:endParaRPr lang="ar-SA" sz="3400" b="1" dirty="0">
              <a:solidFill>
                <a:srgbClr val="0000FF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85786" y="4773051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اشتباك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4 المستوى الرابع\الكتب\كتاب الطالب صور\اللغة العربية 4 كتاب الطالب_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738" b="30162"/>
          <a:stretch>
            <a:fillRect/>
          </a:stretch>
        </p:blipFill>
        <p:spPr bwMode="auto">
          <a:xfrm>
            <a:off x="1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00034" y="1071546"/>
            <a:ext cx="521497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0000FF"/>
                </a:solidFill>
              </a:rPr>
              <a:t>يقوم الموقف التواصلي </a:t>
            </a:r>
            <a:r>
              <a:rPr lang="ar-SA" sz="2200" b="1" dirty="0" err="1" smtClean="0">
                <a:solidFill>
                  <a:srgbClr val="0000FF"/>
                </a:solidFill>
              </a:rPr>
              <a:t>الإقناعي</a:t>
            </a:r>
            <a:r>
              <a:rPr lang="ar-SA" sz="2200" b="1" dirty="0" smtClean="0">
                <a:solidFill>
                  <a:srgbClr val="0000FF"/>
                </a:solidFill>
              </a:rPr>
              <a:t> على ثلاثة عناصر:</a:t>
            </a:r>
          </a:p>
          <a:p>
            <a:endParaRPr lang="ar-SA" sz="1100" b="1" dirty="0" smtClean="0">
              <a:solidFill>
                <a:srgbClr val="0000FF"/>
              </a:solidFill>
            </a:endParaRPr>
          </a:p>
          <a:p>
            <a:r>
              <a:rPr lang="ar-SA" sz="3600" b="1" dirty="0" smtClean="0">
                <a:solidFill>
                  <a:srgbClr val="0000FF"/>
                </a:solidFill>
              </a:rPr>
              <a:t>المتحدث – الرسالة - المستمع</a:t>
            </a:r>
            <a:endParaRPr lang="ar-SA" sz="36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86116" y="307181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مصداقية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14942" y="3477284"/>
            <a:ext cx="2714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قوة الانطباع الأول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85786" y="435769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الفوز بعقول الآخرين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000628" y="5753417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قراءة أفكار الآخرين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2910" y="5643578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مخاطبة القلوب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4 المستوى الرابع\الكتب\كتاب الطالب صور\اللغة العربية 4 كتاب الطالب_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250" r="9375" b="44810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57158" y="3753153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الكلام يفصح عن شخصية المتحدث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57158" y="4214818"/>
            <a:ext cx="3857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غموض الكلام يؤدي إلى عدم الفهم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7158" y="4929198"/>
            <a:ext cx="385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للبلاغة تأثير عظيم في الإقناع</a:t>
            </a:r>
            <a:endParaRPr lang="ar-SA" sz="2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1406" y="5429264"/>
            <a:ext cx="42148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الصديق الحق يظهر في المواقف الحرجة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158" y="5786454"/>
            <a:ext cx="3857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القدرة على إقناع الآخرين</a:t>
            </a:r>
            <a:endParaRPr lang="ar-SA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4 المستوى الرابع\الكتب\كتاب الطالب صور\اللغة العربية 4 كتاب الطالب_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65" b="38300"/>
          <a:stretch>
            <a:fillRect/>
          </a:stretch>
        </p:blipFill>
        <p:spPr bwMode="auto">
          <a:xfrm>
            <a:off x="1" y="-24"/>
            <a:ext cx="9144032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429256" y="4214818"/>
            <a:ext cx="25717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الاستقراء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الاستنتاج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القياس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14942" y="2000240"/>
            <a:ext cx="285752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دليل شرعي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تجربة علمية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برهنة بالمفهوم العلمي</a:t>
            </a:r>
          </a:p>
          <a:p>
            <a:pPr algn="ctr"/>
            <a:r>
              <a:rPr lang="ar-SA" sz="2800" b="1" dirty="0" smtClean="0">
                <a:solidFill>
                  <a:srgbClr val="0000FF"/>
                </a:solidFill>
              </a:rPr>
              <a:t>أقوال المفكرين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0034" y="4143380"/>
            <a:ext cx="33575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التذكير بالنتائج والعواقب</a:t>
            </a:r>
          </a:p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الترغيب والترهيب</a:t>
            </a:r>
          </a:p>
          <a:p>
            <a:pPr algn="ctr"/>
            <a:r>
              <a:rPr lang="ar-SA" sz="2400" b="1" dirty="0" smtClean="0">
                <a:solidFill>
                  <a:srgbClr val="0000FF"/>
                </a:solidFill>
              </a:rPr>
              <a:t>القصة</a:t>
            </a:r>
            <a:endParaRPr lang="ar-SA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4 المستوى الرابع\الكتب\كتاب الطالب صور\اللغة العربية 4 كتاب الطالب_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1700"/>
          <a:stretch>
            <a:fillRect/>
          </a:stretch>
        </p:blipFill>
        <p:spPr bwMode="auto">
          <a:xfrm>
            <a:off x="-11183" y="0"/>
            <a:ext cx="9155183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42910" y="2071678"/>
            <a:ext cx="73581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- الافتقار إلى الأدلة والبراهين يجعل الكلام يبدو ضعيفا</a:t>
            </a:r>
          </a:p>
          <a:p>
            <a:r>
              <a:rPr lang="ar-SA" sz="3200" b="1" dirty="0" smtClean="0">
                <a:solidFill>
                  <a:srgbClr val="FF0000"/>
                </a:solidFill>
              </a:rPr>
              <a:t>- لغة الجسد تلعب دورا هاما في اقتناع المستمع أو شكه في صدق المتكلم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4 المستوى الرابع\الكتب\كتاب الطالب صور\اللغة العربية 4 كتاب الطالب_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93" r="9375" b="51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14282" y="2714620"/>
            <a:ext cx="8429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عرف ”مسيلمة“ بالكذب فكان لذلك أثر في رد كلامه والإعراض عنه </a:t>
            </a:r>
            <a:endParaRPr lang="ar-SA" sz="2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1406" y="3071810"/>
            <a:ext cx="84296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00FF"/>
                </a:solidFill>
              </a:rPr>
              <a:t>عرف ”عبد الله بن عباس“ بالدراية الواسعة بكتاب الله فكان لهذه الصفة أثرا في الأخذ بأقواله في في التفسير.</a:t>
            </a:r>
            <a:endParaRPr lang="ar-S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اللغة العربية المرحلة الثانوية\4 المستوى الرابع\الكتب\كتاب الطالب صور\اللغة العربية 4 كتاب الطالب_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68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6715140" y="762640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بصري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643702" y="1548458"/>
            <a:ext cx="107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سمعي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643702" y="2405714"/>
            <a:ext cx="12144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شعوري</a:t>
            </a:r>
            <a:endParaRPr lang="ar-SA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202</Words>
  <Application>Microsoft Office PowerPoint</Application>
  <PresentationFormat>عرض على الشاشة (3:4)‏</PresentationFormat>
  <Paragraphs>64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12</cp:revision>
  <dcterms:created xsi:type="dcterms:W3CDTF">2016-02-12T12:08:45Z</dcterms:created>
  <dcterms:modified xsi:type="dcterms:W3CDTF">2016-03-06T07:07:07Z</dcterms:modified>
</cp:coreProperties>
</file>