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50DC5-6B6E-4BFF-B7DE-AB6ECEFDBCE6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9BBB82-F634-4E70-81E5-2AD7D3725614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900106"/>
          </a:xfrm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cs typeface="AF_Najed" pitchFamily="2" charset="-78"/>
              </a:rPr>
              <a:t>بسم الله الرحمن الرحيم</a:t>
            </a:r>
            <a:endParaRPr lang="ar-SA" sz="6600" dirty="0">
              <a:cs typeface="AF_Najed" pitchFamily="2" charset="-78"/>
            </a:endParaRPr>
          </a:p>
        </p:txBody>
      </p:sp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2143108" y="5872186"/>
            <a:ext cx="7000892" cy="914400"/>
          </a:xfrm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rgbClr val="FF0000"/>
                </a:solidFill>
                <a:cs typeface="AF_Najed" pitchFamily="2" charset="-78"/>
              </a:rPr>
              <a:t>التواصل </a:t>
            </a:r>
            <a:r>
              <a:rPr lang="ar-SA" sz="8000" dirty="0" err="1" smtClean="0">
                <a:solidFill>
                  <a:srgbClr val="FF0000"/>
                </a:solidFill>
                <a:cs typeface="AF_Najed" pitchFamily="2" charset="-78"/>
              </a:rPr>
              <a:t>الإقناعي</a:t>
            </a:r>
            <a:r>
              <a:rPr lang="ar-SA" sz="8000" dirty="0" smtClean="0">
                <a:solidFill>
                  <a:srgbClr val="FF0000"/>
                </a:solidFill>
                <a:cs typeface="AF_Najed" pitchFamily="2" charset="-78"/>
              </a:rPr>
              <a:t>   </a:t>
            </a:r>
            <a:r>
              <a:rPr lang="ar-SA" sz="5400" dirty="0" smtClean="0">
                <a:cs typeface="AF_Najed" pitchFamily="2" charset="-78"/>
              </a:rPr>
              <a:t>(6- 12)</a:t>
            </a:r>
            <a:endParaRPr lang="ar-SA" sz="3600" dirty="0">
              <a:cs typeface="AF_Najed" pitchFamily="2" charset="-7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23377" b="8284"/>
          <a:stretch>
            <a:fillRect/>
          </a:stretch>
        </p:blipFill>
        <p:spPr bwMode="auto">
          <a:xfrm>
            <a:off x="428596" y="3214686"/>
            <a:ext cx="821537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D:\اللغة العربية المرحلة الثانوية\4 المستوى الرابع\كتاب الطالب صور\اللغة العربية 4 كتاب الطالب_001.jpg"/>
          <p:cNvPicPr>
            <a:picLocks noChangeAspect="1" noChangeArrowheads="1"/>
          </p:cNvPicPr>
          <p:nvPr/>
        </p:nvPicPr>
        <p:blipFill>
          <a:blip r:embed="rId3"/>
          <a:srcRect t="21836" b="48957"/>
          <a:stretch>
            <a:fillRect/>
          </a:stretch>
        </p:blipFill>
        <p:spPr bwMode="auto">
          <a:xfrm>
            <a:off x="428596" y="1142984"/>
            <a:ext cx="828680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عنوان فرعي 2"/>
          <p:cNvSpPr txBox="1">
            <a:spLocks/>
          </p:cNvSpPr>
          <p:nvPr/>
        </p:nvSpPr>
        <p:spPr>
          <a:xfrm>
            <a:off x="142876" y="5572140"/>
            <a:ext cx="1857356" cy="914400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72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F_Najed" pitchFamily="2" charset="-78"/>
              </a:rPr>
              <a:t>ص 56</a:t>
            </a:r>
            <a:endParaRPr kumimoji="0" lang="ar-SA" sz="7200" b="1" i="0" u="none" strike="noStrike" kern="120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AF_Naj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D:\اللغة العربية المرحلة الثانوية\4 المستوى الرابع\الكتب\كتاب الطالب صور\اللغة العربية 4 كتاب الطالب_0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9044"/>
          <a:stretch>
            <a:fillRect/>
          </a:stretch>
        </p:blipFill>
        <p:spPr bwMode="auto">
          <a:xfrm>
            <a:off x="0" y="-24"/>
            <a:ext cx="9144580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5612438" y="4286256"/>
            <a:ext cx="253146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عرض صورة للمدخنين </a:t>
            </a:r>
          </a:p>
          <a:p>
            <a:pPr algn="ctr"/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المصابين بأمراض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643570" y="5140123"/>
            <a:ext cx="25717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عرض مقطع فيديو يوضح آفات السهر وآثاره على الصحة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643570" y="5925941"/>
            <a:ext cx="25717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اصطحابه في زيارة لإحدى جمعيات العمل الخيري </a:t>
            </a:r>
            <a:endParaRPr lang="ar-S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86116" y="4357694"/>
            <a:ext cx="25003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الجلوس إليه ونصحه بلين وود بترك هذه العادة الذميمة</a:t>
            </a:r>
            <a:endParaRPr lang="ar-SA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286116" y="5140123"/>
            <a:ext cx="25003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أرسل له مقطعا صوتيا لدرس أو موعظة  عن أضرار التدخين</a:t>
            </a:r>
            <a:endParaRPr lang="ar-SA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286116" y="5929330"/>
            <a:ext cx="25003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أرسل له مقطعا صوتيا لدرس أو موعظة  عن أضرار التدخين</a:t>
            </a:r>
            <a:endParaRPr lang="ar-SA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0" y="4357694"/>
            <a:ext cx="35004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أهتم بذكر الآلام والأعراض التي تنتاب الشخص المصاب بأمراض ناجمة عن التدخين</a:t>
            </a:r>
            <a:endParaRPr lang="ar-S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14282" y="5143512"/>
            <a:ext cx="3214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أفصّل في وصف الأعراض النفسية والتي تتملك الشخص من المداومة على السهر</a:t>
            </a:r>
            <a:endParaRPr lang="ar-S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5925941"/>
            <a:ext cx="3214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أفصّل في وصف حزن أولاد المدخن وأهله على ما يصير إليه حاله </a:t>
            </a:r>
            <a:endParaRPr lang="ar-S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اللغة العربية المرحلة الثانوية\4 المستوى الرابع\الكتب\كتاب الطالب صور\اللغة العربية 4 كتاب الطالب_0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0375" r="8593" b="8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اللغة العربية المرحلة الثانوية\4 المستوى الرابع\الكتب\كتاب الطالب صور\اللغة العربية 4 كتاب الطالب_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3754"/>
          <a:stretch>
            <a:fillRect/>
          </a:stretch>
        </p:blipFill>
        <p:spPr bwMode="auto">
          <a:xfrm>
            <a:off x="-37527" y="0"/>
            <a:ext cx="9181527" cy="6858000"/>
          </a:xfrm>
          <a:prstGeom prst="rect">
            <a:avLst/>
          </a:prstGeom>
          <a:noFill/>
        </p:spPr>
      </p:pic>
      <p:sp>
        <p:nvSpPr>
          <p:cNvPr id="4" name="وسيلة شرح مستطيلة 3"/>
          <p:cNvSpPr/>
          <p:nvPr/>
        </p:nvSpPr>
        <p:spPr>
          <a:xfrm>
            <a:off x="5929322" y="2214554"/>
            <a:ext cx="2143140" cy="1214446"/>
          </a:xfrm>
          <a:prstGeom prst="wedgeRectCallout">
            <a:avLst>
              <a:gd name="adj1" fmla="val -83903"/>
              <a:gd name="adj2" fmla="val -5169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مع الأشخاص الشموليين</a:t>
            </a:r>
            <a:endParaRPr lang="ar-SA" sz="3200" b="1" dirty="0"/>
          </a:p>
        </p:txBody>
      </p:sp>
      <p:sp>
        <p:nvSpPr>
          <p:cNvPr id="5" name="وسيلة شرح مستطيلة 4"/>
          <p:cNvSpPr/>
          <p:nvPr/>
        </p:nvSpPr>
        <p:spPr>
          <a:xfrm>
            <a:off x="5857884" y="4929198"/>
            <a:ext cx="2143140" cy="1214446"/>
          </a:xfrm>
          <a:prstGeom prst="wedgeRectCallout">
            <a:avLst>
              <a:gd name="adj1" fmla="val -8526"/>
              <a:gd name="adj2" fmla="val -843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مع الأشخاص التحليليين</a:t>
            </a:r>
            <a:endParaRPr lang="ar-SA" sz="3200" b="1" dirty="0"/>
          </a:p>
        </p:txBody>
      </p:sp>
      <p:sp>
        <p:nvSpPr>
          <p:cNvPr id="6" name="وسيلة شرح مستطيلة 5"/>
          <p:cNvSpPr/>
          <p:nvPr/>
        </p:nvSpPr>
        <p:spPr>
          <a:xfrm>
            <a:off x="1142976" y="4857760"/>
            <a:ext cx="2143140" cy="1214446"/>
          </a:xfrm>
          <a:prstGeom prst="wedgeRectCallout">
            <a:avLst>
              <a:gd name="adj1" fmla="val 75385"/>
              <a:gd name="adj2" fmla="val 5622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مع الأشخاص الودودين</a:t>
            </a:r>
            <a:endParaRPr lang="ar-SA" sz="3200" b="1" dirty="0"/>
          </a:p>
        </p:txBody>
      </p:sp>
      <p:sp>
        <p:nvSpPr>
          <p:cNvPr id="7" name="وسيلة شرح مستطيلة 6"/>
          <p:cNvSpPr/>
          <p:nvPr/>
        </p:nvSpPr>
        <p:spPr>
          <a:xfrm>
            <a:off x="1214414" y="2071678"/>
            <a:ext cx="2143140" cy="1214446"/>
          </a:xfrm>
          <a:prstGeom prst="wedgeRectCallout">
            <a:avLst>
              <a:gd name="adj1" fmla="val 4985"/>
              <a:gd name="adj2" fmla="val 863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مع الأشخاص العاطفيين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اللغة العربية المرحلة الثانوية\4 المستوى الرابع\الكتب\كتاب الطالب صور\اللغة العربية 4 كتاب الطالب_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615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214414" y="1571612"/>
            <a:ext cx="457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أمراض مزمنة، هلاك، ضياع المال والعمر</a:t>
            </a:r>
            <a:endParaRPr lang="ar-SA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14348" y="2357430"/>
            <a:ext cx="5072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يعز عليَّ حالك هكذا ، أرجو أن تعود كسابق عهدك</a:t>
            </a:r>
            <a:endParaRPr lang="ar-SA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42910" y="5181913"/>
            <a:ext cx="5072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المدخن يفصل كفنه بيده، يبيع عمره </a:t>
            </a:r>
            <a:r>
              <a:rPr lang="ar-SA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بأبخس</a:t>
            </a:r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ثمن</a:t>
            </a:r>
            <a:endParaRPr lang="ar-SA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اللغة العربية المرحلة الثانوية\4 المستوى الرابع\الكتب\كتاب الطالب صور\اللغة العربية 4 كتاب الطالب_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054" r="10105" b="459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357158" y="2708972"/>
            <a:ext cx="207170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الحوار</a:t>
            </a:r>
          </a:p>
          <a:p>
            <a:pPr algn="ctr"/>
            <a:r>
              <a:rPr lang="ar-S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قوة الدليل</a:t>
            </a:r>
            <a:endParaRPr lang="ar-SA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5720" y="5120358"/>
            <a:ext cx="207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مخاطبة الوجدان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D:\اللغة العربية المرحلة الثانوية\4 المستوى الرابع\الكتب\كتاب الطالب صور\اللغة العربية 4 كتاب الطالب_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089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071538" y="2285992"/>
            <a:ext cx="4572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الحفاظ على البيئة مسؤولية الجميع وهو المقصد من خلافة الله في الأرض التي هي الغاية من خلق الجنس البشري قال تعالى ”وإذ قال ربك للملائكة إني جاعل في الأرض خليفة“.</a:t>
            </a:r>
          </a:p>
          <a:p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لا يمكن لأحد أو لمجموعة وحدها أن تنجز مهمة كبيرة فما البال إذا كان المهمة هي الحفاظ على كوكب بأكمله</a:t>
            </a:r>
            <a:endParaRPr lang="ar-SA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D:\اللغة العربية المرحلة الثانوية\4 المستوى الرابع\الكتب\كتاب الطالب صور\اللغة العربية 4 كتاب الطالب_0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156" t="6288" r="8593" b="39635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285720" y="2143116"/>
            <a:ext cx="27860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rgbClr val="0000FF"/>
                </a:solidFill>
                <a:latin typeface="Times New Roman" pitchFamily="18" charset="0"/>
                <a:cs typeface="+mj-cs"/>
              </a:rPr>
              <a:t>شبه المدير سوء حال المؤسسة بالأشجار التي تحتاج إلى قص، وشبه الموظف ما يفعله المدير باستئصال الطبيب لجزء مهم من جسد المريض</a:t>
            </a:r>
            <a:endParaRPr lang="ar-SA" sz="1200" b="1" dirty="0">
              <a:solidFill>
                <a:srgbClr val="0000FF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14282" y="3357562"/>
            <a:ext cx="27860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imes New Roman" pitchFamily="18" charset="0"/>
                <a:cs typeface="+mj-cs"/>
              </a:rPr>
              <a:t>لأن رده كان أقوى واستعارته كانت أبلغ</a:t>
            </a:r>
            <a:endParaRPr lang="ar-SA" b="1" dirty="0">
              <a:solidFill>
                <a:srgbClr val="0000FF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4282" y="5282999"/>
            <a:ext cx="27860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  <a:latin typeface="Times New Roman" pitchFamily="18" charset="0"/>
                <a:cs typeface="+mj-cs"/>
              </a:rPr>
              <a:t>سنضع كل زهرة في مكانها المناسب</a:t>
            </a:r>
            <a:endParaRPr lang="ar-SA" b="1" dirty="0">
              <a:solidFill>
                <a:srgbClr val="0000FF"/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1225</TotalTime>
  <Words>234</Words>
  <Application>Microsoft Office PowerPoint</Application>
  <PresentationFormat>عرض على الشاشة (3:4)‏</PresentationFormat>
  <Paragraphs>28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0" baseType="lpstr">
      <vt:lpstr>رحلة</vt:lpstr>
      <vt:lpstr>تدفق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11</cp:revision>
  <dcterms:created xsi:type="dcterms:W3CDTF">2016-02-12T12:34:58Z</dcterms:created>
  <dcterms:modified xsi:type="dcterms:W3CDTF">2016-03-07T04:19:02Z</dcterms:modified>
</cp:coreProperties>
</file>