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8"/>
  </p:notesMasterIdLst>
  <p:sldIdLst>
    <p:sldId id="267" r:id="rId2"/>
    <p:sldId id="264" r:id="rId3"/>
    <p:sldId id="256" r:id="rId4"/>
    <p:sldId id="265" r:id="rId5"/>
    <p:sldId id="257" r:id="rId6"/>
    <p:sldId id="258" r:id="rId7"/>
    <p:sldId id="266" r:id="rId8"/>
    <p:sldId id="259" r:id="rId9"/>
    <p:sldId id="260" r:id="rId10"/>
    <p:sldId id="268" r:id="rId11"/>
    <p:sldId id="261" r:id="rId12"/>
    <p:sldId id="262" r:id="rId13"/>
    <p:sldId id="271" r:id="rId14"/>
    <p:sldId id="269" r:id="rId15"/>
    <p:sldId id="270" r:id="rId16"/>
    <p:sldId id="263" r:id="rId1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نمط داكن 1 - تمييز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9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360D9B2-83FE-44D4-A2FF-0F1EE780D69E}" type="datetimeFigureOut">
              <a:rPr lang="ar-SA" smtClean="0"/>
              <a:pPr/>
              <a:t>13/05/37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67A1EF-7470-45A7-9EE4-F9410007B893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9AD6-2BB5-4362-A90E-D88AA588EB8E}" type="datetime1">
              <a:rPr lang="ar-SA" smtClean="0"/>
              <a:pPr/>
              <a:t>13/05/37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 / علي ال عيسى </a:t>
            </a: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714E-9BB9-4834-B11C-C87E45992E05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92C7A-6103-482C-B845-3D2653F4C434}" type="datetime1">
              <a:rPr lang="ar-SA" smtClean="0"/>
              <a:pPr/>
              <a:t>13/05/37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 / علي ال عيسى </a:t>
            </a: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714E-9BB9-4834-B11C-C87E45992E05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25DFE-805B-43E9-A2AA-36FB3CE9E047}" type="datetime1">
              <a:rPr lang="ar-SA" smtClean="0"/>
              <a:pPr/>
              <a:t>13/05/37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 / علي ال عيسى </a:t>
            </a: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714E-9BB9-4834-B11C-C87E45992E05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5041F-317D-4CEB-B31D-584B1930B2EB}" type="datetime1">
              <a:rPr lang="ar-SA" smtClean="0"/>
              <a:pPr/>
              <a:t>13/05/37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 / علي ال عيسى </a:t>
            </a: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714E-9BB9-4834-B11C-C87E45992E05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4B61B-08A1-4D4C-ADCD-7BC87077B93B}" type="datetime1">
              <a:rPr lang="ar-SA" smtClean="0"/>
              <a:pPr/>
              <a:t>13/05/37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 / علي ال عيسى </a:t>
            </a: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714E-9BB9-4834-B11C-C87E45992E05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BE64F-87A1-461E-9D07-4294DA62C37A}" type="datetime1">
              <a:rPr lang="ar-SA" smtClean="0"/>
              <a:pPr/>
              <a:t>13/05/37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 / علي ال عيسى </a:t>
            </a:r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714E-9BB9-4834-B11C-C87E45992E05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6603-54E2-46E1-A5AB-9EB867363109}" type="datetime1">
              <a:rPr lang="ar-SA" smtClean="0"/>
              <a:pPr/>
              <a:t>13/05/37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 / علي ال عيسى </a:t>
            </a:r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714E-9BB9-4834-B11C-C87E45992E05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AB781-D2A8-4DC3-AEB5-693B99A50F24}" type="datetime1">
              <a:rPr lang="ar-SA" smtClean="0"/>
              <a:pPr/>
              <a:t>13/05/37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 / علي ال عيسى </a:t>
            </a:r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714E-9BB9-4834-B11C-C87E45992E05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69BD-8758-4D16-86DD-E38E28A195EC}" type="datetime1">
              <a:rPr lang="ar-SA" smtClean="0"/>
              <a:pPr/>
              <a:t>13/05/37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 / علي ال عيسى 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714E-9BB9-4834-B11C-C87E45992E05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77EAB-1FA4-4FF4-8255-1D82339D0046}" type="datetime1">
              <a:rPr lang="ar-SA" smtClean="0"/>
              <a:pPr/>
              <a:t>13/05/37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 / علي ال عيسى </a:t>
            </a:r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714E-9BB9-4834-B11C-C87E45992E05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3482E-8FC0-48DA-A714-518E8CEB7535}" type="datetime1">
              <a:rPr lang="ar-SA" smtClean="0"/>
              <a:pPr/>
              <a:t>13/05/37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 / علي ال عيسى </a:t>
            </a:r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5714E-9BB9-4834-B11C-C87E45992E05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11FD-3902-4E45-A024-AD0E8C0DF9E0}" type="datetime1">
              <a:rPr lang="ar-SA" smtClean="0"/>
              <a:pPr/>
              <a:t>13/05/37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SA" smtClean="0"/>
              <a:t>أ / علي ال عيسى </a:t>
            </a: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5714E-9BB9-4834-B11C-C87E45992E05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 dir="vert"/>
  </p:transition>
  <p:hf sldNum="0"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26" Type="http://schemas.openxmlformats.org/officeDocument/2006/relationships/image" Target="../media/image50.png"/><Relationship Id="rId3" Type="http://schemas.openxmlformats.org/officeDocument/2006/relationships/audio" Target="../media/audio1.wav"/><Relationship Id="rId21" Type="http://schemas.openxmlformats.org/officeDocument/2006/relationships/image" Target="../media/image45.png"/><Relationship Id="rId34" Type="http://schemas.openxmlformats.org/officeDocument/2006/relationships/image" Target="../media/image58.png"/><Relationship Id="rId7" Type="http://schemas.openxmlformats.org/officeDocument/2006/relationships/audio" Target="../media/audio3.wav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5" Type="http://schemas.openxmlformats.org/officeDocument/2006/relationships/image" Target="../media/image49.png"/><Relationship Id="rId33" Type="http://schemas.openxmlformats.org/officeDocument/2006/relationships/image" Target="../media/image57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29" Type="http://schemas.openxmlformats.org/officeDocument/2006/relationships/image" Target="../media/image53.png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24" Type="http://schemas.openxmlformats.org/officeDocument/2006/relationships/image" Target="../media/image48.png"/><Relationship Id="rId32" Type="http://schemas.openxmlformats.org/officeDocument/2006/relationships/image" Target="../media/image56.png"/><Relationship Id="rId5" Type="http://schemas.openxmlformats.org/officeDocument/2006/relationships/audio" Target="../media/audio2.wav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28" Type="http://schemas.openxmlformats.org/officeDocument/2006/relationships/image" Target="../media/image52.png"/><Relationship Id="rId36" Type="http://schemas.openxmlformats.org/officeDocument/2006/relationships/image" Target="../media/image60.png"/><Relationship Id="rId10" Type="http://schemas.openxmlformats.org/officeDocument/2006/relationships/slide" Target="slide1.xml"/><Relationship Id="rId19" Type="http://schemas.openxmlformats.org/officeDocument/2006/relationships/image" Target="../media/image43.png"/><Relationship Id="rId31" Type="http://schemas.openxmlformats.org/officeDocument/2006/relationships/image" Target="../media/image55.png"/><Relationship Id="rId4" Type="http://schemas.openxmlformats.org/officeDocument/2006/relationships/image" Target="../media/image3.png"/><Relationship Id="rId9" Type="http://schemas.openxmlformats.org/officeDocument/2006/relationships/audio" Target="../media/audio4.wav"/><Relationship Id="rId14" Type="http://schemas.openxmlformats.org/officeDocument/2006/relationships/image" Target="../media/image38.png"/><Relationship Id="rId22" Type="http://schemas.openxmlformats.org/officeDocument/2006/relationships/image" Target="../media/image46.png"/><Relationship Id="rId27" Type="http://schemas.openxmlformats.org/officeDocument/2006/relationships/image" Target="../media/image51.png"/><Relationship Id="rId30" Type="http://schemas.openxmlformats.org/officeDocument/2006/relationships/image" Target="../media/image54.png"/><Relationship Id="rId35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26" Type="http://schemas.openxmlformats.org/officeDocument/2006/relationships/image" Target="../media/image71.png"/><Relationship Id="rId3" Type="http://schemas.openxmlformats.org/officeDocument/2006/relationships/audio" Target="../media/audio1.wav"/><Relationship Id="rId21" Type="http://schemas.openxmlformats.org/officeDocument/2006/relationships/image" Target="../media/image42.png"/><Relationship Id="rId7" Type="http://schemas.openxmlformats.org/officeDocument/2006/relationships/audio" Target="../media/audio3.wav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5" Type="http://schemas.openxmlformats.org/officeDocument/2006/relationships/image" Target="../media/image70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5.png"/><Relationship Id="rId20" Type="http://schemas.openxmlformats.org/officeDocument/2006/relationships/image" Target="../media/image39.png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24" Type="http://schemas.openxmlformats.org/officeDocument/2006/relationships/image" Target="../media/image69.png"/><Relationship Id="rId5" Type="http://schemas.openxmlformats.org/officeDocument/2006/relationships/audio" Target="../media/audio2.wav"/><Relationship Id="rId15" Type="http://schemas.openxmlformats.org/officeDocument/2006/relationships/image" Target="../media/image64.png"/><Relationship Id="rId23" Type="http://schemas.openxmlformats.org/officeDocument/2006/relationships/image" Target="../media/image60.png"/><Relationship Id="rId28" Type="http://schemas.openxmlformats.org/officeDocument/2006/relationships/image" Target="../media/image73.png"/><Relationship Id="rId10" Type="http://schemas.openxmlformats.org/officeDocument/2006/relationships/slide" Target="slide1.xml"/><Relationship Id="rId19" Type="http://schemas.openxmlformats.org/officeDocument/2006/relationships/image" Target="../media/image68.png"/><Relationship Id="rId4" Type="http://schemas.openxmlformats.org/officeDocument/2006/relationships/image" Target="../media/image3.png"/><Relationship Id="rId9" Type="http://schemas.openxmlformats.org/officeDocument/2006/relationships/audio" Target="../media/audio4.wav"/><Relationship Id="rId14" Type="http://schemas.openxmlformats.org/officeDocument/2006/relationships/image" Target="../media/image63.png"/><Relationship Id="rId22" Type="http://schemas.openxmlformats.org/officeDocument/2006/relationships/image" Target="../media/image48.png"/><Relationship Id="rId27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1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openxmlformats.org/officeDocument/2006/relationships/audio" Target="../media/audio2.wav"/><Relationship Id="rId15" Type="http://schemas.openxmlformats.org/officeDocument/2006/relationships/image" Target="../media/image10.png"/><Relationship Id="rId10" Type="http://schemas.openxmlformats.org/officeDocument/2006/relationships/slide" Target="slide3.xml"/><Relationship Id="rId4" Type="http://schemas.openxmlformats.org/officeDocument/2006/relationships/image" Target="../media/image3.png"/><Relationship Id="rId9" Type="http://schemas.openxmlformats.org/officeDocument/2006/relationships/audio" Target="../media/audio4.wav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4.png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11" Type="http://schemas.openxmlformats.org/officeDocument/2006/relationships/image" Target="../media/image6.png"/><Relationship Id="rId5" Type="http://schemas.openxmlformats.org/officeDocument/2006/relationships/audio" Target="../media/audio2.wav"/><Relationship Id="rId15" Type="http://schemas.openxmlformats.org/officeDocument/2006/relationships/image" Target="../media/image23.png"/><Relationship Id="rId10" Type="http://schemas.openxmlformats.org/officeDocument/2006/relationships/slide" Target="slide3.xml"/><Relationship Id="rId19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audio" Target="../media/audio4.wav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ar-SA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جهاز المناعة </a:t>
            </a:r>
            <a:endParaRPr lang="ar-SA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 / علي ال عيسى </a:t>
            </a:r>
            <a:endParaRPr lang="ar-SA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err="1" smtClean="0"/>
              <a:t>ماهي</a:t>
            </a:r>
            <a:r>
              <a:rPr lang="ar-SA" dirty="0" smtClean="0"/>
              <a:t> </a:t>
            </a:r>
            <a:r>
              <a:rPr lang="ar-SA" dirty="0" err="1" smtClean="0"/>
              <a:t>الاعضاء</a:t>
            </a:r>
            <a:r>
              <a:rPr lang="ar-SA" dirty="0" smtClean="0"/>
              <a:t> </a:t>
            </a:r>
            <a:r>
              <a:rPr lang="ar-SA" dirty="0" err="1" smtClean="0"/>
              <a:t>اللمفية</a:t>
            </a:r>
            <a:r>
              <a:rPr lang="ar-SA" dirty="0" smtClean="0"/>
              <a:t>  </a:t>
            </a:r>
            <a:endParaRPr lang="ar-SA" dirty="0"/>
          </a:p>
        </p:txBody>
      </p:sp>
      <p:pic>
        <p:nvPicPr>
          <p:cNvPr id="5" name="عنصر نائب للمحتوى 4" descr="Lymphatic-Syste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071546"/>
            <a:ext cx="8131451" cy="5341971"/>
          </a:xfrm>
        </p:spPr>
      </p:pic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 / علي ال عيسى </a:t>
            </a:r>
            <a:endParaRPr lang="ar-SA" dirty="0"/>
          </a:p>
        </p:txBody>
      </p:sp>
    </p:spTree>
  </p:cSld>
  <p:clrMapOvr>
    <a:masterClrMapping/>
  </p:clrMapOvr>
  <p:transition>
    <p:blinds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4286248" y="71414"/>
            <a:ext cx="4572032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SA" sz="2400" b="1" i="1" u="sng" dirty="0" smtClean="0">
                <a:solidFill>
                  <a:srgbClr val="FFFF00"/>
                </a:solidFill>
              </a:rPr>
              <a:t>تظم  الأعضاء الليمفية ما يلي :</a:t>
            </a:r>
            <a:endParaRPr lang="ar-SA" sz="2400" b="1" i="1" u="sng" dirty="0">
              <a:solidFill>
                <a:srgbClr val="FFFF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ar-SA" sz="2400" b="1" i="1" u="sng" dirty="0">
                <a:solidFill>
                  <a:srgbClr val="C00000"/>
                </a:solidFill>
              </a:rPr>
              <a:t> </a:t>
            </a:r>
            <a:r>
              <a:rPr lang="ar-SA" sz="2400" b="1" i="1" u="sng" dirty="0" smtClean="0">
                <a:solidFill>
                  <a:srgbClr val="C00000"/>
                </a:solidFill>
              </a:rPr>
              <a:t>العقد الليمفية وتشمل /</a:t>
            </a:r>
          </a:p>
          <a:p>
            <a:pPr marL="342900" indent="-342900"/>
            <a:r>
              <a:rPr lang="ar-SA" sz="2400" b="1" i="1" dirty="0" smtClean="0">
                <a:solidFill>
                  <a:srgbClr val="FFFF00"/>
                </a:solidFill>
              </a:rPr>
              <a:t>أ –  اللوزتان / </a:t>
            </a:r>
            <a:r>
              <a:rPr lang="ar-SA" sz="2400" b="1" i="1" dirty="0" smtClean="0">
                <a:solidFill>
                  <a:schemeClr val="tx1"/>
                </a:solidFill>
              </a:rPr>
              <a:t>وهي حلقة حماية من البكتيريا</a:t>
            </a:r>
          </a:p>
          <a:p>
            <a:pPr marL="342900" indent="-342900"/>
            <a:r>
              <a:rPr lang="ar-SA" sz="2400" b="1" i="1" dirty="0" smtClean="0">
                <a:solidFill>
                  <a:schemeClr val="tx1"/>
                </a:solidFill>
              </a:rPr>
              <a:t>والمواد الضارة للنسيج اللمفاوي بين تجويف</a:t>
            </a:r>
          </a:p>
          <a:p>
            <a:pPr marL="342900" indent="-342900"/>
            <a:r>
              <a:rPr lang="ar-SA" sz="2400" b="1" i="1" dirty="0" smtClean="0">
                <a:solidFill>
                  <a:schemeClr val="tx1"/>
                </a:solidFill>
              </a:rPr>
              <a:t>الأنف والفم.</a:t>
            </a:r>
          </a:p>
          <a:p>
            <a:pPr marL="342900" indent="-342900"/>
            <a:r>
              <a:rPr lang="ar-SA" sz="2400" b="1" i="1" dirty="0" smtClean="0">
                <a:solidFill>
                  <a:srgbClr val="FFFF00"/>
                </a:solidFill>
              </a:rPr>
              <a:t>ب – الطحال / </a:t>
            </a:r>
            <a:r>
              <a:rPr lang="ar-SA" sz="2400" b="1" i="1" dirty="0" smtClean="0">
                <a:solidFill>
                  <a:schemeClr val="tx1"/>
                </a:solidFill>
              </a:rPr>
              <a:t>يخزن الدم وتتحطم فيه كريات</a:t>
            </a:r>
          </a:p>
          <a:p>
            <a:pPr marL="342900" indent="-342900"/>
            <a:r>
              <a:rPr lang="ar-SA" sz="2400" b="1" i="1" dirty="0" smtClean="0">
                <a:solidFill>
                  <a:schemeClr val="tx1"/>
                </a:solidFill>
              </a:rPr>
              <a:t>الدم الحمراء التالفة والهرمة . </a:t>
            </a:r>
          </a:p>
          <a:p>
            <a:pPr marL="342900" indent="-342900"/>
            <a:r>
              <a:rPr lang="ar-SA" sz="2400" b="1" i="1" u="sng" dirty="0" smtClean="0">
                <a:solidFill>
                  <a:srgbClr val="C00000"/>
                </a:solidFill>
              </a:rPr>
              <a:t>2. الغدة الزعترية :</a:t>
            </a:r>
          </a:p>
          <a:p>
            <a:pPr marL="342900" indent="-342900"/>
            <a:r>
              <a:rPr lang="ar-SA" sz="2400" b="1" i="1" dirty="0" smtClean="0">
                <a:solidFill>
                  <a:schemeClr val="tx1"/>
                </a:solidFill>
              </a:rPr>
              <a:t>تلعب دورا مهما في تنشيط نوع خاص من</a:t>
            </a:r>
          </a:p>
          <a:p>
            <a:pPr marL="342900" indent="-342900"/>
            <a:r>
              <a:rPr lang="ar-SA" sz="2400" b="1" i="1" dirty="0" smtClean="0">
                <a:solidFill>
                  <a:schemeClr val="tx1"/>
                </a:solidFill>
              </a:rPr>
              <a:t>الخلايا الليمفية وتسمى ( الخلايا التائية 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14"/>
            <a:ext cx="3643338" cy="378621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6" name="جدول 5"/>
          <p:cNvGraphicFramePr>
            <a:graphicFrameLocks noGrp="1"/>
          </p:cNvGraphicFramePr>
          <p:nvPr/>
        </p:nvGraphicFramePr>
        <p:xfrm>
          <a:off x="285720" y="4098312"/>
          <a:ext cx="8358246" cy="2560320"/>
        </p:xfrm>
        <a:graphic>
          <a:graphicData uri="http://schemas.openxmlformats.org/drawingml/2006/table">
            <a:tbl>
              <a:tblPr rtl="1" firstRow="1" bandRow="1">
                <a:tableStyleId>{AF606853-7671-496A-8E4F-DF71F8EC918B}</a:tableStyleId>
              </a:tblPr>
              <a:tblGrid>
                <a:gridCol w="4179123"/>
                <a:gridCol w="4179123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i="1" dirty="0" smtClean="0">
                          <a:solidFill>
                            <a:srgbClr val="FFFF00"/>
                          </a:solidFill>
                        </a:rPr>
                        <a:t>مناعة غير متخصصة</a:t>
                      </a:r>
                      <a:endParaRPr lang="ar-SA" sz="2400" i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i="1" dirty="0" smtClean="0">
                          <a:solidFill>
                            <a:srgbClr val="FFFF00"/>
                          </a:solidFill>
                        </a:rPr>
                        <a:t>مناعة متخصصة</a:t>
                      </a:r>
                      <a:endParaRPr lang="ar-SA" sz="2400" i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i="1" dirty="0" smtClean="0">
                          <a:solidFill>
                            <a:schemeClr val="tx1"/>
                          </a:solidFill>
                        </a:rPr>
                        <a:t>تستجيب لأي مسبب للمرض</a:t>
                      </a:r>
                      <a:endParaRPr lang="ar-SA" sz="2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i="1" dirty="0" smtClean="0">
                          <a:solidFill>
                            <a:schemeClr val="tx1"/>
                          </a:solidFill>
                        </a:rPr>
                        <a:t>تستجيب لأنواع خاصة من مسببات المرض</a:t>
                      </a:r>
                      <a:endParaRPr lang="ar-SA" sz="2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i="1" dirty="0" smtClean="0">
                          <a:solidFill>
                            <a:schemeClr val="tx1"/>
                          </a:solidFill>
                        </a:rPr>
                        <a:t>استجابة سريعة </a:t>
                      </a:r>
                      <a:endParaRPr lang="ar-SA" sz="2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i="1" dirty="0" smtClean="0">
                          <a:solidFill>
                            <a:schemeClr val="tx1"/>
                          </a:solidFill>
                        </a:rPr>
                        <a:t>استجابة بطئيه</a:t>
                      </a:r>
                      <a:endParaRPr lang="ar-SA" sz="2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i="1" dirty="0" smtClean="0">
                          <a:solidFill>
                            <a:schemeClr val="tx1"/>
                          </a:solidFill>
                        </a:rPr>
                        <a:t>تشمل الجلد ,المواد الكيميائية,الخلايا البلعمية</a:t>
                      </a:r>
                      <a:endParaRPr lang="ar-SA" sz="2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i="1" dirty="0" smtClean="0">
                          <a:solidFill>
                            <a:schemeClr val="tx1"/>
                          </a:solidFill>
                        </a:rPr>
                        <a:t>تشمل الخلايا الليمفية</a:t>
                      </a:r>
                      <a:endParaRPr lang="ar-SA" sz="24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 / علي ال عيسى </a:t>
            </a:r>
            <a:endParaRPr lang="ar-SA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71414"/>
            <a:ext cx="3643338" cy="42862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مربع نص 4"/>
          <p:cNvSpPr txBox="1"/>
          <p:nvPr/>
        </p:nvSpPr>
        <p:spPr>
          <a:xfrm>
            <a:off x="214282" y="631338"/>
            <a:ext cx="8572560" cy="41549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i="1" dirty="0" smtClean="0"/>
              <a:t>تظم كلا من :</a:t>
            </a:r>
          </a:p>
          <a:p>
            <a:r>
              <a:rPr lang="ar-SA" sz="2400" b="1" i="1" u="sng" dirty="0" smtClean="0">
                <a:solidFill>
                  <a:srgbClr val="FF0000"/>
                </a:solidFill>
              </a:rPr>
              <a:t>1- الأجسام المضادة /</a:t>
            </a:r>
          </a:p>
          <a:p>
            <a:r>
              <a:rPr lang="ar-SA" sz="2400" b="1" i="1" dirty="0" smtClean="0"/>
              <a:t>وهي بروتينات تنتجها الخلايا الليمفاوية البائية والتي تتفاعل مع مولدات الضد الغريبة </a:t>
            </a:r>
            <a:endParaRPr lang="ar-SA" sz="2400" b="1" i="1" dirty="0"/>
          </a:p>
          <a:p>
            <a:r>
              <a:rPr lang="ar-SA" sz="2400" b="1" i="1" u="sng" dirty="0" smtClean="0">
                <a:solidFill>
                  <a:srgbClr val="FF0000"/>
                </a:solidFill>
              </a:rPr>
              <a:t>2- مولد الضد /</a:t>
            </a:r>
          </a:p>
          <a:p>
            <a:r>
              <a:rPr lang="ar-SA" sz="2400" b="1" i="1" dirty="0" smtClean="0"/>
              <a:t>وهي مادة غريبة عن الجسم تؤدي إلى الاستجابة المناعية ويمكن إن ترتبط مع الجسم المضاد في الخلية التائية .</a:t>
            </a:r>
            <a:endParaRPr lang="ar-SA" sz="2400" b="1" i="1" dirty="0"/>
          </a:p>
          <a:p>
            <a:r>
              <a:rPr lang="ar-SA" sz="2400" b="1" i="1" u="sng" dirty="0" smtClean="0">
                <a:solidFill>
                  <a:srgbClr val="FF0000"/>
                </a:solidFill>
              </a:rPr>
              <a:t>3- الخلايا البلازمية البائية /</a:t>
            </a:r>
          </a:p>
          <a:p>
            <a:r>
              <a:rPr lang="ar-SA" sz="2400" b="1" i="1" dirty="0" smtClean="0"/>
              <a:t>وتعتبر مصنع للأجسام المضادة وتوجد في كل الأنسجة اللمفاوية </a:t>
            </a:r>
          </a:p>
          <a:p>
            <a:r>
              <a:rPr lang="ar-SA" sz="2400" b="1" i="1" u="sng" dirty="0" smtClean="0">
                <a:solidFill>
                  <a:srgbClr val="FF0000"/>
                </a:solidFill>
              </a:rPr>
              <a:t>4- الخلايا التائية المساعدة /</a:t>
            </a:r>
          </a:p>
          <a:p>
            <a:r>
              <a:rPr lang="ar-SA" sz="2400" b="1" i="1" dirty="0" smtClean="0"/>
              <a:t>هذا النوع من الخلايا تنشط الخلايا البائية على إنتاج الجسم المضاد وقتل المخلوقات الحية الدقيقة</a:t>
            </a:r>
            <a:endParaRPr lang="ar-SA" sz="24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4929198"/>
            <a:ext cx="3500462" cy="35719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مربع نص 5"/>
          <p:cNvSpPr txBox="1"/>
          <p:nvPr/>
        </p:nvSpPr>
        <p:spPr>
          <a:xfrm>
            <a:off x="285720" y="5526961"/>
            <a:ext cx="8572560" cy="830997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i="1" dirty="0" smtClean="0"/>
              <a:t>يمكن للخلية التائية المساعدة  بعد تنشيطها إن ترتبط مع مجموعة من الخلايا الليمفية تسمى </a:t>
            </a:r>
            <a:r>
              <a:rPr lang="ar-SA" sz="2400" b="1" i="1" u="sng" dirty="0" smtClean="0">
                <a:solidFill>
                  <a:srgbClr val="C00000"/>
                </a:solidFill>
              </a:rPr>
              <a:t>( الخلايا التائية القاتلة )</a:t>
            </a:r>
            <a:r>
              <a:rPr lang="ar-SA" sz="2400" b="1" i="1" dirty="0" smtClean="0">
                <a:solidFill>
                  <a:srgbClr val="C00000"/>
                </a:solidFill>
              </a:rPr>
              <a:t> </a:t>
            </a:r>
            <a:r>
              <a:rPr lang="ar-SA" sz="2400" b="1" i="1" dirty="0" smtClean="0"/>
              <a:t>وتنشيطها وهي قاتلة لمسببات المرض .</a:t>
            </a:r>
            <a:endParaRPr lang="ar-SA" sz="2400" b="1" i="1" dirty="0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 / علي ال عيسى </a:t>
            </a:r>
            <a:endParaRPr lang="ar-SA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err="1" smtClean="0"/>
              <a:t>الاجسام</a:t>
            </a:r>
            <a:r>
              <a:rPr lang="ar-SA" dirty="0" smtClean="0"/>
              <a:t> المضادة </a:t>
            </a:r>
            <a:endParaRPr lang="ar-SA" dirty="0"/>
          </a:p>
        </p:txBody>
      </p:sp>
      <p:pic>
        <p:nvPicPr>
          <p:cNvPr id="5" name="عنصر نائب للمحتوى 4" descr="hqdefa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7686" y="1357298"/>
            <a:ext cx="4572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 / علي ال عيسى </a:t>
            </a:r>
            <a:endParaRPr lang="ar-SA" dirty="0"/>
          </a:p>
        </p:txBody>
      </p:sp>
      <p:pic>
        <p:nvPicPr>
          <p:cNvPr id="6" name="صورة 5" descr="35a707fc1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571612"/>
            <a:ext cx="3810000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D:\Work2\arrow_right.png">
            <a:hlinkClick r:id="" action="ppaction://hlinkshowjump?jump=previousslide"/>
            <a:hlinkHover r:id="" action="ppaction://noaction" highlightClick="1">
              <a:snd r:embed="rId3" name="السابق.wav"/>
            </a:hlinkHover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47039">
            <a:off x="7212013" y="5832475"/>
            <a:ext cx="1803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8" descr="D:\Work2\exxit.png">
            <a:hlinkHover r:id="" action="ppaction://noaction" highlightClick="1">
              <a:snd r:embed="rId5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732463"/>
            <a:ext cx="1125537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2" descr="D:\Work2\arrow_next.png">
            <a:hlinkClick r:id="" action="ppaction://hlinkshowjump?jump=nextslide"/>
            <a:hlinkHover r:id="" action="ppaction://noaction" highlightClick="1">
              <a:snd r:embed="rId7" name="التالي.wav"/>
            </a:hlinkHover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7186">
            <a:off x="1381125" y="5872163"/>
            <a:ext cx="1787525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خطط انسيابي: محطة طرفية 4">
            <a:hlinkHover r:id="" action="ppaction://noaction" highlightClick="1">
              <a:snd r:embed="rId9" name="الترجمة من Google.wav"/>
            </a:hlinkHover>
          </p:cNvPr>
          <p:cNvSpPr/>
          <p:nvPr/>
        </p:nvSpPr>
        <p:spPr>
          <a:xfrm>
            <a:off x="3408363" y="6186488"/>
            <a:ext cx="3529012" cy="50323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 action="ppaction://hlinksldjump"/>
              </a:rPr>
              <a:t>الرئيسية</a:t>
            </a:r>
            <a:endParaRPr lang="ar-SA" sz="24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تمرير أفقي 9"/>
          <p:cNvSpPr/>
          <p:nvPr/>
        </p:nvSpPr>
        <p:spPr>
          <a:xfrm>
            <a:off x="0" y="-100013"/>
            <a:ext cx="9144000" cy="122555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/>
              <a:t>الفصل التاسع </a:t>
            </a:r>
          </a:p>
        </p:txBody>
      </p:sp>
      <p:pic>
        <p:nvPicPr>
          <p:cNvPr id="13319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04775"/>
            <a:ext cx="24479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125538"/>
            <a:ext cx="25209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201" b="6796"/>
          <a:stretch>
            <a:fillRect/>
          </a:stretch>
        </p:blipFill>
        <p:spPr bwMode="auto">
          <a:xfrm>
            <a:off x="7019925" y="1773238"/>
            <a:ext cx="1081088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916113"/>
            <a:ext cx="8636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205038"/>
            <a:ext cx="12954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141663"/>
            <a:ext cx="8128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2636838"/>
            <a:ext cx="719137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1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4290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1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573463"/>
            <a:ext cx="10064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رابط كسهم مستقيم 20"/>
          <p:cNvCxnSpPr>
            <a:stCxn id="12301" idx="2"/>
          </p:cNvCxnSpPr>
          <p:nvPr/>
        </p:nvCxnSpPr>
        <p:spPr>
          <a:xfrm>
            <a:off x="7559675" y="3213100"/>
            <a:ext cx="36513" cy="431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308" name="Picture 20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150" r="-1990"/>
          <a:stretch>
            <a:fillRect/>
          </a:stretch>
        </p:blipFill>
        <p:spPr bwMode="auto">
          <a:xfrm>
            <a:off x="7956550" y="3860800"/>
            <a:ext cx="5762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21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198" b="14360"/>
          <a:stretch>
            <a:fillRect/>
          </a:stretch>
        </p:blipFill>
        <p:spPr bwMode="auto">
          <a:xfrm rot="-3708154">
            <a:off x="8316119" y="3701256"/>
            <a:ext cx="9525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0" name="Picture 2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700213"/>
            <a:ext cx="7921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0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150" r="-1990"/>
          <a:stretch>
            <a:fillRect/>
          </a:stretch>
        </p:blipFill>
        <p:spPr bwMode="auto">
          <a:xfrm>
            <a:off x="3348038" y="1773238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1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198" b="14360"/>
          <a:stretch>
            <a:fillRect/>
          </a:stretch>
        </p:blipFill>
        <p:spPr bwMode="auto">
          <a:xfrm rot="-2752781">
            <a:off x="3876676" y="1539875"/>
            <a:ext cx="9525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1" name="Picture 23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897" b="27551"/>
          <a:stretch>
            <a:fillRect/>
          </a:stretch>
        </p:blipFill>
        <p:spPr bwMode="auto">
          <a:xfrm>
            <a:off x="1476375" y="1989138"/>
            <a:ext cx="1058863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2" name="Picture 24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091"/>
          <a:stretch>
            <a:fillRect/>
          </a:stretch>
        </p:blipFill>
        <p:spPr bwMode="auto">
          <a:xfrm>
            <a:off x="1331913" y="2349500"/>
            <a:ext cx="10080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" name="رابط كسهم مستقيم 39"/>
          <p:cNvCxnSpPr>
            <a:stCxn id="12310" idx="2"/>
          </p:cNvCxnSpPr>
          <p:nvPr/>
        </p:nvCxnSpPr>
        <p:spPr>
          <a:xfrm>
            <a:off x="2951163" y="2276475"/>
            <a:ext cx="36512" cy="7921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2" name="رابط كسهم مستقيم 41"/>
          <p:cNvCxnSpPr>
            <a:stCxn id="12310" idx="2"/>
            <a:endCxn id="12313" idx="0"/>
          </p:cNvCxnSpPr>
          <p:nvPr/>
        </p:nvCxnSpPr>
        <p:spPr>
          <a:xfrm>
            <a:off x="2951163" y="2276475"/>
            <a:ext cx="846137" cy="8651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313" name="Picture 25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141663"/>
            <a:ext cx="4667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4" name="Picture 26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068638"/>
            <a:ext cx="5238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5" name="Picture 27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141663"/>
            <a:ext cx="8524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6" name="Picture 28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716338"/>
            <a:ext cx="865187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5" name="رابط كسهم مستقيم 54"/>
          <p:cNvCxnSpPr/>
          <p:nvPr/>
        </p:nvCxnSpPr>
        <p:spPr>
          <a:xfrm flipH="1">
            <a:off x="2771775" y="3573463"/>
            <a:ext cx="215900" cy="6477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رابط كسهم مستقيم 57"/>
          <p:cNvCxnSpPr/>
          <p:nvPr/>
        </p:nvCxnSpPr>
        <p:spPr>
          <a:xfrm>
            <a:off x="3924300" y="3573463"/>
            <a:ext cx="576263" cy="5762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318" name="Picture 30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292600"/>
            <a:ext cx="6477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19" name="Picture 31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149725"/>
            <a:ext cx="6492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0" name="Picture 32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789" r="11060"/>
          <a:stretch>
            <a:fillRect/>
          </a:stretch>
        </p:blipFill>
        <p:spPr bwMode="auto">
          <a:xfrm>
            <a:off x="4140200" y="4221163"/>
            <a:ext cx="71913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1" name="Picture 33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292600"/>
            <a:ext cx="7921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2" name="Picture 34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9360" b="-800"/>
          <a:stretch>
            <a:fillRect/>
          </a:stretch>
        </p:blipFill>
        <p:spPr bwMode="auto">
          <a:xfrm>
            <a:off x="2411413" y="5300663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5" name="رابط كسهم مستقيم 64"/>
          <p:cNvCxnSpPr/>
          <p:nvPr/>
        </p:nvCxnSpPr>
        <p:spPr>
          <a:xfrm>
            <a:off x="2700338" y="4797425"/>
            <a:ext cx="71437" cy="3603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323" name="Picture 35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5387975"/>
            <a:ext cx="719137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4" name="Picture 36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50" r="12500"/>
          <a:stretch>
            <a:fillRect/>
          </a:stretch>
        </p:blipFill>
        <p:spPr bwMode="auto">
          <a:xfrm>
            <a:off x="1331913" y="4868863"/>
            <a:ext cx="9366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5" name="Picture 37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263" r="18896"/>
          <a:stretch>
            <a:fillRect/>
          </a:stretch>
        </p:blipFill>
        <p:spPr bwMode="auto">
          <a:xfrm>
            <a:off x="1331913" y="3500438"/>
            <a:ext cx="100806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D:\Work2\arrow_right.png">
            <a:hlinkClick r:id="" action="ppaction://hlinkshowjump?jump=previousslide"/>
            <a:hlinkHover r:id="" action="ppaction://noaction" highlightClick="1">
              <a:snd r:embed="rId3" name="السابق.wav"/>
            </a:hlinkHover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47039">
            <a:off x="7212013" y="5903913"/>
            <a:ext cx="1803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8" descr="D:\Work2\exxit.png">
            <a:hlinkHover r:id="" action="ppaction://noaction" highlightClick="1">
              <a:snd r:embed="rId5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732463"/>
            <a:ext cx="1125537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2" descr="D:\Work2\arrow_next.png">
            <a:hlinkClick r:id="" action="ppaction://hlinkshowjump?jump=nextslide"/>
            <a:hlinkHover r:id="" action="ppaction://noaction" highlightClick="1">
              <a:snd r:embed="rId7" name="التالي.wav"/>
            </a:hlinkHover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7186">
            <a:off x="1381125" y="5943600"/>
            <a:ext cx="1787525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خطط انسيابي: محطة طرفية 4">
            <a:hlinkHover r:id="" action="ppaction://noaction" highlightClick="1">
              <a:snd r:embed="rId9" name="الترجمة من Google.wav"/>
            </a:hlinkHover>
          </p:cNvPr>
          <p:cNvSpPr/>
          <p:nvPr/>
        </p:nvSpPr>
        <p:spPr>
          <a:xfrm>
            <a:off x="3408363" y="6257925"/>
            <a:ext cx="3529012" cy="50323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 action="ppaction://hlinksldjump"/>
              </a:rPr>
              <a:t>الرئيسية</a:t>
            </a:r>
            <a:endParaRPr lang="ar-SA" sz="24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تمرير أفقي 9"/>
          <p:cNvSpPr/>
          <p:nvPr/>
        </p:nvSpPr>
        <p:spPr>
          <a:xfrm>
            <a:off x="0" y="-100013"/>
            <a:ext cx="9144000" cy="122555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/>
              <a:t>الفصل التاسع </a:t>
            </a:r>
          </a:p>
        </p:txBody>
      </p:sp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04775"/>
            <a:ext cx="24479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052513"/>
            <a:ext cx="21542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268413"/>
            <a:ext cx="1008063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492375"/>
            <a:ext cx="8096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781300"/>
            <a:ext cx="3905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448"/>
          <a:stretch>
            <a:fillRect/>
          </a:stretch>
        </p:blipFill>
        <p:spPr bwMode="auto">
          <a:xfrm>
            <a:off x="1763713" y="3644900"/>
            <a:ext cx="617537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2221" b="5026"/>
          <a:stretch>
            <a:fillRect/>
          </a:stretch>
        </p:blipFill>
        <p:spPr bwMode="auto">
          <a:xfrm>
            <a:off x="2411413" y="3644900"/>
            <a:ext cx="5048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401" b="153"/>
          <a:stretch>
            <a:fillRect/>
          </a:stretch>
        </p:blipFill>
        <p:spPr bwMode="auto">
          <a:xfrm>
            <a:off x="1692275" y="4652963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401" b="153"/>
          <a:stretch>
            <a:fillRect/>
          </a:stretch>
        </p:blipFill>
        <p:spPr bwMode="auto">
          <a:xfrm>
            <a:off x="2484438" y="4581525"/>
            <a:ext cx="4508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401" b="153"/>
          <a:stretch>
            <a:fillRect/>
          </a:stretch>
        </p:blipFill>
        <p:spPr bwMode="auto">
          <a:xfrm>
            <a:off x="3132138" y="5445125"/>
            <a:ext cx="450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1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445125"/>
            <a:ext cx="68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رابط كسهم مستقيم 18"/>
          <p:cNvCxnSpPr>
            <a:stCxn id="13320" idx="2"/>
          </p:cNvCxnSpPr>
          <p:nvPr/>
        </p:nvCxnSpPr>
        <p:spPr>
          <a:xfrm>
            <a:off x="2627313" y="2151063"/>
            <a:ext cx="0" cy="269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رابط كسهم مستقيم 20"/>
          <p:cNvCxnSpPr>
            <a:stCxn id="13321" idx="2"/>
          </p:cNvCxnSpPr>
          <p:nvPr/>
        </p:nvCxnSpPr>
        <p:spPr>
          <a:xfrm>
            <a:off x="2384425" y="3311525"/>
            <a:ext cx="26988" cy="3333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رابط كسهم مستقيم 22"/>
          <p:cNvCxnSpPr>
            <a:stCxn id="13323" idx="2"/>
          </p:cNvCxnSpPr>
          <p:nvPr/>
        </p:nvCxnSpPr>
        <p:spPr>
          <a:xfrm>
            <a:off x="2071688" y="4233863"/>
            <a:ext cx="484187" cy="3476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رابط كسهم مستقيم 24"/>
          <p:cNvCxnSpPr>
            <a:stCxn id="13323" idx="2"/>
          </p:cNvCxnSpPr>
          <p:nvPr/>
        </p:nvCxnSpPr>
        <p:spPr>
          <a:xfrm flipH="1">
            <a:off x="2051050" y="4233863"/>
            <a:ext cx="20638" cy="3476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رابط كسهم مستقيم 28"/>
          <p:cNvCxnSpPr>
            <a:stCxn id="15" idx="2"/>
          </p:cNvCxnSpPr>
          <p:nvPr/>
        </p:nvCxnSpPr>
        <p:spPr>
          <a:xfrm>
            <a:off x="2709863" y="5084763"/>
            <a:ext cx="422275" cy="431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رابط كسهم مستقيم 31"/>
          <p:cNvCxnSpPr>
            <a:stCxn id="13325" idx="2"/>
            <a:endCxn id="13326" idx="0"/>
          </p:cNvCxnSpPr>
          <p:nvPr/>
        </p:nvCxnSpPr>
        <p:spPr>
          <a:xfrm flipH="1">
            <a:off x="1890713" y="5157788"/>
            <a:ext cx="26987" cy="2873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4" name="Picture 1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557338"/>
            <a:ext cx="172878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8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636838"/>
            <a:ext cx="18716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4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091"/>
          <a:stretch>
            <a:fillRect/>
          </a:stretch>
        </p:blipFill>
        <p:spPr bwMode="auto">
          <a:xfrm>
            <a:off x="3708400" y="3789363"/>
            <a:ext cx="16557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263" r="18896"/>
          <a:stretch>
            <a:fillRect/>
          </a:stretch>
        </p:blipFill>
        <p:spPr bwMode="auto">
          <a:xfrm>
            <a:off x="3635375" y="4868863"/>
            <a:ext cx="172878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15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916113"/>
            <a:ext cx="36671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16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876925"/>
            <a:ext cx="8001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17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854700"/>
            <a:ext cx="10810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18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565400"/>
            <a:ext cx="2376488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19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508500"/>
            <a:ext cx="28797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2" dur="1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7" dur="1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2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7" dur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2" dur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7" dur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2" dur="1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7" dur="1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571604" y="214290"/>
            <a:ext cx="6143668" cy="461665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b="1" i="1" u="sng" dirty="0" smtClean="0">
                <a:solidFill>
                  <a:srgbClr val="FF0000"/>
                </a:solidFill>
              </a:rPr>
              <a:t>الفرق بين المناعة السلبية والمناعة الايجابية</a:t>
            </a:r>
            <a:endParaRPr lang="ar-SA" sz="2400" b="1" i="1" u="sng" dirty="0">
              <a:solidFill>
                <a:srgbClr val="FF0000"/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85720" y="1000108"/>
            <a:ext cx="8715436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ar-SA" sz="2400" b="1" i="1" u="sng" dirty="0" smtClean="0">
                <a:solidFill>
                  <a:srgbClr val="C00000"/>
                </a:solidFill>
              </a:rPr>
              <a:t> المناعة السلبية :</a:t>
            </a:r>
          </a:p>
          <a:p>
            <a:r>
              <a:rPr lang="ar-SA" sz="2400" b="1" i="1" dirty="0" smtClean="0"/>
              <a:t> تعتبر مناعة مؤقتة ويكون مصدرها من خارج جسم الإنسان مثل مناعة الجنين من امة </a:t>
            </a:r>
          </a:p>
          <a:p>
            <a:endParaRPr lang="ar-SA" sz="2400" b="1" i="1" dirty="0" smtClean="0"/>
          </a:p>
          <a:p>
            <a:pPr>
              <a:buFont typeface="Arial" pitchFamily="34" charset="0"/>
              <a:buChar char="•"/>
            </a:pPr>
            <a:r>
              <a:rPr lang="ar-SA" sz="2400" b="1" i="1" u="sng" dirty="0" smtClean="0">
                <a:solidFill>
                  <a:srgbClr val="C00000"/>
                </a:solidFill>
              </a:rPr>
              <a:t> المناعة الايجابية :</a:t>
            </a:r>
          </a:p>
          <a:p>
            <a:r>
              <a:rPr lang="ar-SA" sz="2400" b="1" i="1" dirty="0" smtClean="0"/>
              <a:t> تستمر لفترات طويلة, وتنتج من الجسم نفسه مثل إصابة الجسم بمرض معدي وكذلك تطعيمه .</a:t>
            </a:r>
            <a:endParaRPr lang="ar-SA" sz="24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767141"/>
            <a:ext cx="3500461" cy="519115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مربع نص 6"/>
          <p:cNvSpPr txBox="1"/>
          <p:nvPr/>
        </p:nvSpPr>
        <p:spPr>
          <a:xfrm>
            <a:off x="214282" y="4586125"/>
            <a:ext cx="8786874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ar-SA" sz="2400" b="1" i="1" dirty="0" smtClean="0">
                <a:solidFill>
                  <a:srgbClr val="C00000"/>
                </a:solidFill>
              </a:rPr>
              <a:t> وجود عيوب في جهاز المناعة يؤدي إلى زيادة احتمال تطور الإمراض المعدية .</a:t>
            </a:r>
          </a:p>
          <a:p>
            <a:pPr marL="457200" indent="-457200">
              <a:buFont typeface="+mj-lt"/>
              <a:buAutoNum type="arabicPeriod"/>
            </a:pPr>
            <a:r>
              <a:rPr lang="ar-SA" sz="2400" b="1" i="1" dirty="0" smtClean="0">
                <a:solidFill>
                  <a:srgbClr val="C00000"/>
                </a:solidFill>
              </a:rPr>
              <a:t>بعض الإمراض تؤثر في جهاز المناعة مثل مرض نقص المناعة المكتسب( الايدز ).</a:t>
            </a:r>
          </a:p>
          <a:p>
            <a:pPr marL="457200" indent="-457200">
              <a:buFont typeface="+mj-lt"/>
              <a:buAutoNum type="arabicPeriod"/>
            </a:pPr>
            <a:r>
              <a:rPr lang="ar-SA" sz="2400" b="1" i="1" dirty="0" smtClean="0">
                <a:solidFill>
                  <a:srgbClr val="C00000"/>
                </a:solidFill>
              </a:rPr>
              <a:t>يصيب فيروس الايدز الخلايا التائية المساعدة . 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 / علي ال عيسى </a:t>
            </a:r>
            <a:endParaRPr lang="ar-SA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D:\Work2\arrow_right.png">
            <a:hlinkClick r:id="" action="ppaction://hlinkshowjump?jump=previousslide"/>
            <a:hlinkHover r:id="" action="ppaction://noaction" highlightClick="1">
              <a:snd r:embed="rId3" name="السابق.wav"/>
            </a:hlinkHover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47039">
            <a:off x="7212013" y="5832475"/>
            <a:ext cx="1803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8" descr="D:\Work2\exxit.png">
            <a:hlinkHover r:id="" action="ppaction://noaction" highlightClick="1">
              <a:snd r:embed="rId5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732463"/>
            <a:ext cx="1125537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2" descr="D:\Work2\arrow_next.png">
            <a:hlinkClick r:id="" action="ppaction://hlinkshowjump?jump=nextslide"/>
            <a:hlinkHover r:id="" action="ppaction://noaction" highlightClick="1">
              <a:snd r:embed="rId7" name="التالي.wav"/>
            </a:hlinkHover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7186">
            <a:off x="1381125" y="5872163"/>
            <a:ext cx="1787525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خطط انسيابي: محطة طرفية 4">
            <a:hlinkHover r:id="" action="ppaction://noaction" highlightClick="1">
              <a:snd r:embed="rId9" name="الترجمة من Google.wav"/>
            </a:hlinkHover>
          </p:cNvPr>
          <p:cNvSpPr/>
          <p:nvPr/>
        </p:nvSpPr>
        <p:spPr>
          <a:xfrm>
            <a:off x="3408363" y="6186488"/>
            <a:ext cx="3529012" cy="50323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 action="ppaction://hlinksldjump"/>
              </a:rPr>
              <a:t>الرئيسية</a:t>
            </a:r>
            <a:endParaRPr lang="ar-SA" sz="24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تمرير أفقي 9"/>
          <p:cNvSpPr/>
          <p:nvPr/>
        </p:nvSpPr>
        <p:spPr>
          <a:xfrm>
            <a:off x="0" y="-100013"/>
            <a:ext cx="9144000" cy="122555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/>
              <a:t>الفصل التاسع </a:t>
            </a:r>
          </a:p>
        </p:txBody>
      </p:sp>
      <p:pic>
        <p:nvPicPr>
          <p:cNvPr id="4103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04775"/>
            <a:ext cx="24479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1052513"/>
            <a:ext cx="3911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804"/>
          <a:stretch>
            <a:fillRect/>
          </a:stretch>
        </p:blipFill>
        <p:spPr bwMode="auto">
          <a:xfrm>
            <a:off x="4572000" y="1916113"/>
            <a:ext cx="432117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052513"/>
            <a:ext cx="3529013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716338"/>
            <a:ext cx="41767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221163"/>
            <a:ext cx="43926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4797425"/>
            <a:ext cx="431958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445125"/>
            <a:ext cx="457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عنصر نائب للتذييل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 / علي ال عيسى </a:t>
            </a:r>
            <a:endParaRPr lang="ar-SA" dirty="0"/>
          </a:p>
        </p:txBody>
      </p:sp>
    </p:spTree>
    <p:custDataLst>
      <p:tags r:id="rId1"/>
    </p:custData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6338" y="-24"/>
            <a:ext cx="7310438" cy="1357322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571612"/>
            <a:ext cx="6715139" cy="13573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مربع نص 5"/>
          <p:cNvSpPr txBox="1"/>
          <p:nvPr/>
        </p:nvSpPr>
        <p:spPr>
          <a:xfrm>
            <a:off x="6858016" y="2000240"/>
            <a:ext cx="221454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i="1" dirty="0" smtClean="0"/>
              <a:t>أقسام جهاز المناعة </a:t>
            </a:r>
            <a:endParaRPr lang="ar-SA" sz="2400" b="1" i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3214686"/>
            <a:ext cx="3357586" cy="642942"/>
          </a:xfrm>
          <a:prstGeom prst="rect">
            <a:avLst/>
          </a:prstGeom>
          <a:ln w="38100" cap="sq">
            <a:solidFill>
              <a:srgbClr val="FF00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>
            <a:off x="7500958" y="3272853"/>
            <a:ext cx="71438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i="1" dirty="0" smtClean="0"/>
              <a:t>أولا </a:t>
            </a:r>
            <a:endParaRPr lang="ar-SA" sz="3200" b="1" i="1" dirty="0"/>
          </a:p>
        </p:txBody>
      </p:sp>
      <p:sp>
        <p:nvSpPr>
          <p:cNvPr id="10" name="مستطيل 9"/>
          <p:cNvSpPr/>
          <p:nvPr/>
        </p:nvSpPr>
        <p:spPr>
          <a:xfrm>
            <a:off x="285720" y="4169639"/>
            <a:ext cx="8643966" cy="83099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400" b="1" i="1" dirty="0" smtClean="0"/>
              <a:t>هو جهاز مناعي لا تستهدف نوعا محددا من مسببات الأمراض,فهي تحمي الجسم من مسببات الإمراض مثل الفيروسات  –  البكتيريا  –  الجراثيم.</a:t>
            </a:r>
            <a:endParaRPr lang="ar-SA" sz="2400" b="1" i="1" dirty="0"/>
          </a:p>
        </p:txBody>
      </p:sp>
      <p:sp>
        <p:nvSpPr>
          <p:cNvPr id="11" name="مستطيل 10"/>
          <p:cNvSpPr/>
          <p:nvPr/>
        </p:nvSpPr>
        <p:spPr>
          <a:xfrm>
            <a:off x="2571736" y="5371943"/>
            <a:ext cx="4572000" cy="120032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ar-SA" sz="2400" b="1" i="1" u="sng" dirty="0" smtClean="0">
                <a:solidFill>
                  <a:srgbClr val="FFFF00"/>
                </a:solidFill>
              </a:rPr>
              <a:t>أهمية جهاز المناعة :</a:t>
            </a:r>
          </a:p>
          <a:p>
            <a:pPr algn="ctr"/>
            <a:r>
              <a:rPr lang="ar-SA" sz="2400" b="1" i="1" dirty="0" smtClean="0">
                <a:solidFill>
                  <a:schemeClr val="tx1"/>
                </a:solidFill>
              </a:rPr>
              <a:t>1- يمنع حدوث الإمراض .</a:t>
            </a:r>
          </a:p>
          <a:p>
            <a:pPr algn="ctr"/>
            <a:r>
              <a:rPr lang="ar-SA" sz="2400" b="1" i="1" dirty="0" smtClean="0">
                <a:solidFill>
                  <a:schemeClr val="tx1"/>
                </a:solidFill>
              </a:rPr>
              <a:t>2- يساعد على إبطاء تقدم المرض . </a:t>
            </a:r>
            <a:endParaRPr lang="ar-SA" sz="2400" b="1" i="1" dirty="0">
              <a:solidFill>
                <a:schemeClr val="tx1"/>
              </a:solidFill>
            </a:endParaRPr>
          </a:p>
        </p:txBody>
      </p:sp>
      <p:cxnSp>
        <p:nvCxnSpPr>
          <p:cNvPr id="12" name="رابط مستقيم 11"/>
          <p:cNvCxnSpPr/>
          <p:nvPr/>
        </p:nvCxnSpPr>
        <p:spPr>
          <a:xfrm rot="10800000">
            <a:off x="285720" y="2571744"/>
            <a:ext cx="535785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/>
          <p:cNvCxnSpPr/>
          <p:nvPr/>
        </p:nvCxnSpPr>
        <p:spPr>
          <a:xfrm rot="10800000">
            <a:off x="4286248" y="2857496"/>
            <a:ext cx="235745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عنصر نائب للتذييل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 / علي ال عيسى </a:t>
            </a:r>
            <a:endParaRPr lang="ar-SA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س1/ كيف يحارب الجسم المرض</a:t>
            </a:r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 / علي ال عيسى </a:t>
            </a:r>
            <a:endParaRPr lang="ar-SA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1785918" y="71414"/>
            <a:ext cx="5357850" cy="461665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i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العوامل التي تساعد جهاز المناعة في إتمام عملة  </a:t>
            </a:r>
            <a:endParaRPr lang="ar-SA" sz="2400" b="1" i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42844" y="642918"/>
            <a:ext cx="8786874" cy="6001643"/>
          </a:xfrm>
          <a:prstGeom prst="rect">
            <a:avLst/>
          </a:prstGeom>
          <a:ln>
            <a:solidFill>
              <a:srgbClr val="FF0066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i="1" u="sng" dirty="0" smtClean="0">
                <a:solidFill>
                  <a:srgbClr val="C00000"/>
                </a:solidFill>
              </a:rPr>
              <a:t>العامل الأول / الحواجـز</a:t>
            </a:r>
          </a:p>
          <a:p>
            <a:r>
              <a:rPr lang="ar-SA" sz="2400" b="1" i="1" dirty="0" smtClean="0"/>
              <a:t>وهي نوعين  أ - حاجز الجلد                    ب</a:t>
            </a:r>
            <a:r>
              <a:rPr lang="ar-SA" sz="2400" b="1" i="1" dirty="0"/>
              <a:t> </a:t>
            </a:r>
            <a:r>
              <a:rPr lang="ar-SA" sz="2400" b="1" i="1" dirty="0" smtClean="0"/>
              <a:t>– الحواجز الكيميائية </a:t>
            </a:r>
            <a:endParaRPr lang="ar-SA" sz="2400" b="1" i="1" dirty="0"/>
          </a:p>
          <a:p>
            <a:r>
              <a:rPr lang="ar-SA" sz="2400" b="1" i="1" u="sng" dirty="0" smtClean="0">
                <a:solidFill>
                  <a:srgbClr val="C00000"/>
                </a:solidFill>
              </a:rPr>
              <a:t>أولا /  حاجز الجلد</a:t>
            </a:r>
            <a:endParaRPr lang="ar-SA" sz="2400" b="1" i="1" u="sng" dirty="0">
              <a:solidFill>
                <a:srgbClr val="C00000"/>
              </a:solidFill>
            </a:endParaRPr>
          </a:p>
          <a:p>
            <a:r>
              <a:rPr lang="ar-SA" sz="2400" b="1" i="1" dirty="0" smtClean="0"/>
              <a:t>يعتبر خط الدفاع الأول والرئيسي وذلك من خلال </a:t>
            </a:r>
          </a:p>
          <a:p>
            <a:pPr marL="342900" indent="-342900">
              <a:buFont typeface="+mj-lt"/>
              <a:buAutoNum type="arabicPeriod"/>
            </a:pPr>
            <a:r>
              <a:rPr lang="ar-SA" sz="2400" b="1" i="1" dirty="0" smtClean="0"/>
              <a:t>وجود بكتيريا تعيش على سطح الجلد تعمل على هضم الزيوت الجلدية لتنتج الأحماض</a:t>
            </a:r>
          </a:p>
          <a:p>
            <a:pPr marL="342900" indent="-342900"/>
            <a:r>
              <a:rPr lang="ar-SA" sz="2400" b="1" i="1" dirty="0" smtClean="0"/>
              <a:t>التي تثبط العديد من مسببات الإمراض      </a:t>
            </a:r>
          </a:p>
          <a:p>
            <a:pPr marL="342900" indent="-342900"/>
            <a:r>
              <a:rPr lang="ar-SA" sz="2400" b="1" i="1" dirty="0" smtClean="0"/>
              <a:t>2. يعمل الجلد على منع دخول المخلوقات الغريبة للجسم .</a:t>
            </a:r>
          </a:p>
          <a:p>
            <a:pPr marL="342900" indent="-342900"/>
            <a:r>
              <a:rPr lang="ar-SA" sz="2400" b="1" i="1" dirty="0" smtClean="0"/>
              <a:t>3. الخلايا الجلدية الميتة تساعد في الحماية من المخلوقات الحية الدقيقة .</a:t>
            </a:r>
            <a:endParaRPr lang="ar-SA" sz="2400" b="1" i="1" dirty="0"/>
          </a:p>
          <a:p>
            <a:pPr marL="342900" indent="-342900"/>
            <a:r>
              <a:rPr lang="ar-SA" sz="2400" b="1" i="1" u="sng" dirty="0" smtClean="0">
                <a:solidFill>
                  <a:srgbClr val="C00000"/>
                </a:solidFill>
              </a:rPr>
              <a:t>ثانيا / الحواجز الكيميائية </a:t>
            </a:r>
            <a:endParaRPr lang="ar-SA" sz="2400" b="1" i="1" u="sng" dirty="0">
              <a:solidFill>
                <a:srgbClr val="C00000"/>
              </a:solidFill>
            </a:endParaRPr>
          </a:p>
          <a:p>
            <a:pPr marL="342900" indent="-342900"/>
            <a:r>
              <a:rPr lang="ar-SA" sz="2400" b="1" i="1" dirty="0" smtClean="0"/>
              <a:t>يحتوي اللعاب والدموع والإفرازات الأنفية على إنزيم محلل لجدار الخلية البكتيرية فتسبب</a:t>
            </a:r>
          </a:p>
          <a:p>
            <a:pPr marL="342900" indent="-342900"/>
            <a:r>
              <a:rPr lang="ar-SA" sz="2400" b="1" i="1" dirty="0" smtClean="0"/>
              <a:t>موته . </a:t>
            </a:r>
            <a:endParaRPr lang="ar-SA" sz="2400" b="1" i="1" dirty="0"/>
          </a:p>
          <a:p>
            <a:pPr marL="342900" indent="-342900"/>
            <a:r>
              <a:rPr lang="ar-SA" sz="2400" b="1" i="1" u="sng" dirty="0" smtClean="0">
                <a:solidFill>
                  <a:srgbClr val="FF0000"/>
                </a:solidFill>
              </a:rPr>
              <a:t>من الحواجز الكيميائية /</a:t>
            </a:r>
          </a:p>
          <a:p>
            <a:pPr marL="342900" indent="-342900">
              <a:buFont typeface="+mj-lt"/>
              <a:buAutoNum type="arabicPeriod"/>
            </a:pPr>
            <a:r>
              <a:rPr lang="ar-SA" sz="2400" b="1" i="1" dirty="0" smtClean="0"/>
              <a:t>المخاط </a:t>
            </a:r>
          </a:p>
          <a:p>
            <a:pPr marL="342900" indent="-342900">
              <a:buFont typeface="+mj-lt"/>
              <a:buAutoNum type="arabicPeriod"/>
            </a:pPr>
            <a:r>
              <a:rPr lang="ar-SA" sz="2400" b="1" i="1" dirty="0" smtClean="0"/>
              <a:t>الأهداب التي تغطي سطوح الممرات التنفسية </a:t>
            </a:r>
          </a:p>
          <a:p>
            <a:pPr marL="342900" indent="-342900">
              <a:buFont typeface="+mj-lt"/>
              <a:buAutoNum type="arabicPeriod"/>
            </a:pPr>
            <a:r>
              <a:rPr lang="ar-SA" sz="2400" b="1" i="1" dirty="0" smtClean="0"/>
              <a:t>حمض الهيدروكلوريك الذي يقتل المخلوقات الحية الدقيقة التي توجد في الطعام</a:t>
            </a:r>
          </a:p>
          <a:p>
            <a:pPr marL="342900" indent="-342900"/>
            <a:r>
              <a:rPr lang="ar-SA" sz="2400" b="1" i="1" dirty="0" smtClean="0"/>
              <a:t>والشراب  </a:t>
            </a:r>
            <a:endParaRPr lang="ar-SA" sz="2400" b="1" i="1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 / علي ال عيسى </a:t>
            </a:r>
            <a:endParaRPr lang="ar-SA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7" y="95229"/>
            <a:ext cx="6143667" cy="619127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مربع نص 4"/>
          <p:cNvSpPr txBox="1"/>
          <p:nvPr/>
        </p:nvSpPr>
        <p:spPr>
          <a:xfrm>
            <a:off x="1500166" y="857232"/>
            <a:ext cx="7286676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i="1" dirty="0" smtClean="0"/>
              <a:t>تتم هذة الاستجابة من خلال وجود : </a:t>
            </a:r>
          </a:p>
          <a:p>
            <a:r>
              <a:rPr lang="ar-SA" sz="2400" b="1" i="1" u="sng" dirty="0" smtClean="0">
                <a:solidFill>
                  <a:srgbClr val="C00000"/>
                </a:solidFill>
              </a:rPr>
              <a:t>العامل الثاني / الدفاع الخلوي </a:t>
            </a:r>
          </a:p>
          <a:p>
            <a:endParaRPr lang="ar-SA" sz="2400" b="1" i="1" u="sng" dirty="0"/>
          </a:p>
          <a:p>
            <a:r>
              <a:rPr lang="ar-SA" sz="2400" b="1" i="1" dirty="0" smtClean="0"/>
              <a:t>إذا دخلت مخلوقات غريبة إلى الجسم فان خلايا جهاز المناعة  مثل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643182"/>
            <a:ext cx="8643966" cy="3000396"/>
          </a:xfrm>
          <a:prstGeom prst="rect">
            <a:avLst/>
          </a:prstGeom>
          <a:ln w="38100" cap="sq">
            <a:solidFill>
              <a:srgbClr val="FF00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مربع نص 6"/>
          <p:cNvSpPr txBox="1"/>
          <p:nvPr/>
        </p:nvSpPr>
        <p:spPr>
          <a:xfrm>
            <a:off x="1500166" y="5812713"/>
            <a:ext cx="7286676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i="1" dirty="0" smtClean="0"/>
              <a:t>تدافع ضد المخلوقات الغريبة من خلال  </a:t>
            </a:r>
          </a:p>
          <a:p>
            <a:r>
              <a:rPr lang="ar-SA" sz="2400" b="1" i="1" dirty="0" smtClean="0"/>
              <a:t>1- البلعمة                                             2- البروتينات المتممة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 / علي ال عيسى </a:t>
            </a:r>
            <a:endParaRPr lang="ar-SA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D:\Work2\arrow_right.png">
            <a:hlinkClick r:id="" action="ppaction://hlinkshowjump?jump=previousslide"/>
            <a:hlinkHover r:id="" action="ppaction://noaction" highlightClick="1">
              <a:snd r:embed="rId3" name="السابق.wav"/>
            </a:hlinkHover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47039">
            <a:off x="7212013" y="5832475"/>
            <a:ext cx="1803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8" descr="D:\Work2\exxit.png">
            <a:hlinkHover r:id="" action="ppaction://noaction" highlightClick="1">
              <a:snd r:embed="rId5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732463"/>
            <a:ext cx="1125537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2" descr="D:\Work2\arrow_next.png">
            <a:hlinkClick r:id="" action="ppaction://hlinkshowjump?jump=nextslide"/>
            <a:hlinkHover r:id="" action="ppaction://noaction" highlightClick="1">
              <a:snd r:embed="rId7" name="التالي.wav"/>
            </a:hlinkHover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7186">
            <a:off x="1381125" y="5872163"/>
            <a:ext cx="1787525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خطط انسيابي: محطة طرفية 4">
            <a:hlinkHover r:id="" action="ppaction://noaction" highlightClick="1">
              <a:snd r:embed="rId9" name="الترجمة من Google.wav"/>
            </a:hlinkHover>
          </p:cNvPr>
          <p:cNvSpPr/>
          <p:nvPr/>
        </p:nvSpPr>
        <p:spPr>
          <a:xfrm>
            <a:off x="3408363" y="6186488"/>
            <a:ext cx="3529012" cy="50323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 action="ppaction://hlinksldjump"/>
              </a:rPr>
              <a:t>الرئيسية</a:t>
            </a:r>
            <a:endParaRPr lang="ar-SA" sz="24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تمرير أفقي 9"/>
          <p:cNvSpPr/>
          <p:nvPr/>
        </p:nvSpPr>
        <p:spPr>
          <a:xfrm>
            <a:off x="0" y="-100013"/>
            <a:ext cx="9144000" cy="122555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/>
              <a:t>الفصل التاسع </a:t>
            </a:r>
          </a:p>
        </p:txBody>
      </p:sp>
      <p:pic>
        <p:nvPicPr>
          <p:cNvPr id="9223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04775"/>
            <a:ext cx="244792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125538"/>
            <a:ext cx="396081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03" r="2223"/>
          <a:stretch>
            <a:fillRect/>
          </a:stretch>
        </p:blipFill>
        <p:spPr bwMode="auto">
          <a:xfrm>
            <a:off x="1116013" y="1196975"/>
            <a:ext cx="25193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882" r="1923" b="7353"/>
          <a:stretch>
            <a:fillRect/>
          </a:stretch>
        </p:blipFill>
        <p:spPr bwMode="auto">
          <a:xfrm>
            <a:off x="1187450" y="3141663"/>
            <a:ext cx="2232025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48" t="11111" b="4443"/>
          <a:stretch>
            <a:fillRect/>
          </a:stretch>
        </p:blipFill>
        <p:spPr bwMode="auto">
          <a:xfrm>
            <a:off x="4716463" y="2276475"/>
            <a:ext cx="40322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500438"/>
            <a:ext cx="35290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749" b="16879"/>
          <a:stretch>
            <a:fillRect/>
          </a:stretch>
        </p:blipFill>
        <p:spPr bwMode="auto">
          <a:xfrm>
            <a:off x="7667625" y="5300663"/>
            <a:ext cx="12096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000"/>
          <a:stretch>
            <a:fillRect/>
          </a:stretch>
        </p:blipFill>
        <p:spPr bwMode="auto">
          <a:xfrm>
            <a:off x="3419475" y="4076700"/>
            <a:ext cx="54737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449" b="12425"/>
          <a:stretch>
            <a:fillRect/>
          </a:stretch>
        </p:blipFill>
        <p:spPr bwMode="auto">
          <a:xfrm>
            <a:off x="4211638" y="5300663"/>
            <a:ext cx="28082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عنصر نائب للتذييل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 / علي ال عيسى </a:t>
            </a:r>
            <a:endParaRPr lang="ar-SA" dirty="0"/>
          </a:p>
        </p:txBody>
      </p:sp>
    </p:spTree>
    <p:custDataLst>
      <p:tags r:id="rId1"/>
    </p:custData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71406" y="988528"/>
            <a:ext cx="9001156" cy="41549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i="1" u="sng" dirty="0" smtClean="0">
                <a:solidFill>
                  <a:srgbClr val="C00000"/>
                </a:solidFill>
              </a:rPr>
              <a:t>العامل الثالث / الانترفيرون</a:t>
            </a:r>
          </a:p>
          <a:p>
            <a:endParaRPr lang="ar-SA" sz="2400" b="1" i="1" u="sng" dirty="0">
              <a:solidFill>
                <a:srgbClr val="C00000"/>
              </a:solidFill>
            </a:endParaRPr>
          </a:p>
          <a:p>
            <a:r>
              <a:rPr lang="ar-SA" sz="2400" b="1" i="1" dirty="0" smtClean="0"/>
              <a:t>عندما يدخل فيروس إلى الجسم يتكون جدار حماية يمنع من انتشار الفيروس المسبب للمرض حيث تفرز الخلايا المصابة بالفيروس بروتين يسمى ( انترفيرون ) يرتبط مع الخلايا المجاورة المحيطة بالفيروس الداخل ويحفزها على إنتاج بروتينات مضادة للفيروس تمنع من تضاعف الفيروس</a:t>
            </a:r>
          </a:p>
          <a:p>
            <a:endParaRPr lang="ar-SA" sz="2400" b="1" i="1" dirty="0"/>
          </a:p>
          <a:p>
            <a:r>
              <a:rPr lang="ar-SA" sz="2400" b="1" i="1" u="sng" dirty="0" smtClean="0">
                <a:solidFill>
                  <a:srgbClr val="C00000"/>
                </a:solidFill>
              </a:rPr>
              <a:t>العامل الرابع / الاستجابة الالتهابية </a:t>
            </a:r>
          </a:p>
          <a:p>
            <a:endParaRPr lang="ar-SA" sz="2400" b="1" i="1" dirty="0">
              <a:solidFill>
                <a:srgbClr val="C00000"/>
              </a:solidFill>
            </a:endParaRPr>
          </a:p>
          <a:p>
            <a:r>
              <a:rPr lang="ar-SA" sz="2400" b="1" i="1" dirty="0" smtClean="0"/>
              <a:t>تتم من خلال إفراز إنزيمات تساعد على تراكم خلايا الدم البيضاء في منطقة الإصابة وبناء جدار حماية قوي</a:t>
            </a: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 / علي ال عيسى </a:t>
            </a:r>
            <a:endParaRPr lang="ar-SA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1" y="71414"/>
            <a:ext cx="3357586" cy="64294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مربع نص 4"/>
          <p:cNvSpPr txBox="1"/>
          <p:nvPr/>
        </p:nvSpPr>
        <p:spPr>
          <a:xfrm>
            <a:off x="7358082" y="142852"/>
            <a:ext cx="100013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i="1" dirty="0" smtClean="0"/>
              <a:t>ثانيا</a:t>
            </a:r>
            <a:endParaRPr lang="ar-SA" sz="3200" b="1" i="1" dirty="0"/>
          </a:p>
        </p:txBody>
      </p:sp>
      <p:sp>
        <p:nvSpPr>
          <p:cNvPr id="6" name="مربع نص 5"/>
          <p:cNvSpPr txBox="1"/>
          <p:nvPr/>
        </p:nvSpPr>
        <p:spPr>
          <a:xfrm>
            <a:off x="500034" y="1214422"/>
            <a:ext cx="821537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i="1" dirty="0" smtClean="0"/>
              <a:t>بعض المسببات المسببة للمرض تستطيع إن تتجاوز جهاز المناعة غير المخصصة ,ولكن يقف لها خط الدفاع الثاني ويعرف ( بالمناعة المتخصصة ).</a:t>
            </a:r>
          </a:p>
          <a:p>
            <a:r>
              <a:rPr lang="ar-SA" sz="2400" b="1" i="1" dirty="0" smtClean="0"/>
              <a:t>ويمتاز هذا النوع من الدفاع بفاعليته وقوته ولكنه يأخذ وقت حتى يسيطر على المسبب للمرض.</a:t>
            </a:r>
          </a:p>
          <a:p>
            <a:r>
              <a:rPr lang="ar-SA" sz="2400" b="1" i="1" dirty="0" smtClean="0"/>
              <a:t> ومن أمثلة المناعة المتخصصة  الأنسجة والأعضاء الموجودة في الجهاز الليمفي </a:t>
            </a:r>
            <a:endParaRPr lang="ar-SA" sz="2400" b="1" i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3305176"/>
            <a:ext cx="1714512" cy="4810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>
            <a:off x="500034" y="4071942"/>
            <a:ext cx="8143932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400" b="1" i="1" dirty="0" smtClean="0"/>
              <a:t>يضم الجهاز الليمفي أعضاء وخلايا تعمل على ترشيح السائل الليمفي والدم والقضاء على المخلوقات الغريبة ,كما يمتص الجهاز الليمفي الدهون </a:t>
            </a:r>
          </a:p>
          <a:p>
            <a:endParaRPr lang="ar-SA" sz="2400" b="1" i="1" dirty="0"/>
          </a:p>
          <a:p>
            <a:pPr>
              <a:buFont typeface="Arial" pitchFamily="34" charset="0"/>
              <a:buChar char="•"/>
            </a:pPr>
            <a:r>
              <a:rPr lang="ar-SA" sz="2400" b="1" i="1" u="sng" dirty="0" smtClean="0">
                <a:solidFill>
                  <a:srgbClr val="C00000"/>
                </a:solidFill>
              </a:rPr>
              <a:t> تعريف الليمف :</a:t>
            </a:r>
          </a:p>
          <a:p>
            <a:r>
              <a:rPr lang="ar-SA" sz="2400" b="1" i="1" dirty="0" smtClean="0"/>
              <a:t>هو عبارة عن سائل يرشح من الشعيرات الدموية لغمر خلايا الجسم.</a:t>
            </a:r>
            <a:endParaRPr lang="ar-SA" sz="2400" b="1" i="1" dirty="0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أ / علي ال عيسى </a:t>
            </a:r>
            <a:endParaRPr lang="ar-SA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719</Words>
  <Application>Microsoft Office PowerPoint</Application>
  <PresentationFormat>عرض على الشاشة (3:4)‏</PresentationFormat>
  <Paragraphs>107</Paragraphs>
  <Slides>16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سمة Office</vt:lpstr>
      <vt:lpstr>جهاز المناعة </vt:lpstr>
      <vt:lpstr>الشريحة 2</vt:lpstr>
      <vt:lpstr>الشريحة 3</vt:lpstr>
      <vt:lpstr>س1/ كيف يحارب الجسم المرض</vt:lpstr>
      <vt:lpstr>الشريحة 5</vt:lpstr>
      <vt:lpstr>الشريحة 6</vt:lpstr>
      <vt:lpstr>الشريحة 7</vt:lpstr>
      <vt:lpstr>الشريحة 8</vt:lpstr>
      <vt:lpstr>الشريحة 9</vt:lpstr>
      <vt:lpstr>ماهي الاعضاء اللمفية  </vt:lpstr>
      <vt:lpstr>الشريحة 11</vt:lpstr>
      <vt:lpstr>الشريحة 12</vt:lpstr>
      <vt:lpstr>الاجسام المضادة </vt:lpstr>
      <vt:lpstr>الشريحة 14</vt:lpstr>
      <vt:lpstr>الشريحة 15</vt:lpstr>
      <vt:lpstr>الشريحة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ابوعبدالعزيز</dc:creator>
  <cp:lastModifiedBy>newtech</cp:lastModifiedBy>
  <cp:revision>11</cp:revision>
  <dcterms:created xsi:type="dcterms:W3CDTF">2013-02-11T15:58:48Z</dcterms:created>
  <dcterms:modified xsi:type="dcterms:W3CDTF">2016-02-21T12:34:48Z</dcterms:modified>
</cp:coreProperties>
</file>