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  <p:sldMasterId id="2147483672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مستطيل مستدير الزوايا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عنوان فرعي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28" name="عنصر نائب للتاريخ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82A8D-6965-45F1-B36B-22B410CCEE33}" type="datetimeFigureOut">
              <a:rPr lang="ar-SA" smtClean="0"/>
              <a:pPr/>
              <a:t>28/04/37</a:t>
            </a:fld>
            <a:endParaRPr lang="ar-SA"/>
          </a:p>
        </p:txBody>
      </p:sp>
      <p:sp>
        <p:nvSpPr>
          <p:cNvPr id="17" name="عنصر نائب للتذييل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29" name="عنصر نائب لرقم الشريحة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67B582B5-C6C9-425D-A9DC-3F07B485E2E8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7" name="مستطيل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مستطيل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مستطيل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عنوان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82A8D-6965-45F1-B36B-22B410CCEE33}" type="datetimeFigureOut">
              <a:rPr lang="ar-SA" smtClean="0"/>
              <a:pPr/>
              <a:t>28/04/37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582B5-C6C9-425D-A9DC-3F07B485E2E8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82A8D-6965-45F1-B36B-22B410CCEE33}" type="datetimeFigureOut">
              <a:rPr lang="ar-SA" smtClean="0"/>
              <a:pPr/>
              <a:t>28/04/37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582B5-C6C9-425D-A9DC-3F07B485E2E8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عنوان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7" name="عنوان فرعي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30" name="عنصر نائب للتاريخ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82A8D-6965-45F1-B36B-22B410CCEE33}" type="datetimeFigureOut">
              <a:rPr lang="ar-SA" smtClean="0"/>
              <a:pPr/>
              <a:t>28/04/37</a:t>
            </a:fld>
            <a:endParaRPr lang="ar-SA"/>
          </a:p>
        </p:txBody>
      </p:sp>
      <p:sp>
        <p:nvSpPr>
          <p:cNvPr id="19" name="عنصر نائب للتذييل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27" name="عنصر نائب لرقم الشريحة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582B5-C6C9-425D-A9DC-3F07B485E2E8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82A8D-6965-45F1-B36B-22B410CCEE33}" type="datetimeFigureOut">
              <a:rPr lang="ar-SA" smtClean="0"/>
              <a:pPr/>
              <a:t>28/04/37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582B5-C6C9-425D-A9DC-3F07B485E2E8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82A8D-6965-45F1-B36B-22B410CCEE33}" type="datetimeFigureOut">
              <a:rPr lang="ar-SA" smtClean="0"/>
              <a:pPr/>
              <a:t>28/04/37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582B5-C6C9-425D-A9DC-3F07B485E2E8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82A8D-6965-45F1-B36B-22B410CCEE33}" type="datetimeFigureOut">
              <a:rPr lang="ar-SA" smtClean="0"/>
              <a:pPr/>
              <a:t>28/04/37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582B5-C6C9-425D-A9DC-3F07B485E2E8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82A8D-6965-45F1-B36B-22B410CCEE33}" type="datetimeFigureOut">
              <a:rPr lang="ar-SA" smtClean="0"/>
              <a:pPr/>
              <a:t>28/04/37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582B5-C6C9-425D-A9DC-3F07B485E2E8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82A8D-6965-45F1-B36B-22B410CCEE33}" type="datetimeFigureOut">
              <a:rPr lang="ar-SA" smtClean="0"/>
              <a:pPr/>
              <a:t>28/04/37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582B5-C6C9-425D-A9DC-3F07B485E2E8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82A8D-6965-45F1-B36B-22B410CCEE33}" type="datetimeFigureOut">
              <a:rPr lang="ar-SA" smtClean="0"/>
              <a:pPr/>
              <a:t>28/04/37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582B5-C6C9-425D-A9DC-3F07B485E2E8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82A8D-6965-45F1-B36B-22B410CCEE33}" type="datetimeFigureOut">
              <a:rPr lang="ar-SA" smtClean="0"/>
              <a:pPr/>
              <a:t>28/04/37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582B5-C6C9-425D-A9DC-3F07B485E2E8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82A8D-6965-45F1-B36B-22B410CCEE33}" type="datetimeFigureOut">
              <a:rPr lang="ar-SA" smtClean="0"/>
              <a:pPr/>
              <a:t>28/04/37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582B5-C6C9-425D-A9DC-3F07B485E2E8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8" name="عنصر نائب للمحتوى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ستطيل ذو زاوية واحدة مخدوشة ودائرية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مثلث قائم الزاوية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82A8D-6965-45F1-B36B-22B410CCEE33}" type="datetimeFigureOut">
              <a:rPr lang="ar-SA" smtClean="0"/>
              <a:pPr/>
              <a:t>28/04/37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7B582B5-C6C9-425D-A9DC-3F07B485E2E8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ar-SA" smtClean="0"/>
              <a:t>انقر فوق الرمز لإضافة صورة</a:t>
            </a:r>
            <a:endParaRPr kumimoji="0" lang="en-US" dirty="0"/>
          </a:p>
        </p:txBody>
      </p:sp>
      <p:sp>
        <p:nvSpPr>
          <p:cNvPr id="10" name="شكل حر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شكل حر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82A8D-6965-45F1-B36B-22B410CCEE33}" type="datetimeFigureOut">
              <a:rPr lang="ar-SA" smtClean="0"/>
              <a:pPr/>
              <a:t>28/04/37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582B5-C6C9-425D-A9DC-3F07B485E2E8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82A8D-6965-45F1-B36B-22B410CCEE33}" type="datetimeFigureOut">
              <a:rPr lang="ar-SA" smtClean="0"/>
              <a:pPr/>
              <a:t>28/04/37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582B5-C6C9-425D-A9DC-3F07B485E2E8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مستطيل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مستطيل مستدير الزوايا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82A8D-6965-45F1-B36B-22B410CCEE33}" type="datetimeFigureOut">
              <a:rPr lang="ar-SA" smtClean="0"/>
              <a:pPr/>
              <a:t>28/04/37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ar-SA"/>
          </a:p>
        </p:txBody>
      </p:sp>
      <p:sp>
        <p:nvSpPr>
          <p:cNvPr id="7" name="مستطيل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مستطيل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مستطيل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7B582B5-C6C9-425D-A9DC-3F07B485E2E8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82A8D-6965-45F1-B36B-22B410CCEE33}" type="datetimeFigureOut">
              <a:rPr lang="ar-SA" smtClean="0"/>
              <a:pPr/>
              <a:t>28/04/37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582B5-C6C9-425D-A9DC-3F07B485E2E8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9" name="عنصر نائب للمحتوى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1" name="عنصر نائب للمحتوى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82A8D-6965-45F1-B36B-22B410CCEE33}" type="datetimeFigureOut">
              <a:rPr lang="ar-SA" smtClean="0"/>
              <a:pPr/>
              <a:t>28/04/37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582B5-C6C9-425D-A9DC-3F07B485E2E8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1" name="عنصر نائب للمحتوى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3" name="عنصر نائب للمحتوى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82A8D-6965-45F1-B36B-22B410CCEE33}" type="datetimeFigureOut">
              <a:rPr lang="ar-SA" smtClean="0"/>
              <a:pPr/>
              <a:t>28/04/37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582B5-C6C9-425D-A9DC-3F07B485E2E8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82A8D-6965-45F1-B36B-22B410CCEE33}" type="datetimeFigureOut">
              <a:rPr lang="ar-SA" smtClean="0"/>
              <a:pPr/>
              <a:t>28/04/37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582B5-C6C9-425D-A9DC-3F07B485E2E8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ستطيل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مستطيل مستدير الزوايا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82A8D-6965-45F1-B36B-22B410CCEE33}" type="datetimeFigureOut">
              <a:rPr lang="ar-SA" smtClean="0"/>
              <a:pPr/>
              <a:t>28/04/37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582B5-C6C9-425D-A9DC-3F07B485E2E8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1" name="عنصر نائب للمحتوى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82A8D-6965-45F1-B36B-22B410CCEE33}" type="datetimeFigureOut">
              <a:rPr lang="ar-SA" smtClean="0"/>
              <a:pPr/>
              <a:t>28/04/37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7B582B5-C6C9-425D-A9DC-3F07B485E2E8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1" name="مستطيل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مستطيل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مستطيل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ar-SA" smtClean="0"/>
              <a:t>انقر فوق الرمز لإضافة صورة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ستطيل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مستطيل مستدير الزوايا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عنصر نائب للعنوان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3" name="عنصر نائب للنص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14" name="عنصر نائب للتاريخ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1E82A8D-6965-45F1-B36B-22B410CCEE33}" type="datetimeFigureOut">
              <a:rPr lang="ar-SA" smtClean="0"/>
              <a:pPr/>
              <a:t>28/04/37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ar-SA"/>
          </a:p>
        </p:txBody>
      </p:sp>
      <p:sp>
        <p:nvSpPr>
          <p:cNvPr id="23" name="عنصر نائب لرقم الشريحة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67B582B5-C6C9-425D-A9DC-3F07B485E2E8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1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r" rtl="1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r" rtl="1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r" rtl="1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r" rtl="1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r" rtl="1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r" rtl="1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r" rtl="1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r" rtl="1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شكل حر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شكل حر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عنصر نائب للعنوان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0" name="عنصر نائب للنص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10" name="عنصر نائب للتاريخ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1E82A8D-6965-45F1-B36B-22B410CCEE33}" type="datetimeFigureOut">
              <a:rPr lang="ar-SA" smtClean="0"/>
              <a:pPr/>
              <a:t>28/04/37</a:t>
            </a:fld>
            <a:endParaRPr lang="ar-SA"/>
          </a:p>
        </p:txBody>
      </p:sp>
      <p:sp>
        <p:nvSpPr>
          <p:cNvPr id="22" name="عنصر نائب للتذييل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18" name="عنصر نائب لرقم الشريحة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7B582B5-C6C9-425D-A9DC-3F07B485E2E8}" type="slidenum">
              <a:rPr lang="ar-SA" smtClean="0"/>
              <a:pPr/>
              <a:t>‹#›</a:t>
            </a:fld>
            <a:endParaRPr lang="ar-SA"/>
          </a:p>
        </p:txBody>
      </p:sp>
      <p:grpSp>
        <p:nvGrpSpPr>
          <p:cNvPr id="2" name="مجموعة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شكل حر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شكل حر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1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r" rtl="1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r" rtl="1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r" rtl="1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r" rtl="1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r" rtl="1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r" rtl="1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r" rtl="1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اللغة العربية المرحلة الثانوية\4 المستوى الرابع\كتاب الطالب صور\اللغة العربية 4 كتاب الطالب_014.jpg"/>
          <p:cNvPicPr>
            <a:picLocks noChangeAspect="1" noChangeArrowheads="1"/>
          </p:cNvPicPr>
          <p:nvPr/>
        </p:nvPicPr>
        <p:blipFill>
          <a:blip r:embed="rId2"/>
          <a:srcRect t="24274" b="31200"/>
          <a:stretch>
            <a:fillRect/>
          </a:stretch>
        </p:blipFill>
        <p:spPr bwMode="auto">
          <a:xfrm>
            <a:off x="285720" y="3643314"/>
            <a:ext cx="8572560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428596" y="30125"/>
            <a:ext cx="8229600" cy="1041421"/>
          </a:xfrm>
        </p:spPr>
        <p:txBody>
          <a:bodyPr>
            <a:normAutofit/>
          </a:bodyPr>
          <a:lstStyle/>
          <a:p>
            <a:r>
              <a:rPr lang="ar-SA" sz="5400" b="1" dirty="0" smtClean="0">
                <a:solidFill>
                  <a:schemeClr val="tx1"/>
                </a:solidFill>
                <a:latin typeface="Traditional Arabic" pitchFamily="18" charset="-78"/>
                <a:cs typeface="Traditional Arabic" pitchFamily="18" charset="-78"/>
              </a:rPr>
              <a:t>بسم الله الرحمن الرحيم</a:t>
            </a:r>
            <a:endParaRPr lang="ar-SA" sz="5400" b="1" dirty="0">
              <a:solidFill>
                <a:schemeClr val="tx1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pic>
        <p:nvPicPr>
          <p:cNvPr id="1026" name="Picture 2" descr="D:\اللغة العربية المرحلة الثانوية\4 المستوى الرابع\كتاب الطالب صور\اللغة العربية 4 كتاب الطالب_001.jpg"/>
          <p:cNvPicPr>
            <a:picLocks noChangeAspect="1" noChangeArrowheads="1"/>
          </p:cNvPicPr>
          <p:nvPr/>
        </p:nvPicPr>
        <p:blipFill>
          <a:blip r:embed="rId3"/>
          <a:srcRect t="21836" b="48957"/>
          <a:stretch>
            <a:fillRect/>
          </a:stretch>
        </p:blipFill>
        <p:spPr bwMode="auto">
          <a:xfrm>
            <a:off x="0" y="1000108"/>
            <a:ext cx="9072594" cy="2000264"/>
          </a:xfrm>
          <a:prstGeom prst="roundRect">
            <a:avLst>
              <a:gd name="adj" fmla="val 24558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عنوان فرعي 2"/>
          <p:cNvSpPr txBox="1">
            <a:spLocks/>
          </p:cNvSpPr>
          <p:nvPr/>
        </p:nvSpPr>
        <p:spPr>
          <a:xfrm>
            <a:off x="0" y="3043246"/>
            <a:ext cx="9144000" cy="67150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ar-SA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raditional Arabic" pitchFamily="18" charset="-78"/>
                <a:ea typeface="+mn-ea"/>
                <a:cs typeface="Traditional Arabic" pitchFamily="18" charset="-78"/>
              </a:rPr>
              <a:t>الصف الثاني الثانوي – الفصل الدراسي الثاني -</a:t>
            </a:r>
            <a:r>
              <a:rPr kumimoji="0" lang="ar-SA" sz="40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raditional Arabic" pitchFamily="18" charset="-78"/>
                <a:ea typeface="+mn-ea"/>
                <a:cs typeface="Traditional Arabic" pitchFamily="18" charset="-78"/>
              </a:rPr>
              <a:t> </a:t>
            </a:r>
            <a:r>
              <a:rPr kumimoji="0" lang="ar-SA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raditional Arabic" pitchFamily="18" charset="-78"/>
                <a:ea typeface="+mn-ea"/>
                <a:cs typeface="Traditional Arabic" pitchFamily="18" charset="-78"/>
              </a:rPr>
              <a:t>الوحدة الأولى</a:t>
            </a:r>
            <a:endParaRPr kumimoji="0" lang="ar-SA" sz="4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raditional Arabic" pitchFamily="18" charset="-78"/>
              <a:ea typeface="+mn-ea"/>
              <a:cs typeface="Traditional Arabic" pitchFamily="18" charset="-78"/>
            </a:endParaRPr>
          </a:p>
        </p:txBody>
      </p:sp>
      <p:sp>
        <p:nvSpPr>
          <p:cNvPr id="6" name="عنوان فرعي 5"/>
          <p:cNvSpPr>
            <a:spLocks noGrp="1"/>
          </p:cNvSpPr>
          <p:nvPr>
            <p:ph type="subTitle" idx="1"/>
          </p:nvPr>
        </p:nvSpPr>
        <p:spPr>
          <a:xfrm>
            <a:off x="285720" y="5486416"/>
            <a:ext cx="2214578" cy="657228"/>
          </a:xfrm>
        </p:spPr>
        <p:txBody>
          <a:bodyPr>
            <a:noAutofit/>
          </a:bodyPr>
          <a:lstStyle/>
          <a:p>
            <a:r>
              <a:rPr lang="ar-SA" sz="5400" dirty="0" smtClean="0">
                <a:solidFill>
                  <a:schemeClr val="tx1"/>
                </a:solidFill>
                <a:cs typeface="PT Bold Heading" pitchFamily="2" charset="-78"/>
              </a:rPr>
              <a:t>ص: 15</a:t>
            </a:r>
            <a:endParaRPr lang="ar-SA" sz="5400" dirty="0">
              <a:solidFill>
                <a:schemeClr val="tx1"/>
              </a:solidFill>
              <a:cs typeface="PT Bold Heading" pitchFamily="2" charset="-78"/>
            </a:endParaRPr>
          </a:p>
        </p:txBody>
      </p:sp>
      <p:sp>
        <p:nvSpPr>
          <p:cNvPr id="7" name="عنوان فرعي 2"/>
          <p:cNvSpPr txBox="1">
            <a:spLocks/>
          </p:cNvSpPr>
          <p:nvPr/>
        </p:nvSpPr>
        <p:spPr>
          <a:xfrm>
            <a:off x="2500298" y="5429264"/>
            <a:ext cx="6400800" cy="100013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ar-SA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itchFamily="18" charset="-78"/>
                <a:cs typeface="PT Bold Heading" pitchFamily="2" charset="-78"/>
              </a:rPr>
              <a:t>النشاطات</a:t>
            </a:r>
            <a:r>
              <a:rPr kumimoji="0" lang="ar-SA" sz="60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itchFamily="18" charset="-78"/>
                <a:cs typeface="PT Bold Heading" pitchFamily="2" charset="-78"/>
              </a:rPr>
              <a:t> التمهيدية</a:t>
            </a:r>
            <a:endParaRPr kumimoji="0" lang="ar-SA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raditional Arabic" pitchFamily="18" charset="-78"/>
              <a:cs typeface="PT Bold Heading" pitchFamily="2" charset="-78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p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اللغة العربية المرحلة الثانوية\4 المستوى الرابع\كتاب الطالب صور\اللغة العربية 4 كتاب الطالب_01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25578" b="9005"/>
          <a:stretch>
            <a:fillRect/>
          </a:stretch>
        </p:blipFill>
        <p:spPr bwMode="auto">
          <a:xfrm>
            <a:off x="32" y="0"/>
            <a:ext cx="9144000" cy="6858024"/>
          </a:xfrm>
          <a:prstGeom prst="rect">
            <a:avLst/>
          </a:prstGeom>
          <a:noFill/>
        </p:spPr>
      </p:pic>
      <p:sp>
        <p:nvSpPr>
          <p:cNvPr id="4" name="نجمة ذات 8 نقاط 3"/>
          <p:cNvSpPr/>
          <p:nvPr/>
        </p:nvSpPr>
        <p:spPr>
          <a:xfrm>
            <a:off x="-71470" y="-71462"/>
            <a:ext cx="1071570" cy="1071570"/>
          </a:xfrm>
          <a:prstGeom prst="star8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cs typeface="PT Bold Heading" pitchFamily="2" charset="-78"/>
              </a:rPr>
              <a:t>ص 17</a:t>
            </a:r>
            <a:endParaRPr lang="ar-SA" sz="2400" b="1" dirty="0">
              <a:cs typeface="PT Bold Heading" pitchFamily="2" charset="-78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اللغة العربية المرحلة الثانوية\4 المستوى الرابع\كتاب الطالب صور\اللغة العربية 4 كتاب الطالب_02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b="46437"/>
          <a:stretch>
            <a:fillRect/>
          </a:stretch>
        </p:blipFill>
        <p:spPr bwMode="auto">
          <a:xfrm>
            <a:off x="0" y="-24"/>
            <a:ext cx="9143999" cy="6858024"/>
          </a:xfrm>
          <a:prstGeom prst="rect">
            <a:avLst/>
          </a:prstGeom>
          <a:noFill/>
        </p:spPr>
      </p:pic>
      <p:sp>
        <p:nvSpPr>
          <p:cNvPr id="4" name="نجمة ذات 8 نقاط 3"/>
          <p:cNvSpPr/>
          <p:nvPr/>
        </p:nvSpPr>
        <p:spPr>
          <a:xfrm>
            <a:off x="71406" y="-71462"/>
            <a:ext cx="1214446" cy="1071570"/>
          </a:xfrm>
          <a:prstGeom prst="star8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cs typeface="PT Bold Heading" pitchFamily="2" charset="-78"/>
              </a:rPr>
              <a:t>ص 18</a:t>
            </a:r>
            <a:endParaRPr lang="ar-SA" sz="2400" b="1" dirty="0">
              <a:cs typeface="PT Bold Heading" pitchFamily="2" charset="-78"/>
            </a:endParaRPr>
          </a:p>
        </p:txBody>
      </p:sp>
      <p:sp>
        <p:nvSpPr>
          <p:cNvPr id="5" name="مربع نص 4"/>
          <p:cNvSpPr txBox="1"/>
          <p:nvPr/>
        </p:nvSpPr>
        <p:spPr>
          <a:xfrm rot="19889989">
            <a:off x="2130361" y="4186756"/>
            <a:ext cx="5000660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8000" b="1" dirty="0" smtClean="0">
                <a:solidFill>
                  <a:srgbClr val="0000FF"/>
                </a:solidFill>
              </a:rPr>
              <a:t>متروك للطالب</a:t>
            </a:r>
            <a:endParaRPr lang="ar-SA" sz="80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اللغة العربية المرحلة الثانوية\4 المستوى الرابع\كتاب الطالب صور\اللغة العربية 4 كتاب الطالب_02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53563"/>
          <a:stretch>
            <a:fillRect/>
          </a:stretch>
        </p:blipFill>
        <p:spPr bwMode="auto">
          <a:xfrm>
            <a:off x="-34039" y="-24"/>
            <a:ext cx="9212078" cy="6858024"/>
          </a:xfrm>
          <a:prstGeom prst="rect">
            <a:avLst/>
          </a:prstGeom>
          <a:noFill/>
        </p:spPr>
      </p:pic>
      <p:sp>
        <p:nvSpPr>
          <p:cNvPr id="3" name="مربع نص 2"/>
          <p:cNvSpPr txBox="1"/>
          <p:nvPr/>
        </p:nvSpPr>
        <p:spPr>
          <a:xfrm rot="19889989">
            <a:off x="2227292" y="2568996"/>
            <a:ext cx="5000660" cy="255454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8000" b="1" smtClean="0">
                <a:solidFill>
                  <a:srgbClr val="0000FF"/>
                </a:solidFill>
              </a:rPr>
              <a:t>متروك </a:t>
            </a:r>
            <a:r>
              <a:rPr lang="ar-SA" sz="8000" b="1" smtClean="0">
                <a:solidFill>
                  <a:srgbClr val="0000FF"/>
                </a:solidFill>
              </a:rPr>
              <a:t> للطالب</a:t>
            </a:r>
            <a:endParaRPr lang="ar-SA" sz="80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اللغة العربية المرحلة الثانوية\4 المستوى الرابع\كتاب الطالب صور\اللغة العربية 4 كتاب الطالب_02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b="26268"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</p:spPr>
      </p:pic>
      <p:sp>
        <p:nvSpPr>
          <p:cNvPr id="4" name="نجمة ذات 8 نقاط 3"/>
          <p:cNvSpPr/>
          <p:nvPr/>
        </p:nvSpPr>
        <p:spPr>
          <a:xfrm>
            <a:off x="-32" y="0"/>
            <a:ext cx="1214446" cy="1285860"/>
          </a:xfrm>
          <a:prstGeom prst="star8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cs typeface="PT Bold Heading" pitchFamily="2" charset="-78"/>
              </a:rPr>
              <a:t>ص 19</a:t>
            </a:r>
            <a:endParaRPr lang="ar-SA" sz="2400" b="1" dirty="0">
              <a:cs typeface="PT Bold Heading" pitchFamily="2" charset="-78"/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1000100" y="3786190"/>
            <a:ext cx="3214710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 smtClean="0">
                <a:solidFill>
                  <a:srgbClr val="0000FF"/>
                </a:solidFill>
              </a:rPr>
              <a:t>الواقع والتجربة تؤيد صحة ذلك، فالمهام الكبيرة لا بد لها من شركاء ومساعدين بينهم تفاهم وتعاون</a:t>
            </a:r>
            <a:endParaRPr lang="ar-SA" sz="2000" b="1" dirty="0">
              <a:solidFill>
                <a:srgbClr val="0000FF"/>
              </a:solidFill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1000100" y="4714884"/>
            <a:ext cx="3214710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 smtClean="0"/>
              <a:t>التجربة العلمية تثبت صحة ذلك، لذلك فمعروف أن زيادة الضغط تؤدي في النهاية إلى الانفجار</a:t>
            </a:r>
            <a:endParaRPr lang="ar-SA" sz="2000" b="1" dirty="0"/>
          </a:p>
        </p:txBody>
      </p:sp>
      <p:sp>
        <p:nvSpPr>
          <p:cNvPr id="7" name="مربع نص 6"/>
          <p:cNvSpPr txBox="1"/>
          <p:nvPr/>
        </p:nvSpPr>
        <p:spPr>
          <a:xfrm>
            <a:off x="928662" y="5643578"/>
            <a:ext cx="3214710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 smtClean="0">
                <a:solidFill>
                  <a:srgbClr val="FF0000"/>
                </a:solidFill>
              </a:rPr>
              <a:t>يقول تعالى: ”إن النفس لأمارة بالسوء“ ويقول الشاعر:</a:t>
            </a:r>
          </a:p>
          <a:p>
            <a:pPr algn="ctr"/>
            <a:r>
              <a:rPr lang="ar-SA" b="1" dirty="0" smtClean="0">
                <a:solidFill>
                  <a:srgbClr val="FF0000"/>
                </a:solidFill>
              </a:rPr>
              <a:t>والنفس راغبة إذا رغبتها * </a:t>
            </a:r>
          </a:p>
          <a:p>
            <a:pPr algn="ctr"/>
            <a:r>
              <a:rPr lang="ar-SA" b="1" dirty="0" smtClean="0">
                <a:solidFill>
                  <a:srgbClr val="FF0000"/>
                </a:solidFill>
              </a:rPr>
              <a:t>وإذا ترد إلى قليل تقنع</a:t>
            </a:r>
            <a:endParaRPr lang="ar-SA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2050" name="Picture 2" descr="D:\اللغة العربية المرحلة الثانوية\4 المستوى الرابع\كتاب الطالب صور\اللغة العربية 4 كتاب الطالب_01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347" b="60744"/>
          <a:stretch>
            <a:fillRect/>
          </a:stretch>
        </p:blipFill>
        <p:spPr bwMode="auto">
          <a:xfrm>
            <a:off x="0" y="0"/>
            <a:ext cx="9144032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Picture 2" descr="D:\اللغة العربية المرحلة الثانوية\4 المستوى الرابع\كتاب الطالب صور\اللغة العربية 4 كتاب الطالب_01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37288"/>
          <a:stretch>
            <a:fillRect/>
          </a:stretch>
        </p:blipFill>
        <p:spPr bwMode="auto">
          <a:xfrm>
            <a:off x="0" y="34697"/>
            <a:ext cx="9129742" cy="6823303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074" name="Picture 2" descr="D:\اللغة العربية المرحلة الثانوية\4 المستوى الرابع\كتاب الطالب صور\اللغة العربية 4 كتاب الطالب_01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b="44810"/>
          <a:stretch>
            <a:fillRect/>
          </a:stretch>
        </p:blipFill>
        <p:spPr bwMode="auto">
          <a:xfrm>
            <a:off x="804" y="0"/>
            <a:ext cx="9151617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098" name="Picture 2" descr="D:\اللغة العربية المرحلة الثانوية\4 المستوى الرابع\كتاب الطالب صور\اللغة العربية 4 كتاب الطالب_01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6332" b="49347"/>
          <a:stretch>
            <a:fillRect/>
          </a:stretch>
        </p:blipFill>
        <p:spPr bwMode="auto">
          <a:xfrm>
            <a:off x="23926" y="0"/>
            <a:ext cx="9120074" cy="6858000"/>
          </a:xfrm>
          <a:prstGeom prst="rect">
            <a:avLst/>
          </a:prstGeom>
          <a:noFill/>
        </p:spPr>
      </p:pic>
      <p:sp>
        <p:nvSpPr>
          <p:cNvPr id="5" name="نجمة ذات 8 نقاط 4"/>
          <p:cNvSpPr/>
          <p:nvPr/>
        </p:nvSpPr>
        <p:spPr>
          <a:xfrm>
            <a:off x="71406" y="0"/>
            <a:ext cx="1214446" cy="1285860"/>
          </a:xfrm>
          <a:prstGeom prst="star8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cs typeface="PT Bold Heading" pitchFamily="2" charset="-78"/>
              </a:rPr>
              <a:t>ص 15</a:t>
            </a:r>
            <a:endParaRPr lang="ar-SA" sz="2400" b="1" dirty="0">
              <a:cs typeface="PT Bold Heading" pitchFamily="2" charset="-78"/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1142976" y="3500438"/>
            <a:ext cx="478634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/>
              <a:t>البحث في مصادر المعلومات: الكتب، الصحف، المجلات، الإنترنت، الإذاعة ، التلفاز </a:t>
            </a:r>
            <a:endParaRPr lang="ar-SA" sz="2000" b="1" dirty="0"/>
          </a:p>
        </p:txBody>
      </p:sp>
      <p:sp>
        <p:nvSpPr>
          <p:cNvPr id="7" name="مربع نص 6"/>
          <p:cNvSpPr txBox="1"/>
          <p:nvPr/>
        </p:nvSpPr>
        <p:spPr>
          <a:xfrm>
            <a:off x="1142976" y="4143380"/>
            <a:ext cx="478634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rgbClr val="FF0000"/>
                </a:solidFill>
              </a:rPr>
              <a:t>المقارنة - التقسيم – الترتيب - التصنيف</a:t>
            </a:r>
            <a:endParaRPr lang="ar-SA" sz="2800" b="1" dirty="0">
              <a:solidFill>
                <a:srgbClr val="FF0000"/>
              </a:solidFill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1142976" y="4786322"/>
            <a:ext cx="478634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rgbClr val="0000FF"/>
                </a:solidFill>
              </a:rPr>
              <a:t>تحديد (العناصر الفنية – الأفكار الرئيسة – التفصيلات الجزئية – الأسلوب ووسائل)</a:t>
            </a:r>
            <a:endParaRPr lang="ar-SA" sz="2000" b="1" dirty="0">
              <a:solidFill>
                <a:srgbClr val="0000FF"/>
              </a:solidFill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1214414" y="5429264"/>
            <a:ext cx="478634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/>
              <a:t>استيفاء جميع الأفكار والجزئيات – تطبيق المقترحات – ترك التنقيح وجودة الأسلوب للمراجعة</a:t>
            </a:r>
            <a:endParaRPr lang="ar-SA" sz="2000" b="1" dirty="0"/>
          </a:p>
        </p:txBody>
      </p:sp>
      <p:sp>
        <p:nvSpPr>
          <p:cNvPr id="10" name="مربع نص 9"/>
          <p:cNvSpPr txBox="1"/>
          <p:nvPr/>
        </p:nvSpPr>
        <p:spPr>
          <a:xfrm>
            <a:off x="1000100" y="6150114"/>
            <a:ext cx="507209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 smtClean="0">
                <a:solidFill>
                  <a:srgbClr val="FF0000"/>
                </a:solidFill>
              </a:rPr>
              <a:t>التأكد من (منطقية تسلسل الأفكار – قوة التأثير – جمال الأسلوب – الكتابة في فقرات – صحة اللغة – تصحيح الأخطاء الإملائية)</a:t>
            </a:r>
            <a:endParaRPr lang="ar-SA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122" name="Picture 2" descr="D:\اللغة العربية المرحلة الثانوية\4 المستوى الرابع\كتاب الطالب صور\اللغة العربية 4 كتاب الطالب_01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50308"/>
          <a:stretch>
            <a:fillRect/>
          </a:stretch>
        </p:blipFill>
        <p:spPr bwMode="auto">
          <a:xfrm>
            <a:off x="-48676" y="0"/>
            <a:ext cx="9192676" cy="6858000"/>
          </a:xfrm>
          <a:prstGeom prst="rect">
            <a:avLst/>
          </a:prstGeom>
          <a:noFill/>
        </p:spPr>
      </p:pic>
      <p:sp>
        <p:nvSpPr>
          <p:cNvPr id="4" name="مربع نص 3"/>
          <p:cNvSpPr txBox="1"/>
          <p:nvPr/>
        </p:nvSpPr>
        <p:spPr>
          <a:xfrm>
            <a:off x="1142976" y="2071678"/>
            <a:ext cx="478634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 smtClean="0">
                <a:solidFill>
                  <a:srgbClr val="FF0000"/>
                </a:solidFill>
              </a:rPr>
              <a:t>واضحة الدلالة(في الكتابة العلمية) – قوية ومعبرة (في الكتابة الأدبية)</a:t>
            </a:r>
            <a:endParaRPr lang="ar-SA" b="1" dirty="0">
              <a:solidFill>
                <a:srgbClr val="FF0000"/>
              </a:solidFill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1142976" y="2643182"/>
            <a:ext cx="478634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 smtClean="0"/>
              <a:t>النحوية -  اللغوية - الإملائية</a:t>
            </a:r>
            <a:endParaRPr lang="ar-SA" sz="3600" b="1" dirty="0"/>
          </a:p>
        </p:txBody>
      </p:sp>
      <p:sp>
        <p:nvSpPr>
          <p:cNvPr id="6" name="مربع نص 5"/>
          <p:cNvSpPr txBox="1"/>
          <p:nvPr/>
        </p:nvSpPr>
        <p:spPr>
          <a:xfrm>
            <a:off x="1142976" y="3214686"/>
            <a:ext cx="478634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rgbClr val="0000FF"/>
                </a:solidFill>
              </a:rPr>
              <a:t>التنويع في الأساليب – الصور المبتكرة – صحة الاستدلال وقوة البرهان – صدق العاطفة</a:t>
            </a:r>
            <a:endParaRPr lang="ar-SA" sz="2000" b="1" dirty="0">
              <a:solidFill>
                <a:srgbClr val="0000FF"/>
              </a:solidFill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1142976" y="3987233"/>
            <a:ext cx="478634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rgbClr val="FF0000"/>
                </a:solidFill>
              </a:rPr>
              <a:t>قصيرة – مشوقة – تمهد للموضوع</a:t>
            </a:r>
            <a:endParaRPr lang="ar-SA" sz="3200" b="1" dirty="0">
              <a:solidFill>
                <a:srgbClr val="FF0000"/>
              </a:solidFill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1142976" y="4620292"/>
            <a:ext cx="478634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rgbClr val="0000FF"/>
                </a:solidFill>
              </a:rPr>
              <a:t>الأفكار متكاملة – بينها تسلسل منطقي </a:t>
            </a:r>
            <a:endParaRPr lang="ar-SA" sz="2800" b="1" dirty="0">
              <a:solidFill>
                <a:srgbClr val="0000FF"/>
              </a:solidFill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1000100" y="5214950"/>
            <a:ext cx="500066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rgbClr val="0000FF"/>
                </a:solidFill>
              </a:rPr>
              <a:t>تحتوي على: تلخيص، توصية، رأي نهائي</a:t>
            </a:r>
            <a:endParaRPr lang="ar-SA" sz="28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اللغة العربية المرحلة الثانوية\4 المستوى الرابع\كتاب الطالب صور\اللغة العربية 4 كتاب الطالب_01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b="46437"/>
          <a:stretch>
            <a:fillRect/>
          </a:stretch>
        </p:blipFill>
        <p:spPr bwMode="auto">
          <a:xfrm>
            <a:off x="0" y="-24"/>
            <a:ext cx="9143999" cy="6858024"/>
          </a:xfrm>
          <a:prstGeom prst="rect">
            <a:avLst/>
          </a:prstGeom>
          <a:noFill/>
        </p:spPr>
      </p:pic>
      <p:sp>
        <p:nvSpPr>
          <p:cNvPr id="4" name="نجمة ذات 8 نقاط 3"/>
          <p:cNvSpPr/>
          <p:nvPr/>
        </p:nvSpPr>
        <p:spPr>
          <a:xfrm>
            <a:off x="71406" y="0"/>
            <a:ext cx="1071570" cy="1000108"/>
          </a:xfrm>
          <a:prstGeom prst="star8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cs typeface="PT Bold Heading" pitchFamily="2" charset="-78"/>
              </a:rPr>
              <a:t>ص 16</a:t>
            </a:r>
            <a:endParaRPr lang="ar-SA" sz="2400" b="1" dirty="0">
              <a:cs typeface="PT Bold Heading" pitchFamily="2" charset="-78"/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1142976" y="2857496"/>
            <a:ext cx="500066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rgbClr val="0000FF"/>
                </a:solidFill>
              </a:rPr>
              <a:t>الموضوعية، الخلو من العاطفة، التنظيم والتسلسل المنطقي</a:t>
            </a:r>
            <a:endParaRPr lang="ar-SA" sz="20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اللغة العربية المرحلة الثانوية\4 المستوى الرابع\كتاب الطالب صور\اللغة العربية 4 كتاب الطالب_018.jpg"/>
          <p:cNvPicPr>
            <a:picLocks noChangeAspect="1" noChangeArrowheads="1"/>
          </p:cNvPicPr>
          <p:nvPr/>
        </p:nvPicPr>
        <p:blipFill>
          <a:blip r:embed="rId2"/>
          <a:srcRect t="51979"/>
          <a:stretch>
            <a:fillRect/>
          </a:stretch>
        </p:blipFill>
        <p:spPr bwMode="auto">
          <a:xfrm>
            <a:off x="-59099" y="0"/>
            <a:ext cx="9203100" cy="6858000"/>
          </a:xfrm>
          <a:prstGeom prst="rect">
            <a:avLst/>
          </a:prstGeom>
          <a:noFill/>
        </p:spPr>
      </p:pic>
      <p:sp>
        <p:nvSpPr>
          <p:cNvPr id="3" name="مربع نص 2"/>
          <p:cNvSpPr txBox="1"/>
          <p:nvPr/>
        </p:nvSpPr>
        <p:spPr>
          <a:xfrm>
            <a:off x="2143108" y="2857496"/>
            <a:ext cx="271464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 smtClean="0">
                <a:solidFill>
                  <a:srgbClr val="0000FF"/>
                </a:solidFill>
              </a:rPr>
              <a:t>قال تعالى: «وقضى ربك ألا تعبدوا إلا إياه وبالوالدين إحسانا»</a:t>
            </a:r>
            <a:endParaRPr lang="ar-SA" b="1" dirty="0">
              <a:solidFill>
                <a:srgbClr val="0000FF"/>
              </a:solidFill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1071538" y="2786058"/>
            <a:ext cx="1143008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 smtClean="0">
                <a:solidFill>
                  <a:srgbClr val="FF0000"/>
                </a:solidFill>
              </a:rPr>
              <a:t>قرآن كريم</a:t>
            </a:r>
          </a:p>
          <a:p>
            <a:pPr algn="ctr"/>
            <a:r>
              <a:rPr lang="ar-SA" sz="2000" b="1" dirty="0" smtClean="0">
                <a:solidFill>
                  <a:srgbClr val="FF0000"/>
                </a:solidFill>
              </a:rPr>
              <a:t>دليل نقلي</a:t>
            </a:r>
            <a:endParaRPr lang="ar-SA" sz="2000" b="1" dirty="0">
              <a:solidFill>
                <a:srgbClr val="FF0000"/>
              </a:solidFill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2214546" y="3429000"/>
            <a:ext cx="271464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/>
              <a:t>التحريات والأدلة الجنائية</a:t>
            </a:r>
            <a:endParaRPr lang="ar-SA" sz="2400" b="1" dirty="0"/>
          </a:p>
        </p:txBody>
      </p:sp>
      <p:sp>
        <p:nvSpPr>
          <p:cNvPr id="7" name="مربع نص 6"/>
          <p:cNvSpPr txBox="1"/>
          <p:nvPr/>
        </p:nvSpPr>
        <p:spPr>
          <a:xfrm>
            <a:off x="1071538" y="3364056"/>
            <a:ext cx="121444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 smtClean="0">
                <a:solidFill>
                  <a:srgbClr val="0000FF"/>
                </a:solidFill>
              </a:rPr>
              <a:t>البحث والاستقصاء</a:t>
            </a:r>
            <a:endParaRPr lang="ar-SA" sz="2000" b="1" dirty="0">
              <a:solidFill>
                <a:srgbClr val="0000FF"/>
              </a:solidFill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2214546" y="4429132"/>
            <a:ext cx="271464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 smtClean="0">
                <a:solidFill>
                  <a:srgbClr val="0000FF"/>
                </a:solidFill>
              </a:rPr>
              <a:t>ثباتهم معه في الشدائد وحرصهم على نشر دينه </a:t>
            </a:r>
            <a:r>
              <a:rPr lang="ar-SA" b="1" dirty="0" err="1" smtClean="0">
                <a:solidFill>
                  <a:srgbClr val="0000FF"/>
                </a:solidFill>
              </a:rPr>
              <a:t>واتباع</a:t>
            </a:r>
            <a:r>
              <a:rPr lang="ar-SA" b="1" dirty="0" smtClean="0">
                <a:solidFill>
                  <a:srgbClr val="0000FF"/>
                </a:solidFill>
              </a:rPr>
              <a:t> سنته</a:t>
            </a:r>
            <a:endParaRPr lang="ar-SA" b="1" dirty="0">
              <a:solidFill>
                <a:srgbClr val="0000FF"/>
              </a:solidFill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857224" y="4429132"/>
            <a:ext cx="157163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 smtClean="0"/>
              <a:t>الأحاديث والآثار</a:t>
            </a:r>
          </a:p>
          <a:p>
            <a:pPr algn="ctr"/>
            <a:r>
              <a:rPr lang="ar-SA" b="1" dirty="0" smtClean="0"/>
              <a:t>دليل نقلي</a:t>
            </a:r>
            <a:endParaRPr lang="ar-SA" b="1" dirty="0"/>
          </a:p>
        </p:txBody>
      </p:sp>
      <p:sp>
        <p:nvSpPr>
          <p:cNvPr id="10" name="مربع نص 9"/>
          <p:cNvSpPr txBox="1"/>
          <p:nvPr/>
        </p:nvSpPr>
        <p:spPr>
          <a:xfrm>
            <a:off x="2143108" y="4997247"/>
            <a:ext cx="271464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 smtClean="0">
                <a:solidFill>
                  <a:srgbClr val="C00000"/>
                </a:solidFill>
              </a:rPr>
              <a:t>ما يترتب عليه من أضرار وتعطيل للمصالح</a:t>
            </a:r>
            <a:endParaRPr lang="ar-SA" b="1" dirty="0">
              <a:solidFill>
                <a:srgbClr val="C00000"/>
              </a:solidFill>
            </a:endParaRPr>
          </a:p>
        </p:txBody>
      </p:sp>
      <p:sp>
        <p:nvSpPr>
          <p:cNvPr id="11" name="مربع نص 10"/>
          <p:cNvSpPr txBox="1"/>
          <p:nvPr/>
        </p:nvSpPr>
        <p:spPr>
          <a:xfrm>
            <a:off x="928662" y="4929198"/>
            <a:ext cx="157163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 smtClean="0">
                <a:solidFill>
                  <a:srgbClr val="0000FF"/>
                </a:solidFill>
              </a:rPr>
              <a:t>التجربة </a:t>
            </a:r>
          </a:p>
          <a:p>
            <a:pPr algn="ctr"/>
            <a:r>
              <a:rPr lang="ar-SA" b="1" dirty="0" smtClean="0">
                <a:solidFill>
                  <a:srgbClr val="0000FF"/>
                </a:solidFill>
              </a:rPr>
              <a:t>والاستنتاج</a:t>
            </a:r>
            <a:endParaRPr lang="ar-SA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اللغة العربية المرحلة الثانوية\4 المستوى الرابع\كتاب الطالب صور\اللغة العربية 4 كتاب الطالب_01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b="74105"/>
          <a:stretch>
            <a:fillRect/>
          </a:stretch>
        </p:blipFill>
        <p:spPr bwMode="auto">
          <a:xfrm>
            <a:off x="0" y="0"/>
            <a:ext cx="9166615" cy="6786587"/>
          </a:xfrm>
          <a:prstGeom prst="rect">
            <a:avLst/>
          </a:prstGeom>
          <a:noFill/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نجمة ذات 8 نقاط 3"/>
          <p:cNvSpPr/>
          <p:nvPr/>
        </p:nvSpPr>
        <p:spPr>
          <a:xfrm>
            <a:off x="71406" y="-24"/>
            <a:ext cx="1214446" cy="1285860"/>
          </a:xfrm>
          <a:prstGeom prst="star8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cs typeface="PT Bold Heading" pitchFamily="2" charset="-78"/>
              </a:rPr>
              <a:t>ص 17</a:t>
            </a:r>
            <a:endParaRPr lang="ar-SA" sz="2400" b="1" dirty="0">
              <a:cs typeface="PT Bold Heading" pitchFamily="2" charset="-78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موازنة">
  <a:themeElements>
    <a:clrScheme name="موازنة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موازنة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موازنة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تدفق">
  <a:themeElements>
    <a:clrScheme name="تدفق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تدفق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تدفق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289</TotalTime>
  <Words>271</Words>
  <Application>Microsoft Office PowerPoint</Application>
  <PresentationFormat>عرض على الشاشة (3:4)‏</PresentationFormat>
  <Paragraphs>40</Paragraphs>
  <Slides>13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2</vt:i4>
      </vt:variant>
      <vt:variant>
        <vt:lpstr>عناوين الشرائح</vt:lpstr>
      </vt:variant>
      <vt:variant>
        <vt:i4>13</vt:i4>
      </vt:variant>
    </vt:vector>
  </HeadingPairs>
  <TitlesOfParts>
    <vt:vector size="15" baseType="lpstr">
      <vt:lpstr>موازنة</vt:lpstr>
      <vt:lpstr>تدفق</vt:lpstr>
      <vt:lpstr>بسم الله الرحمن الرحيم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  <vt:lpstr>الشريحة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بسم الله الرحمن الرحيم</dc:title>
  <dc:creator>m</dc:creator>
  <cp:lastModifiedBy>admin</cp:lastModifiedBy>
  <cp:revision>6</cp:revision>
  <dcterms:created xsi:type="dcterms:W3CDTF">2016-01-21T03:52:33Z</dcterms:created>
  <dcterms:modified xsi:type="dcterms:W3CDTF">2016-02-07T00:25:53Z</dcterms:modified>
</cp:coreProperties>
</file>