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8" r:id="rId3"/>
    <p:sldId id="266" r:id="rId4"/>
    <p:sldId id="259" r:id="rId5"/>
    <p:sldId id="260" r:id="rId6"/>
    <p:sldId id="261" r:id="rId7"/>
    <p:sldId id="262" r:id="rId8"/>
    <p:sldId id="263" r:id="rId9"/>
    <p:sldId id="264" r:id="rId10"/>
    <p:sldId id="271" r:id="rId1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p:scale>
          <a:sx n="70" d="100"/>
          <a:sy n="70" d="100"/>
        </p:scale>
        <p:origin x="-828" y="-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61D13D03-DBEA-43E1-8FCA-77047102BE3E}" type="datetimeFigureOut">
              <a:rPr lang="ar-SA" smtClean="0"/>
              <a:pPr/>
              <a:t>19/04/37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E389262-2674-4F21-AB41-9DB99084C160}"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1D13D03-DBEA-43E1-8FCA-77047102BE3E}" type="datetimeFigureOut">
              <a:rPr lang="ar-SA" smtClean="0"/>
              <a:pPr/>
              <a:t>19/04/37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E389262-2674-4F21-AB41-9DB99084C160}"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1D13D03-DBEA-43E1-8FCA-77047102BE3E}" type="datetimeFigureOut">
              <a:rPr lang="ar-SA" smtClean="0"/>
              <a:pPr/>
              <a:t>19/04/37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E389262-2674-4F21-AB41-9DB99084C160}"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1D13D03-DBEA-43E1-8FCA-77047102BE3E}" type="datetimeFigureOut">
              <a:rPr lang="ar-SA" smtClean="0"/>
              <a:pPr/>
              <a:t>19/04/37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E389262-2674-4F21-AB41-9DB99084C160}"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61D13D03-DBEA-43E1-8FCA-77047102BE3E}" type="datetimeFigureOut">
              <a:rPr lang="ar-SA" smtClean="0"/>
              <a:pPr/>
              <a:t>19/04/37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E389262-2674-4F21-AB41-9DB99084C160}"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61D13D03-DBEA-43E1-8FCA-77047102BE3E}" type="datetimeFigureOut">
              <a:rPr lang="ar-SA" smtClean="0"/>
              <a:pPr/>
              <a:t>19/04/37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E389262-2674-4F21-AB41-9DB99084C160}"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61D13D03-DBEA-43E1-8FCA-77047102BE3E}" type="datetimeFigureOut">
              <a:rPr lang="ar-SA" smtClean="0"/>
              <a:pPr/>
              <a:t>19/04/37</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EE389262-2674-4F21-AB41-9DB99084C160}"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1D13D03-DBEA-43E1-8FCA-77047102BE3E}" type="datetimeFigureOut">
              <a:rPr lang="ar-SA" smtClean="0"/>
              <a:pPr/>
              <a:t>19/04/37</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EE389262-2674-4F21-AB41-9DB99084C160}"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1D13D03-DBEA-43E1-8FCA-77047102BE3E}" type="datetimeFigureOut">
              <a:rPr lang="ar-SA" smtClean="0"/>
              <a:pPr/>
              <a:t>19/04/37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EE389262-2674-4F21-AB41-9DB99084C160}"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1D13D03-DBEA-43E1-8FCA-77047102BE3E}" type="datetimeFigureOut">
              <a:rPr lang="ar-SA" smtClean="0"/>
              <a:pPr/>
              <a:t>19/04/37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E389262-2674-4F21-AB41-9DB99084C160}"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1D13D03-DBEA-43E1-8FCA-77047102BE3E}" type="datetimeFigureOut">
              <a:rPr lang="ar-SA" smtClean="0"/>
              <a:pPr/>
              <a:t>19/04/37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E389262-2674-4F21-AB41-9DB99084C160}"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1D13D03-DBEA-43E1-8FCA-77047102BE3E}" type="datetimeFigureOut">
              <a:rPr lang="ar-SA" smtClean="0"/>
              <a:pPr/>
              <a:t>19/04/37</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E389262-2674-4F21-AB41-9DB99084C160}"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اللغة العربية المرحلة الثانوية\4 المستوى الرابع\كتاب الطالب صور\اللغة العربية 4 كتاب الطالب_014.jpg"/>
          <p:cNvPicPr>
            <a:picLocks noChangeAspect="1" noChangeArrowheads="1"/>
          </p:cNvPicPr>
          <p:nvPr/>
        </p:nvPicPr>
        <p:blipFill>
          <a:blip r:embed="rId2"/>
          <a:srcRect t="24274" b="31200"/>
          <a:stretch>
            <a:fillRect/>
          </a:stretch>
        </p:blipFill>
        <p:spPr bwMode="auto">
          <a:xfrm>
            <a:off x="285720" y="3643314"/>
            <a:ext cx="8572560" cy="3000396"/>
          </a:xfrm>
          <a:prstGeom prst="rect">
            <a:avLst/>
          </a:prstGeom>
          <a:ln>
            <a:noFill/>
          </a:ln>
          <a:effectLst>
            <a:softEdge rad="112500"/>
          </a:effectLst>
        </p:spPr>
      </p:pic>
      <p:sp>
        <p:nvSpPr>
          <p:cNvPr id="2" name="عنوان 1"/>
          <p:cNvSpPr>
            <a:spLocks noGrp="1"/>
          </p:cNvSpPr>
          <p:nvPr>
            <p:ph type="ctrTitle"/>
          </p:nvPr>
        </p:nvSpPr>
        <p:spPr>
          <a:xfrm>
            <a:off x="428596" y="30125"/>
            <a:ext cx="8229600" cy="1041421"/>
          </a:xfrm>
        </p:spPr>
        <p:txBody>
          <a:bodyPr>
            <a:normAutofit/>
          </a:bodyPr>
          <a:lstStyle/>
          <a:p>
            <a:r>
              <a:rPr lang="ar-SA" sz="5400" b="1" dirty="0" smtClean="0">
                <a:solidFill>
                  <a:schemeClr val="tx1"/>
                </a:solidFill>
                <a:latin typeface="Traditional Arabic" pitchFamily="18" charset="-78"/>
                <a:cs typeface="Traditional Arabic" pitchFamily="18" charset="-78"/>
              </a:rPr>
              <a:t>بسم الله الرحمن الرحيم</a:t>
            </a:r>
            <a:endParaRPr lang="ar-SA" sz="5400" b="1" dirty="0">
              <a:solidFill>
                <a:schemeClr val="tx1"/>
              </a:solidFill>
              <a:latin typeface="Traditional Arabic" pitchFamily="18" charset="-78"/>
              <a:cs typeface="Traditional Arabic" pitchFamily="18" charset="-78"/>
            </a:endParaRPr>
          </a:p>
        </p:txBody>
      </p:sp>
      <p:pic>
        <p:nvPicPr>
          <p:cNvPr id="1026" name="Picture 2" descr="D:\اللغة العربية المرحلة الثانوية\4 المستوى الرابع\كتاب الطالب صور\اللغة العربية 4 كتاب الطالب_001.jpg"/>
          <p:cNvPicPr>
            <a:picLocks noChangeAspect="1" noChangeArrowheads="1"/>
          </p:cNvPicPr>
          <p:nvPr/>
        </p:nvPicPr>
        <p:blipFill>
          <a:blip r:embed="rId3"/>
          <a:srcRect t="21836" b="48957"/>
          <a:stretch>
            <a:fillRect/>
          </a:stretch>
        </p:blipFill>
        <p:spPr bwMode="auto">
          <a:xfrm>
            <a:off x="0" y="1000108"/>
            <a:ext cx="9072594" cy="2000264"/>
          </a:xfrm>
          <a:prstGeom prst="roundRect">
            <a:avLst>
              <a:gd name="adj" fmla="val 24558"/>
            </a:avLst>
          </a:prstGeom>
          <a:solidFill>
            <a:srgbClr val="FFFFFF">
              <a:shade val="85000"/>
            </a:srgbClr>
          </a:solidFill>
          <a:ln>
            <a:noFill/>
          </a:ln>
          <a:effectLst>
            <a:reflection blurRad="12700" stA="38000" endPos="28000" dist="5000" dir="5400000" sy="-100000" algn="bl" rotWithShape="0"/>
          </a:effectLst>
        </p:spPr>
      </p:pic>
      <p:sp>
        <p:nvSpPr>
          <p:cNvPr id="4" name="عنوان فرعي 2"/>
          <p:cNvSpPr txBox="1">
            <a:spLocks/>
          </p:cNvSpPr>
          <p:nvPr/>
        </p:nvSpPr>
        <p:spPr>
          <a:xfrm>
            <a:off x="0" y="3043246"/>
            <a:ext cx="9144000" cy="671506"/>
          </a:xfrm>
          <a:prstGeom prst="rect">
            <a:avLst/>
          </a:prstGeom>
        </p:spPr>
        <p:txBody>
          <a:bodyPr>
            <a:noAutofit/>
          </a:bodyPr>
          <a:lstStyle/>
          <a:p>
            <a:pPr marL="0" marR="0" lvl="0" indent="0" algn="ctr" defTabSz="914400" rtl="1" eaLnBrk="1" fontAlgn="auto" latinLnBrk="0" hangingPunct="1">
              <a:lnSpc>
                <a:spcPct val="100000"/>
              </a:lnSpc>
              <a:spcBef>
                <a:spcPts val="580"/>
              </a:spcBef>
              <a:spcAft>
                <a:spcPts val="0"/>
              </a:spcAft>
              <a:buClr>
                <a:schemeClr val="accent1"/>
              </a:buClr>
              <a:buSzPct val="85000"/>
              <a:buFont typeface="Wingdings 2"/>
              <a:buNone/>
              <a:tabLst/>
              <a:defRPr/>
            </a:pPr>
            <a:r>
              <a:rPr kumimoji="0" lang="ar-SA" sz="4000" b="1" i="0" u="none" strike="noStrike" kern="1200" cap="none" spc="0" normalizeH="0" baseline="0" noProof="0" dirty="0" smtClean="0">
                <a:ln>
                  <a:noFill/>
                </a:ln>
                <a:solidFill>
                  <a:srgbClr val="0000FF"/>
                </a:solidFill>
                <a:effectLst/>
                <a:uLnTx/>
                <a:uFillTx/>
                <a:latin typeface="Traditional Arabic" pitchFamily="18" charset="-78"/>
                <a:ea typeface="+mn-ea"/>
                <a:cs typeface="Traditional Arabic" pitchFamily="18" charset="-78"/>
              </a:rPr>
              <a:t>الصف الثاني الثانوي – الفصل الدراسي الثاني</a:t>
            </a:r>
            <a:r>
              <a:rPr kumimoji="0" lang="ar-SA" sz="4000" b="1" i="0" u="none" strike="noStrike" kern="1200" cap="none" spc="0" normalizeH="0" noProof="0" dirty="0" smtClean="0">
                <a:ln>
                  <a:noFill/>
                </a:ln>
                <a:solidFill>
                  <a:srgbClr val="0000FF"/>
                </a:solidFill>
                <a:effectLst/>
                <a:uLnTx/>
                <a:uFillTx/>
                <a:latin typeface="Traditional Arabic" pitchFamily="18" charset="-78"/>
                <a:ea typeface="+mn-ea"/>
                <a:cs typeface="Traditional Arabic" pitchFamily="18" charset="-78"/>
              </a:rPr>
              <a:t> </a:t>
            </a:r>
            <a:r>
              <a:rPr kumimoji="0" lang="ar-SA" sz="4000" b="1" i="0" u="none" strike="noStrike" kern="1200" cap="none" spc="0" normalizeH="0" baseline="0" noProof="0" dirty="0" smtClean="0">
                <a:ln>
                  <a:noFill/>
                </a:ln>
                <a:solidFill>
                  <a:srgbClr val="0000FF"/>
                </a:solidFill>
                <a:effectLst/>
                <a:uLnTx/>
                <a:uFillTx/>
                <a:latin typeface="Traditional Arabic" pitchFamily="18" charset="-78"/>
                <a:ea typeface="+mn-ea"/>
                <a:cs typeface="Traditional Arabic" pitchFamily="18" charset="-78"/>
              </a:rPr>
              <a:t>الوحدة الأولى</a:t>
            </a:r>
            <a:endParaRPr kumimoji="0" lang="ar-SA" sz="4000" b="1" i="0" u="none" strike="noStrike" kern="1200" cap="none" spc="0" normalizeH="0" baseline="0" noProof="0" dirty="0">
              <a:ln>
                <a:noFill/>
              </a:ln>
              <a:solidFill>
                <a:srgbClr val="0000FF"/>
              </a:solidFill>
              <a:effectLst/>
              <a:uLnTx/>
              <a:uFillTx/>
              <a:latin typeface="Traditional Arabic" pitchFamily="18" charset="-78"/>
              <a:ea typeface="+mn-ea"/>
              <a:cs typeface="Traditional Arabic" pitchFamily="18" charset="-78"/>
            </a:endParaRPr>
          </a:p>
        </p:txBody>
      </p:sp>
      <p:sp>
        <p:nvSpPr>
          <p:cNvPr id="6" name="عنوان فرعي 5"/>
          <p:cNvSpPr>
            <a:spLocks noGrp="1"/>
          </p:cNvSpPr>
          <p:nvPr>
            <p:ph type="subTitle" idx="1"/>
          </p:nvPr>
        </p:nvSpPr>
        <p:spPr>
          <a:xfrm>
            <a:off x="285720" y="5486416"/>
            <a:ext cx="2214578" cy="657228"/>
          </a:xfrm>
        </p:spPr>
        <p:txBody>
          <a:bodyPr>
            <a:noAutofit/>
          </a:bodyPr>
          <a:lstStyle/>
          <a:p>
            <a:r>
              <a:rPr lang="ar-SA" sz="5400" dirty="0" smtClean="0">
                <a:solidFill>
                  <a:schemeClr val="tx1"/>
                </a:solidFill>
                <a:cs typeface="PT Bold Heading" pitchFamily="2" charset="-78"/>
              </a:rPr>
              <a:t>ص: 20</a:t>
            </a:r>
            <a:endParaRPr lang="ar-SA" sz="5400" dirty="0">
              <a:solidFill>
                <a:schemeClr val="tx1"/>
              </a:solidFill>
              <a:cs typeface="PT Bold Heading" pitchFamily="2" charset="-78"/>
            </a:endParaRPr>
          </a:p>
        </p:txBody>
      </p:sp>
      <p:sp>
        <p:nvSpPr>
          <p:cNvPr id="7" name="عنوان فرعي 2"/>
          <p:cNvSpPr txBox="1">
            <a:spLocks/>
          </p:cNvSpPr>
          <p:nvPr/>
        </p:nvSpPr>
        <p:spPr>
          <a:xfrm>
            <a:off x="2500298" y="5429264"/>
            <a:ext cx="6400800" cy="1000132"/>
          </a:xfrm>
          <a:prstGeom prst="rect">
            <a:avLst/>
          </a:prstGeom>
        </p:spPr>
        <p:txBody>
          <a:bodyPr>
            <a:noAutofit/>
          </a:bodyPr>
          <a:lstStyle/>
          <a:p>
            <a:pPr marL="0" marR="0" lvl="0" indent="0" algn="ctr" defTabSz="914400" rtl="1" eaLnBrk="1" fontAlgn="auto" latinLnBrk="0" hangingPunct="1">
              <a:lnSpc>
                <a:spcPct val="100000"/>
              </a:lnSpc>
              <a:spcBef>
                <a:spcPts val="580"/>
              </a:spcBef>
              <a:spcAft>
                <a:spcPts val="0"/>
              </a:spcAft>
              <a:buClr>
                <a:schemeClr val="accent1"/>
              </a:buClr>
              <a:buSzPct val="85000"/>
              <a:buFont typeface="Wingdings 2"/>
              <a:buNone/>
              <a:tabLst/>
              <a:defRPr/>
            </a:pPr>
            <a:r>
              <a:rPr kumimoji="0" lang="ar-SA" sz="6000" b="1" i="0" u="none" strike="noStrike" kern="1200" cap="none" spc="0" normalizeH="0" baseline="0" noProof="0" dirty="0" smtClean="0">
                <a:ln>
                  <a:noFill/>
                </a:ln>
                <a:solidFill>
                  <a:srgbClr val="FF0000"/>
                </a:solidFill>
                <a:effectLst/>
                <a:uLnTx/>
                <a:uFillTx/>
                <a:latin typeface="Traditional Arabic" pitchFamily="18" charset="-78"/>
                <a:cs typeface="PT Bold Heading" pitchFamily="2" charset="-78"/>
              </a:rPr>
              <a:t>الوصف العلمي</a:t>
            </a:r>
            <a:endParaRPr kumimoji="0" lang="ar-SA" sz="6000" b="1" i="0" u="none" strike="noStrike" kern="1200" cap="none" spc="0" normalizeH="0" baseline="0" noProof="0" dirty="0">
              <a:ln>
                <a:noFill/>
              </a:ln>
              <a:solidFill>
                <a:srgbClr val="FF0000"/>
              </a:solidFill>
              <a:effectLst/>
              <a:uLnTx/>
              <a:uFillTx/>
              <a:latin typeface="Traditional Arabic" pitchFamily="18" charset="-78"/>
              <a:cs typeface="PT Bold Heading" pitchFamily="2" charset="-78"/>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Horizont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par>
                                <p:cTn id="18" presetID="16" presetClass="entr" presetSubtype="26" fill="hold" nodeType="with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barn(inHorizontal)">
                                      <p:cBhvr>
                                        <p:cTn id="20" dur="500"/>
                                        <p:tgtEl>
                                          <p:spTgt spid="1027"/>
                                        </p:tgtEl>
                                      </p:cBhvr>
                                    </p:animEffect>
                                  </p:childTnLst>
                                </p:cTn>
                              </p:par>
                            </p:childTnLst>
                          </p:cTn>
                        </p:par>
                        <p:par>
                          <p:cTn id="21" fill="hold">
                            <p:stCondLst>
                              <p:cond delay="500"/>
                            </p:stCondLst>
                            <p:childTnLst>
                              <p:par>
                                <p:cTn id="22" presetID="24"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to="" calcmode="lin" valueType="num">
                                      <p:cBhvr>
                                        <p:cTn id="24" dur="1" fill="hold"/>
                                        <p:tgtEl>
                                          <p:spTgt spid="7"/>
                                        </p:tgtEl>
                                        <p:attrNameLst>
                                          <p:attrName/>
                                        </p:attrNameLst>
                                      </p:cBhvr>
                                    </p:anim>
                                  </p:childTnLst>
                                </p:cTn>
                              </p:par>
                              <p:par>
                                <p:cTn id="25" presetID="24" presetClass="entr" presetSubtype="0" fill="hold" grpId="0" nodeType="with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to="" calcmode="lin" valueType="num">
                                      <p:cBhvr>
                                        <p:cTn id="27" dur="1" fill="hold"/>
                                        <p:tgtEl>
                                          <p:spTgt spid="6">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build="p"/>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اللغة العربية المرحلة الثانوية\4 المستوى الرابع\كتاب الطالب صور\اللغة العربية 4 كتاب الطالب_027.jpg"/>
          <p:cNvPicPr>
            <a:picLocks noGrp="1" noChangeAspect="1" noChangeArrowheads="1"/>
          </p:cNvPicPr>
          <p:nvPr>
            <p:ph idx="1"/>
          </p:nvPr>
        </p:nvPicPr>
        <p:blipFill>
          <a:blip r:embed="rId2"/>
          <a:srcRect l="3479" t="7260" r="10937" b="13819"/>
          <a:stretch>
            <a:fillRect/>
          </a:stretch>
        </p:blipFill>
        <p:spPr bwMode="auto">
          <a:xfrm>
            <a:off x="0" y="-4413"/>
            <a:ext cx="9144000" cy="6862413"/>
          </a:xfrm>
          <a:prstGeom prst="rect">
            <a:avLst/>
          </a:prstGeom>
          <a:noFill/>
        </p:spPr>
      </p:pic>
      <p:sp>
        <p:nvSpPr>
          <p:cNvPr id="4" name="نجمة ذات 8 نقاط 3"/>
          <p:cNvSpPr/>
          <p:nvPr/>
        </p:nvSpPr>
        <p:spPr>
          <a:xfrm>
            <a:off x="-32" y="0"/>
            <a:ext cx="928694" cy="1000108"/>
          </a:xfrm>
          <a:prstGeom prst="star8">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400" b="1" dirty="0" smtClean="0">
                <a:cs typeface="PT Bold Heading" pitchFamily="2" charset="-78"/>
              </a:rPr>
              <a:t>ص 25</a:t>
            </a:r>
            <a:endParaRPr lang="ar-SA" sz="2400" b="1" dirty="0">
              <a:cs typeface="PT Bold Heading" pitchFamily="2" charset="-78"/>
            </a:endParaRPr>
          </a:p>
        </p:txBody>
      </p:sp>
      <p:sp>
        <p:nvSpPr>
          <p:cNvPr id="5" name="مربع نص 4"/>
          <p:cNvSpPr txBox="1"/>
          <p:nvPr/>
        </p:nvSpPr>
        <p:spPr>
          <a:xfrm>
            <a:off x="857225" y="1047825"/>
            <a:ext cx="2643206" cy="646331"/>
          </a:xfrm>
          <a:prstGeom prst="rect">
            <a:avLst/>
          </a:prstGeom>
          <a:noFill/>
        </p:spPr>
        <p:txBody>
          <a:bodyPr wrap="square" rtlCol="1">
            <a:spAutoFit/>
          </a:bodyPr>
          <a:lstStyle/>
          <a:p>
            <a:r>
              <a:rPr lang="ar-SA" b="1" dirty="0" smtClean="0">
                <a:solidFill>
                  <a:srgbClr val="0000FF"/>
                </a:solidFill>
              </a:rPr>
              <a:t>1- الفيزياء علم تجريبي .....  </a:t>
            </a:r>
          </a:p>
          <a:p>
            <a:endParaRPr lang="ar-SA" b="1" dirty="0" smtClean="0">
              <a:solidFill>
                <a:srgbClr val="0000FF"/>
              </a:solidFill>
            </a:endParaRPr>
          </a:p>
        </p:txBody>
      </p:sp>
      <p:grpSp>
        <p:nvGrpSpPr>
          <p:cNvPr id="49" name="مجموعة 48"/>
          <p:cNvGrpSpPr/>
          <p:nvPr/>
        </p:nvGrpSpPr>
        <p:grpSpPr>
          <a:xfrm>
            <a:off x="2928927" y="1428736"/>
            <a:ext cx="6072229" cy="1785950"/>
            <a:chOff x="2928927" y="1428736"/>
            <a:chExt cx="6072229" cy="1785950"/>
          </a:xfrm>
        </p:grpSpPr>
        <p:sp>
          <p:nvSpPr>
            <p:cNvPr id="15" name="مستطيل 14"/>
            <p:cNvSpPr/>
            <p:nvPr/>
          </p:nvSpPr>
          <p:spPr>
            <a:xfrm>
              <a:off x="3786182" y="2357430"/>
              <a:ext cx="5214974" cy="85725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8000" b="1" dirty="0" smtClean="0">
                  <a:solidFill>
                    <a:srgbClr val="0000FF"/>
                  </a:solidFill>
                </a:rPr>
                <a:t>1</a:t>
              </a:r>
              <a:endParaRPr lang="ar-SA" sz="8000" b="1" dirty="0">
                <a:solidFill>
                  <a:srgbClr val="0000FF"/>
                </a:solidFill>
              </a:endParaRPr>
            </a:p>
          </p:txBody>
        </p:sp>
        <p:cxnSp>
          <p:nvCxnSpPr>
            <p:cNvPr id="19" name="رابط كسهم مستقيم 18"/>
            <p:cNvCxnSpPr/>
            <p:nvPr/>
          </p:nvCxnSpPr>
          <p:spPr>
            <a:xfrm rot="16200000" flipV="1">
              <a:off x="2893208" y="1464455"/>
              <a:ext cx="928694" cy="857255"/>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53" name="مجموعة 52"/>
          <p:cNvGrpSpPr/>
          <p:nvPr/>
        </p:nvGrpSpPr>
        <p:grpSpPr>
          <a:xfrm>
            <a:off x="2786050" y="2928934"/>
            <a:ext cx="6215106" cy="2143140"/>
            <a:chOff x="2786050" y="2928934"/>
            <a:chExt cx="6215106" cy="2143140"/>
          </a:xfrm>
        </p:grpSpPr>
        <p:sp>
          <p:nvSpPr>
            <p:cNvPr id="20" name="مستطيل 19"/>
            <p:cNvSpPr/>
            <p:nvPr/>
          </p:nvSpPr>
          <p:spPr>
            <a:xfrm>
              <a:off x="3714744" y="4429132"/>
              <a:ext cx="5286412" cy="6429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6000" b="1" dirty="0" smtClean="0">
                  <a:solidFill>
                    <a:srgbClr val="FF0000"/>
                  </a:solidFill>
                </a:rPr>
                <a:t>2</a:t>
              </a:r>
              <a:endParaRPr lang="ar-SA" sz="6000" b="1" dirty="0">
                <a:solidFill>
                  <a:srgbClr val="FF0000"/>
                </a:solidFill>
              </a:endParaRPr>
            </a:p>
          </p:txBody>
        </p:sp>
        <p:cxnSp>
          <p:nvCxnSpPr>
            <p:cNvPr id="22" name="رابط بشكل مرفق 21"/>
            <p:cNvCxnSpPr/>
            <p:nvPr/>
          </p:nvCxnSpPr>
          <p:spPr>
            <a:xfrm rot="16200000" flipV="1">
              <a:off x="2464579" y="3250405"/>
              <a:ext cx="1571636" cy="928694"/>
            </a:xfrm>
            <a:prstGeom prst="bentConnector3">
              <a:avLst>
                <a:gd name="adj1" fmla="val 78657"/>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4" name="مربع نص 43"/>
          <p:cNvSpPr txBox="1"/>
          <p:nvPr/>
        </p:nvSpPr>
        <p:spPr>
          <a:xfrm>
            <a:off x="1142976" y="2354041"/>
            <a:ext cx="2643206" cy="646331"/>
          </a:xfrm>
          <a:prstGeom prst="rect">
            <a:avLst/>
          </a:prstGeom>
          <a:noFill/>
        </p:spPr>
        <p:txBody>
          <a:bodyPr wrap="square" rtlCol="1">
            <a:spAutoFit/>
          </a:bodyPr>
          <a:lstStyle/>
          <a:p>
            <a:r>
              <a:rPr lang="ar-SA" b="1" dirty="0" smtClean="0">
                <a:solidFill>
                  <a:srgbClr val="FF0000"/>
                </a:solidFill>
              </a:rPr>
              <a:t>2- وتتفرع الفيزياء إلى فروع كثيرة منها:   </a:t>
            </a:r>
          </a:p>
        </p:txBody>
      </p:sp>
      <p:sp>
        <p:nvSpPr>
          <p:cNvPr id="46" name="مربع نص 45"/>
          <p:cNvSpPr txBox="1"/>
          <p:nvPr/>
        </p:nvSpPr>
        <p:spPr>
          <a:xfrm>
            <a:off x="928662" y="3540815"/>
            <a:ext cx="2643206" cy="1200329"/>
          </a:xfrm>
          <a:prstGeom prst="rect">
            <a:avLst/>
          </a:prstGeom>
          <a:noFill/>
        </p:spPr>
        <p:txBody>
          <a:bodyPr wrap="square" rtlCol="1">
            <a:spAutoFit/>
          </a:bodyPr>
          <a:lstStyle/>
          <a:p>
            <a:r>
              <a:rPr lang="ar-SA" b="1" dirty="0" smtClean="0">
                <a:solidFill>
                  <a:srgbClr val="00B050"/>
                </a:solidFill>
              </a:rPr>
              <a:t>3- والفيزياء هي القاعدة  الأساسية  لمختلف العلوم ، وهي تهتم الفيزياء بتقديم التفاصيل العميقة لكل شيء بدءا ...</a:t>
            </a:r>
          </a:p>
        </p:txBody>
      </p:sp>
      <p:sp>
        <p:nvSpPr>
          <p:cNvPr id="47" name="مربع نص 46"/>
          <p:cNvSpPr txBox="1"/>
          <p:nvPr/>
        </p:nvSpPr>
        <p:spPr>
          <a:xfrm>
            <a:off x="928662" y="5214950"/>
            <a:ext cx="2643206" cy="369332"/>
          </a:xfrm>
          <a:prstGeom prst="rect">
            <a:avLst/>
          </a:prstGeom>
          <a:noFill/>
        </p:spPr>
        <p:txBody>
          <a:bodyPr wrap="square" rtlCol="1">
            <a:spAutoFit/>
          </a:bodyPr>
          <a:lstStyle/>
          <a:p>
            <a:r>
              <a:rPr lang="ar-SA" b="1" smtClean="0"/>
              <a:t>4- </a:t>
            </a:r>
            <a:r>
              <a:rPr lang="ar-SA" b="1" smtClean="0"/>
              <a:t>والعلماء </a:t>
            </a:r>
            <a:r>
              <a:rPr lang="ar-SA" b="1" dirty="0" smtClean="0"/>
              <a:t>المشهورون ...</a:t>
            </a:r>
            <a:endParaRPr lang="ar-SA" b="1" dirty="0" smtClean="0"/>
          </a:p>
        </p:txBody>
      </p:sp>
      <p:grpSp>
        <p:nvGrpSpPr>
          <p:cNvPr id="30" name="مجموعة 29"/>
          <p:cNvGrpSpPr/>
          <p:nvPr/>
        </p:nvGrpSpPr>
        <p:grpSpPr>
          <a:xfrm>
            <a:off x="1672687" y="1610812"/>
            <a:ext cx="7257031" cy="3477690"/>
            <a:chOff x="1672687" y="1610812"/>
            <a:chExt cx="7257031" cy="3477690"/>
          </a:xfrm>
        </p:grpSpPr>
        <p:sp>
          <p:nvSpPr>
            <p:cNvPr id="24" name="على شكل حرف L 23"/>
            <p:cNvSpPr/>
            <p:nvPr/>
          </p:nvSpPr>
          <p:spPr>
            <a:xfrm rot="10800000">
              <a:off x="3714744" y="3571875"/>
              <a:ext cx="5214974" cy="857255"/>
            </a:xfrm>
            <a:prstGeom prst="corner">
              <a:avLst>
                <a:gd name="adj1" fmla="val 65920"/>
                <a:gd name="adj2" fmla="val 235131"/>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a:r>
                <a:rPr lang="ar-SA" sz="8000" b="1" dirty="0" smtClean="0">
                  <a:solidFill>
                    <a:srgbClr val="00B050"/>
                  </a:solidFill>
                </a:rPr>
                <a:t>3</a:t>
              </a:r>
              <a:endParaRPr lang="ar-SA" sz="8000" b="1" dirty="0">
                <a:solidFill>
                  <a:srgbClr val="00B050"/>
                </a:solidFill>
              </a:endParaRPr>
            </a:p>
          </p:txBody>
        </p:sp>
        <p:sp>
          <p:nvSpPr>
            <p:cNvPr id="27" name="قوس 26"/>
            <p:cNvSpPr/>
            <p:nvPr/>
          </p:nvSpPr>
          <p:spPr>
            <a:xfrm rot="7860343">
              <a:off x="1212292" y="2071207"/>
              <a:ext cx="3477690" cy="2556900"/>
            </a:xfrm>
            <a:prstGeom prst="arc">
              <a:avLst>
                <a:gd name="adj1" fmla="val 16200000"/>
                <a:gd name="adj2" fmla="val 434893"/>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grpSp>
      <p:grpSp>
        <p:nvGrpSpPr>
          <p:cNvPr id="42" name="مجموعة 41"/>
          <p:cNvGrpSpPr/>
          <p:nvPr/>
        </p:nvGrpSpPr>
        <p:grpSpPr>
          <a:xfrm>
            <a:off x="3286116" y="1071545"/>
            <a:ext cx="5715040" cy="4071967"/>
            <a:chOff x="3286116" y="1071545"/>
            <a:chExt cx="5715040" cy="4071967"/>
          </a:xfrm>
        </p:grpSpPr>
        <p:sp>
          <p:nvSpPr>
            <p:cNvPr id="36" name="على شكل حرف L 35"/>
            <p:cNvSpPr/>
            <p:nvPr/>
          </p:nvSpPr>
          <p:spPr>
            <a:xfrm rot="10800000">
              <a:off x="3786182" y="1071545"/>
              <a:ext cx="5214974" cy="1000133"/>
            </a:xfrm>
            <a:prstGeom prst="corner">
              <a:avLst>
                <a:gd name="adj1" fmla="val 65920"/>
                <a:gd name="adj2" fmla="val 235131"/>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a:r>
                <a:rPr lang="ar-SA" sz="8000" b="1" dirty="0" smtClean="0">
                  <a:solidFill>
                    <a:schemeClr val="tx1"/>
                  </a:solidFill>
                </a:rPr>
                <a:t>4</a:t>
              </a:r>
              <a:endParaRPr lang="ar-SA" sz="8000" b="1" dirty="0">
                <a:solidFill>
                  <a:schemeClr val="tx1"/>
                </a:solidFill>
              </a:endParaRPr>
            </a:p>
          </p:txBody>
        </p:sp>
        <p:cxnSp>
          <p:nvCxnSpPr>
            <p:cNvPr id="40" name="رابط كسهم مستقيم 39"/>
            <p:cNvCxnSpPr/>
            <p:nvPr/>
          </p:nvCxnSpPr>
          <p:spPr>
            <a:xfrm rot="10800000" flipV="1">
              <a:off x="3286116" y="2071678"/>
              <a:ext cx="3357586" cy="307183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par>
                          <p:cTn id="8" fill="hold">
                            <p:stCondLst>
                              <p:cond delay="0"/>
                            </p:stCondLst>
                            <p:childTnLst>
                              <p:par>
                                <p:cTn id="9" presetID="18" presetClass="entr" presetSubtype="12"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strips(downLeft)">
                                      <p:cBhvr>
                                        <p:cTn id="11" dur="500"/>
                                        <p:tgtEl>
                                          <p:spTgt spid="49"/>
                                        </p:tgtEl>
                                      </p:cBhvr>
                                    </p:animEffect>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44"/>
                                        </p:tgtEl>
                                        <p:attrNameLst>
                                          <p:attrName>style.visibility</p:attrName>
                                        </p:attrNameLst>
                                      </p:cBhvr>
                                      <p:to>
                                        <p:strVal val="visible"/>
                                      </p:to>
                                    </p:set>
                                    <p:anim to="" calcmode="lin" valueType="num">
                                      <p:cBhvr>
                                        <p:cTn id="16" dur="1" fill="hold"/>
                                        <p:tgtEl>
                                          <p:spTgt spid="44"/>
                                        </p:tgtEl>
                                        <p:attrNameLst>
                                          <p:attrName/>
                                        </p:attrNameLst>
                                      </p:cBhvr>
                                    </p:anim>
                                  </p:childTnLst>
                                </p:cTn>
                              </p:par>
                            </p:childTnLst>
                          </p:cTn>
                        </p:par>
                        <p:par>
                          <p:cTn id="17" fill="hold">
                            <p:stCondLst>
                              <p:cond delay="0"/>
                            </p:stCondLst>
                            <p:childTnLst>
                              <p:par>
                                <p:cTn id="18" presetID="24" presetClass="entr" presetSubtype="0" fill="hold" nodeType="afterEffect">
                                  <p:stCondLst>
                                    <p:cond delay="0"/>
                                  </p:stCondLst>
                                  <p:childTnLst>
                                    <p:set>
                                      <p:cBhvr>
                                        <p:cTn id="19" dur="1" fill="hold">
                                          <p:stCondLst>
                                            <p:cond delay="0"/>
                                          </p:stCondLst>
                                        </p:cTn>
                                        <p:tgtEl>
                                          <p:spTgt spid="53"/>
                                        </p:tgtEl>
                                        <p:attrNameLst>
                                          <p:attrName>style.visibility</p:attrName>
                                        </p:attrNameLst>
                                      </p:cBhvr>
                                      <p:to>
                                        <p:strVal val="visible"/>
                                      </p:to>
                                    </p:set>
                                    <p:anim to="" calcmode="lin" valueType="num">
                                      <p:cBhvr>
                                        <p:cTn id="20" dur="1" fill="hold"/>
                                        <p:tgtEl>
                                          <p:spTgt spid="53"/>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anim to="" calcmode="lin" valueType="num">
                                      <p:cBhvr>
                                        <p:cTn id="25" dur="1" fill="hold"/>
                                        <p:tgtEl>
                                          <p:spTgt spid="46"/>
                                        </p:tgtEl>
                                        <p:attrNameLst>
                                          <p:attrName/>
                                        </p:attrNameLst>
                                      </p:cBhvr>
                                    </p:anim>
                                  </p:childTnLst>
                                </p:cTn>
                              </p:par>
                            </p:childTnLst>
                          </p:cTn>
                        </p:par>
                        <p:par>
                          <p:cTn id="26" fill="hold">
                            <p:stCondLst>
                              <p:cond delay="0"/>
                            </p:stCondLst>
                            <p:childTnLst>
                              <p:par>
                                <p:cTn id="27" presetID="18" presetClass="entr" presetSubtype="12"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strips(downLeft)">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grpId="0" nodeType="clickEffect">
                                  <p:stCondLst>
                                    <p:cond delay="0"/>
                                  </p:stCondLst>
                                  <p:childTnLst>
                                    <p:set>
                                      <p:cBhvr>
                                        <p:cTn id="33" dur="1" fill="hold">
                                          <p:stCondLst>
                                            <p:cond delay="0"/>
                                          </p:stCondLst>
                                        </p:cTn>
                                        <p:tgtEl>
                                          <p:spTgt spid="47"/>
                                        </p:tgtEl>
                                        <p:attrNameLst>
                                          <p:attrName>style.visibility</p:attrName>
                                        </p:attrNameLst>
                                      </p:cBhvr>
                                      <p:to>
                                        <p:strVal val="visible"/>
                                      </p:to>
                                    </p:set>
                                    <p:anim to="" calcmode="lin" valueType="num">
                                      <p:cBhvr>
                                        <p:cTn id="34" dur="1" fill="hold"/>
                                        <p:tgtEl>
                                          <p:spTgt spid="47"/>
                                        </p:tgtEl>
                                        <p:attrNameLst>
                                          <p:attrName/>
                                        </p:attrNameLst>
                                      </p:cBhvr>
                                    </p:anim>
                                  </p:childTnLst>
                                </p:cTn>
                              </p:par>
                            </p:childTnLst>
                          </p:cTn>
                        </p:par>
                        <p:par>
                          <p:cTn id="35" fill="hold">
                            <p:stCondLst>
                              <p:cond delay="0"/>
                            </p:stCondLst>
                            <p:childTnLst>
                              <p:par>
                                <p:cTn id="36" presetID="16" presetClass="entr" presetSubtype="26" fill="hold" nodeType="after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barn(inHorizontal)">
                                      <p:cBhvr>
                                        <p:cTn id="3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4"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اللغة العربية المرحلة الثانوية\4 المستوى الرابع\كتاب الطالب صور\اللغة العربية 4 كتاب الطالب_022.jpg"/>
          <p:cNvPicPr>
            <a:picLocks noGrp="1" noChangeAspect="1" noChangeArrowheads="1"/>
          </p:cNvPicPr>
          <p:nvPr>
            <p:ph idx="1"/>
          </p:nvPr>
        </p:nvPicPr>
        <p:blipFill>
          <a:blip r:embed="rId2"/>
          <a:srcRect b="41095"/>
          <a:stretch>
            <a:fillRect/>
          </a:stretch>
        </p:blipFill>
        <p:spPr bwMode="auto">
          <a:xfrm>
            <a:off x="0" y="26754"/>
            <a:ext cx="9144000" cy="6831246"/>
          </a:xfrm>
          <a:prstGeom prst="rect">
            <a:avLst/>
          </a:prstGeom>
          <a:noFill/>
        </p:spPr>
      </p:pic>
      <p:sp>
        <p:nvSpPr>
          <p:cNvPr id="4" name="نجمة ذات 8 نقاط 3"/>
          <p:cNvSpPr/>
          <p:nvPr/>
        </p:nvSpPr>
        <p:spPr>
          <a:xfrm>
            <a:off x="-32" y="0"/>
            <a:ext cx="1214446" cy="1285860"/>
          </a:xfrm>
          <a:prstGeom prst="star8">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400" b="1" dirty="0" smtClean="0">
                <a:cs typeface="PT Bold Heading" pitchFamily="2" charset="-78"/>
              </a:rPr>
              <a:t>ص 20</a:t>
            </a:r>
            <a:endParaRPr lang="ar-SA" sz="2400" b="1" dirty="0">
              <a:cs typeface="PT Bold Heading" pitchFamily="2" charset="-78"/>
            </a:endParaRP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اللغة العربية المرحلة الثانوية\4 المستوى الرابع\كتاب الطالب صور\اللغة العربية 4 كتاب الطالب_022.jpg"/>
          <p:cNvPicPr>
            <a:picLocks noGrp="1" noChangeAspect="1" noChangeArrowheads="1"/>
          </p:cNvPicPr>
          <p:nvPr>
            <p:ph idx="1"/>
          </p:nvPr>
        </p:nvPicPr>
        <p:blipFill>
          <a:blip r:embed="rId2"/>
          <a:srcRect t="57769" b="1279"/>
          <a:stretch>
            <a:fillRect/>
          </a:stretch>
        </p:blipFill>
        <p:spPr bwMode="auto">
          <a:xfrm>
            <a:off x="0" y="0"/>
            <a:ext cx="9108334" cy="6858000"/>
          </a:xfrm>
          <a:prstGeom prst="rect">
            <a:avLst/>
          </a:prstGeom>
          <a:noFill/>
        </p:spPr>
      </p:pic>
      <p:sp>
        <p:nvSpPr>
          <p:cNvPr id="3" name="مربع نص 2"/>
          <p:cNvSpPr txBox="1"/>
          <p:nvPr/>
        </p:nvSpPr>
        <p:spPr>
          <a:xfrm>
            <a:off x="4836427" y="3071810"/>
            <a:ext cx="710451" cy="584775"/>
          </a:xfrm>
          <a:prstGeom prst="rect">
            <a:avLst/>
          </a:prstGeom>
          <a:noFill/>
        </p:spPr>
        <p:txBody>
          <a:bodyPr wrap="none" rtlCol="1">
            <a:spAutoFit/>
          </a:bodyPr>
          <a:lstStyle/>
          <a:p>
            <a:r>
              <a:rPr lang="ar-SA" sz="3200" b="1" dirty="0" smtClean="0">
                <a:solidFill>
                  <a:srgbClr val="FF0000"/>
                </a:solidFill>
              </a:rPr>
              <a:t>ما؟ </a:t>
            </a:r>
            <a:endParaRPr lang="ar-SA" sz="3200" b="1" dirty="0">
              <a:solidFill>
                <a:srgbClr val="FF0000"/>
              </a:solidFill>
            </a:endParaRPr>
          </a:p>
        </p:txBody>
      </p:sp>
      <p:sp>
        <p:nvSpPr>
          <p:cNvPr id="4" name="مربع نص 3"/>
          <p:cNvSpPr txBox="1"/>
          <p:nvPr/>
        </p:nvSpPr>
        <p:spPr>
          <a:xfrm>
            <a:off x="1189815" y="3000372"/>
            <a:ext cx="3082895" cy="584775"/>
          </a:xfrm>
          <a:prstGeom prst="rect">
            <a:avLst/>
          </a:prstGeom>
          <a:noFill/>
        </p:spPr>
        <p:txBody>
          <a:bodyPr wrap="none" rtlCol="1">
            <a:spAutoFit/>
          </a:bodyPr>
          <a:lstStyle/>
          <a:p>
            <a:r>
              <a:rPr lang="ar-SA" sz="3200" dirty="0" smtClean="0">
                <a:solidFill>
                  <a:srgbClr val="0000FF"/>
                </a:solidFill>
              </a:rPr>
              <a:t>ما تعريفها؟ ما أسبابها </a:t>
            </a:r>
            <a:endParaRPr lang="ar-SA" sz="3200" dirty="0">
              <a:solidFill>
                <a:srgbClr val="0000FF"/>
              </a:solidFill>
            </a:endParaRPr>
          </a:p>
        </p:txBody>
      </p:sp>
      <p:sp>
        <p:nvSpPr>
          <p:cNvPr id="5" name="مربع نص 4"/>
          <p:cNvSpPr txBox="1"/>
          <p:nvPr/>
        </p:nvSpPr>
        <p:spPr>
          <a:xfrm>
            <a:off x="5857884" y="3786190"/>
            <a:ext cx="2225289" cy="430887"/>
          </a:xfrm>
          <a:prstGeom prst="rect">
            <a:avLst/>
          </a:prstGeom>
          <a:noFill/>
        </p:spPr>
        <p:txBody>
          <a:bodyPr wrap="none" rtlCol="1">
            <a:spAutoFit/>
          </a:bodyPr>
          <a:lstStyle/>
          <a:p>
            <a:r>
              <a:rPr lang="ar-SA" sz="2200" b="1" dirty="0" smtClean="0"/>
              <a:t>وصف التجارب العلمية</a:t>
            </a:r>
            <a:endParaRPr lang="ar-SA" sz="2200" b="1" dirty="0"/>
          </a:p>
        </p:txBody>
      </p:sp>
      <p:sp>
        <p:nvSpPr>
          <p:cNvPr id="6" name="مربع نص 5"/>
          <p:cNvSpPr txBox="1"/>
          <p:nvPr/>
        </p:nvSpPr>
        <p:spPr>
          <a:xfrm>
            <a:off x="4483789" y="3786190"/>
            <a:ext cx="1374095" cy="523220"/>
          </a:xfrm>
          <a:prstGeom prst="rect">
            <a:avLst/>
          </a:prstGeom>
          <a:noFill/>
        </p:spPr>
        <p:txBody>
          <a:bodyPr wrap="none" rtlCol="1">
            <a:spAutoFit/>
          </a:bodyPr>
          <a:lstStyle/>
          <a:p>
            <a:r>
              <a:rPr lang="ar-SA" sz="2800" b="1" dirty="0" smtClean="0">
                <a:solidFill>
                  <a:srgbClr val="FF0000"/>
                </a:solidFill>
              </a:rPr>
              <a:t>ما؟ كيف؟ </a:t>
            </a:r>
            <a:endParaRPr lang="ar-SA" sz="2800" b="1" dirty="0">
              <a:solidFill>
                <a:srgbClr val="FF0000"/>
              </a:solidFill>
            </a:endParaRPr>
          </a:p>
        </p:txBody>
      </p:sp>
      <p:sp>
        <p:nvSpPr>
          <p:cNvPr id="7" name="مربع نص 6"/>
          <p:cNvSpPr txBox="1"/>
          <p:nvPr/>
        </p:nvSpPr>
        <p:spPr>
          <a:xfrm>
            <a:off x="571472" y="3714752"/>
            <a:ext cx="3799451" cy="707886"/>
          </a:xfrm>
          <a:prstGeom prst="rect">
            <a:avLst/>
          </a:prstGeom>
          <a:noFill/>
        </p:spPr>
        <p:txBody>
          <a:bodyPr wrap="square" rtlCol="1">
            <a:spAutoFit/>
          </a:bodyPr>
          <a:lstStyle/>
          <a:p>
            <a:r>
              <a:rPr lang="ar-SA" sz="2000" b="1" dirty="0" smtClean="0">
                <a:solidFill>
                  <a:srgbClr val="0000FF"/>
                </a:solidFill>
              </a:rPr>
              <a:t>ما تعريف الظاهرة أو الحقيقة المراد إثباتها؟</a:t>
            </a:r>
          </a:p>
          <a:p>
            <a:r>
              <a:rPr lang="ar-SA" sz="2000" b="1" dirty="0" smtClean="0">
                <a:solidFill>
                  <a:srgbClr val="0000FF"/>
                </a:solidFill>
              </a:rPr>
              <a:t>كيف يتم إجراء التجربة؟ </a:t>
            </a:r>
            <a:endParaRPr lang="ar-SA" sz="2000" b="1" dirty="0">
              <a:solidFill>
                <a:srgbClr val="0000FF"/>
              </a:solidFill>
            </a:endParaRPr>
          </a:p>
        </p:txBody>
      </p:sp>
      <p:sp>
        <p:nvSpPr>
          <p:cNvPr id="8" name="مربع نص 7"/>
          <p:cNvSpPr txBox="1"/>
          <p:nvPr/>
        </p:nvSpPr>
        <p:spPr>
          <a:xfrm>
            <a:off x="5920755" y="4572008"/>
            <a:ext cx="2097049" cy="461665"/>
          </a:xfrm>
          <a:prstGeom prst="rect">
            <a:avLst/>
          </a:prstGeom>
          <a:noFill/>
        </p:spPr>
        <p:txBody>
          <a:bodyPr wrap="none" rtlCol="1">
            <a:spAutoFit/>
          </a:bodyPr>
          <a:lstStyle/>
          <a:p>
            <a:r>
              <a:rPr lang="ar-SA" sz="2400" b="1" dirty="0" smtClean="0"/>
              <a:t>وصف نظام الأشياء</a:t>
            </a:r>
            <a:endParaRPr lang="ar-SA" sz="2400" b="1" dirty="0"/>
          </a:p>
        </p:txBody>
      </p:sp>
      <p:sp>
        <p:nvSpPr>
          <p:cNvPr id="9" name="مربع نص 8"/>
          <p:cNvSpPr txBox="1"/>
          <p:nvPr/>
        </p:nvSpPr>
        <p:spPr>
          <a:xfrm>
            <a:off x="4500562" y="4572008"/>
            <a:ext cx="1374095" cy="523220"/>
          </a:xfrm>
          <a:prstGeom prst="rect">
            <a:avLst/>
          </a:prstGeom>
          <a:noFill/>
        </p:spPr>
        <p:txBody>
          <a:bodyPr wrap="none" rtlCol="1">
            <a:spAutoFit/>
          </a:bodyPr>
          <a:lstStyle/>
          <a:p>
            <a:r>
              <a:rPr lang="ar-SA" sz="2800" b="1" dirty="0" smtClean="0">
                <a:solidFill>
                  <a:srgbClr val="FF0000"/>
                </a:solidFill>
              </a:rPr>
              <a:t>ما؟ كيف؟ </a:t>
            </a:r>
            <a:endParaRPr lang="ar-SA" sz="2800" b="1" dirty="0">
              <a:solidFill>
                <a:srgbClr val="FF0000"/>
              </a:solidFill>
            </a:endParaRPr>
          </a:p>
        </p:txBody>
      </p:sp>
      <p:sp>
        <p:nvSpPr>
          <p:cNvPr id="10" name="مربع نص 9"/>
          <p:cNvSpPr txBox="1"/>
          <p:nvPr/>
        </p:nvSpPr>
        <p:spPr>
          <a:xfrm>
            <a:off x="571472" y="4429132"/>
            <a:ext cx="3799451" cy="707886"/>
          </a:xfrm>
          <a:prstGeom prst="rect">
            <a:avLst/>
          </a:prstGeom>
          <a:noFill/>
        </p:spPr>
        <p:txBody>
          <a:bodyPr wrap="square" rtlCol="1">
            <a:spAutoFit/>
          </a:bodyPr>
          <a:lstStyle/>
          <a:p>
            <a:r>
              <a:rPr lang="ar-SA" sz="2000" b="1" dirty="0" smtClean="0">
                <a:solidFill>
                  <a:srgbClr val="0000FF"/>
                </a:solidFill>
              </a:rPr>
              <a:t>ما تعريف الآلة أو الجهاز؟ </a:t>
            </a:r>
          </a:p>
          <a:p>
            <a:r>
              <a:rPr lang="ar-SA" sz="2000" b="1" dirty="0" smtClean="0">
                <a:solidFill>
                  <a:srgbClr val="0000FF"/>
                </a:solidFill>
              </a:rPr>
              <a:t>كيف يعمل؟ كيف يمكن صيانته؟</a:t>
            </a:r>
            <a:endParaRPr lang="ar-SA" sz="2000" b="1" dirty="0">
              <a:solidFill>
                <a:srgbClr val="0000FF"/>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to="" calcmode="lin" valueType="num">
                                      <p:cBhvr>
                                        <p:cTn id="22" dur="1" fill="hold"/>
                                        <p:tgtEl>
                                          <p:spTgt spid="6"/>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to="" calcmode="lin" valueType="num">
                                      <p:cBhvr>
                                        <p:cTn id="27" dur="1" fill="hold"/>
                                        <p:tgtEl>
                                          <p:spTgt spid="7"/>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to="" calcmode="lin" valueType="num">
                                      <p:cBhvr>
                                        <p:cTn id="32" dur="1" fill="hold"/>
                                        <p:tgtEl>
                                          <p:spTgt spid="8"/>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to="" calcmode="lin" valueType="num">
                                      <p:cBhvr>
                                        <p:cTn id="37" dur="1" fill="hold"/>
                                        <p:tgtEl>
                                          <p:spTgt spid="9"/>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to="" calcmode="lin" valueType="num">
                                      <p:cBhvr>
                                        <p:cTn id="42"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اللغة العربية المرحلة الثانوية\4 المستوى الرابع\كتاب الطالب صور\اللغة العربية 4 كتاب الطالب_023.jpg"/>
          <p:cNvPicPr>
            <a:picLocks noGrp="1" noChangeAspect="1" noChangeArrowheads="1"/>
          </p:cNvPicPr>
          <p:nvPr>
            <p:ph idx="1"/>
          </p:nvPr>
        </p:nvPicPr>
        <p:blipFill>
          <a:blip r:embed="rId2"/>
          <a:srcRect t="5567" b="35917"/>
          <a:stretch>
            <a:fillRect/>
          </a:stretch>
        </p:blipFill>
        <p:spPr bwMode="auto">
          <a:xfrm>
            <a:off x="0" y="0"/>
            <a:ext cx="9144000" cy="6858000"/>
          </a:xfrm>
          <a:prstGeom prst="rect">
            <a:avLst/>
          </a:prstGeom>
          <a:noFill/>
        </p:spPr>
      </p:pic>
      <p:sp>
        <p:nvSpPr>
          <p:cNvPr id="4" name="نجمة ذات 8 نقاط 3"/>
          <p:cNvSpPr/>
          <p:nvPr/>
        </p:nvSpPr>
        <p:spPr>
          <a:xfrm>
            <a:off x="-32" y="0"/>
            <a:ext cx="1214446" cy="1285860"/>
          </a:xfrm>
          <a:prstGeom prst="star8">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400" b="1" dirty="0" smtClean="0">
                <a:cs typeface="PT Bold Heading" pitchFamily="2" charset="-78"/>
              </a:rPr>
              <a:t>ص 21</a:t>
            </a:r>
            <a:endParaRPr lang="ar-SA" sz="2400" b="1" dirty="0">
              <a:cs typeface="PT Bold Heading" pitchFamily="2" charset="-78"/>
            </a:endParaRPr>
          </a:p>
        </p:txBody>
      </p:sp>
      <p:sp>
        <p:nvSpPr>
          <p:cNvPr id="5" name="مربع نص 4"/>
          <p:cNvSpPr txBox="1"/>
          <p:nvPr/>
        </p:nvSpPr>
        <p:spPr>
          <a:xfrm>
            <a:off x="714348" y="3857628"/>
            <a:ext cx="8143932" cy="1323439"/>
          </a:xfrm>
          <a:prstGeom prst="rect">
            <a:avLst/>
          </a:prstGeom>
          <a:noFill/>
        </p:spPr>
        <p:txBody>
          <a:bodyPr wrap="square" rtlCol="1">
            <a:spAutoFit/>
          </a:bodyPr>
          <a:lstStyle/>
          <a:p>
            <a:r>
              <a:rPr lang="ar-SA" sz="2000" b="1" dirty="0" smtClean="0">
                <a:solidFill>
                  <a:srgbClr val="FF0000"/>
                </a:solidFill>
              </a:rPr>
              <a:t>البراكين: </a:t>
            </a:r>
            <a:r>
              <a:rPr lang="ar-SA" sz="2000" b="1" dirty="0" smtClean="0">
                <a:solidFill>
                  <a:srgbClr val="0000FF"/>
                </a:solidFill>
              </a:rPr>
              <a:t>ظاهرة طبيعية، وهي عبارة عن تضاريس برية أو بحرية تخرج أو تنبعث منها مواد </a:t>
            </a:r>
            <a:r>
              <a:rPr lang="ar-SA" sz="2000" b="1" dirty="0" err="1" smtClean="0">
                <a:solidFill>
                  <a:srgbClr val="0000FF"/>
                </a:solidFill>
              </a:rPr>
              <a:t>مصهورة</a:t>
            </a:r>
            <a:r>
              <a:rPr lang="ar-SA" sz="2000" b="1" dirty="0" smtClean="0">
                <a:solidFill>
                  <a:srgbClr val="0000FF"/>
                </a:solidFill>
              </a:rPr>
              <a:t> حارة مع أبخرة وغازات مصاحبة لها من أعماق القشرة الأرضية. ويحدث ذلك من خلال فوهات أو شقوق. وتتراكم المواد المنصهرة أو تنساب حسب نوعها لتشكل أشكالاً أرضية مختلفة</a:t>
            </a:r>
          </a:p>
          <a:p>
            <a:r>
              <a:rPr lang="ar-SA" sz="2000" b="1" dirty="0" smtClean="0">
                <a:solidFill>
                  <a:srgbClr val="FF0000"/>
                </a:solidFill>
              </a:rPr>
              <a:t>أجزاؤه: </a:t>
            </a:r>
            <a:r>
              <a:rPr lang="ar-SA" sz="2000" b="1" dirty="0" smtClean="0"/>
              <a:t>المخروط البركاني – الفوهة – المدخنة – </a:t>
            </a:r>
            <a:r>
              <a:rPr lang="ar-SA" sz="2000" b="1" dirty="0" err="1" smtClean="0"/>
              <a:t>اللوافظ</a:t>
            </a:r>
            <a:r>
              <a:rPr lang="ar-SA" sz="2000" b="1" dirty="0" smtClean="0"/>
              <a:t> الغازية</a:t>
            </a:r>
            <a:endParaRPr lang="ar-SA" sz="2000" b="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اللغة العربية المرحلة الثانوية\4 المستوى الرابع\كتاب الطالب صور\اللغة العربية 4 كتاب الطالب_023.jpg"/>
          <p:cNvPicPr>
            <a:picLocks noGrp="1" noChangeAspect="1" noChangeArrowheads="1"/>
          </p:cNvPicPr>
          <p:nvPr>
            <p:ph idx="1"/>
          </p:nvPr>
        </p:nvPicPr>
        <p:blipFill>
          <a:blip r:embed="rId2"/>
          <a:srcRect t="62505" b="1387"/>
          <a:stretch>
            <a:fillRect/>
          </a:stretch>
        </p:blipFill>
        <p:spPr bwMode="auto">
          <a:xfrm>
            <a:off x="0" y="0"/>
            <a:ext cx="9144033" cy="6858000"/>
          </a:xfrm>
          <a:prstGeom prst="rect">
            <a:avLst/>
          </a:prstGeom>
          <a:noFill/>
        </p:spPr>
      </p:pic>
      <p:sp>
        <p:nvSpPr>
          <p:cNvPr id="4" name="نجمة ذات 8 نقاط 3"/>
          <p:cNvSpPr/>
          <p:nvPr/>
        </p:nvSpPr>
        <p:spPr>
          <a:xfrm>
            <a:off x="-32" y="0"/>
            <a:ext cx="1214446" cy="1285860"/>
          </a:xfrm>
          <a:prstGeom prst="star8">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400" b="1" dirty="0" smtClean="0">
                <a:cs typeface="PT Bold Heading" pitchFamily="2" charset="-78"/>
              </a:rPr>
              <a:t>ص 21</a:t>
            </a:r>
            <a:endParaRPr lang="ar-SA" sz="2400" b="1" dirty="0">
              <a:cs typeface="PT Bold Heading" pitchFamily="2" charset="-78"/>
            </a:endParaRPr>
          </a:p>
        </p:txBody>
      </p:sp>
      <p:sp>
        <p:nvSpPr>
          <p:cNvPr id="5" name="مربع نص 4"/>
          <p:cNvSpPr txBox="1"/>
          <p:nvPr/>
        </p:nvSpPr>
        <p:spPr>
          <a:xfrm>
            <a:off x="642910" y="3857628"/>
            <a:ext cx="7929618" cy="2123658"/>
          </a:xfrm>
          <a:prstGeom prst="rect">
            <a:avLst/>
          </a:prstGeom>
          <a:noFill/>
        </p:spPr>
        <p:txBody>
          <a:bodyPr wrap="square" rtlCol="1">
            <a:spAutoFit/>
          </a:bodyPr>
          <a:lstStyle/>
          <a:p>
            <a:r>
              <a:rPr lang="ar-SA" sz="2200" b="1" dirty="0" smtClean="0">
                <a:solidFill>
                  <a:srgbClr val="0000FF"/>
                </a:solidFill>
              </a:rPr>
              <a:t>الهندسة الرياضية: </a:t>
            </a:r>
            <a:br>
              <a:rPr lang="ar-SA" sz="2200" b="1" dirty="0" smtClean="0">
                <a:solidFill>
                  <a:srgbClr val="0000FF"/>
                </a:solidFill>
              </a:rPr>
            </a:br>
            <a:r>
              <a:rPr lang="ar-SA" sz="2200" b="1" dirty="0" smtClean="0"/>
              <a:t>هي فرع من فروع الرياضيات المعنية بدراسة الأشكال، وقياس </a:t>
            </a:r>
            <a:r>
              <a:rPr lang="ar-SA" sz="2200" b="1" dirty="0" err="1" smtClean="0"/>
              <a:t>الحجوم</a:t>
            </a:r>
            <a:r>
              <a:rPr lang="ar-SA" sz="2200" b="1" dirty="0" smtClean="0"/>
              <a:t> والمساحات، ودراسة هندسة الفضاء. لأجل تطبيقها في مختلف المجالات كعلوم الفلك والبناء والتعمير وغيرها</a:t>
            </a:r>
          </a:p>
          <a:p>
            <a:r>
              <a:rPr lang="ar-SA" sz="2200" b="1" dirty="0" smtClean="0">
                <a:solidFill>
                  <a:srgbClr val="0000FF"/>
                </a:solidFill>
              </a:rPr>
              <a:t>من أشهر علمائه: </a:t>
            </a:r>
            <a:br>
              <a:rPr lang="ar-SA" sz="2200" b="1" dirty="0" smtClean="0">
                <a:solidFill>
                  <a:srgbClr val="0000FF"/>
                </a:solidFill>
              </a:rPr>
            </a:br>
            <a:r>
              <a:rPr lang="ar-SA" sz="2200" b="1" dirty="0" err="1" smtClean="0"/>
              <a:t>اقليدس</a:t>
            </a:r>
            <a:r>
              <a:rPr lang="ar-SA" sz="2200" b="1" dirty="0" smtClean="0"/>
              <a:t>، فيثاغورث، </a:t>
            </a:r>
            <a:r>
              <a:rPr lang="ar-SA" sz="2200" b="1" dirty="0" err="1" smtClean="0"/>
              <a:t>ارشميدس</a:t>
            </a:r>
            <a:r>
              <a:rPr lang="ar-SA" sz="2200" b="1" dirty="0" smtClean="0"/>
              <a:t>، أبو الريحان البيروني، ابن الهيثم، الخوارزمي</a:t>
            </a:r>
            <a:endParaRPr lang="ar-SA" sz="2200" b="1" dirty="0"/>
          </a:p>
        </p:txBody>
      </p:sp>
      <p:sp>
        <p:nvSpPr>
          <p:cNvPr id="6" name="مستطيل مستدير الزوايا 5"/>
          <p:cNvSpPr/>
          <p:nvPr/>
        </p:nvSpPr>
        <p:spPr>
          <a:xfrm>
            <a:off x="1285852" y="1428736"/>
            <a:ext cx="2143140" cy="221457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اللغة العربية المرحلة الثانوية\4 المستوى الرابع\كتاب الطالب صور\اللغة العربية 4 كتاب الطالب_024.jpg"/>
          <p:cNvPicPr>
            <a:picLocks noGrp="1" noChangeAspect="1" noChangeArrowheads="1"/>
          </p:cNvPicPr>
          <p:nvPr>
            <p:ph idx="1"/>
          </p:nvPr>
        </p:nvPicPr>
        <p:blipFill>
          <a:blip r:embed="rId2"/>
          <a:srcRect t="8149" r="10156" b="9308"/>
          <a:stretch>
            <a:fillRect/>
          </a:stretch>
        </p:blipFill>
        <p:spPr bwMode="auto">
          <a:xfrm>
            <a:off x="0" y="0"/>
            <a:ext cx="9144000" cy="6858000"/>
          </a:xfrm>
          <a:prstGeom prst="rect">
            <a:avLst/>
          </a:prstGeom>
          <a:noFill/>
        </p:spPr>
      </p:pic>
      <p:sp>
        <p:nvSpPr>
          <p:cNvPr id="6" name="نجمة ذات 8 نقاط 5"/>
          <p:cNvSpPr/>
          <p:nvPr/>
        </p:nvSpPr>
        <p:spPr>
          <a:xfrm>
            <a:off x="-32" y="0"/>
            <a:ext cx="1071570" cy="1000108"/>
          </a:xfrm>
          <a:prstGeom prst="star8">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400" b="1" dirty="0" smtClean="0">
                <a:cs typeface="PT Bold Heading" pitchFamily="2" charset="-78"/>
              </a:rPr>
              <a:t>ص 22</a:t>
            </a:r>
            <a:endParaRPr lang="ar-SA" sz="2400" b="1" dirty="0">
              <a:cs typeface="PT Bold Heading" pitchFamily="2" charset="-78"/>
            </a:endParaRPr>
          </a:p>
        </p:txBody>
      </p:sp>
      <p:sp>
        <p:nvSpPr>
          <p:cNvPr id="4" name="مربع نص 3"/>
          <p:cNvSpPr txBox="1"/>
          <p:nvPr/>
        </p:nvSpPr>
        <p:spPr>
          <a:xfrm>
            <a:off x="214282" y="1047825"/>
            <a:ext cx="3429025" cy="5016758"/>
          </a:xfrm>
          <a:prstGeom prst="rect">
            <a:avLst/>
          </a:prstGeom>
          <a:noFill/>
        </p:spPr>
        <p:txBody>
          <a:bodyPr wrap="square" rtlCol="1">
            <a:spAutoFit/>
          </a:bodyPr>
          <a:lstStyle/>
          <a:p>
            <a:r>
              <a:rPr lang="ar-SA" sz="2000" b="1" dirty="0" smtClean="0">
                <a:solidFill>
                  <a:srgbClr val="0000FF"/>
                </a:solidFill>
              </a:rPr>
              <a:t>المغنطة ظاهرة فيزيائية تعني انجذاب الحديد إلى بعض الأجسام التي تتميز بهذه الخاصية. </a:t>
            </a:r>
            <a:endParaRPr lang="en-US" sz="2000" b="1" dirty="0" smtClean="0">
              <a:solidFill>
                <a:srgbClr val="0000FF"/>
              </a:solidFill>
            </a:endParaRPr>
          </a:p>
          <a:p>
            <a:r>
              <a:rPr lang="ar-SA" sz="2000" b="1" dirty="0" smtClean="0">
                <a:solidFill>
                  <a:srgbClr val="0000FF"/>
                </a:solidFill>
              </a:rPr>
              <a:t>ومن المعروف علميا أن التيار الكهربائي يتولد حوله مجال مغناطيسي مشابه للمجالات الناشئة حول </a:t>
            </a:r>
            <a:r>
              <a:rPr lang="ar-SA" sz="2000" b="1" dirty="0" err="1" smtClean="0">
                <a:solidFill>
                  <a:srgbClr val="0000FF"/>
                </a:solidFill>
              </a:rPr>
              <a:t>المغانط</a:t>
            </a:r>
            <a:r>
              <a:rPr lang="ar-SA" sz="2000" b="1" dirty="0" smtClean="0">
                <a:solidFill>
                  <a:srgbClr val="0000FF"/>
                </a:solidFill>
              </a:rPr>
              <a:t> الطبيعية ولذلك يمكننا عمل مغناطيس قوي جدا جدا؟</a:t>
            </a:r>
            <a:endParaRPr lang="en-US" sz="2000" b="1" dirty="0" smtClean="0">
              <a:solidFill>
                <a:srgbClr val="0000FF"/>
              </a:solidFill>
            </a:endParaRPr>
          </a:p>
          <a:p>
            <a:r>
              <a:rPr lang="ar-SA" sz="2000" b="1" dirty="0" smtClean="0">
                <a:solidFill>
                  <a:srgbClr val="0000FF"/>
                </a:solidFill>
              </a:rPr>
              <a:t>ما نراه في الصورة هو عبارة عن مسمار لف حوله لفات من سلك معزول، ثم وصل طرفيه ببطارية، ويمكن إضافة مفتاح كهربائي لهذه الدائرة؛ ليتحكم في مرور التيار الكهربائي.</a:t>
            </a:r>
            <a:endParaRPr lang="en-US" sz="2000" b="1" dirty="0" smtClean="0">
              <a:solidFill>
                <a:srgbClr val="0000FF"/>
              </a:solidFill>
            </a:endParaRPr>
          </a:p>
          <a:p>
            <a:r>
              <a:rPr lang="ar-SA" sz="2000" b="1" dirty="0" smtClean="0">
                <a:solidFill>
                  <a:srgbClr val="0000FF"/>
                </a:solidFill>
              </a:rPr>
              <a:t>وللحصول على مجال مغناطيسي أقوى نزيد من عدد اللفات السلك، أو نزيد من شدة التيار المار في السلك.</a:t>
            </a:r>
            <a:endParaRPr lang="en-US" sz="2000" b="1" dirty="0" smtClean="0">
              <a:solidFill>
                <a:srgbClr val="0000FF"/>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اللغة العربية المرحلة الثانوية\4 المستوى الرابع\كتاب الطالب صور\اللغة العربية 4 كتاب الطالب_025.jpg"/>
          <p:cNvPicPr>
            <a:picLocks noGrp="1" noChangeAspect="1" noChangeArrowheads="1"/>
          </p:cNvPicPr>
          <p:nvPr>
            <p:ph idx="1"/>
          </p:nvPr>
        </p:nvPicPr>
        <p:blipFill>
          <a:blip r:embed="rId2"/>
          <a:srcRect t="7766" b="12934"/>
          <a:stretch>
            <a:fillRect/>
          </a:stretch>
        </p:blipFill>
        <p:spPr bwMode="auto">
          <a:xfrm>
            <a:off x="0" y="7398"/>
            <a:ext cx="9144000" cy="6850602"/>
          </a:xfrm>
          <a:prstGeom prst="rect">
            <a:avLst/>
          </a:prstGeom>
          <a:noFill/>
        </p:spPr>
      </p:pic>
      <p:sp>
        <p:nvSpPr>
          <p:cNvPr id="4" name="نجمة ذات 8 نقاط 3"/>
          <p:cNvSpPr/>
          <p:nvPr/>
        </p:nvSpPr>
        <p:spPr>
          <a:xfrm>
            <a:off x="-32" y="0"/>
            <a:ext cx="1000132" cy="928670"/>
          </a:xfrm>
          <a:prstGeom prst="star8">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400" b="1" dirty="0" smtClean="0">
                <a:cs typeface="PT Bold Heading" pitchFamily="2" charset="-78"/>
              </a:rPr>
              <a:t>ص 23</a:t>
            </a:r>
            <a:endParaRPr lang="ar-SA" sz="2400" b="1" dirty="0">
              <a:cs typeface="PT Bold Heading" pitchFamily="2" charset="-78"/>
            </a:endParaRPr>
          </a:p>
        </p:txBody>
      </p:sp>
      <p:sp>
        <p:nvSpPr>
          <p:cNvPr id="5" name="مربع نص 4"/>
          <p:cNvSpPr txBox="1"/>
          <p:nvPr/>
        </p:nvSpPr>
        <p:spPr>
          <a:xfrm>
            <a:off x="928662" y="2357430"/>
            <a:ext cx="7715304" cy="4154984"/>
          </a:xfrm>
          <a:prstGeom prst="rect">
            <a:avLst/>
          </a:prstGeom>
          <a:noFill/>
        </p:spPr>
        <p:txBody>
          <a:bodyPr wrap="square" rtlCol="1">
            <a:spAutoFit/>
          </a:bodyPr>
          <a:lstStyle/>
          <a:p>
            <a:r>
              <a:rPr lang="ar-SA" sz="2200" b="1" dirty="0" smtClean="0">
                <a:solidFill>
                  <a:srgbClr val="0000FF"/>
                </a:solidFill>
              </a:rPr>
              <a:t>فرن الميكروويف: هو جهاز كهربائي يستخدم في تسخين مختلف أنواع الأطعمة، وهذا النوع من الأفران مختلف عن الأفران التقليدية الأخرى حيث يعتمد في تسخينه للأطعمة على أشعة كهرومغناطيسية طولها </a:t>
            </a:r>
            <a:r>
              <a:rPr lang="ar-SA" sz="2200" b="1" dirty="0" err="1" smtClean="0">
                <a:solidFill>
                  <a:srgbClr val="0000FF"/>
                </a:solidFill>
              </a:rPr>
              <a:t>الموجي</a:t>
            </a:r>
            <a:r>
              <a:rPr lang="ar-SA" sz="2200" b="1" dirty="0" smtClean="0">
                <a:solidFill>
                  <a:srgbClr val="0000FF"/>
                </a:solidFill>
              </a:rPr>
              <a:t> قصير نسبياً تسمى </a:t>
            </a:r>
            <a:r>
              <a:rPr lang="en-US" sz="2200" b="1" dirty="0" smtClean="0">
                <a:solidFill>
                  <a:srgbClr val="0000FF"/>
                </a:solidFill>
              </a:rPr>
              <a:t>(MICROWAVE)</a:t>
            </a:r>
            <a:r>
              <a:rPr lang="ar-SA" sz="2200" b="1" dirty="0" smtClean="0">
                <a:solidFill>
                  <a:srgbClr val="0000FF"/>
                </a:solidFill>
              </a:rPr>
              <a:t> </a:t>
            </a:r>
          </a:p>
          <a:p>
            <a:r>
              <a:rPr lang="ar-SA" sz="2200" b="1" dirty="0" smtClean="0">
                <a:solidFill>
                  <a:srgbClr val="0000FF"/>
                </a:solidFill>
              </a:rPr>
              <a:t>يقوم عمل الميكروويف على مجموعة من التركيبات المتداخلة من الدوائر الكهربائيّة مع الأجهزة الميكانيكيّة ، وكلها تعمل على إنتاج الطاقة اللازمة لتسخين وطهي الطعام، ومصدر أشعة الميكروويف في هذا الفرن هو أنبوب يسمى </a:t>
            </a:r>
            <a:r>
              <a:rPr lang="ar-SA" sz="2200" b="1" dirty="0" err="1" smtClean="0">
                <a:solidFill>
                  <a:srgbClr val="0000FF"/>
                </a:solidFill>
              </a:rPr>
              <a:t>بـ</a:t>
            </a:r>
            <a:r>
              <a:rPr lang="ar-SA" sz="2200" b="1" dirty="0" smtClean="0">
                <a:solidFill>
                  <a:srgbClr val="0000FF"/>
                </a:solidFill>
              </a:rPr>
              <a:t> (أنبوب </a:t>
            </a:r>
            <a:r>
              <a:rPr lang="ar-SA" sz="2200" b="1" dirty="0" err="1" smtClean="0">
                <a:solidFill>
                  <a:srgbClr val="0000FF"/>
                </a:solidFill>
              </a:rPr>
              <a:t>ميجانترون</a:t>
            </a:r>
            <a:r>
              <a:rPr lang="ar-SA" sz="2200" b="1" dirty="0" smtClean="0">
                <a:solidFill>
                  <a:srgbClr val="0000FF"/>
                </a:solidFill>
              </a:rPr>
              <a:t>) حيث يقوم هذا الأنبوب بتحويل التيار الكهربائي إلى موجات كهرومغناطيسية والتي بدورها تدخل إلى الأطعمة، وتقوم بتحريك جزيئات الماء وجزيئات بعض المواد الأخرى الموجودة فيها، وبعد تعرض تلك الجزيئات للموجات تبدأ بالتحرك والاهتزاز والاحتكاك والتصادم مع بعضها البعض مما يكسبها حرارة وطاقة، فتصبح ساخنة</a:t>
            </a:r>
            <a:r>
              <a:rPr lang="ar-SA" sz="2200" dirty="0" smtClean="0">
                <a:solidFill>
                  <a:srgbClr val="0000FF"/>
                </a:solidFill>
              </a:rPr>
              <a:t>. </a:t>
            </a:r>
            <a:endParaRPr lang="ar-SA" sz="2200" b="1" dirty="0">
              <a:solidFill>
                <a:srgbClr val="0000FF"/>
              </a:solidFill>
            </a:endParaRPr>
          </a:p>
        </p:txBody>
      </p:sp>
      <p:sp>
        <p:nvSpPr>
          <p:cNvPr id="6" name="مستطيل مستدير الزوايا 5"/>
          <p:cNvSpPr/>
          <p:nvPr/>
        </p:nvSpPr>
        <p:spPr>
          <a:xfrm>
            <a:off x="3286116" y="785794"/>
            <a:ext cx="2286016" cy="142876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اللغة العربية المرحلة الثانوية\4 المستوى الرابع\كتاب الطالب صور\اللغة العربية 4 كتاب الطالب_026.jpg"/>
          <p:cNvPicPr>
            <a:picLocks noGrp="1" noChangeAspect="1" noChangeArrowheads="1"/>
          </p:cNvPicPr>
          <p:nvPr>
            <p:ph idx="1"/>
          </p:nvPr>
        </p:nvPicPr>
        <p:blipFill>
          <a:blip r:embed="rId2"/>
          <a:srcRect l="6084" r="6985" b="46966"/>
          <a:stretch>
            <a:fillRect/>
          </a:stretch>
        </p:blipFill>
        <p:spPr bwMode="auto">
          <a:xfrm>
            <a:off x="0" y="18151"/>
            <a:ext cx="9144000" cy="6839849"/>
          </a:xfrm>
          <a:prstGeom prst="rect">
            <a:avLst/>
          </a:prstGeom>
          <a:noFill/>
        </p:spPr>
      </p:pic>
      <p:sp>
        <p:nvSpPr>
          <p:cNvPr id="4" name="نجمة ذات 8 نقاط 3"/>
          <p:cNvSpPr/>
          <p:nvPr/>
        </p:nvSpPr>
        <p:spPr>
          <a:xfrm>
            <a:off x="-32" y="0"/>
            <a:ext cx="1214446" cy="1285860"/>
          </a:xfrm>
          <a:prstGeom prst="star8">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400" b="1" dirty="0" smtClean="0">
                <a:cs typeface="PT Bold Heading" pitchFamily="2" charset="-78"/>
              </a:rPr>
              <a:t>ص 24</a:t>
            </a:r>
            <a:endParaRPr lang="ar-SA" sz="2400" b="1" dirty="0">
              <a:cs typeface="PT Bold Heading" pitchFamily="2" charset="-78"/>
            </a:endParaRPr>
          </a:p>
        </p:txBody>
      </p:sp>
      <p:sp>
        <p:nvSpPr>
          <p:cNvPr id="5" name="مربع نص 4"/>
          <p:cNvSpPr txBox="1"/>
          <p:nvPr/>
        </p:nvSpPr>
        <p:spPr>
          <a:xfrm>
            <a:off x="500034" y="2928934"/>
            <a:ext cx="8143932" cy="3908762"/>
          </a:xfrm>
          <a:prstGeom prst="rect">
            <a:avLst/>
          </a:prstGeom>
          <a:noFill/>
        </p:spPr>
        <p:txBody>
          <a:bodyPr wrap="square" rtlCol="1">
            <a:spAutoFit/>
          </a:bodyPr>
          <a:lstStyle/>
          <a:p>
            <a:r>
              <a:rPr lang="ar-SA" sz="2800" b="1" u="sng" dirty="0" smtClean="0">
                <a:solidFill>
                  <a:srgbClr val="FF0000"/>
                </a:solidFill>
              </a:rPr>
              <a:t>كسوف الشمس</a:t>
            </a:r>
            <a:r>
              <a:rPr lang="en-US" sz="2800" b="1" u="sng" dirty="0" smtClean="0">
                <a:solidFill>
                  <a:srgbClr val="FF0000"/>
                </a:solidFill>
              </a:rPr>
              <a:t> </a:t>
            </a:r>
            <a:r>
              <a:rPr lang="ar-SA" sz="2800" b="1" u="sng" dirty="0" smtClean="0">
                <a:solidFill>
                  <a:srgbClr val="FF0000"/>
                </a:solidFill>
              </a:rPr>
              <a:t>:</a:t>
            </a:r>
            <a:r>
              <a:rPr lang="ar-SA" sz="2200" b="1" u="sng" dirty="0" smtClean="0">
                <a:solidFill>
                  <a:srgbClr val="FF0000"/>
                </a:solidFill>
              </a:rPr>
              <a:t/>
            </a:r>
            <a:br>
              <a:rPr lang="ar-SA" sz="2200" b="1" u="sng" dirty="0" smtClean="0">
                <a:solidFill>
                  <a:srgbClr val="FF0000"/>
                </a:solidFill>
              </a:rPr>
            </a:br>
            <a:r>
              <a:rPr lang="ar-SA" sz="2200" b="1" dirty="0" smtClean="0">
                <a:solidFill>
                  <a:srgbClr val="0000FF"/>
                </a:solidFill>
              </a:rPr>
              <a:t>هو </a:t>
            </a:r>
            <a:r>
              <a:rPr lang="ar-SA" sz="2200" b="1" dirty="0" smtClean="0">
                <a:solidFill>
                  <a:srgbClr val="0000FF"/>
                </a:solidFill>
              </a:rPr>
              <a:t>ظاهرة فلكية تحدث عندما يكون</a:t>
            </a:r>
            <a:r>
              <a:rPr lang="en-US" sz="2200" b="1" dirty="0" smtClean="0">
                <a:solidFill>
                  <a:srgbClr val="0000FF"/>
                </a:solidFill>
              </a:rPr>
              <a:t> </a:t>
            </a:r>
            <a:r>
              <a:rPr lang="ar-SA" sz="2200" b="1" dirty="0" smtClean="0">
                <a:solidFill>
                  <a:srgbClr val="0000FF"/>
                </a:solidFill>
              </a:rPr>
              <a:t>الأرض</a:t>
            </a:r>
            <a:r>
              <a:rPr lang="en-US" sz="2200" b="1" dirty="0" smtClean="0">
                <a:solidFill>
                  <a:srgbClr val="0000FF"/>
                </a:solidFill>
              </a:rPr>
              <a:t> </a:t>
            </a:r>
            <a:r>
              <a:rPr lang="ar-SA" sz="2200" b="1" dirty="0" smtClean="0">
                <a:solidFill>
                  <a:srgbClr val="0000FF"/>
                </a:solidFill>
              </a:rPr>
              <a:t>والقمر</a:t>
            </a:r>
            <a:r>
              <a:rPr lang="en-US" sz="2200" b="1" dirty="0" smtClean="0">
                <a:solidFill>
                  <a:srgbClr val="0000FF"/>
                </a:solidFill>
              </a:rPr>
              <a:t> </a:t>
            </a:r>
            <a:r>
              <a:rPr lang="ar-SA" sz="2200" b="1" dirty="0" smtClean="0">
                <a:solidFill>
                  <a:srgbClr val="0000FF"/>
                </a:solidFill>
              </a:rPr>
              <a:t>والشمس</a:t>
            </a:r>
            <a:r>
              <a:rPr lang="en-US" sz="2200" b="1" dirty="0" smtClean="0">
                <a:solidFill>
                  <a:srgbClr val="0000FF"/>
                </a:solidFill>
              </a:rPr>
              <a:t> </a:t>
            </a:r>
            <a:r>
              <a:rPr lang="ar-SA" sz="2200" b="1" dirty="0" smtClean="0">
                <a:solidFill>
                  <a:srgbClr val="0000FF"/>
                </a:solidFill>
              </a:rPr>
              <a:t>على استقامة واحدة تقريبا ويكون القمر في المنتصف أي في وقت ولادة القمر الجديد عندما يكون في طور المحاق مطلع الشهر القمري بحيث يلقي القمر ظله على الأرض وفي هذه الحالة إذا كنا في مكان ملائم لمشاهدة الكسوف سنرى قرص القمر المظلم يعبر قرص الشمس المضيء</a:t>
            </a:r>
          </a:p>
          <a:p>
            <a:r>
              <a:rPr lang="ar-SA" sz="2200" b="1" dirty="0" smtClean="0">
                <a:solidFill>
                  <a:srgbClr val="0000FF"/>
                </a:solidFill>
              </a:rPr>
              <a:t>ولو كان مستوى مدار القمر حول الأرض منطبقا على المستوى </a:t>
            </a:r>
            <a:r>
              <a:rPr lang="ar-SA" sz="2200" b="1" dirty="0" err="1" smtClean="0">
                <a:solidFill>
                  <a:srgbClr val="0000FF"/>
                </a:solidFill>
              </a:rPr>
              <a:t>الكسوفي</a:t>
            </a:r>
            <a:r>
              <a:rPr lang="ar-SA" sz="2200" b="1" dirty="0" smtClean="0">
                <a:solidFill>
                  <a:srgbClr val="0000FF"/>
                </a:solidFill>
              </a:rPr>
              <a:t> لحصل كسوف نهاية كل شهر قمري بالضرورة لكن ظل القمر لا يسقط على الأرض إلا عندما يكون القمر في إحدى عقدتيه أو قريبا منهما.</a:t>
            </a:r>
          </a:p>
          <a:p>
            <a:r>
              <a:rPr lang="ar-SA" sz="2200" b="1" dirty="0" smtClean="0">
                <a:solidFill>
                  <a:srgbClr val="0000FF"/>
                </a:solidFill>
              </a:rPr>
              <a:t>بشكل عام قد تستمر عملية الكسوف الكلي من بدايتها إلى نهايتها قرابة الثلاث ساعات ونصف أما مرحلة الكسوف الكلي (أي استتار قرص الشمس بشكل كامل) فهي تتراوح من دقيقتين إلى سبع دقائق في أحسن الأحوال</a:t>
            </a:r>
            <a:endParaRPr lang="ar-SA" sz="2200" b="1" dirty="0">
              <a:solidFill>
                <a:srgbClr val="0000FF"/>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اللغة العربية المرحلة الثانوية\4 المستوى الرابع\كتاب الطالب صور\اللغة العربية 4 كتاب الطالب_026.jpg"/>
          <p:cNvPicPr>
            <a:picLocks noGrp="1" noChangeAspect="1" noChangeArrowheads="1"/>
          </p:cNvPicPr>
          <p:nvPr>
            <p:ph idx="1"/>
          </p:nvPr>
        </p:nvPicPr>
        <p:blipFill>
          <a:blip r:embed="rId2"/>
          <a:srcRect t="51456" r="1973"/>
          <a:stretch>
            <a:fillRect/>
          </a:stretch>
        </p:blipFill>
        <p:spPr bwMode="auto">
          <a:xfrm>
            <a:off x="0" y="0"/>
            <a:ext cx="9144000" cy="6858000"/>
          </a:xfrm>
          <a:prstGeom prst="rect">
            <a:avLst/>
          </a:prstGeom>
          <a:noFill/>
        </p:spPr>
      </p:pic>
      <p:sp>
        <p:nvSpPr>
          <p:cNvPr id="7" name="وسيلة شرح مستطيلة 6"/>
          <p:cNvSpPr/>
          <p:nvPr/>
        </p:nvSpPr>
        <p:spPr>
          <a:xfrm>
            <a:off x="5643570" y="3643314"/>
            <a:ext cx="3500430" cy="2000264"/>
          </a:xfrm>
          <a:prstGeom prst="wedgeRectCallout">
            <a:avLst>
              <a:gd name="adj1" fmla="val -27167"/>
              <a:gd name="adj2" fmla="val -63219"/>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2000" b="1" dirty="0" smtClean="0">
                <a:solidFill>
                  <a:srgbClr val="0000FF"/>
                </a:solidFill>
              </a:rPr>
              <a:t>1- أدخل الخيط في الماصة</a:t>
            </a:r>
          </a:p>
          <a:p>
            <a:pPr algn="ctr"/>
            <a:r>
              <a:rPr lang="ar-SA" sz="2000" b="1" dirty="0" smtClean="0">
                <a:solidFill>
                  <a:srgbClr val="0000FF"/>
                </a:solidFill>
              </a:rPr>
              <a:t>2- اربط طرفي الخيط بمسمارين مثبتين على حائطين متقابلين في غرفتك</a:t>
            </a:r>
          </a:p>
          <a:p>
            <a:pPr algn="ctr"/>
            <a:r>
              <a:rPr lang="ar-SA" sz="2000" b="1" dirty="0" smtClean="0">
                <a:solidFill>
                  <a:srgbClr val="0000FF"/>
                </a:solidFill>
              </a:rPr>
              <a:t>3- انفخ البالون ألصق البالون بالماصة بوساطة الشريط اللاصق</a:t>
            </a:r>
            <a:r>
              <a:rPr lang="en-US" sz="2000" b="1" dirty="0" smtClean="0">
                <a:solidFill>
                  <a:srgbClr val="0000FF"/>
                </a:solidFill>
              </a:rPr>
              <a:t> .</a:t>
            </a:r>
          </a:p>
          <a:p>
            <a:pPr algn="ctr"/>
            <a:r>
              <a:rPr lang="ar-SA" sz="2000" b="1" dirty="0" smtClean="0">
                <a:solidFill>
                  <a:srgbClr val="0000FF"/>
                </a:solidFill>
              </a:rPr>
              <a:t>4- أبعد أصابعك عن البالون </a:t>
            </a:r>
          </a:p>
        </p:txBody>
      </p:sp>
      <p:sp>
        <p:nvSpPr>
          <p:cNvPr id="8" name="وسيلة شرح مستطيلة 7"/>
          <p:cNvSpPr/>
          <p:nvPr/>
        </p:nvSpPr>
        <p:spPr>
          <a:xfrm>
            <a:off x="5572132" y="1357298"/>
            <a:ext cx="2214578" cy="1000132"/>
          </a:xfrm>
          <a:prstGeom prst="wedgeRectCallout">
            <a:avLst>
              <a:gd name="adj1" fmla="val -74986"/>
              <a:gd name="adj2" fmla="val 19647"/>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2400" b="1" dirty="0" smtClean="0">
                <a:solidFill>
                  <a:schemeClr val="bg1"/>
                </a:solidFill>
              </a:rPr>
              <a:t>بالون</a:t>
            </a:r>
            <a:r>
              <a:rPr lang="en-US" sz="2400" b="1" dirty="0" smtClean="0">
                <a:solidFill>
                  <a:schemeClr val="bg1"/>
                </a:solidFill>
              </a:rPr>
              <a:t> - </a:t>
            </a:r>
            <a:r>
              <a:rPr lang="ar-SA" sz="2400" b="1" dirty="0" smtClean="0">
                <a:solidFill>
                  <a:schemeClr val="bg1"/>
                </a:solidFill>
              </a:rPr>
              <a:t>شريط لاصق</a:t>
            </a:r>
            <a:endParaRPr lang="en-US" sz="2400" b="1" dirty="0" smtClean="0">
              <a:solidFill>
                <a:schemeClr val="bg1"/>
              </a:solidFill>
            </a:endParaRPr>
          </a:p>
          <a:p>
            <a:pPr algn="ctr"/>
            <a:r>
              <a:rPr lang="ar-SA" sz="2400" b="1" dirty="0" smtClean="0">
                <a:solidFill>
                  <a:schemeClr val="bg1"/>
                </a:solidFill>
              </a:rPr>
              <a:t>ماصة بلاستيكية</a:t>
            </a:r>
            <a:endParaRPr lang="ar-SA" sz="2400" b="1" dirty="0">
              <a:solidFill>
                <a:schemeClr val="bg1"/>
              </a:solidFill>
            </a:endParaRPr>
          </a:p>
        </p:txBody>
      </p:sp>
      <p:sp>
        <p:nvSpPr>
          <p:cNvPr id="9" name="وسيلة شرح مستطيلة 8"/>
          <p:cNvSpPr/>
          <p:nvPr/>
        </p:nvSpPr>
        <p:spPr>
          <a:xfrm>
            <a:off x="1071538" y="928670"/>
            <a:ext cx="2643206" cy="1857388"/>
          </a:xfrm>
          <a:prstGeom prst="wedgeRectCallout">
            <a:avLst>
              <a:gd name="adj1" fmla="val 32470"/>
              <a:gd name="adj2" fmla="val 63078"/>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b="1" dirty="0" smtClean="0"/>
              <a:t>بنفس المبدأ تعمل المركبات الفضائية فعند انطلاق الصاروخ إلى الفضاء يُحرق كمية كبيرة من الوقود ينتج عنها كمية كبيرة من الغازات تجعله ينطلق باتجاه معاكس لحركة الغازات</a:t>
            </a:r>
            <a:endParaRPr lang="ar-SA" b="1" dirty="0">
              <a:solidFill>
                <a:srgbClr val="0000FF"/>
              </a:solidFill>
            </a:endParaRPr>
          </a:p>
        </p:txBody>
      </p:sp>
      <p:sp>
        <p:nvSpPr>
          <p:cNvPr id="10" name="وسيلة شرح مستطيلة 9"/>
          <p:cNvSpPr/>
          <p:nvPr/>
        </p:nvSpPr>
        <p:spPr>
          <a:xfrm>
            <a:off x="1214414" y="3857628"/>
            <a:ext cx="2786082" cy="1571636"/>
          </a:xfrm>
          <a:prstGeom prst="wedgeRectCallout">
            <a:avLst>
              <a:gd name="adj1" fmla="val 62167"/>
              <a:gd name="adj2" fmla="val -15188"/>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2400" b="1" dirty="0" smtClean="0"/>
              <a:t>الهواء الخارج يدفع البالون بالاتجاه المعاكس لحركة الهواء الخارج من البالون</a:t>
            </a:r>
            <a:endParaRPr lang="ar-SA" sz="2400" b="1" dirty="0">
              <a:solidFill>
                <a:srgbClr val="0000FF"/>
              </a:solidFill>
            </a:endParaRPr>
          </a:p>
        </p:txBody>
      </p:sp>
      <p:sp>
        <p:nvSpPr>
          <p:cNvPr id="11" name="مربع نص 10"/>
          <p:cNvSpPr txBox="1"/>
          <p:nvPr/>
        </p:nvSpPr>
        <p:spPr>
          <a:xfrm>
            <a:off x="788016" y="214290"/>
            <a:ext cx="3174267" cy="523220"/>
          </a:xfrm>
          <a:prstGeom prst="rect">
            <a:avLst/>
          </a:prstGeom>
        </p:spPr>
        <p:style>
          <a:lnRef idx="1">
            <a:schemeClr val="accent5"/>
          </a:lnRef>
          <a:fillRef idx="2">
            <a:schemeClr val="accent5"/>
          </a:fillRef>
          <a:effectRef idx="1">
            <a:schemeClr val="accent5"/>
          </a:effectRef>
          <a:fontRef idx="minor">
            <a:schemeClr val="dk1"/>
          </a:fontRef>
        </p:style>
        <p:txBody>
          <a:bodyPr wrap="none" rtlCol="1">
            <a:spAutoFit/>
          </a:bodyPr>
          <a:lstStyle/>
          <a:p>
            <a:r>
              <a:rPr lang="ar-SA" sz="2800" b="1" dirty="0" smtClean="0"/>
              <a:t>تجربة مبدأ عمل الصاروخ</a:t>
            </a:r>
            <a:endParaRPr lang="ar-SA" sz="2800" b="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to="" calcmode="lin" valueType="num">
                                      <p:cBhvr>
                                        <p:cTn id="17" dur="1" fill="hold"/>
                                        <p:tgtEl>
                                          <p:spTgt spid="7"/>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to="" calcmode="lin" valueType="num">
                                      <p:cBhvr>
                                        <p:cTn id="22" dur="1" fill="hold"/>
                                        <p:tgtEl>
                                          <p:spTgt spid="10"/>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to="" calcmode="lin" valueType="num">
                                      <p:cBhvr>
                                        <p:cTn id="27"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1" animBg="1"/>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2874</TotalTime>
  <Words>426</Words>
  <Application>Microsoft Office PowerPoint</Application>
  <PresentationFormat>عرض على الشاشة (3:4)‏</PresentationFormat>
  <Paragraphs>51</Paragraphs>
  <Slides>10</Slides>
  <Notes>0</Notes>
  <HiddenSlides>0</HiddenSlides>
  <MMClips>0</MMClips>
  <ScaleCrop>false</ScaleCrop>
  <HeadingPairs>
    <vt:vector size="4" baseType="variant">
      <vt:variant>
        <vt:lpstr>سمة</vt:lpstr>
      </vt:variant>
      <vt:variant>
        <vt:i4>1</vt:i4>
      </vt:variant>
      <vt:variant>
        <vt:lpstr>عناوين الشرائح</vt:lpstr>
      </vt:variant>
      <vt:variant>
        <vt:i4>10</vt:i4>
      </vt:variant>
    </vt:vector>
  </HeadingPairs>
  <TitlesOfParts>
    <vt:vector size="11" baseType="lpstr">
      <vt:lpstr>سمة Office</vt:lpstr>
      <vt:lpstr>بسم الله الرحمن الرحيم</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الرحيم</dc:title>
  <dc:creator>m</dc:creator>
  <cp:lastModifiedBy>m</cp:lastModifiedBy>
  <cp:revision>19</cp:revision>
  <dcterms:created xsi:type="dcterms:W3CDTF">2016-01-21T04:43:06Z</dcterms:created>
  <dcterms:modified xsi:type="dcterms:W3CDTF">2016-01-29T13:37:26Z</dcterms:modified>
</cp:coreProperties>
</file>