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82A8D-6965-45F1-B36B-22B410CCEE33}" type="datetimeFigureOut">
              <a:rPr lang="ar-SA" smtClean="0"/>
              <a:pPr/>
              <a:t>14/04/37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اللغة العربية المرحلة الثانوية\4 المستوى الرابع\كتاب الطالب صور\اللغة العربية 4 كتاب الطالب_014.jpg"/>
          <p:cNvPicPr>
            <a:picLocks noChangeAspect="1" noChangeArrowheads="1"/>
          </p:cNvPicPr>
          <p:nvPr/>
        </p:nvPicPr>
        <p:blipFill>
          <a:blip r:embed="rId2"/>
          <a:srcRect t="24274" b="31200"/>
          <a:stretch>
            <a:fillRect/>
          </a:stretch>
        </p:blipFill>
        <p:spPr bwMode="auto">
          <a:xfrm>
            <a:off x="285720" y="3643314"/>
            <a:ext cx="85725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30125"/>
            <a:ext cx="8229600" cy="1041421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بسم الله الرحمن الرحيم</a:t>
            </a:r>
            <a:endParaRPr lang="ar-SA" sz="5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0" y="1000108"/>
            <a:ext cx="9072594" cy="2000264"/>
          </a:xfrm>
          <a:prstGeom prst="roundRect">
            <a:avLst>
              <a:gd name="adj" fmla="val 245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0" y="3043246"/>
            <a:ext cx="9144000" cy="671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الصف الثاني الثانوي – الفصل الدراسي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الثاني -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الوحدة الأولى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285720" y="5486416"/>
            <a:ext cx="2214578" cy="657228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tx1"/>
                </a:solidFill>
                <a:cs typeface="PT Bold Heading" pitchFamily="2" charset="-78"/>
              </a:rPr>
              <a:t>ص: 15</a:t>
            </a:r>
            <a:endParaRPr lang="ar-SA" sz="5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2500298" y="5429264"/>
            <a:ext cx="64008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النشاطات</a:t>
            </a:r>
            <a:r>
              <a:rPr kumimoji="0" lang="ar-SA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 التمهيدية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اللغة العربية المرحلة الثانوية\4 المستوى الرابع\كتاب الطالب صور\اللغة العربية 4 كتاب الطالب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578" b="9005"/>
          <a:stretch>
            <a:fillRect/>
          </a:stretch>
        </p:blipFill>
        <p:spPr bwMode="auto">
          <a:xfrm>
            <a:off x="32" y="0"/>
            <a:ext cx="9144000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71470" y="-71462"/>
            <a:ext cx="1071570" cy="10715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17</a:t>
            </a:r>
            <a:endParaRPr lang="ar-SA" sz="2400" b="1" dirty="0"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اللغة العربية المرحلة الثانوية\4 المستوى الرابع\كتاب الطالب صور\اللغة العربية 4 كتاب الطالب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0" y="-24"/>
            <a:ext cx="9143999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71406" y="-71462"/>
            <a:ext cx="1214446" cy="10715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18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 rot="19889989">
            <a:off x="2130361" y="4186756"/>
            <a:ext cx="50006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dirty="0" smtClean="0">
                <a:solidFill>
                  <a:srgbClr val="0000FF"/>
                </a:solidFill>
              </a:rPr>
              <a:t>متروك للطالب</a:t>
            </a:r>
            <a:endParaRPr lang="ar-SA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اللغة العربية المرحلة الثانوية\4 المستوى الرابع\كتاب الطالب صور\اللغة العربية 4 كتاب الطالب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563"/>
          <a:stretch>
            <a:fillRect/>
          </a:stretch>
        </p:blipFill>
        <p:spPr bwMode="auto">
          <a:xfrm>
            <a:off x="-34039" y="-24"/>
            <a:ext cx="9212078" cy="6858024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 rot="19889989">
            <a:off x="2227292" y="3184549"/>
            <a:ext cx="50006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dirty="0" smtClean="0">
                <a:solidFill>
                  <a:srgbClr val="0000FF"/>
                </a:solidFill>
              </a:rPr>
              <a:t>متروك للطالب</a:t>
            </a:r>
            <a:endParaRPr lang="ar-SA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اللغة العربية المرحلة الثانوية\4 المستوى الرابع\كتاب الطالب صور\اللغة العربية 4 كتاب الطالب_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268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19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00100" y="3786190"/>
            <a:ext cx="3214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الواقع والتجربة تؤيد صحة ذلك، فالمهام الكبيرة لا بد لها من شركاء ومساعدين بينهم تفاهم وتعاون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4714884"/>
            <a:ext cx="3214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التجربة العلمية تثبت صحة ذلك، لذلك فمعروف أن زيادة الضغط تؤدي في النهاية إلى الانفجار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28662" y="5643578"/>
            <a:ext cx="32147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يقول تعالى: ”إن النفس لأمارة بالسوء“ ويقول الشاعر: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والنفس راغبة إذا رغبتها *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وإذا ترد إلى قليل تقنع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4 المستوى الرابع\كتاب الطالب صور\اللغة العربية 4 كتاب الطالب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7" b="60744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اللغة العربية المرحلة الثانوية\4 المستوى الرابع\كتاب الطالب صور\اللغة العربية 4 كتاب الطالب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288"/>
          <a:stretch>
            <a:fillRect/>
          </a:stretch>
        </p:blipFill>
        <p:spPr bwMode="auto">
          <a:xfrm>
            <a:off x="0" y="34697"/>
            <a:ext cx="9129742" cy="68233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4 المستوى الرابع\كتاب الطالب صور\اللغة العربية 4 كتاب الطالب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4810"/>
          <a:stretch>
            <a:fillRect/>
          </a:stretch>
        </p:blipFill>
        <p:spPr bwMode="auto">
          <a:xfrm>
            <a:off x="804" y="0"/>
            <a:ext cx="91516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4 المستوى الرابع\كتاب الطالب صور\اللغة العربية 4 كتاب الطالب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32" b="49347"/>
          <a:stretch>
            <a:fillRect/>
          </a:stretch>
        </p:blipFill>
        <p:spPr bwMode="auto">
          <a:xfrm>
            <a:off x="23926" y="0"/>
            <a:ext cx="9120074" cy="6858000"/>
          </a:xfrm>
          <a:prstGeom prst="rect">
            <a:avLst/>
          </a:prstGeom>
          <a:noFill/>
        </p:spPr>
      </p:pic>
      <p:sp>
        <p:nvSpPr>
          <p:cNvPr id="5" name="نجمة ذات 8 نقاط 4"/>
          <p:cNvSpPr/>
          <p:nvPr/>
        </p:nvSpPr>
        <p:spPr>
          <a:xfrm>
            <a:off x="71406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15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2976" y="3500438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البحث في مصادر المعلومات: الكتب، الصحف، المجلات، الإنترنت، الإذاعة ، التلفاز 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142976" y="4143380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المقارنة - التقسيم – الترتيب - التصنيف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42976" y="4786322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تحديد (العناصر الفنية – الأفكار الرئيسة – التفصيلات الجزئية – الأسلوب ووسائل)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14414" y="5429264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استيفاء جميع الأفكار والجزئيات – تطبيق المقترحات – ترك التنقيح وجودة الأسلوب للمراجعة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00100" y="6150114"/>
            <a:ext cx="5072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التأكد من (منطقية تسلسل الأفكار – قوة التأثير – جمال الأسلوب – الكتابة في فقرات – صحة اللغة – تصحيح الأخطاء الإملائية)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4 المستوى الرابع\كتاب الطالب صور\اللغة العربية 4 كتاب الطالب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308"/>
          <a:stretch>
            <a:fillRect/>
          </a:stretch>
        </p:blipFill>
        <p:spPr bwMode="auto">
          <a:xfrm>
            <a:off x="-48676" y="0"/>
            <a:ext cx="9192676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142976" y="2071678"/>
            <a:ext cx="4786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واضحة الدلالة(في الكتابة العلمية) – قوية ومعبرة (في الكتابة الأدبية)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2643182"/>
            <a:ext cx="4786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النحوية -  اللغوية - الإملائية</a:t>
            </a:r>
            <a:endParaRPr lang="ar-SA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142976" y="3214686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التنويع في الأساليب – الصور المبتكرة – صحة الاستدلال وقوة البرهان – صدق العاطفة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2976" y="3987233"/>
            <a:ext cx="47863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قصيرة – مشوقة – تمهد للموضوع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42976" y="4620292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الأفكار متكاملة – بينها تسلسل منطقي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5214950"/>
            <a:ext cx="5000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تحتوي على: تلخيص، توصية، رأي نهائي</a:t>
            </a:r>
            <a:endParaRPr lang="ar-SA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اللغة العربية المرحلة الثانوية\4 المستوى الرابع\كتاب الطالب صور\اللغة العربية 4 كتاب الطالب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0" y="-24"/>
            <a:ext cx="9143999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71406" y="0"/>
            <a:ext cx="1071570" cy="1000108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16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2857496"/>
            <a:ext cx="50006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الموضوعية، الخلو من العاطفة، التنظيم والتسلسل المنطقي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اللغة العربية المرحلة الثانوية\4 المستوى الرابع\كتاب الطالب صور\اللغة العربية 4 كتاب الطالب_018.jpg"/>
          <p:cNvPicPr>
            <a:picLocks noChangeAspect="1" noChangeArrowheads="1"/>
          </p:cNvPicPr>
          <p:nvPr/>
        </p:nvPicPr>
        <p:blipFill>
          <a:blip r:embed="rId2"/>
          <a:srcRect t="51979"/>
          <a:stretch>
            <a:fillRect/>
          </a:stretch>
        </p:blipFill>
        <p:spPr bwMode="auto">
          <a:xfrm>
            <a:off x="-59099" y="0"/>
            <a:ext cx="92031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143108" y="2857496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قال تعالى: «وقضى ربك ألا تعبدوا إلا إياه وبالوالدين إحسانا»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71538" y="2786058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قرآن كريم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دليل نقلي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14546" y="3429000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التحريات والأدلة الجنائية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071538" y="3364056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البحث والاستقصاء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14546" y="4429132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ثباتهم معه في الشدائد وحرصهم على نشر دينه </a:t>
            </a:r>
            <a:r>
              <a:rPr lang="ar-SA" b="1" dirty="0" err="1" smtClean="0">
                <a:solidFill>
                  <a:srgbClr val="0000FF"/>
                </a:solidFill>
              </a:rPr>
              <a:t>واتباع</a:t>
            </a:r>
            <a:r>
              <a:rPr lang="ar-SA" b="1" dirty="0" smtClean="0">
                <a:solidFill>
                  <a:srgbClr val="0000FF"/>
                </a:solidFill>
              </a:rPr>
              <a:t> سنته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4429132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الأحاديث والآثار</a:t>
            </a:r>
          </a:p>
          <a:p>
            <a:pPr algn="ctr"/>
            <a:r>
              <a:rPr lang="ar-SA" b="1" dirty="0" smtClean="0"/>
              <a:t>دليل نقلي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3108" y="4997247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ما يترتب عليه من أضرار وتعطيل للمصالح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28662" y="492919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</a:rPr>
              <a:t>التجربة </a:t>
            </a:r>
          </a:p>
          <a:p>
            <a:pPr algn="ctr"/>
            <a:r>
              <a:rPr lang="ar-SA" b="1" dirty="0" smtClean="0">
                <a:solidFill>
                  <a:srgbClr val="0000FF"/>
                </a:solidFill>
              </a:rPr>
              <a:t>والاستنتاج</a:t>
            </a:r>
            <a:endParaRPr lang="ar-S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اللغة العربية المرحلة الثانوية\4 المستوى الرابع\كتاب الطالب صور\اللغة العربية 4 كتاب الطالب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4105"/>
          <a:stretch>
            <a:fillRect/>
          </a:stretch>
        </p:blipFill>
        <p:spPr bwMode="auto">
          <a:xfrm>
            <a:off x="0" y="0"/>
            <a:ext cx="9166615" cy="6786587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نجمة ذات 8 نقاط 3"/>
          <p:cNvSpPr/>
          <p:nvPr/>
        </p:nvSpPr>
        <p:spPr>
          <a:xfrm>
            <a:off x="71406" y="-24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17</a:t>
            </a:r>
            <a:endParaRPr lang="ar-SA" sz="2400" b="1" dirty="0"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</TotalTime>
  <Words>271</Words>
  <Application>Microsoft Office PowerPoint</Application>
  <PresentationFormat>عرض على الشاشة (3:4)‏</PresentationFormat>
  <Paragraphs>40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موازنة</vt:lpstr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5</cp:revision>
  <dcterms:created xsi:type="dcterms:W3CDTF">2016-01-21T03:52:33Z</dcterms:created>
  <dcterms:modified xsi:type="dcterms:W3CDTF">2016-01-24T04:14:17Z</dcterms:modified>
</cp:coreProperties>
</file>