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340" r:id="rId2"/>
    <p:sldId id="341" r:id="rId3"/>
    <p:sldId id="365" r:id="rId4"/>
    <p:sldId id="366" r:id="rId5"/>
    <p:sldId id="367" r:id="rId6"/>
    <p:sldId id="362" r:id="rId7"/>
    <p:sldId id="368" r:id="rId8"/>
    <p:sldId id="370" r:id="rId9"/>
    <p:sldId id="369" r:id="rId10"/>
    <p:sldId id="363" r:id="rId11"/>
    <p:sldId id="342" r:id="rId12"/>
    <p:sldId id="372" r:id="rId13"/>
    <p:sldId id="371" r:id="rId14"/>
    <p:sldId id="361" r:id="rId15"/>
    <p:sldId id="329" r:id="rId16"/>
    <p:sldId id="373" r:id="rId17"/>
    <p:sldId id="348" r:id="rId18"/>
    <p:sldId id="374" r:id="rId19"/>
    <p:sldId id="376" r:id="rId20"/>
    <p:sldId id="377" r:id="rId21"/>
    <p:sldId id="378" r:id="rId22"/>
    <p:sldId id="379" r:id="rId23"/>
    <p:sldId id="332" r:id="rId24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91B"/>
    <a:srgbClr val="FF33CC"/>
    <a:srgbClr val="FFFFCC"/>
    <a:srgbClr val="CD0938"/>
    <a:srgbClr val="800000"/>
    <a:srgbClr val="CC3300"/>
    <a:srgbClr val="33CCFF"/>
    <a:srgbClr val="333399"/>
    <a:srgbClr val="5F5F5F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 autoAdjust="0"/>
    <p:restoredTop sz="9459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BB6FD-3817-4426-9D87-EAFB04105F0D}" type="doc">
      <dgm:prSet loTypeId="urn:microsoft.com/office/officeart/2005/8/layout/radial1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6998ADF8-F26F-4EF5-8933-A656C60EA6E7}">
      <dgm:prSet phldrT="[نص]"/>
      <dgm:spPr/>
      <dgm:t>
        <a:bodyPr/>
        <a:lstStyle/>
        <a:p>
          <a:pPr rtl="1"/>
          <a:r>
            <a:rPr lang="ar-SA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Aladdin Regular" pitchFamily="2" charset="-78"/>
            </a:rPr>
            <a:t>مكونات نظم المعلومات</a:t>
          </a:r>
          <a:endParaRPr lang="ar-SA" b="1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cs typeface="AGA Aladdin Regular" pitchFamily="2" charset="-78"/>
          </a:endParaRPr>
        </a:p>
      </dgm:t>
    </dgm:pt>
    <dgm:pt modelId="{43B84A3D-2FA6-4C8D-98E8-507A6FE45507}" type="parTrans" cxnId="{73B0EEBA-D33D-4829-8CE9-DB984B8E2CF5}">
      <dgm:prSet/>
      <dgm:spPr/>
      <dgm:t>
        <a:bodyPr/>
        <a:lstStyle/>
        <a:p>
          <a:pPr rtl="1"/>
          <a:endParaRPr lang="ar-SA"/>
        </a:p>
      </dgm:t>
    </dgm:pt>
    <dgm:pt modelId="{A4BB82A0-A215-4087-AE9E-C9F4371902C0}" type="sibTrans" cxnId="{73B0EEBA-D33D-4829-8CE9-DB984B8E2CF5}">
      <dgm:prSet/>
      <dgm:spPr/>
      <dgm:t>
        <a:bodyPr/>
        <a:lstStyle/>
        <a:p>
          <a:pPr rtl="1"/>
          <a:endParaRPr lang="ar-SA"/>
        </a:p>
      </dgm:t>
    </dgm:pt>
    <dgm:pt modelId="{A379D679-49E0-4AC3-8560-3E25133D7092}">
      <dgm:prSet phldrT="[نص]" custT="1"/>
      <dgm:spPr/>
      <dgm:t>
        <a:bodyPr/>
        <a:lstStyle/>
        <a:p>
          <a:pPr rtl="1"/>
          <a:r>
            <a:rPr lang="ar-SA" sz="3200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المنظمــــــة</a:t>
          </a:r>
          <a:endParaRPr lang="ar-SA" sz="3200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cs typeface="AL-Mohanad Bold" pitchFamily="2" charset="-78"/>
          </a:endParaRPr>
        </a:p>
      </dgm:t>
    </dgm:pt>
    <dgm:pt modelId="{4D8F8189-026F-44A6-884A-246029833C1F}" type="parTrans" cxnId="{5427BCB1-A6F5-4CDF-9D8F-80BE09E870B3}">
      <dgm:prSet/>
      <dgm:spPr/>
      <dgm:t>
        <a:bodyPr/>
        <a:lstStyle/>
        <a:p>
          <a:pPr rtl="1"/>
          <a:endParaRPr lang="ar-SA"/>
        </a:p>
      </dgm:t>
    </dgm:pt>
    <dgm:pt modelId="{F46B6CF8-77E7-44DF-9CE9-976CB3072283}" type="sibTrans" cxnId="{5427BCB1-A6F5-4CDF-9D8F-80BE09E870B3}">
      <dgm:prSet/>
      <dgm:spPr/>
      <dgm:t>
        <a:bodyPr/>
        <a:lstStyle/>
        <a:p>
          <a:pPr rtl="1"/>
          <a:endParaRPr lang="ar-SA"/>
        </a:p>
      </dgm:t>
    </dgm:pt>
    <dgm:pt modelId="{7AB2F07E-F618-4BFB-B4B7-D7954F57D359}">
      <dgm:prSet phldrT="[نص]" custT="1"/>
      <dgm:spPr/>
      <dgm:t>
        <a:bodyPr/>
        <a:lstStyle/>
        <a:p>
          <a:pPr rtl="1">
            <a:lnSpc>
              <a:spcPct val="80000"/>
            </a:lnSpc>
          </a:pPr>
          <a:r>
            <a:rPr lang="ar-SA" sz="2800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القوى والعناصر البشرية </a:t>
          </a:r>
          <a:endParaRPr lang="ar-SA" sz="2800" b="1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cs typeface="AL-Mohanad Bold" pitchFamily="2" charset="-78"/>
          </a:endParaRPr>
        </a:p>
      </dgm:t>
    </dgm:pt>
    <dgm:pt modelId="{38B36FBC-C606-402A-902E-989343DC33D1}" type="parTrans" cxnId="{836E878A-1348-4695-BFD2-8AF64AD9D444}">
      <dgm:prSet/>
      <dgm:spPr/>
      <dgm:t>
        <a:bodyPr/>
        <a:lstStyle/>
        <a:p>
          <a:pPr rtl="1"/>
          <a:endParaRPr lang="ar-SA"/>
        </a:p>
      </dgm:t>
    </dgm:pt>
    <dgm:pt modelId="{7ABE8659-18BA-4778-8507-3C8002739157}" type="sibTrans" cxnId="{836E878A-1348-4695-BFD2-8AF64AD9D444}">
      <dgm:prSet/>
      <dgm:spPr/>
      <dgm:t>
        <a:bodyPr/>
        <a:lstStyle/>
        <a:p>
          <a:pPr rtl="1"/>
          <a:endParaRPr lang="ar-SA"/>
        </a:p>
      </dgm:t>
    </dgm:pt>
    <dgm:pt modelId="{97AD6FB7-3B49-411D-B195-1BC0A38D3BD1}">
      <dgm:prSet/>
      <dgm:spPr/>
      <dgm:t>
        <a:bodyPr/>
        <a:lstStyle/>
        <a:p>
          <a:pPr rtl="1"/>
          <a:r>
            <a:rPr lang="ar-SA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التكنولوجيا المستخدمة</a:t>
          </a:r>
          <a:endParaRPr lang="ar-SA" b="1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cs typeface="AL-Mohanad Bold" pitchFamily="2" charset="-78"/>
          </a:endParaRPr>
        </a:p>
      </dgm:t>
    </dgm:pt>
    <dgm:pt modelId="{E528155D-CEA3-4FDE-AA9F-678359E64A5C}" type="parTrans" cxnId="{A25424AE-04FA-46AC-9F71-7267AA88027E}">
      <dgm:prSet/>
      <dgm:spPr/>
      <dgm:t>
        <a:bodyPr/>
        <a:lstStyle/>
        <a:p>
          <a:pPr rtl="1"/>
          <a:endParaRPr lang="ar-SA"/>
        </a:p>
      </dgm:t>
    </dgm:pt>
    <dgm:pt modelId="{E0F90F94-3C6C-49BF-AD9E-E17E7C1B09B3}" type="sibTrans" cxnId="{A25424AE-04FA-46AC-9F71-7267AA88027E}">
      <dgm:prSet/>
      <dgm:spPr/>
      <dgm:t>
        <a:bodyPr/>
        <a:lstStyle/>
        <a:p>
          <a:pPr rtl="1"/>
          <a:endParaRPr lang="ar-SA"/>
        </a:p>
      </dgm:t>
    </dgm:pt>
    <dgm:pt modelId="{FED3A979-634E-4F94-BC6C-CFBF56CD6F88}">
      <dgm:prSet/>
      <dgm:spPr/>
      <dgm:t>
        <a:bodyPr/>
        <a:lstStyle/>
        <a:p>
          <a:pPr rtl="1"/>
          <a:r>
            <a:rPr lang="ar-SA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البيانات والمعلومات</a:t>
          </a:r>
          <a:endParaRPr lang="ar-SA" b="1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cs typeface="AL-Mohanad Bold" pitchFamily="2" charset="-78"/>
          </a:endParaRPr>
        </a:p>
      </dgm:t>
    </dgm:pt>
    <dgm:pt modelId="{1313D39C-51FE-4A31-8BF0-277C3BF7C519}" type="parTrans" cxnId="{445F8156-B725-41CB-81D6-CABDF659F315}">
      <dgm:prSet/>
      <dgm:spPr/>
      <dgm:t>
        <a:bodyPr/>
        <a:lstStyle/>
        <a:p>
          <a:pPr rtl="1"/>
          <a:endParaRPr lang="ar-SA"/>
        </a:p>
      </dgm:t>
    </dgm:pt>
    <dgm:pt modelId="{C692533A-EE27-4D41-ABCB-60521CE5B868}" type="sibTrans" cxnId="{445F8156-B725-41CB-81D6-CABDF659F315}">
      <dgm:prSet/>
      <dgm:spPr/>
      <dgm:t>
        <a:bodyPr/>
        <a:lstStyle/>
        <a:p>
          <a:pPr rtl="1"/>
          <a:endParaRPr lang="ar-SA"/>
        </a:p>
      </dgm:t>
    </dgm:pt>
    <dgm:pt modelId="{DCF0CCDE-25A1-4197-A598-4266DCF593D5}" type="pres">
      <dgm:prSet presAssocID="{B2DBB6FD-3817-4426-9D87-EAFB04105F0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3BF8EBC-C4B6-473D-9D07-385053A5FCEB}" type="pres">
      <dgm:prSet presAssocID="{6998ADF8-F26F-4EF5-8933-A656C60EA6E7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E2CEEE88-5A48-447D-A5B7-02795C0A099A}" type="pres">
      <dgm:prSet presAssocID="{4D8F8189-026F-44A6-884A-246029833C1F}" presName="Name9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60D6531F-8481-4035-B537-6759FED9CCA7}" type="pres">
      <dgm:prSet presAssocID="{4D8F8189-026F-44A6-884A-246029833C1F}" presName="connTx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437C5366-A225-40BC-957F-E602BFDFC947}" type="pres">
      <dgm:prSet presAssocID="{A379D679-49E0-4AC3-8560-3E25133D70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941C88-2C4A-4D28-8A85-026D0C929B0A}" type="pres">
      <dgm:prSet presAssocID="{38B36FBC-C606-402A-902E-989343DC33D1}" presName="Name9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59853C67-678B-4E47-A488-A3B57374C1E4}" type="pres">
      <dgm:prSet presAssocID="{38B36FBC-C606-402A-902E-989343DC33D1}" presName="connTx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F5A89A10-FA5B-4057-A97A-82F35CC27551}" type="pres">
      <dgm:prSet presAssocID="{7AB2F07E-F618-4BFB-B4B7-D7954F57D3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E0411DB-FFD5-47F2-98ED-7D665569D938}" type="pres">
      <dgm:prSet presAssocID="{E528155D-CEA3-4FDE-AA9F-678359E64A5C}" presName="Name9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9CD52763-E021-4947-A966-DB36E5C52B8F}" type="pres">
      <dgm:prSet presAssocID="{E528155D-CEA3-4FDE-AA9F-678359E64A5C}" presName="connTx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3EC6498C-2A48-47A4-8D09-CB540E6F06F9}" type="pres">
      <dgm:prSet presAssocID="{97AD6FB7-3B49-411D-B195-1BC0A38D3B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2F47A7-037A-4BF1-8AE0-D069E7542FA7}" type="pres">
      <dgm:prSet presAssocID="{1313D39C-51FE-4A31-8BF0-277C3BF7C519}" presName="Name9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9E794A0D-F71D-4386-BADA-447969574AC9}" type="pres">
      <dgm:prSet presAssocID="{1313D39C-51FE-4A31-8BF0-277C3BF7C519}" presName="connTx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E73F2A9D-F25F-4813-BBA8-B39E99573DBA}" type="pres">
      <dgm:prSet presAssocID="{FED3A979-634E-4F94-BC6C-CFBF56CD6F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427BCB1-A6F5-4CDF-9D8F-80BE09E870B3}" srcId="{6998ADF8-F26F-4EF5-8933-A656C60EA6E7}" destId="{A379D679-49E0-4AC3-8560-3E25133D7092}" srcOrd="0" destOrd="0" parTransId="{4D8F8189-026F-44A6-884A-246029833C1F}" sibTransId="{F46B6CF8-77E7-44DF-9CE9-976CB3072283}"/>
    <dgm:cxn modelId="{A25424AE-04FA-46AC-9F71-7267AA88027E}" srcId="{6998ADF8-F26F-4EF5-8933-A656C60EA6E7}" destId="{97AD6FB7-3B49-411D-B195-1BC0A38D3BD1}" srcOrd="2" destOrd="0" parTransId="{E528155D-CEA3-4FDE-AA9F-678359E64A5C}" sibTransId="{E0F90F94-3C6C-49BF-AD9E-E17E7C1B09B3}"/>
    <dgm:cxn modelId="{CD344301-B00E-49A4-9BD4-1A89B37BB819}" type="presOf" srcId="{1313D39C-51FE-4A31-8BF0-277C3BF7C519}" destId="{8E2F47A7-037A-4BF1-8AE0-D069E7542FA7}" srcOrd="0" destOrd="0" presId="urn:microsoft.com/office/officeart/2005/8/layout/radial1"/>
    <dgm:cxn modelId="{9A8602F1-A80F-4728-B8B6-679AD6E2A14B}" type="presOf" srcId="{A379D679-49E0-4AC3-8560-3E25133D7092}" destId="{437C5366-A225-40BC-957F-E602BFDFC947}" srcOrd="0" destOrd="0" presId="urn:microsoft.com/office/officeart/2005/8/layout/radial1"/>
    <dgm:cxn modelId="{17F59D66-FF04-4AE3-99B1-AC73571B0BD7}" type="presOf" srcId="{4D8F8189-026F-44A6-884A-246029833C1F}" destId="{60D6531F-8481-4035-B537-6759FED9CCA7}" srcOrd="1" destOrd="0" presId="urn:microsoft.com/office/officeart/2005/8/layout/radial1"/>
    <dgm:cxn modelId="{AA70B782-B2C1-45AF-9F7C-9AFFDFDEB0FD}" type="presOf" srcId="{97AD6FB7-3B49-411D-B195-1BC0A38D3BD1}" destId="{3EC6498C-2A48-47A4-8D09-CB540E6F06F9}" srcOrd="0" destOrd="0" presId="urn:microsoft.com/office/officeart/2005/8/layout/radial1"/>
    <dgm:cxn modelId="{845EB58C-593C-450E-A1CE-C6A8525E53EF}" type="presOf" srcId="{FED3A979-634E-4F94-BC6C-CFBF56CD6F88}" destId="{E73F2A9D-F25F-4813-BBA8-B39E99573DBA}" srcOrd="0" destOrd="0" presId="urn:microsoft.com/office/officeart/2005/8/layout/radial1"/>
    <dgm:cxn modelId="{34EC079C-35CE-4C74-A80B-243FCA954EC4}" type="presOf" srcId="{38B36FBC-C606-402A-902E-989343DC33D1}" destId="{59853C67-678B-4E47-A488-A3B57374C1E4}" srcOrd="1" destOrd="0" presId="urn:microsoft.com/office/officeart/2005/8/layout/radial1"/>
    <dgm:cxn modelId="{01DC23F3-AFD9-46BD-B309-D77A45CB521E}" type="presOf" srcId="{B2DBB6FD-3817-4426-9D87-EAFB04105F0D}" destId="{DCF0CCDE-25A1-4197-A598-4266DCF593D5}" srcOrd="0" destOrd="0" presId="urn:microsoft.com/office/officeart/2005/8/layout/radial1"/>
    <dgm:cxn modelId="{2A3DE045-3ADE-4E75-A032-87D0D22899F5}" type="presOf" srcId="{1313D39C-51FE-4A31-8BF0-277C3BF7C519}" destId="{9E794A0D-F71D-4386-BADA-447969574AC9}" srcOrd="1" destOrd="0" presId="urn:microsoft.com/office/officeart/2005/8/layout/radial1"/>
    <dgm:cxn modelId="{1071B685-B7DB-40DD-951A-4896D145E962}" type="presOf" srcId="{4D8F8189-026F-44A6-884A-246029833C1F}" destId="{E2CEEE88-5A48-447D-A5B7-02795C0A099A}" srcOrd="0" destOrd="0" presId="urn:microsoft.com/office/officeart/2005/8/layout/radial1"/>
    <dgm:cxn modelId="{9DC4410F-D6C6-4EF9-AAF1-18E30CEEE5BB}" type="presOf" srcId="{E528155D-CEA3-4FDE-AA9F-678359E64A5C}" destId="{3E0411DB-FFD5-47F2-98ED-7D665569D938}" srcOrd="0" destOrd="0" presId="urn:microsoft.com/office/officeart/2005/8/layout/radial1"/>
    <dgm:cxn modelId="{9CD9AEF8-5DB7-44D8-BC75-427AF32D2CA2}" type="presOf" srcId="{7AB2F07E-F618-4BFB-B4B7-D7954F57D359}" destId="{F5A89A10-FA5B-4057-A97A-82F35CC27551}" srcOrd="0" destOrd="0" presId="urn:microsoft.com/office/officeart/2005/8/layout/radial1"/>
    <dgm:cxn modelId="{CD389E68-B9DC-4E7D-999C-A6E7B52D0628}" type="presOf" srcId="{38B36FBC-C606-402A-902E-989343DC33D1}" destId="{2A941C88-2C4A-4D28-8A85-026D0C929B0A}" srcOrd="0" destOrd="0" presId="urn:microsoft.com/office/officeart/2005/8/layout/radial1"/>
    <dgm:cxn modelId="{836E878A-1348-4695-BFD2-8AF64AD9D444}" srcId="{6998ADF8-F26F-4EF5-8933-A656C60EA6E7}" destId="{7AB2F07E-F618-4BFB-B4B7-D7954F57D359}" srcOrd="1" destOrd="0" parTransId="{38B36FBC-C606-402A-902E-989343DC33D1}" sibTransId="{7ABE8659-18BA-4778-8507-3C8002739157}"/>
    <dgm:cxn modelId="{73B0EEBA-D33D-4829-8CE9-DB984B8E2CF5}" srcId="{B2DBB6FD-3817-4426-9D87-EAFB04105F0D}" destId="{6998ADF8-F26F-4EF5-8933-A656C60EA6E7}" srcOrd="0" destOrd="0" parTransId="{43B84A3D-2FA6-4C8D-98E8-507A6FE45507}" sibTransId="{A4BB82A0-A215-4087-AE9E-C9F4371902C0}"/>
    <dgm:cxn modelId="{445F8156-B725-41CB-81D6-CABDF659F315}" srcId="{6998ADF8-F26F-4EF5-8933-A656C60EA6E7}" destId="{FED3A979-634E-4F94-BC6C-CFBF56CD6F88}" srcOrd="3" destOrd="0" parTransId="{1313D39C-51FE-4A31-8BF0-277C3BF7C519}" sibTransId="{C692533A-EE27-4D41-ABCB-60521CE5B868}"/>
    <dgm:cxn modelId="{4B00F290-5FDF-4115-8EC0-B07EB7466215}" type="presOf" srcId="{6998ADF8-F26F-4EF5-8933-A656C60EA6E7}" destId="{53BF8EBC-C4B6-473D-9D07-385053A5FCEB}" srcOrd="0" destOrd="0" presId="urn:microsoft.com/office/officeart/2005/8/layout/radial1"/>
    <dgm:cxn modelId="{2E9BF0B5-6534-427D-B2E2-2F03869933FE}" type="presOf" srcId="{E528155D-CEA3-4FDE-AA9F-678359E64A5C}" destId="{9CD52763-E021-4947-A966-DB36E5C52B8F}" srcOrd="1" destOrd="0" presId="urn:microsoft.com/office/officeart/2005/8/layout/radial1"/>
    <dgm:cxn modelId="{51C78FDC-A0B5-424E-A3CB-C259E06BC429}" type="presParOf" srcId="{DCF0CCDE-25A1-4197-A598-4266DCF593D5}" destId="{53BF8EBC-C4B6-473D-9D07-385053A5FCEB}" srcOrd="0" destOrd="0" presId="urn:microsoft.com/office/officeart/2005/8/layout/radial1"/>
    <dgm:cxn modelId="{D9210A2D-625A-4D52-9776-BD8ED25AF578}" type="presParOf" srcId="{DCF0CCDE-25A1-4197-A598-4266DCF593D5}" destId="{E2CEEE88-5A48-447D-A5B7-02795C0A099A}" srcOrd="1" destOrd="0" presId="urn:microsoft.com/office/officeart/2005/8/layout/radial1"/>
    <dgm:cxn modelId="{33427037-48CF-4705-97A2-FBA239E537DD}" type="presParOf" srcId="{E2CEEE88-5A48-447D-A5B7-02795C0A099A}" destId="{60D6531F-8481-4035-B537-6759FED9CCA7}" srcOrd="0" destOrd="0" presId="urn:microsoft.com/office/officeart/2005/8/layout/radial1"/>
    <dgm:cxn modelId="{B4D9CB07-9834-4433-869B-A874FAE38202}" type="presParOf" srcId="{DCF0CCDE-25A1-4197-A598-4266DCF593D5}" destId="{437C5366-A225-40BC-957F-E602BFDFC947}" srcOrd="2" destOrd="0" presId="urn:microsoft.com/office/officeart/2005/8/layout/radial1"/>
    <dgm:cxn modelId="{27B9BF1C-F295-4AC6-AC11-75886F172C8E}" type="presParOf" srcId="{DCF0CCDE-25A1-4197-A598-4266DCF593D5}" destId="{2A941C88-2C4A-4D28-8A85-026D0C929B0A}" srcOrd="3" destOrd="0" presId="urn:microsoft.com/office/officeart/2005/8/layout/radial1"/>
    <dgm:cxn modelId="{352271F5-C016-4D60-8A85-1FF44C3E49F0}" type="presParOf" srcId="{2A941C88-2C4A-4D28-8A85-026D0C929B0A}" destId="{59853C67-678B-4E47-A488-A3B57374C1E4}" srcOrd="0" destOrd="0" presId="urn:microsoft.com/office/officeart/2005/8/layout/radial1"/>
    <dgm:cxn modelId="{356DAF09-DBA5-402C-A648-C2B19F63520C}" type="presParOf" srcId="{DCF0CCDE-25A1-4197-A598-4266DCF593D5}" destId="{F5A89A10-FA5B-4057-A97A-82F35CC27551}" srcOrd="4" destOrd="0" presId="urn:microsoft.com/office/officeart/2005/8/layout/radial1"/>
    <dgm:cxn modelId="{ABEFD090-A009-4530-9B37-C227188045DC}" type="presParOf" srcId="{DCF0CCDE-25A1-4197-A598-4266DCF593D5}" destId="{3E0411DB-FFD5-47F2-98ED-7D665569D938}" srcOrd="5" destOrd="0" presId="urn:microsoft.com/office/officeart/2005/8/layout/radial1"/>
    <dgm:cxn modelId="{89F734F0-D451-4364-B33C-73632E8383D0}" type="presParOf" srcId="{3E0411DB-FFD5-47F2-98ED-7D665569D938}" destId="{9CD52763-E021-4947-A966-DB36E5C52B8F}" srcOrd="0" destOrd="0" presId="urn:microsoft.com/office/officeart/2005/8/layout/radial1"/>
    <dgm:cxn modelId="{D7D07E30-2D8A-4170-8257-9528AF4B03E9}" type="presParOf" srcId="{DCF0CCDE-25A1-4197-A598-4266DCF593D5}" destId="{3EC6498C-2A48-47A4-8D09-CB540E6F06F9}" srcOrd="6" destOrd="0" presId="urn:microsoft.com/office/officeart/2005/8/layout/radial1"/>
    <dgm:cxn modelId="{62EADB24-A1A5-4B6C-B5B1-949473AEE53F}" type="presParOf" srcId="{DCF0CCDE-25A1-4197-A598-4266DCF593D5}" destId="{8E2F47A7-037A-4BF1-8AE0-D069E7542FA7}" srcOrd="7" destOrd="0" presId="urn:microsoft.com/office/officeart/2005/8/layout/radial1"/>
    <dgm:cxn modelId="{B8FE8DE6-D0F1-422F-914B-2CA3E296DDF2}" type="presParOf" srcId="{8E2F47A7-037A-4BF1-8AE0-D069E7542FA7}" destId="{9E794A0D-F71D-4386-BADA-447969574AC9}" srcOrd="0" destOrd="0" presId="urn:microsoft.com/office/officeart/2005/8/layout/radial1"/>
    <dgm:cxn modelId="{A5C240B4-07B6-4A96-9CF2-B9959211B2FF}" type="presParOf" srcId="{DCF0CCDE-25A1-4197-A598-4266DCF593D5}" destId="{E73F2A9D-F25F-4813-BBA8-B39E99573DB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BF8EBC-C4B6-473D-9D07-385053A5FCEB}">
      <dsp:nvSpPr>
        <dsp:cNvPr id="0" name=""/>
        <dsp:cNvSpPr/>
      </dsp:nvSpPr>
      <dsp:spPr>
        <a:xfrm>
          <a:off x="2706187" y="1878095"/>
          <a:ext cx="1428385" cy="14283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Aladdin Regular" pitchFamily="2" charset="-78"/>
            </a:rPr>
            <a:t>مكونات نظم المعلومات</a:t>
          </a:r>
          <a:endParaRPr lang="ar-SA" sz="2600" b="1" kern="1200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cs typeface="AGA Aladdin Regular" pitchFamily="2" charset="-78"/>
          </a:endParaRPr>
        </a:p>
      </dsp:txBody>
      <dsp:txXfrm>
        <a:off x="2706187" y="1878095"/>
        <a:ext cx="1428385" cy="1428385"/>
      </dsp:txXfrm>
    </dsp:sp>
    <dsp:sp modelId="{E2CEEE88-5A48-447D-A5B7-02795C0A099A}">
      <dsp:nvSpPr>
        <dsp:cNvPr id="0" name=""/>
        <dsp:cNvSpPr/>
      </dsp:nvSpPr>
      <dsp:spPr>
        <a:xfrm rot="16200000">
          <a:off x="3205132" y="1644055"/>
          <a:ext cx="430495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430495" y="187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6200000">
        <a:off x="3409617" y="1652085"/>
        <a:ext cx="21524" cy="21524"/>
      </dsp:txXfrm>
    </dsp:sp>
    <dsp:sp modelId="{437C5366-A225-40BC-957F-E602BFDFC947}">
      <dsp:nvSpPr>
        <dsp:cNvPr id="0" name=""/>
        <dsp:cNvSpPr/>
      </dsp:nvSpPr>
      <dsp:spPr>
        <a:xfrm>
          <a:off x="2706187" y="19214"/>
          <a:ext cx="1428385" cy="14283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المنظمــــــة</a:t>
          </a:r>
          <a:endParaRPr lang="ar-SA" sz="3200" kern="1200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cs typeface="AL-Mohanad Bold" pitchFamily="2" charset="-78"/>
          </a:endParaRPr>
        </a:p>
      </dsp:txBody>
      <dsp:txXfrm>
        <a:off x="2706187" y="19214"/>
        <a:ext cx="1428385" cy="1428385"/>
      </dsp:txXfrm>
    </dsp:sp>
    <dsp:sp modelId="{2A941C88-2C4A-4D28-8A85-026D0C929B0A}">
      <dsp:nvSpPr>
        <dsp:cNvPr id="0" name=""/>
        <dsp:cNvSpPr/>
      </dsp:nvSpPr>
      <dsp:spPr>
        <a:xfrm>
          <a:off x="4134572" y="2573495"/>
          <a:ext cx="430495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430495" y="187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4339057" y="2581525"/>
        <a:ext cx="21524" cy="21524"/>
      </dsp:txXfrm>
    </dsp:sp>
    <dsp:sp modelId="{F5A89A10-FA5B-4057-A97A-82F35CC27551}">
      <dsp:nvSpPr>
        <dsp:cNvPr id="0" name=""/>
        <dsp:cNvSpPr/>
      </dsp:nvSpPr>
      <dsp:spPr>
        <a:xfrm>
          <a:off x="4565067" y="1878095"/>
          <a:ext cx="1428385" cy="1428385"/>
        </a:xfrm>
        <a:prstGeom prst="ellipse">
          <a:avLst/>
        </a:prstGeom>
        <a:solidFill>
          <a:schemeClr val="accent5">
            <a:hueOff val="3961231"/>
            <a:satOff val="-20173"/>
            <a:lumOff val="372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القوى والعناصر البشرية </a:t>
          </a:r>
          <a:endParaRPr lang="ar-SA" sz="2800" b="1" kern="1200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cs typeface="AL-Mohanad Bold" pitchFamily="2" charset="-78"/>
          </a:endParaRPr>
        </a:p>
      </dsp:txBody>
      <dsp:txXfrm>
        <a:off x="4565067" y="1878095"/>
        <a:ext cx="1428385" cy="1428385"/>
      </dsp:txXfrm>
    </dsp:sp>
    <dsp:sp modelId="{3E0411DB-FFD5-47F2-98ED-7D665569D938}">
      <dsp:nvSpPr>
        <dsp:cNvPr id="0" name=""/>
        <dsp:cNvSpPr/>
      </dsp:nvSpPr>
      <dsp:spPr>
        <a:xfrm rot="5400000">
          <a:off x="3205132" y="3502935"/>
          <a:ext cx="430495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430495" y="187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5400000">
        <a:off x="3409617" y="3510965"/>
        <a:ext cx="21524" cy="21524"/>
      </dsp:txXfrm>
    </dsp:sp>
    <dsp:sp modelId="{3EC6498C-2A48-47A4-8D09-CB540E6F06F9}">
      <dsp:nvSpPr>
        <dsp:cNvPr id="0" name=""/>
        <dsp:cNvSpPr/>
      </dsp:nvSpPr>
      <dsp:spPr>
        <a:xfrm>
          <a:off x="2706187" y="3736975"/>
          <a:ext cx="1428385" cy="1428385"/>
        </a:xfrm>
        <a:prstGeom prst="ellipse">
          <a:avLst/>
        </a:prstGeom>
        <a:solidFill>
          <a:schemeClr val="accent5">
            <a:hueOff val="7922463"/>
            <a:satOff val="-40347"/>
            <a:lumOff val="745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التكنولوجيا المستخدمة</a:t>
          </a:r>
          <a:endParaRPr lang="ar-SA" sz="2800" b="1" kern="1200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cs typeface="AL-Mohanad Bold" pitchFamily="2" charset="-78"/>
          </a:endParaRPr>
        </a:p>
      </dsp:txBody>
      <dsp:txXfrm>
        <a:off x="2706187" y="3736975"/>
        <a:ext cx="1428385" cy="1428385"/>
      </dsp:txXfrm>
    </dsp:sp>
    <dsp:sp modelId="{8E2F47A7-037A-4BF1-8AE0-D069E7542FA7}">
      <dsp:nvSpPr>
        <dsp:cNvPr id="0" name=""/>
        <dsp:cNvSpPr/>
      </dsp:nvSpPr>
      <dsp:spPr>
        <a:xfrm rot="10800000">
          <a:off x="2275692" y="2573495"/>
          <a:ext cx="430495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430495" y="187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2480177" y="2581525"/>
        <a:ext cx="21524" cy="21524"/>
      </dsp:txXfrm>
    </dsp:sp>
    <dsp:sp modelId="{E73F2A9D-F25F-4813-BBA8-B39E99573DBA}">
      <dsp:nvSpPr>
        <dsp:cNvPr id="0" name=""/>
        <dsp:cNvSpPr/>
      </dsp:nvSpPr>
      <dsp:spPr>
        <a:xfrm>
          <a:off x="847306" y="1878095"/>
          <a:ext cx="1428385" cy="1428385"/>
        </a:xfrm>
        <a:prstGeom prst="ellipse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البيانات والمعلومات</a:t>
          </a:r>
          <a:endParaRPr lang="ar-SA" sz="2800" b="1" kern="1200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cs typeface="AL-Mohanad Bold" pitchFamily="2" charset="-78"/>
          </a:endParaRPr>
        </a:p>
      </dsp:txBody>
      <dsp:txXfrm>
        <a:off x="847306" y="1878095"/>
        <a:ext cx="1428385" cy="1428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E5C31F-8D0F-42B1-BEEF-CFD0805550FB}" type="datetimeFigureOut">
              <a:rPr lang="ar-SA" smtClean="0"/>
              <a:pPr/>
              <a:t>13/04/37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2A991F-4B84-4884-A689-04E13592E4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docid=ARpsbK6EWSSb1M&amp;tbnid=NRg1bAiWQfVIFM:&amp;ved=0CAUQjRw&amp;url=http://www.tvtc.gov.sa/Arabic/Departments/Departments/etcc/AllDepartments/etc/Pages/support.aspx&amp;ei=VatmUv2QBsqotAbJzIDwDg&amp;psig=AFQjCNH9DJuiZtnH1jUoZtvgIm8_YXfa_A&amp;ust=1382546618748967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85727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ar-SA" sz="6600" dirty="0" smtClean="0">
                <a:solidFill>
                  <a:srgbClr val="002060"/>
                </a:solidFill>
                <a:cs typeface="Akhbar MT" pitchFamily="2" charset="-78"/>
              </a:rPr>
              <a:t>بسم الله الرحمن الرحيم</a:t>
            </a:r>
            <a:endParaRPr lang="ar-SA" sz="6600" dirty="0">
              <a:solidFill>
                <a:srgbClr val="002060"/>
              </a:solidFill>
              <a:cs typeface="Akhbar MT" pitchFamily="2" charset="-78"/>
            </a:endParaRPr>
          </a:p>
        </p:txBody>
      </p:sp>
      <p:pic>
        <p:nvPicPr>
          <p:cNvPr id="11267" name="صورة 7" descr="c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79613"/>
            <a:ext cx="8477247" cy="4135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8" name="مربع نص 9"/>
          <p:cNvSpPr txBox="1">
            <a:spLocks noChangeArrowheads="1"/>
          </p:cNvSpPr>
          <p:nvPr/>
        </p:nvSpPr>
        <p:spPr bwMode="auto">
          <a:xfrm>
            <a:off x="1142976" y="5214950"/>
            <a:ext cx="7715304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ar-SA" sz="4000" dirty="0">
                <a:solidFill>
                  <a:schemeClr val="bg1"/>
                </a:solidFill>
              </a:rPr>
              <a:t>             </a:t>
            </a:r>
            <a:r>
              <a:rPr lang="ar-SA" sz="4000" dirty="0">
                <a:solidFill>
                  <a:srgbClr val="002060"/>
                </a:solidFill>
              </a:rPr>
              <a:t>كُن ذا أثَر وأَسعِد </a:t>
            </a:r>
            <a:r>
              <a:rPr lang="ar-SA" sz="4000" dirty="0">
                <a:solidFill>
                  <a:srgbClr val="FF0066"/>
                </a:solidFill>
              </a:rPr>
              <a:t>تُسعَد </a:t>
            </a:r>
            <a:r>
              <a:rPr lang="ar-SA" sz="4000" dirty="0">
                <a:solidFill>
                  <a:srgbClr val="002060"/>
                </a:solidFill>
              </a:rPr>
              <a:t>,, = )</a:t>
            </a:r>
          </a:p>
        </p:txBody>
      </p:sp>
      <p:pic>
        <p:nvPicPr>
          <p:cNvPr id="5" name="صورة 4" descr="TuV3Aot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16573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17708" r="1566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 descr="a699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76400"/>
            <a:ext cx="2590799" cy="162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الكلمات الموجودة أمامك قومي برسم بياني يمثل كيفية عمل </a:t>
            </a:r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نظم </a:t>
            </a:r>
            <a:r>
              <a:rPr lang="ar-SA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المعلومات ؟</a:t>
            </a:r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+1/2 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لأفضل إجابة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0" y="3810000"/>
            <a:ext cx="91440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مخرجات 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تغذية </a:t>
            </a:r>
            <a:r>
              <a:rPr lang="ar-S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راجعة 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ar-S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معلومات  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ar-S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بيانات  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ar-S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معالجة 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ar-S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مدخلات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الكلمات الموجودة أمامك قومي برسم بياني يمثل كيفية عمل </a:t>
            </a:r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نظم </a:t>
            </a:r>
            <a:r>
              <a:rPr lang="ar-SA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المعلومات ؟</a:t>
            </a:r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+1/2 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لأفضل إجابة</a:t>
            </a:r>
          </a:p>
        </p:txBody>
      </p:sp>
      <p:pic>
        <p:nvPicPr>
          <p:cNvPr id="4" name="صورة 3" descr="1024px-ShemaSystemArab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3340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وتسمى هذه </a:t>
            </a:r>
            <a:r>
              <a:rPr lang="ar-SA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العملية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دورة حياة النظام</a:t>
            </a:r>
            <a:endParaRPr lang="ar-SA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بناءً على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مادرستيه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سابقاً وبالتعاون مع زميلاتك قومي بتوقع المصطلح المناسب امام التعريفات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التالية :</a:t>
            </a:r>
            <a:endParaRPr lang="ar-S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828800" y="1447800"/>
            <a:ext cx="7162800" cy="489364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/>
              <a:t>هي الشكل المادي التي تمثل به الحقائق </a:t>
            </a:r>
            <a:r>
              <a:rPr lang="ar-SA" sz="2400" b="1" dirty="0" err="1" smtClean="0"/>
              <a:t>والمعارف .</a:t>
            </a:r>
            <a:endParaRPr lang="ar-SA" sz="2400" b="1" dirty="0" smtClean="0"/>
          </a:p>
          <a:p>
            <a:endParaRPr lang="ar-SA" sz="2400" b="1" dirty="0" smtClean="0"/>
          </a:p>
          <a:p>
            <a:r>
              <a:rPr lang="ar-SA" sz="2400" b="1" dirty="0" smtClean="0"/>
              <a:t>العمليات التي تتم على البيانات لتحولها الى </a:t>
            </a:r>
            <a:r>
              <a:rPr lang="ar-SA" sz="2400" b="1" dirty="0" err="1" smtClean="0"/>
              <a:t>معلومات .</a:t>
            </a:r>
            <a:endParaRPr lang="ar-SA" sz="2400" b="1" dirty="0" smtClean="0"/>
          </a:p>
          <a:p>
            <a:endParaRPr lang="ar-SA" sz="2400" b="1" dirty="0" smtClean="0"/>
          </a:p>
          <a:p>
            <a:r>
              <a:rPr lang="ar-SA" sz="2400" b="1" dirty="0" smtClean="0"/>
              <a:t>الحقائق والمفاهيم والمعارف التي تؤدي الى اتخا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</a:t>
            </a:r>
            <a:r>
              <a:rPr lang="ar-SA" sz="2400" b="1" dirty="0" smtClean="0"/>
              <a:t> قرار او سلوك والتي مصدرها بيانات تتم معالجتها وتحويلها الى هيئة قابلة </a:t>
            </a:r>
            <a:r>
              <a:rPr lang="ar-SA" sz="2400" b="1" dirty="0" err="1" smtClean="0"/>
              <a:t>للفهم .</a:t>
            </a:r>
            <a:endParaRPr lang="ar-SA" sz="2400" b="1" dirty="0" smtClean="0"/>
          </a:p>
          <a:p>
            <a:endParaRPr lang="ar-SA" sz="2400" b="1" dirty="0" smtClean="0"/>
          </a:p>
          <a:p>
            <a:r>
              <a:rPr lang="ar-SA" sz="2400" b="1" dirty="0" smtClean="0"/>
              <a:t>مجموعة من المكونات التي تتفاعل فيما بينها لتحقيق اهداف معينة وفق قواعد </a:t>
            </a:r>
            <a:r>
              <a:rPr lang="ar-SA" sz="2400" b="1" dirty="0" err="1" smtClean="0"/>
              <a:t>محددة .</a:t>
            </a:r>
            <a:endParaRPr lang="ar-SA" sz="2400" b="1" dirty="0" smtClean="0"/>
          </a:p>
          <a:p>
            <a:pPr algn="r"/>
            <a:endParaRPr lang="ar-SA" sz="2400" b="1" dirty="0" smtClean="0"/>
          </a:p>
          <a:p>
            <a:pPr algn="r"/>
            <a:r>
              <a:rPr lang="ar-SA" sz="2400" b="1" dirty="0" smtClean="0"/>
              <a:t>مجموعة من المكونات التي تتفاعل فيما بينها لجمع ومعالجة وتخزين البيانات وتحليلها وتنظيمها والتحكم بها بهدف عرض المعلومات او اتخاذ اجراء او دعم القرار في المنظمة وفق قواعد </a:t>
            </a:r>
            <a:r>
              <a:rPr lang="ar-SA" sz="2400" b="1" dirty="0" err="1" smtClean="0"/>
              <a:t>محددة .</a:t>
            </a:r>
            <a:endParaRPr lang="ar-SA" sz="2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0" y="1447800"/>
            <a:ext cx="1752600" cy="5324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 err="1" smtClean="0"/>
              <a:t>......................</a:t>
            </a:r>
            <a:endParaRPr lang="ar-SA" sz="2000" b="1" dirty="0" smtClean="0"/>
          </a:p>
          <a:p>
            <a:endParaRPr lang="ar-SA" sz="2000" b="1" dirty="0" smtClean="0"/>
          </a:p>
          <a:p>
            <a:r>
              <a:rPr lang="ar-SA" sz="2000" b="1" dirty="0" err="1" smtClean="0"/>
              <a:t>......................</a:t>
            </a:r>
            <a:endParaRPr lang="ar-SA" sz="2000" b="1" dirty="0" smtClean="0"/>
          </a:p>
          <a:p>
            <a:endParaRPr lang="ar-SA" sz="2000" b="1" dirty="0" smtClean="0"/>
          </a:p>
          <a:p>
            <a:endParaRPr lang="ar-SA" sz="2000" b="1" dirty="0" smtClean="0"/>
          </a:p>
          <a:p>
            <a:endParaRPr lang="ar-SA" sz="2000" b="1" dirty="0" smtClean="0"/>
          </a:p>
          <a:p>
            <a:r>
              <a:rPr lang="ar-SA" sz="2000" b="1" dirty="0" err="1" smtClean="0"/>
              <a:t>......................</a:t>
            </a:r>
            <a:endParaRPr lang="ar-SA" sz="2000" b="1" dirty="0" smtClean="0"/>
          </a:p>
          <a:p>
            <a:endParaRPr lang="ar-SA" sz="2000" b="1" dirty="0" smtClean="0"/>
          </a:p>
          <a:p>
            <a:endParaRPr lang="ar-SA" sz="2000" b="1" dirty="0" smtClean="0"/>
          </a:p>
          <a:p>
            <a:r>
              <a:rPr lang="ar-SA" sz="2000" b="1" dirty="0" err="1" smtClean="0"/>
              <a:t>......................</a:t>
            </a:r>
            <a:endParaRPr lang="ar-SA" sz="2000" b="1" dirty="0" smtClean="0"/>
          </a:p>
          <a:p>
            <a:endParaRPr lang="en-US" sz="2000" b="1" dirty="0" smtClean="0"/>
          </a:p>
          <a:p>
            <a:endParaRPr lang="ar-SA" sz="2000" b="1" dirty="0" smtClean="0"/>
          </a:p>
          <a:p>
            <a:endParaRPr lang="ar-SA" sz="2000" b="1" dirty="0" smtClean="0"/>
          </a:p>
          <a:p>
            <a:endParaRPr lang="en-US" sz="2000" b="1" dirty="0" smtClean="0"/>
          </a:p>
          <a:p>
            <a:r>
              <a:rPr lang="ar-SA" sz="2000" b="1" dirty="0" err="1" smtClean="0"/>
              <a:t>......................</a:t>
            </a:r>
            <a:endParaRPr lang="ar-SA" sz="2000" b="1" dirty="0" smtClean="0"/>
          </a:p>
          <a:p>
            <a:endParaRPr lang="ar-SA" sz="2000" b="1" dirty="0" smtClean="0"/>
          </a:p>
          <a:p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بناءً على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مادرستيه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سابقاً وبالتعاون مع زميلاتك قومي بوضع المصطلح المناسب امام التعريفات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التالية :</a:t>
            </a:r>
            <a:endParaRPr lang="ar-S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981200" y="1447800"/>
            <a:ext cx="7162800" cy="489364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/>
              <a:t>هي الشكل المادي التي تمثل به الحقائق </a:t>
            </a:r>
            <a:r>
              <a:rPr lang="ar-SA" sz="2400" b="1" dirty="0" err="1" smtClean="0"/>
              <a:t>والمعارف .</a:t>
            </a:r>
            <a:endParaRPr lang="ar-SA" sz="2400" b="1" dirty="0" smtClean="0"/>
          </a:p>
          <a:p>
            <a:endParaRPr lang="ar-SA" sz="2400" b="1" dirty="0" smtClean="0"/>
          </a:p>
          <a:p>
            <a:r>
              <a:rPr lang="ar-SA" sz="2400" b="1" dirty="0" smtClean="0"/>
              <a:t>العمليات التي تتم على البيانات لتحولها الى </a:t>
            </a:r>
            <a:r>
              <a:rPr lang="ar-SA" sz="2400" b="1" dirty="0" err="1" smtClean="0"/>
              <a:t>معلومات .</a:t>
            </a:r>
            <a:endParaRPr lang="ar-SA" sz="2400" b="1" dirty="0" smtClean="0"/>
          </a:p>
          <a:p>
            <a:endParaRPr lang="ar-SA" sz="2400" b="1" dirty="0" smtClean="0"/>
          </a:p>
          <a:p>
            <a:r>
              <a:rPr lang="ar-SA" sz="2400" b="1" dirty="0" smtClean="0"/>
              <a:t>الحقائق والمفاهيم والمعارف التي تؤدي الى اتخا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</a:t>
            </a:r>
            <a:r>
              <a:rPr lang="ar-SA" sz="2400" b="1" dirty="0" smtClean="0"/>
              <a:t> قرار او سلوك والتي مصدرها بيانات تتم معالجتها وتحويلها الى هيئة قابلة </a:t>
            </a:r>
            <a:r>
              <a:rPr lang="ar-SA" sz="2400" b="1" dirty="0" err="1" smtClean="0"/>
              <a:t>للفهم .</a:t>
            </a:r>
            <a:endParaRPr lang="ar-SA" sz="2400" b="1" dirty="0" smtClean="0"/>
          </a:p>
          <a:p>
            <a:endParaRPr lang="ar-SA" sz="2400" b="1" dirty="0" smtClean="0"/>
          </a:p>
          <a:p>
            <a:r>
              <a:rPr lang="ar-SA" sz="2400" b="1" dirty="0" smtClean="0"/>
              <a:t>مجموعة من المكونات التي تتفاعل فيما بينها لتحقيق اهداف معينة وفق قواعد </a:t>
            </a:r>
            <a:r>
              <a:rPr lang="ar-SA" sz="2400" b="1" dirty="0" err="1" smtClean="0"/>
              <a:t>محددة .</a:t>
            </a:r>
            <a:endParaRPr lang="ar-SA" sz="2400" b="1" dirty="0" smtClean="0"/>
          </a:p>
          <a:p>
            <a:pPr algn="r"/>
            <a:endParaRPr lang="ar-SA" sz="2400" b="1" dirty="0" smtClean="0"/>
          </a:p>
          <a:p>
            <a:pPr algn="r"/>
            <a:r>
              <a:rPr lang="ar-SA" sz="2400" b="1" dirty="0" smtClean="0"/>
              <a:t>مجموعة من المكونات التي تتفاعل فيما بينها لجمع ومعالجة وتخزين البيانات وتحليلها وتنظيمها والتحكم بها بهدف عرض المعلومات او اتخاذ اجراء او دعم القرار في المنظمة وفق قواعد </a:t>
            </a:r>
            <a:r>
              <a:rPr lang="ar-SA" sz="2400" b="1" dirty="0" err="1" smtClean="0"/>
              <a:t>محددة .</a:t>
            </a:r>
            <a:endParaRPr lang="ar-SA" sz="2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52400" y="1447800"/>
            <a:ext cx="1752600" cy="52629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البيانات</a:t>
            </a:r>
          </a:p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المعالجة</a:t>
            </a:r>
          </a:p>
          <a:p>
            <a:pPr algn="ctr"/>
            <a:endParaRPr lang="ar-SA" sz="2400" b="1" dirty="0" smtClean="0"/>
          </a:p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المعلومات</a:t>
            </a:r>
          </a:p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النظام</a:t>
            </a:r>
          </a:p>
          <a:p>
            <a:pPr algn="ctr"/>
            <a:endParaRPr lang="ar-SA" sz="2400" b="1" dirty="0" smtClean="0"/>
          </a:p>
          <a:p>
            <a:pPr algn="ctr"/>
            <a:endParaRPr lang="ar-SA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ar-SA" sz="2400" b="1" dirty="0" smtClean="0"/>
              <a:t>نظم المعلومات</a:t>
            </a:r>
          </a:p>
          <a:p>
            <a:pPr algn="ctr"/>
            <a:endParaRPr lang="ar-SA" sz="2400" b="1" dirty="0" smtClean="0"/>
          </a:p>
          <a:p>
            <a:pPr algn="ctr"/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28600" y="228600"/>
            <a:ext cx="86868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الصور الموجودة امامك استنتجي أهم مميزات </a:t>
            </a:r>
            <a:r>
              <a:rPr lang="ar-S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نظم </a:t>
            </a:r>
            <a:r>
              <a:rPr lang="ar-SA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المعلومات </a:t>
            </a:r>
            <a:r>
              <a:rPr lang="ar-SA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  <a:endParaRPr lang="ar-S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 descr="clo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14818"/>
            <a:ext cx="2428940" cy="2428940"/>
          </a:xfrm>
          <a:prstGeom prst="rect">
            <a:avLst/>
          </a:prstGeom>
        </p:spPr>
      </p:pic>
      <p:pic>
        <p:nvPicPr>
          <p:cNvPr id="7" name="Picture 4" descr="http://www.tvtc.gov.sa/Arabic/Departments/Departments/etcc/MediaCenter/News/PublishingImages/089087%20(4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14752"/>
            <a:ext cx="3428992" cy="2955752"/>
          </a:xfrm>
          <a:prstGeom prst="rect">
            <a:avLst/>
          </a:prstGeom>
          <a:noFill/>
        </p:spPr>
      </p:pic>
      <p:pic>
        <p:nvPicPr>
          <p:cNvPr id="8" name="صورة 7" descr="storage-copy-14121719668nkg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429132"/>
            <a:ext cx="2174622" cy="2174622"/>
          </a:xfrm>
          <a:prstGeom prst="rect">
            <a:avLst/>
          </a:prstGeom>
        </p:spPr>
      </p:pic>
      <p:pic>
        <p:nvPicPr>
          <p:cNvPr id="9" name="صورة 8" descr="100 Eas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6950" y="1905000"/>
            <a:ext cx="3067050" cy="1685925"/>
          </a:xfrm>
          <a:prstGeom prst="rect">
            <a:avLst/>
          </a:prstGeom>
        </p:spPr>
      </p:pic>
      <p:pic>
        <p:nvPicPr>
          <p:cNvPr id="10" name="صورة 9" descr="2005-Touareg-W12-Speedometer-1024x7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1828800"/>
            <a:ext cx="3121152" cy="234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28600" y="228600"/>
            <a:ext cx="8686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مميزات </a:t>
            </a:r>
            <a:r>
              <a:rPr lang="ar-S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نظم </a:t>
            </a:r>
            <a:r>
              <a:rPr lang="ar-SA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المعلومات </a:t>
            </a:r>
            <a:r>
              <a:rPr lang="ar-SA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S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572000" y="990600"/>
            <a:ext cx="4572000" cy="54538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0363" indent="-265113" rtl="1">
              <a:lnSpc>
                <a:spcPct val="130000"/>
              </a:lnSpc>
              <a:buClr>
                <a:srgbClr val="FF7C80"/>
              </a:buClr>
              <a:buSzPct val="110000"/>
            </a:pPr>
            <a:r>
              <a:rPr lang="ar-SA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Heavy" pitchFamily="2" charset="-78"/>
                <a:cs typeface="+mj-cs"/>
              </a:rPr>
              <a:t>السهولة </a:t>
            </a:r>
            <a:r>
              <a:rPr lang="ar-S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Heavy" pitchFamily="2" charset="-78"/>
                <a:cs typeface="+mj-cs"/>
              </a:rPr>
              <a:t>:</a:t>
            </a:r>
            <a:r>
              <a:rPr lang="ar-SA" sz="2000" b="1" dirty="0" smtClean="0">
                <a:solidFill>
                  <a:srgbClr val="FF0000"/>
                </a:solidFill>
                <a:latin typeface="Hacen Casablanca Heavy" pitchFamily="2" charset="-78"/>
                <a:cs typeface="+mj-cs"/>
              </a:rPr>
              <a:t> 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يمكن الوصول للمعلومة المطلوبة بكل يسر و سهوله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وذلك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لما توفره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وسائل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التواصل مع </a:t>
            </a:r>
            <a:r>
              <a:rPr lang="ar-SA" sz="2000" b="1" dirty="0" err="1" smtClean="0">
                <a:latin typeface="Hacen Casablanca Heavy" pitchFamily="2" charset="-78"/>
                <a:cs typeface="+mj-cs"/>
              </a:rPr>
              <a:t>المستفيدين .</a:t>
            </a:r>
            <a:endParaRPr lang="ar-SA" sz="2000" b="1" dirty="0" smtClean="0">
              <a:latin typeface="Hacen Casablanca Heavy" pitchFamily="2" charset="-78"/>
              <a:cs typeface="+mj-cs"/>
            </a:endParaRPr>
          </a:p>
          <a:p>
            <a:pPr marL="95250" indent="0" rtl="1">
              <a:lnSpc>
                <a:spcPct val="120000"/>
              </a:lnSpc>
              <a:buClr>
                <a:srgbClr val="FF7C80"/>
              </a:buClr>
              <a:buSzPct val="110000"/>
              <a:buNone/>
            </a:pPr>
            <a:endParaRPr lang="ar-SA" sz="200" b="1" dirty="0" smtClean="0">
              <a:latin typeface="Hacen Casablanca Heavy" pitchFamily="2" charset="-78"/>
              <a:cs typeface="+mj-cs"/>
            </a:endParaRPr>
          </a:p>
          <a:p>
            <a:pPr marL="360363" indent="-265113" rtl="1">
              <a:lnSpc>
                <a:spcPct val="120000"/>
              </a:lnSpc>
              <a:buClr>
                <a:srgbClr val="FF7C80"/>
              </a:buClr>
              <a:buSzPct val="110000"/>
            </a:pPr>
            <a:r>
              <a:rPr lang="ar-S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Heavy" pitchFamily="2" charset="-78"/>
                <a:cs typeface="+mj-cs"/>
              </a:rPr>
              <a:t>توفير </a:t>
            </a:r>
            <a:r>
              <a:rPr lang="ar-SA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Heavy" pitchFamily="2" charset="-78"/>
                <a:cs typeface="+mj-cs"/>
              </a:rPr>
              <a:t>الجهد </a:t>
            </a:r>
            <a:r>
              <a:rPr lang="ar-S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Heavy" pitchFamily="2" charset="-78"/>
                <a:cs typeface="+mj-cs"/>
              </a:rPr>
              <a:t>:</a:t>
            </a:r>
            <a:r>
              <a:rPr lang="ar-SA" sz="2000" b="1" dirty="0" smtClean="0">
                <a:solidFill>
                  <a:srgbClr val="FF0000"/>
                </a:solidFill>
                <a:latin typeface="Hacen Casablanca Heavy" pitchFamily="2" charset="-78"/>
                <a:cs typeface="+mj-cs"/>
              </a:rPr>
              <a:t> 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توفر نظم المعلومات </a:t>
            </a:r>
            <a:r>
              <a:rPr lang="ar-SA" sz="2000" b="1" dirty="0" err="1" smtClean="0">
                <a:latin typeface="Hacen Casablanca Heavy" pitchFamily="2" charset="-78"/>
                <a:cs typeface="+mj-cs"/>
              </a:rPr>
              <a:t>الجهدالبشري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في التعامل مع البيانات</a:t>
            </a:r>
          </a:p>
          <a:p>
            <a:pPr marL="95250" indent="0" rtl="1">
              <a:lnSpc>
                <a:spcPct val="130000"/>
              </a:lnSpc>
              <a:buClr>
                <a:srgbClr val="FF7C80"/>
              </a:buClr>
              <a:buSzPct val="110000"/>
              <a:buNone/>
            </a:pPr>
            <a:r>
              <a:rPr lang="ar-SA" sz="2000" b="1" dirty="0" smtClean="0">
                <a:latin typeface="Hacen Casablanca Heavy" pitchFamily="2" charset="-78"/>
                <a:cs typeface="+mj-cs"/>
              </a:rPr>
              <a:t>    لما توفره من وسائل مختلفة لإدخالها و سرعة </a:t>
            </a:r>
            <a:r>
              <a:rPr lang="ar-SA" sz="2000" b="1" dirty="0" err="1" smtClean="0">
                <a:latin typeface="Hacen Casablanca Heavy" pitchFamily="2" charset="-78"/>
                <a:cs typeface="+mj-cs"/>
              </a:rPr>
              <a:t>معالجتها ,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 </a:t>
            </a:r>
            <a:endParaRPr lang="ar-SA" sz="200" b="1" dirty="0" smtClean="0">
              <a:latin typeface="Hacen Casablanca Heavy" pitchFamily="2" charset="-78"/>
              <a:cs typeface="+mj-cs"/>
            </a:endParaRPr>
          </a:p>
          <a:p>
            <a:pPr marL="360363" indent="-265113" rtl="1">
              <a:lnSpc>
                <a:spcPct val="120000"/>
              </a:lnSpc>
              <a:buClr>
                <a:srgbClr val="FF7C80"/>
              </a:buClr>
              <a:buSzPct val="110000"/>
            </a:pPr>
            <a:r>
              <a:rPr lang="ar-SA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Heavy" pitchFamily="2" charset="-78"/>
                <a:cs typeface="+mj-cs"/>
              </a:rPr>
              <a:t>التكامل </a:t>
            </a:r>
            <a:r>
              <a:rPr lang="ar-S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Heavy" pitchFamily="2" charset="-78"/>
                <a:cs typeface="+mj-cs"/>
              </a:rPr>
              <a:t>:</a:t>
            </a:r>
            <a:r>
              <a:rPr lang="ar-SA" sz="2000" b="1" dirty="0" smtClean="0">
                <a:solidFill>
                  <a:srgbClr val="FF0000"/>
                </a:solidFill>
                <a:latin typeface="Hacen Casablanca Heavy" pitchFamily="2" charset="-78"/>
                <a:cs typeface="+mj-cs"/>
              </a:rPr>
              <a:t>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وذلك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بالاستفادة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من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البيانات والمعلومات الموجودة بكل منها مما يسهم في تقليل تكرار </a:t>
            </a:r>
          </a:p>
          <a:p>
            <a:pPr marL="95250" indent="0" rtl="1">
              <a:lnSpc>
                <a:spcPct val="120000"/>
              </a:lnSpc>
              <a:buClr>
                <a:srgbClr val="FF7C80"/>
              </a:buClr>
              <a:buSzPct val="110000"/>
              <a:buNone/>
            </a:pPr>
            <a:r>
              <a:rPr lang="ar-SA" sz="2000" b="1" dirty="0" smtClean="0">
                <a:latin typeface="Hacen Casablanca Heavy" pitchFamily="2" charset="-78"/>
                <a:cs typeface="+mj-cs"/>
              </a:rPr>
              <a:t>    البيانات في </a:t>
            </a:r>
            <a:r>
              <a:rPr lang="ar-SA" sz="2000" b="1" dirty="0" err="1" smtClean="0">
                <a:latin typeface="Hacen Casablanca Heavy" pitchFamily="2" charset="-78"/>
                <a:cs typeface="+mj-cs"/>
              </a:rPr>
              <a:t>الأنظمة </a:t>
            </a:r>
            <a:r>
              <a:rPr lang="ar-SA" sz="2000" b="1" dirty="0" err="1" smtClean="0">
                <a:latin typeface="Hacen Casablanca Heavy" pitchFamily="2" charset="-78"/>
                <a:cs typeface="+mj-cs"/>
              </a:rPr>
              <a:t>.</a:t>
            </a:r>
            <a:endParaRPr lang="ar-SA" sz="2000" b="1" dirty="0" smtClean="0">
              <a:latin typeface="Hacen Casablanca Heavy" pitchFamily="2" charset="-78"/>
              <a:cs typeface="+mj-cs"/>
            </a:endParaRPr>
          </a:p>
          <a:p>
            <a:pPr marL="95250" indent="0" rtl="1">
              <a:lnSpc>
                <a:spcPct val="120000"/>
              </a:lnSpc>
              <a:buClr>
                <a:srgbClr val="FF7C80"/>
              </a:buClr>
              <a:buSzPct val="110000"/>
              <a:buNone/>
            </a:pPr>
            <a:r>
              <a:rPr lang="ar-SA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Heavy" pitchFamily="2" charset="-78"/>
                <a:cs typeface="+mj-cs"/>
              </a:rPr>
              <a:t>السرعة </a:t>
            </a:r>
            <a:r>
              <a:rPr lang="ar-S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Heavy" pitchFamily="2" charset="-78"/>
                <a:cs typeface="+mj-cs"/>
              </a:rPr>
              <a:t>: </a:t>
            </a:r>
            <a:r>
              <a:rPr lang="ar-SA" sz="2000" b="1" dirty="0" smtClean="0">
                <a:solidFill>
                  <a:srgbClr val="FF0000"/>
                </a:solidFill>
                <a:latin typeface="Hacen Casablanca Heavy" pitchFamily="2" charset="-78"/>
                <a:cs typeface="+mj-cs"/>
              </a:rPr>
              <a:t>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تقوم انظمة المعلومات بإدخال البيانات و معالجتها و من ثم عرض</a:t>
            </a:r>
          </a:p>
          <a:p>
            <a:pPr marL="95250" indent="0">
              <a:lnSpc>
                <a:spcPct val="120000"/>
              </a:lnSpc>
              <a:buClr>
                <a:srgbClr val="FF7C80"/>
              </a:buClr>
              <a:buSzPct val="110000"/>
              <a:buNone/>
            </a:pPr>
            <a:r>
              <a:rPr lang="ar-SA" sz="2000" b="1" dirty="0" smtClean="0">
                <a:latin typeface="Hacen Casablanca Heavy" pitchFamily="2" charset="-78"/>
                <a:cs typeface="+mj-cs"/>
              </a:rPr>
              <a:t>    المعلومات بسرعة كبيره لا يستطيع الانسان مجاراتها</a:t>
            </a:r>
            <a:endParaRPr lang="ar-SA" sz="2000" b="1" dirty="0">
              <a:latin typeface="Hacen Casablanca Heavy" pitchFamily="2" charset="-78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8600" y="990600"/>
            <a:ext cx="4267200" cy="5867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075" tIns="46038" rIns="92075" bIns="46038">
            <a:noAutofit/>
          </a:bodyPr>
          <a:lstStyle/>
          <a:p>
            <a:pPr marL="360363" marR="0" lvl="0" indent="-265113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ct val="110000"/>
              <a:tabLst/>
              <a:defRPr/>
            </a:pPr>
            <a:r>
              <a:rPr kumimoji="0" lang="ar-SA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cen Casablanca Heavy" pitchFamily="2" charset="-78"/>
                <a:ea typeface="+mn-ea"/>
              </a:rPr>
              <a:t>الاستخدام </a:t>
            </a:r>
            <a:r>
              <a:rPr kumimoji="0" lang="ar-SA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cen Casablanca Heavy" pitchFamily="2" charset="-78"/>
                <a:ea typeface="+mn-ea"/>
              </a:rPr>
              <a:t>المتعدد </a:t>
            </a:r>
            <a:r>
              <a:rPr kumimoji="0" lang="ar-SA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cen Casablanca Heavy" pitchFamily="2" charset="-78"/>
                <a:ea typeface="+mn-ea"/>
              </a:rPr>
              <a:t>: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cen Casablanca Heavy" pitchFamily="2" charset="-78"/>
                <a:ea typeface="+mn-ea"/>
              </a:rPr>
              <a:t>  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cen Casablanca Heavy" pitchFamily="2" charset="-78"/>
                <a:ea typeface="+mn-ea"/>
              </a:rPr>
              <a:t>تسمح انظمة المعلومات بعدد كبير من المستخدمين</a:t>
            </a:r>
          </a:p>
          <a:p>
            <a:pPr marL="95250" marR="0" lvl="0" indent="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ct val="110000"/>
              <a:buFont typeface="Wingdings 2"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cen Casablanca Heavy" pitchFamily="2" charset="-78"/>
                <a:ea typeface="+mn-ea"/>
              </a:rPr>
              <a:t>    الذين يمكن لهم استخدام النظام في نفس </a:t>
            </a:r>
            <a:r>
              <a:rPr kumimoji="0" lang="ar-S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cen Casablanca Heavy" pitchFamily="2" charset="-78"/>
                <a:ea typeface="+mn-ea"/>
              </a:rPr>
              <a:t>الوقت .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cen Casablanca Heavy" pitchFamily="2" charset="-78"/>
                <a:ea typeface="+mn-ea"/>
              </a:rPr>
              <a:t> وذلك من خلال وسائل الاتصال الحديثة كالإنترنت </a:t>
            </a:r>
            <a:r>
              <a:rPr lang="ar-SA" sz="2000" b="1" dirty="0" err="1" smtClean="0">
                <a:solidFill>
                  <a:schemeClr val="bg1"/>
                </a:solidFill>
                <a:latin typeface="Hacen Casablanca Heavy" pitchFamily="2" charset="-78"/>
              </a:rPr>
              <a:t>.</a:t>
            </a:r>
            <a:endParaRPr kumimoji="0" lang="ar-SA" sz="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cen Casablanca Heavy" pitchFamily="2" charset="-78"/>
              <a:ea typeface="+mn-ea"/>
            </a:endParaRPr>
          </a:p>
          <a:p>
            <a:pPr marL="360363" marR="0" lvl="0" indent="-265113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ct val="110000"/>
              <a:tabLst/>
              <a:defRPr/>
            </a:pPr>
            <a:r>
              <a:rPr kumimoji="0" lang="ar-SA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cen Casablanca Heavy" pitchFamily="2" charset="-78"/>
                <a:ea typeface="+mn-ea"/>
              </a:rPr>
              <a:t>المرونة </a:t>
            </a:r>
            <a:r>
              <a:rPr kumimoji="0" lang="ar-SA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cen Casablanca Heavy" pitchFamily="2" charset="-78"/>
                <a:ea typeface="+mn-ea"/>
              </a:rPr>
              <a:t>: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cen Casablanca Heavy" pitchFamily="2" charset="-78"/>
                <a:ea typeface="+mn-ea"/>
              </a:rPr>
              <a:t>  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cen Casablanca Heavy" pitchFamily="2" charset="-78"/>
                <a:ea typeface="+mn-ea"/>
              </a:rPr>
              <a:t>وذلك</a:t>
            </a:r>
            <a:r>
              <a:rPr kumimoji="0" lang="ar-SA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cen Casablanca Heavy" pitchFamily="2" charset="-78"/>
                <a:ea typeface="+mn-ea"/>
              </a:rPr>
              <a:t> 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cen Casablanca Heavy" pitchFamily="2" charset="-78"/>
                <a:ea typeface="+mn-ea"/>
              </a:rPr>
              <a:t>بإمكانية التطوير و التعديل و التحسين على النظام بما يلبي التغيرات </a:t>
            </a:r>
          </a:p>
          <a:p>
            <a:pPr marL="95250" marR="0" lvl="0" indent="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ct val="110000"/>
              <a:buFont typeface="Wingdings 2"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cen Casablanca Heavy" pitchFamily="2" charset="-78"/>
                <a:ea typeface="+mn-ea"/>
              </a:rPr>
              <a:t>   و التوسعات التي تطرأ على </a:t>
            </a:r>
            <a:r>
              <a:rPr kumimoji="0" lang="ar-S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cen Casablanca Heavy" pitchFamily="2" charset="-78"/>
                <a:ea typeface="+mn-ea"/>
              </a:rPr>
              <a:t>المنظمة .</a:t>
            </a:r>
            <a:endParaRPr kumimoji="0" 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cen Casablanca Heavy" pitchFamily="2" charset="-78"/>
              <a:ea typeface="+mn-ea"/>
            </a:endParaRPr>
          </a:p>
          <a:p>
            <a:pPr marL="360363" indent="-265113" rtl="1">
              <a:lnSpc>
                <a:spcPct val="120000"/>
              </a:lnSpc>
              <a:buClr>
                <a:srgbClr val="FF7C80"/>
              </a:buClr>
              <a:buSzPct val="110000"/>
            </a:pPr>
            <a:r>
              <a:rPr lang="ar-SA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Heavy" pitchFamily="2" charset="-78"/>
                <a:cs typeface="+mj-cs"/>
              </a:rPr>
              <a:t>الدقة </a:t>
            </a:r>
            <a:r>
              <a:rPr lang="ar-S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Heavy" pitchFamily="2" charset="-78"/>
                <a:cs typeface="+mj-cs"/>
              </a:rPr>
              <a:t>:</a:t>
            </a:r>
            <a:r>
              <a:rPr lang="ar-SA" sz="2000" b="1" dirty="0" smtClean="0">
                <a:solidFill>
                  <a:srgbClr val="FF0000"/>
                </a:solidFill>
                <a:latin typeface="Hacen Casablanca Heavy" pitchFamily="2" charset="-78"/>
                <a:cs typeface="+mj-cs"/>
              </a:rPr>
              <a:t> 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تكون مخرجات الأنظمة دقيقه و خاليه من </a:t>
            </a:r>
            <a:r>
              <a:rPr lang="ar-SA" sz="2000" b="1" dirty="0" err="1" smtClean="0">
                <a:latin typeface="Hacen Casablanca Heavy" pitchFamily="2" charset="-78"/>
                <a:cs typeface="+mj-cs"/>
              </a:rPr>
              <a:t>الاخطاء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, بخلاف المخرجات التي </a:t>
            </a:r>
          </a:p>
          <a:p>
            <a:pPr marL="360363" indent="-265113" algn="r">
              <a:lnSpc>
                <a:spcPct val="120000"/>
              </a:lnSpc>
              <a:buClr>
                <a:srgbClr val="FF7C80"/>
              </a:buClr>
              <a:buSzPct val="110000"/>
            </a:pPr>
            <a:r>
              <a:rPr lang="ar-SA" sz="2000" b="1" dirty="0" smtClean="0">
                <a:latin typeface="Hacen Casablanca Heavy" pitchFamily="2" charset="-78"/>
                <a:cs typeface="+mj-cs"/>
              </a:rPr>
              <a:t> 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تتم عن طريق الانسان الذي قد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يخطئ نتيجة </a:t>
            </a:r>
            <a:r>
              <a:rPr lang="ar-SA" sz="2000" b="1" dirty="0" smtClean="0">
                <a:latin typeface="Hacen Casablanca Heavy" pitchFamily="2" charset="-78"/>
                <a:cs typeface="+mj-cs"/>
              </a:rPr>
              <a:t>للتعب او الارهاق او عوامل </a:t>
            </a:r>
            <a:r>
              <a:rPr lang="ar-SA" sz="2000" b="1" dirty="0" err="1" smtClean="0">
                <a:latin typeface="Hacen Casablanca Heavy" pitchFamily="2" charset="-78"/>
                <a:cs typeface="+mj-cs"/>
              </a:rPr>
              <a:t>اخرى </a:t>
            </a:r>
            <a:r>
              <a:rPr lang="ar-SA" sz="2000" dirty="0" err="1" smtClean="0">
                <a:latin typeface="Hacen Casablanca Heavy" pitchFamily="2" charset="-78"/>
                <a:cs typeface="Hacen Casablanca Heavy" pitchFamily="2" charset="-78"/>
              </a:rPr>
              <a:t>.</a:t>
            </a:r>
            <a:r>
              <a:rPr lang="ar-SA" sz="2000" b="1" u="sng" dirty="0" smtClean="0">
                <a:solidFill>
                  <a:srgbClr val="FF85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Heavy" pitchFamily="2" charset="-78"/>
                <a:cs typeface="Hacen Casablanca Heavy" pitchFamily="2" charset="-78"/>
              </a:rPr>
              <a:t> </a:t>
            </a:r>
            <a:endParaRPr lang="ar-SA" sz="2000" b="1" u="sng" dirty="0" smtClean="0">
              <a:solidFill>
                <a:srgbClr val="FF85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Casablanca Heavy" pitchFamily="2" charset="-78"/>
              <a:cs typeface="Hacen Casablanca Heavy" pitchFamily="2" charset="-78"/>
            </a:endParaRPr>
          </a:p>
          <a:p>
            <a:pPr marL="360363" indent="-265113" algn="r">
              <a:lnSpc>
                <a:spcPct val="120000"/>
              </a:lnSpc>
              <a:buClr>
                <a:srgbClr val="FF7C80"/>
              </a:buClr>
              <a:buSzPct val="110000"/>
            </a:pPr>
            <a:r>
              <a:rPr lang="ar-SA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Heavy" pitchFamily="2" charset="-78"/>
              </a:rPr>
              <a:t>التخزين </a:t>
            </a:r>
            <a:r>
              <a:rPr lang="ar-S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Casablanca Heavy" pitchFamily="2" charset="-78"/>
              </a:rPr>
              <a:t>: </a:t>
            </a:r>
            <a:r>
              <a:rPr lang="ar-SA" sz="2000" b="1" dirty="0" smtClean="0">
                <a:solidFill>
                  <a:srgbClr val="FF0000"/>
                </a:solidFill>
                <a:latin typeface="Hacen Casablanca Heavy" pitchFamily="2" charset="-78"/>
              </a:rPr>
              <a:t> </a:t>
            </a:r>
            <a:r>
              <a:rPr lang="ar-SA" sz="2000" b="1" dirty="0" smtClean="0">
                <a:latin typeface="Hacen Casablanca Heavy" pitchFamily="2" charset="-78"/>
              </a:rPr>
              <a:t>يمكن لأنظمة المعلومات تخزين كميات كبيره من المعلومات و البيانات</a:t>
            </a:r>
          </a:p>
          <a:p>
            <a:pPr marL="95250" indent="0" algn="r">
              <a:lnSpc>
                <a:spcPct val="120000"/>
              </a:lnSpc>
              <a:buClr>
                <a:srgbClr val="FF7C80"/>
              </a:buClr>
              <a:buSzPct val="110000"/>
              <a:buNone/>
            </a:pPr>
            <a:r>
              <a:rPr lang="ar-SA" sz="2000" b="1" dirty="0" smtClean="0">
                <a:latin typeface="Hacen Casablanca Heavy" pitchFamily="2" charset="-78"/>
              </a:rPr>
              <a:t>    في حيز صغير جدا للرجوع اليها وقت الحاجه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457200" y="2590800"/>
            <a:ext cx="80772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chemeClr val="tx1"/>
                </a:solidFill>
                <a:latin typeface="Franklin Gothic Heavy" pitchFamily="34" charset="0"/>
                <a:ea typeface="Open Sans" pitchFamily="34" charset="0"/>
              </a:rPr>
              <a:t>للأذكياء </a:t>
            </a:r>
            <a:r>
              <a:rPr lang="ar-SA" sz="4000" dirty="0" err="1" smtClean="0">
                <a:solidFill>
                  <a:schemeClr val="tx1"/>
                </a:solidFill>
                <a:latin typeface="Franklin Gothic Heavy" pitchFamily="34" charset="0"/>
                <a:ea typeface="Open Sans" pitchFamily="34" charset="0"/>
              </a:rPr>
              <a:t>فقط :</a:t>
            </a:r>
            <a:r>
              <a:rPr lang="ar-SA" sz="4000" dirty="0" smtClean="0">
                <a:solidFill>
                  <a:schemeClr val="tx1"/>
                </a:solidFill>
                <a:latin typeface="Franklin Gothic Heavy" pitchFamily="34" charset="0"/>
                <a:ea typeface="Open Sans" pitchFamily="34" charset="0"/>
              </a:rPr>
              <a:t> </a:t>
            </a:r>
          </a:p>
          <a:p>
            <a:pPr algn="ctr"/>
            <a:r>
              <a:rPr lang="ar-SA" sz="4000" dirty="0" smtClean="0">
                <a:solidFill>
                  <a:srgbClr val="FF0000"/>
                </a:solidFill>
                <a:latin typeface="Franklin Gothic Heavy" pitchFamily="34" charset="0"/>
                <a:ea typeface="Open Sans" pitchFamily="34" charset="0"/>
              </a:rPr>
              <a:t>ماهي مكونات </a:t>
            </a:r>
            <a:r>
              <a:rPr lang="ar-SA" sz="4000" dirty="0" smtClean="0">
                <a:solidFill>
                  <a:schemeClr val="tx1"/>
                </a:solidFill>
                <a:latin typeface="Franklin Gothic Heavy" pitchFamily="34" charset="0"/>
                <a:ea typeface="Open Sans" pitchFamily="34" charset="0"/>
              </a:rPr>
              <a:t>نظم المعلومات</a:t>
            </a:r>
            <a:r>
              <a:rPr lang="ar-SA" sz="4000" dirty="0" smtClean="0">
                <a:solidFill>
                  <a:srgbClr val="FF0000"/>
                </a:solidFill>
                <a:latin typeface="Franklin Gothic Heavy" pitchFamily="34" charset="0"/>
                <a:ea typeface="Open Sans" pitchFamily="34" charset="0"/>
              </a:rPr>
              <a:t> </a:t>
            </a:r>
            <a:r>
              <a:rPr lang="ar-SA" sz="4000" dirty="0" err="1" smtClean="0">
                <a:solidFill>
                  <a:srgbClr val="FF0000"/>
                </a:solidFill>
                <a:latin typeface="Franklin Gothic Heavy" pitchFamily="34" charset="0"/>
                <a:ea typeface="Open Sans" pitchFamily="34" charset="0"/>
              </a:rPr>
              <a:t>الأربعة ؟</a:t>
            </a:r>
            <a:endParaRPr lang="ar-SA" sz="8000" dirty="0" smtClean="0">
              <a:solidFill>
                <a:srgbClr val="FF0000"/>
              </a:solidFill>
              <a:latin typeface="Franklin Gothic Heavy" pitchFamily="34" charset="0"/>
              <a:ea typeface="Open Sans" pitchFamily="34" charset="0"/>
            </a:endParaRPr>
          </a:p>
        </p:txBody>
      </p:sp>
      <p:pic>
        <p:nvPicPr>
          <p:cNvPr id="6" name="صورة 5" descr="DataScientistJobDescrip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519613"/>
            <a:ext cx="3657600" cy="2338387"/>
          </a:xfrm>
          <a:prstGeom prst="rect">
            <a:avLst/>
          </a:prstGeom>
        </p:spPr>
      </p:pic>
      <p:pic>
        <p:nvPicPr>
          <p:cNvPr id="7" name="صورة 6" descr="Akal-Multipurpose-Wordpress-Theme-Preview-ThemeForest_files-img-MO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04800"/>
            <a:ext cx="2679192" cy="1981200"/>
          </a:xfrm>
          <a:prstGeom prst="rect">
            <a:avLst/>
          </a:prstGeom>
        </p:spPr>
      </p:pic>
      <p:pic>
        <p:nvPicPr>
          <p:cNvPr id="8" name="صورة 7" descr="500_F_30283659_zPkl55rkj6oyV0dm280o06o9IEiuBnF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495800"/>
            <a:ext cx="2209800" cy="2209800"/>
          </a:xfrm>
          <a:prstGeom prst="rect">
            <a:avLst/>
          </a:prstGeom>
        </p:spPr>
      </p:pic>
      <p:pic>
        <p:nvPicPr>
          <p:cNvPr id="9" name="صورة 8" descr="2000px-Ministry_of_Interior_Saudi_Arabi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5588" y="-152400"/>
            <a:ext cx="2798412" cy="2819400"/>
          </a:xfrm>
          <a:prstGeom prst="rect">
            <a:avLst/>
          </a:prstGeom>
        </p:spPr>
      </p:pic>
      <p:pic>
        <p:nvPicPr>
          <p:cNvPr id="11" name="صورة 10" descr="13835167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343400"/>
            <a:ext cx="3074213" cy="2514600"/>
          </a:xfrm>
          <a:prstGeom prst="rect">
            <a:avLst/>
          </a:prstGeom>
        </p:spPr>
      </p:pic>
      <p:pic>
        <p:nvPicPr>
          <p:cNvPr id="13" name="صورة 12" descr="large_12380542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191000" cy="243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xmlns="" val="2273420605"/>
              </p:ext>
            </p:extLst>
          </p:nvPr>
        </p:nvGraphicFramePr>
        <p:xfrm>
          <a:off x="1371600" y="990600"/>
          <a:ext cx="68407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381000" y="0"/>
            <a:ext cx="80772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latin typeface="Franklin Gothic Heavy" pitchFamily="34" charset="0"/>
                <a:ea typeface="Open Sans" pitchFamily="34" charset="0"/>
              </a:rPr>
              <a:t>ماهي مكونات </a:t>
            </a:r>
            <a:r>
              <a:rPr lang="ar-SA" sz="4000" dirty="0" smtClean="0">
                <a:solidFill>
                  <a:schemeClr val="tx1"/>
                </a:solidFill>
                <a:latin typeface="Franklin Gothic Heavy" pitchFamily="34" charset="0"/>
                <a:ea typeface="Open Sans" pitchFamily="34" charset="0"/>
              </a:rPr>
              <a:t>نظم المعلومات</a:t>
            </a:r>
            <a:r>
              <a:rPr lang="ar-SA" sz="4000" dirty="0" smtClean="0">
                <a:solidFill>
                  <a:srgbClr val="FF0000"/>
                </a:solidFill>
                <a:latin typeface="Franklin Gothic Heavy" pitchFamily="34" charset="0"/>
                <a:ea typeface="Open Sans" pitchFamily="34" charset="0"/>
              </a:rPr>
              <a:t> </a:t>
            </a:r>
            <a:r>
              <a:rPr lang="ar-SA" sz="4000" dirty="0" err="1" smtClean="0">
                <a:solidFill>
                  <a:srgbClr val="FF0000"/>
                </a:solidFill>
                <a:latin typeface="Franklin Gothic Heavy" pitchFamily="34" charset="0"/>
                <a:ea typeface="Open Sans" pitchFamily="34" charset="0"/>
              </a:rPr>
              <a:t>الأربعة ؟</a:t>
            </a:r>
            <a:endParaRPr lang="ar-SA" sz="8000" dirty="0" smtClean="0">
              <a:solidFill>
                <a:srgbClr val="FF0000"/>
              </a:solidFill>
              <a:latin typeface="Franklin Gothic Heavy" pitchFamily="34" charset="0"/>
              <a:ea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23528" y="1190937"/>
            <a:ext cx="8424936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36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أولاً</a:t>
            </a:r>
            <a:r>
              <a:rPr lang="ar-SA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SA" sz="36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المنظمة </a:t>
            </a:r>
            <a:r>
              <a:rPr lang="ar-SA" sz="36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>
                <a:solidFill>
                  <a:prstClr val="black"/>
                </a:solidFill>
              </a:rPr>
              <a:t>هي الهيئة أو التجمع الذي يقوم على تنظيم معين</a:t>
            </a:r>
            <a:r>
              <a:rPr lang="ar-SA" sz="2800" b="1" dirty="0" smtClean="0">
                <a:solidFill>
                  <a:prstClr val="black"/>
                </a:solidFill>
              </a:rPr>
              <a:t>،</a:t>
            </a:r>
          </a:p>
          <a:p>
            <a:r>
              <a:rPr lang="ar-SA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وتكون </a:t>
            </a:r>
            <a:r>
              <a:rPr lang="ar-SA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هذه الهيئة اما حكومة </a:t>
            </a:r>
            <a:endParaRPr lang="ar-SA" sz="28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prstClr val="black"/>
                </a:solidFill>
              </a:rPr>
              <a:t>(</a:t>
            </a:r>
            <a:r>
              <a:rPr lang="ar-SA" sz="2800" b="1" dirty="0">
                <a:solidFill>
                  <a:prstClr val="black"/>
                </a:solidFill>
              </a:rPr>
              <a:t>وزارة </a:t>
            </a:r>
            <a:r>
              <a:rPr lang="ar-SA" sz="2800" b="1" dirty="0" smtClean="0">
                <a:solidFill>
                  <a:prstClr val="black"/>
                </a:solidFill>
              </a:rPr>
              <a:t>التربية و التعليم، وزارة </a:t>
            </a:r>
            <a:r>
              <a:rPr lang="ar-SA" sz="2800" b="1" dirty="0">
                <a:solidFill>
                  <a:prstClr val="black"/>
                </a:solidFill>
              </a:rPr>
              <a:t>الصحة وغيرها من الهيئات الحكومية ). </a:t>
            </a:r>
            <a:endParaRPr lang="ar-SA" sz="2800" b="1" dirty="0" smtClean="0">
              <a:solidFill>
                <a:prstClr val="black"/>
              </a:solidFill>
            </a:endParaRPr>
          </a:p>
          <a:p>
            <a:r>
              <a:rPr lang="ar-SA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 </a:t>
            </a:r>
            <a:r>
              <a:rPr lang="ar-SA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شركة و مؤسسة تجارية </a:t>
            </a:r>
            <a:endParaRPr lang="ar-SA" sz="28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prstClr val="black"/>
                </a:solidFill>
              </a:rPr>
              <a:t>(</a:t>
            </a:r>
            <a:r>
              <a:rPr lang="ar-SA" sz="2800" b="1" dirty="0">
                <a:solidFill>
                  <a:prstClr val="black"/>
                </a:solidFill>
              </a:rPr>
              <a:t>شركة أرامكو </a:t>
            </a:r>
            <a:r>
              <a:rPr lang="ar-SA" sz="2800" b="1" dirty="0" smtClean="0">
                <a:solidFill>
                  <a:prstClr val="black"/>
                </a:solidFill>
              </a:rPr>
              <a:t>السعودية ،</a:t>
            </a:r>
            <a:r>
              <a:rPr lang="ar-SA" sz="2800" b="1" dirty="0">
                <a:solidFill>
                  <a:prstClr val="black"/>
                </a:solidFill>
              </a:rPr>
              <a:t>شركة سابك وغيرها من الهيئات التجارية</a:t>
            </a:r>
            <a:r>
              <a:rPr lang="ar-SA" sz="2800" b="1" dirty="0" smtClean="0">
                <a:solidFill>
                  <a:prstClr val="black"/>
                </a:solidFill>
              </a:rPr>
              <a:t>)،</a:t>
            </a:r>
          </a:p>
          <a:p>
            <a:r>
              <a:rPr lang="ar-SA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 </a:t>
            </a:r>
            <a:r>
              <a:rPr lang="ar-SA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جمعية خيرية أو تعاونية غير ربحية </a:t>
            </a:r>
            <a:endParaRPr lang="ar-SA" sz="28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prstClr val="black"/>
                </a:solidFill>
              </a:rPr>
              <a:t>(</a:t>
            </a:r>
            <a:r>
              <a:rPr lang="ar-SA" sz="2800" b="1" dirty="0">
                <a:solidFill>
                  <a:prstClr val="black"/>
                </a:solidFill>
              </a:rPr>
              <a:t>جمعية تحفيظ القرآن الكريم ، الندوة العالمية للشباب </a:t>
            </a:r>
            <a:r>
              <a:rPr lang="ar-SA" sz="2800" b="1" dirty="0" smtClean="0">
                <a:solidFill>
                  <a:prstClr val="black"/>
                </a:solidFill>
              </a:rPr>
              <a:t>الاسلامي،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جمعية </a:t>
            </a:r>
            <a:r>
              <a:rPr lang="ar-SA" sz="2800" b="1" dirty="0">
                <a:solidFill>
                  <a:prstClr val="black"/>
                </a:solidFill>
              </a:rPr>
              <a:t>زمزم للخدمات الصحية وغيرها من الهيئات غير الربحية </a:t>
            </a:r>
            <a:r>
              <a:rPr lang="ar-SA" sz="2800" b="1" dirty="0" smtClean="0">
                <a:solidFill>
                  <a:prstClr val="black"/>
                </a:solidFill>
              </a:rPr>
              <a:t>).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126000"/>
            <a:ext cx="9144000" cy="864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مكونات نظم المعلومات</a:t>
            </a:r>
            <a:endParaRPr lang="ar-SA" sz="4800" b="1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pic>
        <p:nvPicPr>
          <p:cNvPr id="5" name="صورة 4" descr="Akal-Multipurpose-Wordpress-Theme-Preview-ThemeForest_files-img-MO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228600"/>
            <a:ext cx="2438400" cy="1295400"/>
          </a:xfrm>
          <a:prstGeom prst="rect">
            <a:avLst/>
          </a:prstGeom>
        </p:spPr>
      </p:pic>
      <p:pic>
        <p:nvPicPr>
          <p:cNvPr id="6" name="صورة 5" descr="2000px-Ministry_of_Interior_Saudi_Arab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6000" cy="2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05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3200" b="1" dirty="0" smtClean="0">
                <a:solidFill>
                  <a:schemeClr val="tx1">
                    <a:lumMod val="50000"/>
                  </a:schemeClr>
                </a:solidFill>
              </a:rPr>
              <a:t>بسم الله نبدأ الفصل الدراسي الثاني لمادة الحاسب الآلي ونت</a:t>
            </a:r>
            <a:r>
              <a:rPr lang="ar-SA" sz="3200" b="1" dirty="0" smtClean="0"/>
              <a:t>ذكر جميعا بنود التقييم والضوابط المطالبة فيها الطالبة خلال هذا الفصل </a:t>
            </a:r>
            <a:r>
              <a:rPr lang="ar-SA" sz="3200" b="1" dirty="0" err="1" smtClean="0"/>
              <a:t>الدراسي 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5" name="صورة 4" descr="students-clip-art-Girl_1_Writer_Aubu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3657600" cy="518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/>
          <p:cNvSpPr txBox="1"/>
          <p:nvPr/>
        </p:nvSpPr>
        <p:spPr>
          <a:xfrm>
            <a:off x="4038600" y="1447800"/>
            <a:ext cx="4876800" cy="4832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rtl="1">
              <a:buFont typeface="Wingdings" pitchFamily="2" charset="2"/>
              <a:buChar char="ü"/>
            </a:pPr>
            <a:r>
              <a:rPr lang="ar-SA" sz="2800" b="1" dirty="0" smtClean="0"/>
              <a:t>احضار الكتاب خلال الحصة وتدوين عنوان الدرس والتاريخ في </a:t>
            </a:r>
            <a:r>
              <a:rPr lang="ar-SA" sz="2800" b="1" dirty="0" err="1" smtClean="0"/>
              <a:t>الفهرس .</a:t>
            </a:r>
            <a:endParaRPr lang="ar-SA" sz="2800" b="1" dirty="0" smtClean="0"/>
          </a:p>
          <a:p>
            <a:pPr rtl="1"/>
            <a:endParaRPr lang="ar-SA" sz="2800" b="1" dirty="0" smtClean="0"/>
          </a:p>
          <a:p>
            <a:pPr rtl="1">
              <a:buFont typeface="Wingdings" pitchFamily="2" charset="2"/>
              <a:buChar char="ü"/>
            </a:pPr>
            <a:r>
              <a:rPr lang="ar-SA" sz="2800" b="1" dirty="0" smtClean="0"/>
              <a:t>الحرص على عدم التغيب لاستحقاق درجات التحسين في امتحان الفترات.</a:t>
            </a:r>
          </a:p>
          <a:p>
            <a:pPr rtl="1"/>
            <a:endParaRPr lang="ar-SA" sz="2800" b="1" dirty="0" smtClean="0"/>
          </a:p>
          <a:p>
            <a:pPr rtl="1">
              <a:buFont typeface="Wingdings" pitchFamily="2" charset="2"/>
              <a:buChar char="ü"/>
            </a:pPr>
            <a:r>
              <a:rPr lang="ar-SA" sz="2800" b="1" dirty="0" smtClean="0"/>
              <a:t>حل الواجبات في </a:t>
            </a:r>
            <a:r>
              <a:rPr lang="ar-SA" sz="2800" b="1" dirty="0" err="1" smtClean="0"/>
              <a:t>الكتاب .</a:t>
            </a:r>
            <a:endParaRPr lang="ar-SA" sz="2800" b="1" dirty="0" smtClean="0"/>
          </a:p>
          <a:p>
            <a:pPr rtl="1"/>
            <a:endParaRPr lang="ar-SA" sz="2800" b="1" dirty="0" smtClean="0"/>
          </a:p>
          <a:p>
            <a:pPr rtl="1">
              <a:buFont typeface="Wingdings" pitchFamily="2" charset="2"/>
              <a:buChar char="ü"/>
            </a:pPr>
            <a:r>
              <a:rPr lang="ar-SA" sz="2800" b="1" dirty="0" smtClean="0"/>
              <a:t> عدم الخروج </a:t>
            </a:r>
            <a:r>
              <a:rPr lang="ar-SA" sz="2800" b="1" dirty="0" smtClean="0"/>
              <a:t>قبل الحصة </a:t>
            </a:r>
            <a:r>
              <a:rPr lang="ar-SA" sz="2800" b="1" dirty="0" smtClean="0"/>
              <a:t>بدون استئذان المعلمة.</a:t>
            </a:r>
          </a:p>
          <a:p>
            <a:pPr rtl="1"/>
            <a:endParaRPr lang="ar-SA" sz="2800" b="1" dirty="0" smtClean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2057400" y="5943600"/>
            <a:ext cx="7086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سيتم</a:t>
            </a:r>
            <a:r>
              <a:rPr kumimoji="0" lang="ar-SA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اختيار الحاسوبية المميزة بانتهاء الفصل الدراسي بناءً على تطبيقها البنود </a:t>
            </a:r>
            <a:r>
              <a:rPr kumimoji="0" lang="ar-SA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السابقة  = )</a:t>
            </a:r>
            <a:r>
              <a:rPr kumimoji="0" lang="ar-SA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1111384"/>
            <a:ext cx="857733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ثانيا: القوى والعناصر </a:t>
            </a:r>
            <a:r>
              <a:rPr lang="ar-SA" sz="3200" b="1" u="sng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البشرية</a:t>
            </a:r>
          </a:p>
          <a:p>
            <a:endParaRPr lang="ar-SA" sz="3200" b="1" u="sng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</a:endParaRPr>
          </a:p>
          <a:p>
            <a:r>
              <a:rPr lang="ar-S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لكل منظمة مجموعة من العناصر البشرية (موظفين</a:t>
            </a:r>
            <a:r>
              <a:rPr lang="ar-S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التي </a:t>
            </a:r>
            <a:r>
              <a:rPr lang="ar-S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تعمل لتحقيق أهدافها ، ويحدد لكل عنصر بشري في المنظمة مهامه التي يقوم بها ويكون مسؤول عنها ،</a:t>
            </a:r>
          </a:p>
          <a:p>
            <a:r>
              <a:rPr lang="ar-SA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وهناك شروط تحدد من يعمل في كل جزء من هذا الترتيب الهرمي  </a:t>
            </a:r>
          </a:p>
          <a:p>
            <a:r>
              <a:rPr lang="ar-S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المؤهل العلمي , سنوات الخبرة , تقيم الاداء الوظيفي ) وغيرها من الشروط</a:t>
            </a:r>
            <a:r>
              <a:rPr lang="ar-SA" sz="2400" b="1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828800" y="3733800"/>
            <a:ext cx="6993160" cy="2962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white"/>
                </a:solidFill>
              </a:rPr>
              <a:t>ويراعى عند بناء نظام معلوماتي للمنظمة تحديد مسؤوليات كل موظف يعمل داخله , وكذلك تحديد صلاحياتهم في الاطلاع و التعديل و التحكم في النظام المعلوماتي , مع الحرص على التدريب وتأهيل الموظفين العاملين في النظام على كيفية استخدامه و الاستفادة القصوى من امكاناته .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86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مكونات نظم المعلومات</a:t>
            </a:r>
            <a:endParaRPr lang="ar-SA" sz="4800" b="1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pic>
        <p:nvPicPr>
          <p:cNvPr id="8" name="صورة 7" descr="1383516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213858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561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9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26000"/>
            <a:ext cx="9144000" cy="864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مكونات نظم المعلومات</a:t>
            </a:r>
            <a:endParaRPr lang="ar-SA" sz="4800" b="1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152000" y="1143000"/>
            <a:ext cx="79920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u="sng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ثالثا : </a:t>
            </a:r>
            <a:r>
              <a:rPr lang="ar-SA" sz="3600" b="1" u="sng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التكنولوجيا </a:t>
            </a:r>
            <a:r>
              <a:rPr lang="ar-SA" sz="3600" b="1" u="sng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المستخدمة </a:t>
            </a:r>
          </a:p>
          <a:p>
            <a:pPr algn="ctr"/>
            <a:r>
              <a:rPr lang="ar-SA" sz="2400" b="1" dirty="0" smtClean="0">
                <a:solidFill>
                  <a:prstClr val="black"/>
                </a:solidFill>
              </a:rPr>
              <a:t>العنصر الابرز في مكونات نظم المعلومات </a:t>
            </a:r>
            <a:r>
              <a:rPr lang="ar-SA" sz="2400" b="1" dirty="0" smtClean="0">
                <a:solidFill>
                  <a:prstClr val="black"/>
                </a:solidFill>
              </a:rPr>
              <a:t>هي التكنولوجيا </a:t>
            </a:r>
            <a:r>
              <a:rPr lang="ar-SA" sz="2400" b="1" dirty="0" smtClean="0">
                <a:solidFill>
                  <a:prstClr val="black"/>
                </a:solidFill>
              </a:rPr>
              <a:t>المستخدمة في بنائه , حيث انها تمكن نظام المعلومات من العمل بشكل ألي لتحقيق أهداف المنظمة , وجودة هذه التكنلوجيا هي المسؤولة بالدرجة الاولى من عمل النظام دون خلل او تعطل .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200400" y="3429000"/>
            <a:ext cx="594360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prstClr val="black"/>
                </a:solidFill>
              </a:rPr>
              <a:t>و تقسم التكنلوجيا المستخدمة في بناء نظم المعلومات الى الأجهزة و المكونات المادية  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Hardware</a:t>
            </a:r>
            <a:r>
              <a:rPr lang="ar-SA" sz="2400" b="1" dirty="0" smtClean="0">
                <a:solidFill>
                  <a:srgbClr val="00B0F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r>
              <a:rPr lang="ar-SA" sz="2400" b="1" dirty="0" smtClean="0">
                <a:solidFill>
                  <a:prstClr val="black"/>
                </a:solidFill>
              </a:rPr>
              <a:t>والتي تشمل جميع الأجهزة من اجهزه حاسب بكافة انواعها و احجامها , او اجهزة ادخال ضوئية او ليزرية , او وسائل اتصال , او وسائط تخزين , او اجهزة انتاج ميكانيكيه  , او غيرها من الأجهزة و كذلك البرمجيات التطبيقية</a:t>
            </a:r>
            <a:r>
              <a:rPr lang="en-US" sz="2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Application Programs </a:t>
            </a:r>
            <a:r>
              <a:rPr lang="ar-SA" sz="2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  </a:t>
            </a:r>
            <a:r>
              <a:rPr lang="ar-SA" sz="2400" b="1" dirty="0" smtClean="0">
                <a:solidFill>
                  <a:prstClr val="black"/>
                </a:solidFill>
              </a:rPr>
              <a:t>و التي تتحكم في عمل الأجهزة المستخدمة و تيسير الاستفادة منها .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6" name="صورة 5" descr="large_1238054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3800"/>
            <a:ext cx="2971800" cy="287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55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26000"/>
            <a:ext cx="9144000" cy="864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مكونات نظم المعلومات</a:t>
            </a:r>
            <a:endParaRPr lang="ar-SA" sz="4800" b="1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39552" y="1480716"/>
            <a:ext cx="8136904" cy="2062103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3200" b="1" u="sng" dirty="0">
                <a:solidFill>
                  <a:srgbClr val="0070C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رابعا : المعلومات و </a:t>
            </a:r>
            <a:r>
              <a:rPr lang="ar-SA" sz="3200" b="1" u="sng" dirty="0" smtClean="0">
                <a:solidFill>
                  <a:srgbClr val="0070C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البيانات</a:t>
            </a:r>
            <a:endParaRPr lang="ar-SA" sz="3200" b="1" u="sng" dirty="0">
              <a:solidFill>
                <a:srgbClr val="0070C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  <a:p>
            <a:r>
              <a:rPr lang="ar-SA" sz="3200" b="1" dirty="0">
                <a:solidFill>
                  <a:prstClr val="black"/>
                </a:solidFill>
              </a:rPr>
              <a:t>تشمل البيانات جميع ما يتم ادخاله الى نظام المعلومات عبر وسائط الادخال المختلفة ليتم معالجتها و الحصول على المعلومات التي تحتاجها المنظمة . </a:t>
            </a:r>
          </a:p>
        </p:txBody>
      </p:sp>
      <p:pic>
        <p:nvPicPr>
          <p:cNvPr id="5" name="صورة 4" descr="DataScientistJobDescrip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4114800"/>
            <a:ext cx="3657600" cy="2338387"/>
          </a:xfrm>
          <a:prstGeom prst="rect">
            <a:avLst/>
          </a:prstGeom>
        </p:spPr>
      </p:pic>
      <p:pic>
        <p:nvPicPr>
          <p:cNvPr id="6" name="صورة 5" descr="500_F_30283659_zPkl55rkj6oyV0dm280o06o9IEiuBnF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3434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95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7"/>
          <p:cNvSpPr/>
          <p:nvPr/>
        </p:nvSpPr>
        <p:spPr bwMode="auto">
          <a:xfrm>
            <a:off x="2819400" y="914400"/>
            <a:ext cx="4419600" cy="19050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3048000" y="1143000"/>
            <a:ext cx="3962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تمّ بحمد الله =)</a:t>
            </a:r>
          </a:p>
          <a:p>
            <a:pPr algn="ctr" rtl="1"/>
            <a:endParaRPr lang="en-US" sz="44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صورة 9" descr="TuV3Aot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3886200"/>
            <a:ext cx="2743200" cy="2743200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1600200" y="6288613"/>
            <a:ext cx="39624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أ/آمال ناهس العتيبي</a:t>
            </a:r>
            <a:endParaRPr lang="ar-SA" sz="2400" b="1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endParaRPr lang="en-US" sz="44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مدخل</a:t>
            </a:r>
            <a:r>
              <a:rPr lang="ar-SA" sz="3200" b="1" dirty="0" smtClean="0">
                <a:solidFill>
                  <a:schemeClr val="tx1">
                    <a:lumMod val="50000"/>
                  </a:schemeClr>
                </a:solidFill>
              </a:rPr>
              <a:t>: فتاة تعاني من السمنة المفرطة وترغب بالوصول الى الوزن المثالي ماهي المقترحات التي تساعدها لتحقيق </a:t>
            </a:r>
            <a:r>
              <a:rPr lang="ar-SA" sz="3200" b="1" dirty="0" err="1" smtClean="0">
                <a:solidFill>
                  <a:schemeClr val="tx1">
                    <a:lumMod val="50000"/>
                  </a:schemeClr>
                </a:solidFill>
              </a:rPr>
              <a:t>ذلك؟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5" name="صورة 4" descr="Excess-weight-vecto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610600" cy="4809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0" y="1295400"/>
            <a:ext cx="44958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/>
              <a:t>استراتيجية حل </a:t>
            </a:r>
            <a:r>
              <a:rPr lang="ar-SA" sz="2400" b="1" dirty="0" err="1" smtClean="0"/>
              <a:t>المشكلات  </a:t>
            </a:r>
            <a:r>
              <a:rPr lang="ar-SA" sz="2400" b="1" dirty="0" smtClean="0"/>
              <a:t>#نشاط فردي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الحل الأنسب </a:t>
            </a:r>
            <a:r>
              <a:rPr lang="ar-SA" sz="3200" b="1" dirty="0" err="1" smtClean="0">
                <a:solidFill>
                  <a:schemeClr val="bg1"/>
                </a:solidFill>
              </a:rPr>
              <a:t>هو </a:t>
            </a:r>
            <a:r>
              <a:rPr lang="ar-SA" sz="3200" b="1" dirty="0" smtClean="0">
                <a:solidFill>
                  <a:schemeClr val="bg1"/>
                </a:solidFill>
              </a:rPr>
              <a:t>: عن طريق </a:t>
            </a:r>
            <a:r>
              <a:rPr lang="ar-SA" sz="3200" b="1" dirty="0" err="1" smtClean="0">
                <a:solidFill>
                  <a:schemeClr val="bg1"/>
                </a:solidFill>
              </a:rPr>
              <a:t>اتباع </a:t>
            </a:r>
            <a:r>
              <a:rPr lang="ar-SA" sz="3200" b="1" dirty="0" smtClean="0">
                <a:solidFill>
                  <a:schemeClr val="bg1"/>
                </a:solidFill>
              </a:rPr>
              <a:t>(</a:t>
            </a:r>
            <a:r>
              <a:rPr lang="ar-SA" sz="3200" b="1" dirty="0" smtClean="0">
                <a:solidFill>
                  <a:srgbClr val="FF0000"/>
                </a:solidFill>
              </a:rPr>
              <a:t>نظام</a:t>
            </a:r>
            <a:r>
              <a:rPr lang="ar-SA" sz="3200" b="1" dirty="0" smtClean="0">
                <a:solidFill>
                  <a:schemeClr val="bg1"/>
                </a:solidFill>
              </a:rPr>
              <a:t> غذائي) </a:t>
            </a:r>
            <a:r>
              <a:rPr lang="ar-SA" sz="3200" b="1" dirty="0" err="1" smtClean="0">
                <a:solidFill>
                  <a:schemeClr val="bg1"/>
                </a:solidFill>
              </a:rPr>
              <a:t>صحي ،،</a:t>
            </a:r>
            <a:r>
              <a:rPr lang="ar-SA" sz="3200" b="1" dirty="0" smtClean="0">
                <a:solidFill>
                  <a:schemeClr val="bg1"/>
                </a:solidFill>
              </a:rPr>
              <a:t/>
            </a:r>
            <a:br>
              <a:rPr lang="ar-SA" sz="3200" b="1" dirty="0" smtClean="0">
                <a:solidFill>
                  <a:schemeClr val="bg1"/>
                </a:solidFill>
              </a:rPr>
            </a:br>
            <a:r>
              <a:rPr lang="ar-SA" sz="3200" b="1" dirty="0" smtClean="0">
                <a:solidFill>
                  <a:schemeClr val="bg1"/>
                </a:solidFill>
              </a:rPr>
              <a:t>مالمقصود بكلمة </a:t>
            </a:r>
            <a:r>
              <a:rPr lang="ar-SA" sz="3200" b="1" dirty="0" err="1" smtClean="0">
                <a:solidFill>
                  <a:schemeClr val="bg1"/>
                </a:solidFill>
              </a:rPr>
              <a:t>نظام ؟</a:t>
            </a:r>
            <a:r>
              <a:rPr lang="ar-SA" sz="3200" b="1" dirty="0" smtClean="0">
                <a:solidFill>
                  <a:schemeClr val="bg1"/>
                </a:solidFill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</a:rPr>
              <a:t>+1/2 </a:t>
            </a:r>
            <a:r>
              <a:rPr lang="ar-SA" sz="3200" b="1" dirty="0" smtClean="0">
                <a:solidFill>
                  <a:schemeClr val="bg1"/>
                </a:solidFill>
              </a:rPr>
              <a:t>لأفضل إجابة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5" name="صورة 4" descr="Excess-weight-vecto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610600" cy="4809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05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3200" b="1" dirty="0" err="1" smtClean="0">
                <a:solidFill>
                  <a:srgbClr val="FF0000"/>
                </a:solidFill>
              </a:rPr>
              <a:t>النظام </a:t>
            </a:r>
            <a:r>
              <a:rPr lang="ar-SA" sz="3200" b="1" dirty="0" smtClean="0">
                <a:solidFill>
                  <a:srgbClr val="FF0000"/>
                </a:solidFill>
              </a:rPr>
              <a:t>: </a:t>
            </a:r>
            <a:r>
              <a:rPr lang="ar-SA" sz="3200" b="1" dirty="0" smtClean="0">
                <a:solidFill>
                  <a:schemeClr val="bg1"/>
                </a:solidFill>
              </a:rPr>
              <a:t>مجموعة من المكونات التي تتفاعل فيما بينها لتحقيق أهداف معينة وفق قواعد </a:t>
            </a:r>
            <a:r>
              <a:rPr lang="ar-SA" sz="3200" b="1" dirty="0" err="1" smtClean="0">
                <a:solidFill>
                  <a:schemeClr val="bg1"/>
                </a:solidFill>
              </a:rPr>
              <a:t>محددة </a:t>
            </a:r>
            <a:r>
              <a:rPr lang="ar-SA" sz="3200" b="1" dirty="0" err="1" smtClean="0">
                <a:solidFill>
                  <a:schemeClr val="bg1"/>
                </a:solidFill>
              </a:rPr>
              <a:t>.</a:t>
            </a:r>
            <a:r>
              <a:rPr lang="ar-SA" sz="3200" b="1" dirty="0" smtClean="0">
                <a:solidFill>
                  <a:schemeClr val="bg1"/>
                </a:solidFill>
              </a:rPr>
              <a:t/>
            </a:r>
            <a:br>
              <a:rPr lang="ar-SA" sz="3200" b="1" dirty="0" smtClean="0">
                <a:solidFill>
                  <a:schemeClr val="bg1"/>
                </a:solidFill>
              </a:rPr>
            </a:br>
            <a:r>
              <a:rPr lang="ar-SA" sz="3200" b="1" dirty="0" smtClean="0">
                <a:solidFill>
                  <a:schemeClr val="bg1"/>
                </a:solidFill>
              </a:rPr>
              <a:t>وتتنوع الأنظمة في الحياة على حسب مضمونها </a:t>
            </a:r>
            <a:r>
              <a:rPr lang="ar-SA" sz="3200" b="1" dirty="0" err="1" smtClean="0">
                <a:solidFill>
                  <a:schemeClr val="bg1"/>
                </a:solidFill>
              </a:rPr>
              <a:t>فهناك </a:t>
            </a:r>
            <a:r>
              <a:rPr lang="ar-SA" sz="3200" b="1" dirty="0" smtClean="0">
                <a:solidFill>
                  <a:schemeClr val="bg1"/>
                </a:solidFill>
              </a:rPr>
              <a:t>(</a:t>
            </a:r>
            <a:r>
              <a:rPr lang="ar-SA" sz="3200" b="1" dirty="0" smtClean="0">
                <a:solidFill>
                  <a:schemeClr val="tx1"/>
                </a:solidFill>
              </a:rPr>
              <a:t>نظام غذائي </a:t>
            </a:r>
            <a:r>
              <a:rPr lang="ar-SA" sz="3200" b="1" dirty="0" smtClean="0">
                <a:solidFill>
                  <a:schemeClr val="bg1"/>
                </a:solidFill>
              </a:rPr>
              <a:t>و </a:t>
            </a:r>
            <a:r>
              <a:rPr lang="ar-SA" sz="3200" b="1" dirty="0" smtClean="0">
                <a:solidFill>
                  <a:schemeClr val="accent3"/>
                </a:solidFill>
              </a:rPr>
              <a:t>نظام تشغيل </a:t>
            </a:r>
            <a:r>
              <a:rPr lang="ar-SA" sz="3200" b="1" dirty="0" smtClean="0">
                <a:solidFill>
                  <a:schemeClr val="bg1"/>
                </a:solidFill>
              </a:rPr>
              <a:t>وهناك </a:t>
            </a:r>
            <a:r>
              <a:rPr lang="ar-SA" sz="3200" b="1" dirty="0" smtClean="0">
                <a:solidFill>
                  <a:srgbClr val="03091B"/>
                </a:solidFill>
              </a:rPr>
              <a:t>نظام معلومات </a:t>
            </a:r>
            <a:r>
              <a:rPr lang="ar-SA" sz="3200" b="1" dirty="0" smtClean="0">
                <a:solidFill>
                  <a:schemeClr val="bg1"/>
                </a:solidFill>
              </a:rPr>
              <a:t>و</a:t>
            </a:r>
            <a:r>
              <a:rPr lang="ar-SA" sz="3200" b="1" dirty="0" smtClean="0">
                <a:solidFill>
                  <a:srgbClr val="FFC000"/>
                </a:solidFill>
              </a:rPr>
              <a:t>نظام </a:t>
            </a:r>
            <a:r>
              <a:rPr lang="ar-SA" sz="3200" b="1" dirty="0" err="1" smtClean="0">
                <a:solidFill>
                  <a:srgbClr val="FFC000"/>
                </a:solidFill>
              </a:rPr>
              <a:t>بيئي </a:t>
            </a:r>
            <a:r>
              <a:rPr lang="ar-SA" sz="3200" b="1" dirty="0" err="1" smtClean="0">
                <a:solidFill>
                  <a:schemeClr val="bg1"/>
                </a:solidFill>
              </a:rPr>
              <a:t>)</a:t>
            </a:r>
            <a:r>
              <a:rPr lang="ar-SA" sz="3200" b="1" dirty="0" smtClean="0">
                <a:solidFill>
                  <a:schemeClr val="bg1"/>
                </a:solidFill>
              </a:rPr>
              <a:t/>
            </a:r>
            <a:br>
              <a:rPr lang="ar-SA" sz="3200" b="1" dirty="0" smtClean="0">
                <a:solidFill>
                  <a:schemeClr val="bg1"/>
                </a:solidFill>
              </a:rPr>
            </a:br>
            <a:r>
              <a:rPr lang="ar-SA" sz="3200" b="1" dirty="0" smtClean="0">
                <a:solidFill>
                  <a:schemeClr val="bg1"/>
                </a:solidFill>
              </a:rPr>
              <a:t>وتختلف الأنظمة باختلاف الأهداف </a:t>
            </a:r>
            <a:r>
              <a:rPr lang="ar-SA" sz="3200" b="1" dirty="0" err="1" smtClean="0">
                <a:solidFill>
                  <a:schemeClr val="bg1"/>
                </a:solidFill>
              </a:rPr>
              <a:t>والمدخلات</a:t>
            </a:r>
            <a:r>
              <a:rPr lang="ar-SA" sz="3200" b="1" dirty="0" smtClean="0">
                <a:solidFill>
                  <a:schemeClr val="bg1"/>
                </a:solidFill>
              </a:rPr>
              <a:t> والمخرجات لهذا النظام.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4" name="صورة 3" descr="715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146139"/>
            <a:ext cx="3429000" cy="371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 descr="All-mobile-OS-l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5200"/>
            <a:ext cx="4417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 descr="hqdefault.jpg"/>
          <p:cNvPicPr>
            <a:picLocks noChangeAspect="1"/>
          </p:cNvPicPr>
          <p:nvPr/>
        </p:nvPicPr>
        <p:blipFill>
          <a:blip r:embed="rId4" cstate="print"/>
          <a:srcRect t="14444" b="16667"/>
          <a:stretch>
            <a:fillRect/>
          </a:stretch>
        </p:blipFill>
        <p:spPr>
          <a:xfrm>
            <a:off x="2057400" y="5105400"/>
            <a:ext cx="38100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7" name="صورة 6" descr="________________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4800600" cy="287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 descr="a699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286000"/>
            <a:ext cx="3428999" cy="215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 descr="images-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0"/>
            <a:ext cx="3505200" cy="2224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 descr="أبش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574232"/>
            <a:ext cx="3657600" cy="2283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4196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مربع نص 12"/>
          <p:cNvSpPr txBox="1"/>
          <p:nvPr/>
        </p:nvSpPr>
        <p:spPr>
          <a:xfrm>
            <a:off x="152400" y="152400"/>
            <a:ext cx="52578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ماذا نطلق على هذه </a:t>
            </a:r>
            <a:r>
              <a:rPr lang="ar-SA" sz="3200" b="1" dirty="0" err="1" smtClean="0"/>
              <a:t>الأنظمة </a:t>
            </a:r>
            <a:r>
              <a:rPr lang="ar-SA" sz="3200" b="1" dirty="0" err="1" smtClean="0"/>
              <a:t>؟</a:t>
            </a:r>
            <a:r>
              <a:rPr lang="ar-SA" sz="3200" b="1" dirty="0" smtClean="0"/>
              <a:t> </a:t>
            </a:r>
            <a:endParaRPr lang="ar-SA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7" name="صورة 6" descr="________________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2743200" cy="287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 descr="a699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286000"/>
            <a:ext cx="3428999" cy="215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 descr="images-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0"/>
            <a:ext cx="3505200" cy="2224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 descr="أبش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267200"/>
            <a:ext cx="3657600" cy="2283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990600"/>
            <a:ext cx="2438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مربع نص 12"/>
          <p:cNvSpPr txBox="1"/>
          <p:nvPr/>
        </p:nvSpPr>
        <p:spPr>
          <a:xfrm>
            <a:off x="152400" y="152400"/>
            <a:ext cx="52578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ماذا نطلق على هذه </a:t>
            </a:r>
            <a:r>
              <a:rPr lang="ar-SA" sz="3200" b="1" dirty="0" err="1" smtClean="0"/>
              <a:t>الصور ؟</a:t>
            </a:r>
            <a:r>
              <a:rPr lang="ar-SA" sz="3200" b="1" dirty="0" smtClean="0"/>
              <a:t> </a:t>
            </a:r>
            <a:endParaRPr lang="ar-SA" sz="32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52400" y="5029200"/>
            <a:ext cx="5105400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جميعها عبارة عن نظم معلومات ولكل نظام منظمة يعمل </a:t>
            </a:r>
            <a:r>
              <a:rPr lang="ar-SA" sz="3200" b="1" dirty="0" err="1" smtClean="0"/>
              <a:t>بها ،،</a:t>
            </a:r>
            <a:endParaRPr lang="ar-SA" sz="3200" b="1" dirty="0" smtClean="0"/>
          </a:p>
          <a:p>
            <a:pPr algn="ctr"/>
            <a:r>
              <a:rPr lang="ar-SA" sz="3200" b="1" dirty="0" smtClean="0"/>
              <a:t>ماهي المنظمات التي تشرف </a:t>
            </a:r>
            <a:r>
              <a:rPr lang="ar-SA" sz="3200" b="1" dirty="0" err="1" smtClean="0"/>
              <a:t>عليها ؟</a:t>
            </a:r>
            <a:endParaRPr lang="ar-SA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8785" t="15625" r="161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 descr="_________________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03951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15625" r="144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 descr="أبش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438400"/>
            <a:ext cx="3962400" cy="3093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286000"/>
            <a:ext cx="2438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7358</TotalTime>
  <Words>1006</Words>
  <Application>Microsoft Office PowerPoint</Application>
  <PresentationFormat>عرض على الشاشة (3:4)‏</PresentationFormat>
  <Paragraphs>139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انقلاب</vt:lpstr>
      <vt:lpstr>بسم الله الرحمن الرحيم</vt:lpstr>
      <vt:lpstr>بسم الله نبدأ الفصل الدراسي الثاني لمادة الحاسب الآلي ونتذكر جميعا بنود التقييم والضوابط المطالبة فيها الطالبة خلال هذا الفصل الدراسي :</vt:lpstr>
      <vt:lpstr>مدخل: فتاة تعاني من السمنة المفرطة وترغب بالوصول الى الوزن المثالي ماهي المقترحات التي تساعدها لتحقيق ذلك؟</vt:lpstr>
      <vt:lpstr>الحل الأنسب هو : عن طريق اتباع (نظام غذائي) صحي ،، مالمقصود بكلمة نظام ؟ +1/2 لأفضل إجابة</vt:lpstr>
      <vt:lpstr>النظام : مجموعة من المكونات التي تتفاعل فيما بينها لتحقيق أهداف معينة وفق قواعد محددة . وتتنوع الأنظمة في الحياة على حسب مضمونها فهناك (نظام غذائي و نظام تشغيل وهناك نظام معلومات ونظام بيئي ) وتختلف الأنظمة باختلاف الأهداف والمدخلات والمخرجات لهذا النظام.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User</cp:lastModifiedBy>
  <cp:revision>257</cp:revision>
  <dcterms:created xsi:type="dcterms:W3CDTF">2005-01-04T06:40:58Z</dcterms:created>
  <dcterms:modified xsi:type="dcterms:W3CDTF">2016-01-23T21:28:36Z</dcterms:modified>
</cp:coreProperties>
</file>