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اللغة العربية المرحلة الثانوية\3 المستوى الثالث\كتب المستوى الثالث علمي\الكتاب JPEG\لغة عربية 3 ــ التطبيقات ــ علمي بدون تعليقات_046.jpg"/>
          <p:cNvPicPr>
            <a:picLocks noChangeAspect="1" noChangeArrowheads="1"/>
          </p:cNvPicPr>
          <p:nvPr/>
        </p:nvPicPr>
        <p:blipFill>
          <a:blip r:embed="rId2"/>
          <a:srcRect t="11485" b="66367"/>
          <a:stretch>
            <a:fillRect/>
          </a:stretch>
        </p:blipFill>
        <p:spPr bwMode="auto">
          <a:xfrm>
            <a:off x="0" y="2714620"/>
            <a:ext cx="9144000" cy="19288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53541" b="19780"/>
          <a:stretch>
            <a:fillRect/>
          </a:stretch>
        </p:blipFill>
        <p:spPr bwMode="auto">
          <a:xfrm>
            <a:off x="32" y="1071546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20880" y="-24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ar-S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ecoType Thuluth" pitchFamily="2" charset="-78"/>
              </a:rPr>
              <a:t>بسم الله الرحمن الرحيم</a:t>
            </a:r>
            <a:endParaRPr lang="ar-S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DecoType Thuluth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4643446"/>
            <a:ext cx="31502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اختبار بنائي</a:t>
            </a:r>
            <a:endParaRPr lang="ar-SA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282" y="5357826"/>
            <a:ext cx="1957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 80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D:\اللغة العربية المرحلة الثانوية\3 المستوى الثالث\كتب المستوى الثالث علمي\الكتاب JPEG\لغة عربية 3 ــ التطبيقات ــ علمي بدون تعليقات_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7917"/>
          <a:stretch>
            <a:fillRect/>
          </a:stretch>
        </p:blipFill>
        <p:spPr bwMode="auto">
          <a:xfrm>
            <a:off x="-27960" y="0"/>
            <a:ext cx="9171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3 المستوى الثالث\كتب المستوى الثالث علمي\الكتاب JPEG\لغة عربية 3 ــ التطبيقات ــ علمي بدون تعليقات_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1861"/>
          <a:stretch>
            <a:fillRect/>
          </a:stretch>
        </p:blipFill>
        <p:spPr bwMode="auto">
          <a:xfrm>
            <a:off x="-11519" y="0"/>
            <a:ext cx="9155551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3 المستوى الثالث\كتب المستوى الثالث علمي\الكتاب JPEG\لغة عربية 3 ــ التطبيقات ــ علمي بدون تعليقات_0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927"/>
          <a:stretch>
            <a:fillRect/>
          </a:stretch>
        </p:blipFill>
        <p:spPr bwMode="auto">
          <a:xfrm>
            <a:off x="-68336" y="1961"/>
            <a:ext cx="9212368" cy="6856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D:\اللغة العربية المرحلة الثانوية\3 المستوى الثالث\كتب المستوى الثالث علمي\الكتاب JPEG\لغة عربية 3 ــ التطبيقات ــ علمي بدون تعليقات_0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2171"/>
          <a:stretch>
            <a:fillRect/>
          </a:stretch>
        </p:blipFill>
        <p:spPr bwMode="auto">
          <a:xfrm>
            <a:off x="0" y="0"/>
            <a:ext cx="9125365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29345" y="1142984"/>
            <a:ext cx="7771679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- أهمية علم التاريخ</a:t>
            </a:r>
          </a:p>
          <a:p>
            <a:r>
              <a:rPr lang="ar-SA" sz="3200" b="1" dirty="0" smtClean="0">
                <a:solidFill>
                  <a:srgbClr val="0000FF"/>
                </a:solidFill>
              </a:rPr>
              <a:t>- حاجة التاريخ للعديد من المعارف الأخرى</a:t>
            </a:r>
          </a:p>
          <a:p>
            <a:r>
              <a:rPr lang="ar-SA" sz="3200" b="1" dirty="0" smtClean="0">
                <a:solidFill>
                  <a:srgbClr val="0000FF"/>
                </a:solidFill>
              </a:rPr>
              <a:t>- وقوع المؤرخين في الغلط لاعتمادهم على النقل فقط</a:t>
            </a:r>
          </a:p>
          <a:p>
            <a:r>
              <a:rPr lang="ar-SA" sz="3200" b="1" dirty="0" smtClean="0">
                <a:solidFill>
                  <a:srgbClr val="0000FF"/>
                </a:solidFill>
              </a:rPr>
              <a:t>- أمثلة </a:t>
            </a:r>
            <a:r>
              <a:rPr lang="ar-SA" sz="3200" b="1" dirty="0" smtClean="0">
                <a:solidFill>
                  <a:srgbClr val="0000FF"/>
                </a:solidFill>
              </a:rPr>
              <a:t>على </a:t>
            </a:r>
            <a:r>
              <a:rPr lang="ar-SA" sz="3200" b="1" dirty="0" smtClean="0">
                <a:solidFill>
                  <a:srgbClr val="0000FF"/>
                </a:solidFill>
              </a:rPr>
              <a:t>أغلاط </a:t>
            </a:r>
            <a:r>
              <a:rPr lang="ar-SA" sz="3200" b="1" dirty="0" smtClean="0">
                <a:solidFill>
                  <a:srgbClr val="0000FF"/>
                </a:solidFill>
              </a:rPr>
              <a:t>المؤرخين لاعتمادهم </a:t>
            </a:r>
            <a:r>
              <a:rPr lang="ar-SA" sz="3200" b="1" dirty="0" smtClean="0">
                <a:solidFill>
                  <a:srgbClr val="0000FF"/>
                </a:solidFill>
              </a:rPr>
              <a:t>على النقل المجرد</a:t>
            </a:r>
            <a:endParaRPr lang="ar-SA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57223" y="4145356"/>
            <a:ext cx="712873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لأن الأخبار إذا اعتمد فيها على مجرد النقل ولم تحكّم أصول العادة وقواعد السياسة وطبيعة العمران لم يؤمن فيها الخطأ والبعد عن الطريق الصحيح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اللغة العربية المرحلة الثانوية\3 المستوى الثالث\كتب المستوى الثالث علمي\الكتاب JPEG\لغة عربية 3 ــ التطبيقات ــ علمي بدون تعليقات_0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0317"/>
          <a:stretch>
            <a:fillRect/>
          </a:stretch>
        </p:blipFill>
        <p:spPr bwMode="auto">
          <a:xfrm>
            <a:off x="0" y="1961"/>
            <a:ext cx="9144032" cy="6856039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857223" y="1857364"/>
            <a:ext cx="71287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يرى أنها مظنة الكذب ومطية الهذر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85786" y="3214686"/>
            <a:ext cx="727161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لأن صحراء عدن ما زال عمرانها متعاقبا </a:t>
            </a:r>
            <a:r>
              <a:rPr lang="ar-SA" sz="2800" b="1" dirty="0" err="1" smtClean="0">
                <a:solidFill>
                  <a:srgbClr val="FF0000"/>
                </a:solidFill>
              </a:rPr>
              <a:t>والأدلاء</a:t>
            </a:r>
            <a:r>
              <a:rPr lang="ar-SA" sz="2800" b="1" dirty="0" smtClean="0">
                <a:solidFill>
                  <a:srgbClr val="FF0000"/>
                </a:solidFill>
              </a:rPr>
              <a:t> تقص طرقها من كل وجه ولم ينقل عن هذه المدينة خبر ولا ذكرها أحد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14348" y="5280740"/>
            <a:ext cx="727161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لا يوافق عليه ، ويرى ضرورة الإلمام بمعارف أخرى غير النقل المجرد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اللغة العربية المرحلة الثانوية\3 المستوى الثالث\كتب المستوى الثالث علمي\الكتاب JPEG\لغة عربية 3 ــ التطبيقات ــ علمي بدون تعليقات_0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159"/>
          <a:stretch>
            <a:fillRect/>
          </a:stretch>
        </p:blipFill>
        <p:spPr bwMode="auto">
          <a:xfrm>
            <a:off x="-33" y="0"/>
            <a:ext cx="9144033" cy="68580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714348" y="565832"/>
            <a:ext cx="727161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يرى أنها كثيرة وغير حقيقية لكونها تخالف المنطق والقياس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14348" y="2714620"/>
            <a:ext cx="727161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من الحقائق:</a:t>
            </a:r>
          </a:p>
          <a:p>
            <a:r>
              <a:rPr lang="ar-SA" sz="2000" b="1" dirty="0" smtClean="0">
                <a:solidFill>
                  <a:srgbClr val="0000FF"/>
                </a:solidFill>
              </a:rPr>
              <a:t>- </a:t>
            </a:r>
            <a:r>
              <a:rPr lang="ar-SA" sz="2000" dirty="0" smtClean="0">
                <a:solidFill>
                  <a:srgbClr val="0000FF"/>
                </a:solidFill>
              </a:rPr>
              <a:t>التاريخ فن عظيم </a:t>
            </a:r>
            <a:r>
              <a:rPr lang="ar-SA" sz="2000" dirty="0" smtClean="0">
                <a:solidFill>
                  <a:srgbClr val="0000FF"/>
                </a:solidFill>
              </a:rPr>
              <a:t>الفائدة  -  </a:t>
            </a:r>
            <a:r>
              <a:rPr lang="ar-SA" sz="2000" dirty="0" smtClean="0">
                <a:solidFill>
                  <a:srgbClr val="0000FF"/>
                </a:solidFill>
              </a:rPr>
              <a:t>يحتاج التاريخ إلى معارف متنوعة وحسن نظر </a:t>
            </a:r>
            <a:r>
              <a:rPr lang="ar-SA" sz="2000" dirty="0" smtClean="0">
                <a:solidFill>
                  <a:srgbClr val="0000FF"/>
                </a:solidFill>
              </a:rPr>
              <a:t>وتثبت</a:t>
            </a:r>
            <a:endParaRPr lang="ar-SA" sz="2000" dirty="0" smtClean="0">
              <a:solidFill>
                <a:srgbClr val="0000FF"/>
              </a:solidFill>
            </a:endParaRPr>
          </a:p>
          <a:p>
            <a:r>
              <a:rPr lang="ar-SA" sz="2000" b="1" dirty="0" smtClean="0">
                <a:solidFill>
                  <a:srgbClr val="0000FF"/>
                </a:solidFill>
              </a:rPr>
              <a:t>الآراء:</a:t>
            </a:r>
          </a:p>
          <a:p>
            <a:r>
              <a:rPr lang="ar-SA" sz="2000" dirty="0" smtClean="0">
                <a:solidFill>
                  <a:srgbClr val="0000FF"/>
                </a:solidFill>
              </a:rPr>
              <a:t>- الأخبار إذا اعتمد فيها على مجرد النقل لم يؤمن فيها الخطأ والميل عن الصواب</a:t>
            </a:r>
          </a:p>
          <a:p>
            <a:r>
              <a:rPr lang="ar-SA" sz="2000" dirty="0" smtClean="0">
                <a:solidFill>
                  <a:srgbClr val="0000FF"/>
                </a:solidFill>
              </a:rPr>
              <a:t>- أعداد الأموال والعساكر إذا عرضت في الحكايات هي مظنة الكذب ومطية الهذر.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00034" y="4643446"/>
            <a:ext cx="72716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يمكن اعتباره متوسطا حيث حرص الكاتب على ذكر الراوي أو المؤلف فيما ينقله من أخبار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D:\اللغة العربية المرحلة الثانوية\3 المستوى الثالث\كتب المستوى الثالث علمي\الكتاب JPEG\لغة عربية 3 ــ التطبيقات ــ علمي بدون تعليقات_083.jpg"/>
          <p:cNvPicPr>
            <a:picLocks noChangeAspect="1" noChangeArrowheads="1"/>
          </p:cNvPicPr>
          <p:nvPr/>
        </p:nvPicPr>
        <p:blipFill>
          <a:blip r:embed="rId2"/>
          <a:srcRect b="53922"/>
          <a:stretch>
            <a:fillRect/>
          </a:stretch>
        </p:blipFill>
        <p:spPr bwMode="auto">
          <a:xfrm>
            <a:off x="-112469" y="1"/>
            <a:ext cx="9256502" cy="6857999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00034" y="1643050"/>
            <a:ext cx="7271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الكلام موضوعي إلى حد كبير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42910" y="2500306"/>
            <a:ext cx="72716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من </a:t>
            </a:r>
            <a:r>
              <a:rPr lang="ar-SA" sz="3200" b="1" dirty="0" smtClean="0">
                <a:solidFill>
                  <a:srgbClr val="FF0000"/>
                </a:solidFill>
              </a:rPr>
              <a:t>الألفاظ الدالة على الموضوعية:</a:t>
            </a:r>
          </a:p>
          <a:p>
            <a:r>
              <a:rPr lang="ar-SA" sz="3200" b="1" dirty="0" smtClean="0">
                <a:solidFill>
                  <a:srgbClr val="FF0000"/>
                </a:solidFill>
              </a:rPr>
              <a:t>لم يؤمن فيها العثور، </a:t>
            </a:r>
            <a:r>
              <a:rPr lang="ar-SA" sz="3200" b="1" dirty="0" err="1" smtClean="0">
                <a:solidFill>
                  <a:srgbClr val="FF0000"/>
                </a:solidFill>
              </a:rPr>
              <a:t>الحيد</a:t>
            </a:r>
            <a:r>
              <a:rPr lang="ar-SA" sz="3200" b="1" dirty="0" smtClean="0">
                <a:solidFill>
                  <a:srgbClr val="FF0000"/>
                </a:solidFill>
              </a:rPr>
              <a:t> عن جادة الصدق</a:t>
            </a:r>
          </a:p>
          <a:p>
            <a:r>
              <a:rPr lang="ar-SA" sz="3200" b="1" dirty="0" smtClean="0">
                <a:solidFill>
                  <a:srgbClr val="FF0000"/>
                </a:solidFill>
              </a:rPr>
              <a:t>مظنة الكذب ومطية الهذر 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14348" y="4643446"/>
            <a:ext cx="72716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سيتم استبعاد </a:t>
            </a:r>
            <a:r>
              <a:rPr lang="ar-SA" sz="3200" b="1" dirty="0" smtClean="0">
                <a:solidFill>
                  <a:srgbClr val="FF0000"/>
                </a:solidFill>
              </a:rPr>
              <a:t>عدد كبير </a:t>
            </a:r>
            <a:r>
              <a:rPr lang="ar-SA" sz="3200" b="1" dirty="0" smtClean="0">
                <a:solidFill>
                  <a:srgbClr val="FF0000"/>
                </a:solidFill>
              </a:rPr>
              <a:t>من الروايات وسيبقى الروايات التي يظن فيها الصدق والصحة والموافقة للمنطق والقياس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219" name="Picture 3" descr="D:\اللغة العربية المرحلة الثانوية\3 المستوى الثالث\كتب المستوى الثالث علمي\الكتاب JPEG\لغة عربية 3 ــ التطبيقات ــ علمي بدون تعليقات_083.jpg"/>
          <p:cNvPicPr>
            <a:picLocks noChangeAspect="1" noChangeArrowheads="1"/>
          </p:cNvPicPr>
          <p:nvPr/>
        </p:nvPicPr>
        <p:blipFill>
          <a:blip r:embed="rId2"/>
          <a:srcRect t="45098"/>
          <a:stretch>
            <a:fillRect/>
          </a:stretch>
        </p:blipFill>
        <p:spPr bwMode="auto">
          <a:xfrm>
            <a:off x="1" y="0"/>
            <a:ext cx="9144032" cy="6858025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714348" y="714356"/>
            <a:ext cx="72716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سأرد بأن ابن خلدون كلامه صحيح </a:t>
            </a:r>
            <a:r>
              <a:rPr lang="ar-SA" sz="3200" b="1" dirty="0" err="1" smtClean="0">
                <a:solidFill>
                  <a:srgbClr val="0000FF"/>
                </a:solidFill>
              </a:rPr>
              <a:t>ورأية</a:t>
            </a:r>
            <a:r>
              <a:rPr lang="ar-SA" sz="3200" b="1" dirty="0" smtClean="0">
                <a:solidFill>
                  <a:srgbClr val="0000FF"/>
                </a:solidFill>
              </a:rPr>
              <a:t> مقبول وينبغي عليّ أن أتزود بالمعارف </a:t>
            </a:r>
            <a:r>
              <a:rPr lang="ar-SA" sz="3200" b="1" dirty="0" err="1" smtClean="0">
                <a:solidFill>
                  <a:srgbClr val="0000FF"/>
                </a:solidFill>
              </a:rPr>
              <a:t>اأخرى</a:t>
            </a:r>
            <a:r>
              <a:rPr lang="ar-SA" sz="3200" b="1" dirty="0" smtClean="0">
                <a:solidFill>
                  <a:srgbClr val="0000FF"/>
                </a:solidFill>
              </a:rPr>
              <a:t> اللازمة للتمكن من علم التاريخ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14348" y="3000372"/>
            <a:ext cx="727161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00FF"/>
                </a:solidFill>
              </a:rPr>
              <a:t>المؤرخ الموضوعي كالقاضي العادل الذي يصدر حكمه في القضية بإنصاف دون تحيز لأحد من الخصمين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247</Words>
  <Application>Microsoft Office PowerPoint</Application>
  <PresentationFormat>عرض على الشاشة (3:4)‏</PresentationFormat>
  <Paragraphs>25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تدفق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19</cp:revision>
  <dcterms:created xsi:type="dcterms:W3CDTF">2015-10-21T17:02:44Z</dcterms:created>
  <dcterms:modified xsi:type="dcterms:W3CDTF">2015-10-29T08:06:40Z</dcterms:modified>
</cp:coreProperties>
</file>