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94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063713C8-3B73-4589-810E-0F3088D704F0}" type="datetimeFigureOut">
              <a:rPr lang="ar-SA" smtClean="0"/>
              <a:pPr/>
              <a:t>17/01/37</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516F7C16-D2FA-43C4-A347-5F71B6A03C12}"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63713C8-3B73-4589-810E-0F3088D704F0}" type="datetimeFigureOut">
              <a:rPr lang="ar-SA" smtClean="0"/>
              <a:pPr/>
              <a:t>17/01/37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16F7C16-D2FA-43C4-A347-5F71B6A03C12}"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63713C8-3B73-4589-810E-0F3088D704F0}" type="datetimeFigureOut">
              <a:rPr lang="ar-SA" smtClean="0"/>
              <a:pPr/>
              <a:t>17/01/37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16F7C16-D2FA-43C4-A347-5F71B6A03C12}"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63713C8-3B73-4589-810E-0F3088D704F0}" type="datetimeFigureOut">
              <a:rPr lang="ar-SA" smtClean="0"/>
              <a:pPr/>
              <a:t>17/01/37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16F7C16-D2FA-43C4-A347-5F71B6A03C12}"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63713C8-3B73-4589-810E-0F3088D704F0}" type="datetimeFigureOut">
              <a:rPr lang="ar-SA" smtClean="0"/>
              <a:pPr/>
              <a:t>17/01/37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16F7C16-D2FA-43C4-A347-5F71B6A03C12}"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063713C8-3B73-4589-810E-0F3088D704F0}" type="datetimeFigureOut">
              <a:rPr lang="ar-SA" smtClean="0"/>
              <a:pPr/>
              <a:t>17/01/37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16F7C16-D2FA-43C4-A347-5F71B6A03C12}"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063713C8-3B73-4589-810E-0F3088D704F0}" type="datetimeFigureOut">
              <a:rPr lang="ar-SA" smtClean="0"/>
              <a:pPr/>
              <a:t>17/01/37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516F7C16-D2FA-43C4-A347-5F71B6A03C12}"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063713C8-3B73-4589-810E-0F3088D704F0}" type="datetimeFigureOut">
              <a:rPr lang="ar-SA" smtClean="0"/>
              <a:pPr/>
              <a:t>17/01/37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516F7C16-D2FA-43C4-A347-5F71B6A03C12}"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63713C8-3B73-4589-810E-0F3088D704F0}" type="datetimeFigureOut">
              <a:rPr lang="ar-SA" smtClean="0"/>
              <a:pPr/>
              <a:t>17/01/37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516F7C16-D2FA-43C4-A347-5F71B6A03C12}"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063713C8-3B73-4589-810E-0F3088D704F0}" type="datetimeFigureOut">
              <a:rPr lang="ar-SA" smtClean="0"/>
              <a:pPr/>
              <a:t>17/01/37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16F7C16-D2FA-43C4-A347-5F71B6A03C12}"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63713C8-3B73-4589-810E-0F3088D704F0}" type="datetimeFigureOut">
              <a:rPr lang="ar-SA" smtClean="0"/>
              <a:pPr/>
              <a:t>17/01/37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516F7C16-D2FA-43C4-A347-5F71B6A03C12}"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63713C8-3B73-4589-810E-0F3088D704F0}" type="datetimeFigureOut">
              <a:rPr lang="ar-SA" smtClean="0"/>
              <a:pPr/>
              <a:t>17/01/37</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16F7C16-D2FA-43C4-A347-5F71B6A03C12}"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D:\اللغة العربية المرحلة الثانوية\3 المستوى الثالث\كتب المستوى الثالث علمي\الكتاب JPEG\لغة عربية 3 ــ التطبيقات ــ علمي بدون تعليقات_046.jpg"/>
          <p:cNvPicPr>
            <a:picLocks noChangeAspect="1" noChangeArrowheads="1"/>
          </p:cNvPicPr>
          <p:nvPr/>
        </p:nvPicPr>
        <p:blipFill>
          <a:blip r:embed="rId2"/>
          <a:srcRect t="11485" b="66367"/>
          <a:stretch>
            <a:fillRect/>
          </a:stretch>
        </p:blipFill>
        <p:spPr bwMode="auto">
          <a:xfrm>
            <a:off x="0" y="2714620"/>
            <a:ext cx="9144000" cy="1928826"/>
          </a:xfrm>
          <a:prstGeom prst="rect">
            <a:avLst/>
          </a:prstGeom>
          <a:noFill/>
        </p:spPr>
      </p:pic>
      <p:pic>
        <p:nvPicPr>
          <p:cNvPr id="1027" name="Picture 3"/>
          <p:cNvPicPr>
            <a:picLocks noChangeAspect="1" noChangeArrowheads="1"/>
          </p:cNvPicPr>
          <p:nvPr/>
        </p:nvPicPr>
        <p:blipFill>
          <a:blip r:embed="rId3"/>
          <a:srcRect t="53541" b="19780"/>
          <a:stretch>
            <a:fillRect/>
          </a:stretch>
        </p:blipFill>
        <p:spPr bwMode="auto">
          <a:xfrm>
            <a:off x="32" y="1071546"/>
            <a:ext cx="9144000" cy="1643074"/>
          </a:xfrm>
          <a:prstGeom prst="rect">
            <a:avLst/>
          </a:prstGeom>
          <a:noFill/>
          <a:ln w="9525">
            <a:noFill/>
            <a:miter lim="800000"/>
            <a:headEnd/>
            <a:tailEnd/>
          </a:ln>
          <a:effectLst/>
        </p:spPr>
      </p:pic>
      <p:sp>
        <p:nvSpPr>
          <p:cNvPr id="2" name="عنوان 1"/>
          <p:cNvSpPr>
            <a:spLocks noGrp="1"/>
          </p:cNvSpPr>
          <p:nvPr>
            <p:ph type="ctrTitle"/>
          </p:nvPr>
        </p:nvSpPr>
        <p:spPr>
          <a:xfrm>
            <a:off x="720880" y="-24"/>
            <a:ext cx="7851648" cy="1000132"/>
          </a:xfrm>
        </p:spPr>
        <p:txBody>
          <a:bodyPr>
            <a:noAutofit/>
          </a:bodyPr>
          <a:lstStyle/>
          <a:p>
            <a:pPr algn="ctr"/>
            <a:r>
              <a:rPr lang="ar-SA" sz="6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cs typeface="DecoType Thuluth" pitchFamily="2" charset="-78"/>
              </a:rPr>
              <a:t>بسم الله الرحمن الرحيم</a:t>
            </a:r>
            <a:endParaRPr lang="ar-SA" sz="60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cs typeface="DecoType Thuluth" pitchFamily="2" charset="-78"/>
            </a:endParaRPr>
          </a:p>
        </p:txBody>
      </p:sp>
      <p:sp>
        <p:nvSpPr>
          <p:cNvPr id="5" name="مستطيل 4"/>
          <p:cNvSpPr/>
          <p:nvPr/>
        </p:nvSpPr>
        <p:spPr>
          <a:xfrm>
            <a:off x="2684173" y="5157629"/>
            <a:ext cx="5388289" cy="1569660"/>
          </a:xfrm>
          <a:prstGeom prst="rect">
            <a:avLst/>
          </a:prstGeom>
          <a:noFill/>
        </p:spPr>
        <p:txBody>
          <a:bodyPr wrap="square" lIns="91440" tIns="45720" rIns="91440" bIns="45720">
            <a:spAutoFit/>
          </a:bodyPr>
          <a:lstStyle/>
          <a:p>
            <a:pPr algn="ctr"/>
            <a:r>
              <a:rPr lang="ar-SA" sz="96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raditional Arabic" pitchFamily="18" charset="-78"/>
                <a:cs typeface="Traditional Arabic" pitchFamily="18" charset="-78"/>
              </a:rPr>
              <a:t>الاختبار </a:t>
            </a:r>
            <a:r>
              <a:rPr lang="ar-SA" sz="9600" b="1" spc="50" dirty="0" err="1"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raditional Arabic" pitchFamily="18" charset="-78"/>
                <a:cs typeface="Traditional Arabic" pitchFamily="18" charset="-78"/>
              </a:rPr>
              <a:t>البعدي</a:t>
            </a:r>
            <a:endParaRPr lang="ar-SA" sz="96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raditional Arabic" pitchFamily="18" charset="-78"/>
              <a:cs typeface="Traditional Arabic" pitchFamily="18" charset="-78"/>
            </a:endParaRPr>
          </a:p>
        </p:txBody>
      </p:sp>
      <p:sp>
        <p:nvSpPr>
          <p:cNvPr id="6" name="مستطيل 5"/>
          <p:cNvSpPr/>
          <p:nvPr/>
        </p:nvSpPr>
        <p:spPr>
          <a:xfrm>
            <a:off x="214282" y="5357826"/>
            <a:ext cx="1957587" cy="1107996"/>
          </a:xfrm>
          <a:prstGeom prst="rect">
            <a:avLst/>
          </a:prstGeom>
          <a:noFill/>
        </p:spPr>
        <p:txBody>
          <a:bodyPr wrap="none" lIns="91440" tIns="45720" rIns="91440" bIns="45720">
            <a:spAutoFit/>
          </a:bodyPr>
          <a:lstStyle/>
          <a:p>
            <a:pPr algn="ctr"/>
            <a:r>
              <a:rPr lang="ar-SA" sz="6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raditional Arabic" pitchFamily="18" charset="-78"/>
                <a:cs typeface="Traditional Arabic" pitchFamily="18" charset="-78"/>
              </a:rPr>
              <a:t>ص 87</a:t>
            </a:r>
            <a:endParaRPr lang="ar-SA" sz="66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raditional Arabic" pitchFamily="18" charset="-78"/>
              <a:cs typeface="Traditional Arabic" pitchFamily="18"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nodeType="clickEffect">
                                  <p:stCondLst>
                                    <p:cond delay="0"/>
                                  </p:stCondLst>
                                  <p:childTnLst>
                                    <p:set>
                                      <p:cBhvr>
                                        <p:cTn id="14" dur="1" fill="hold">
                                          <p:stCondLst>
                                            <p:cond delay="0"/>
                                          </p:stCondLst>
                                        </p:cTn>
                                        <p:tgtEl>
                                          <p:spTgt spid="1027"/>
                                        </p:tgtEl>
                                        <p:attrNameLst>
                                          <p:attrName>style.visibility</p:attrName>
                                        </p:attrNameLst>
                                      </p:cBhvr>
                                      <p:to>
                                        <p:strVal val="visible"/>
                                      </p:to>
                                    </p:set>
                                    <p:anim to="" calcmode="lin" valueType="num">
                                      <p:cBhvr>
                                        <p:cTn id="15" dur="1" fill="hold"/>
                                        <p:tgtEl>
                                          <p:spTgt spid="1027"/>
                                        </p:tgtEl>
                                        <p:attrNameLst>
                                          <p:attrName/>
                                        </p:attrNameLst>
                                      </p:cBhvr>
                                    </p:anim>
                                  </p:childTnLst>
                                </p:cTn>
                              </p:par>
                            </p:childTnLst>
                          </p:cTn>
                        </p:par>
                      </p:childTnLst>
                    </p:cTn>
                  </p:par>
                  <p:par>
                    <p:cTn id="16" fill="hold">
                      <p:stCondLst>
                        <p:cond delay="indefinite"/>
                      </p:stCondLst>
                      <p:childTnLst>
                        <p:par>
                          <p:cTn id="17" fill="hold">
                            <p:stCondLst>
                              <p:cond delay="0"/>
                            </p:stCondLst>
                            <p:childTnLst>
                              <p:par>
                                <p:cTn id="18" presetID="24" presetClass="entr" presetSubtype="0" fill="hold" nodeType="clickEffect">
                                  <p:stCondLst>
                                    <p:cond delay="0"/>
                                  </p:stCondLst>
                                  <p:childTnLst>
                                    <p:set>
                                      <p:cBhvr>
                                        <p:cTn id="19" dur="1" fill="hold">
                                          <p:stCondLst>
                                            <p:cond delay="0"/>
                                          </p:stCondLst>
                                        </p:cTn>
                                        <p:tgtEl>
                                          <p:spTgt spid="10"/>
                                        </p:tgtEl>
                                        <p:attrNameLst>
                                          <p:attrName>style.visibility</p:attrName>
                                        </p:attrNameLst>
                                      </p:cBhvr>
                                      <p:to>
                                        <p:strVal val="visible"/>
                                      </p:to>
                                    </p:set>
                                    <p:anim to="" calcmode="lin" valueType="num">
                                      <p:cBhvr>
                                        <p:cTn id="20" dur="1" fill="hold"/>
                                        <p:tgtEl>
                                          <p:spTgt spid="10"/>
                                        </p:tgtEl>
                                        <p:attrNameLst>
                                          <p:attrName/>
                                        </p:attrNameLst>
                                      </p:cBhvr>
                                    </p:anim>
                                  </p:childTnLst>
                                </p:cTn>
                              </p:par>
                            </p:childTnLst>
                          </p:cTn>
                        </p:par>
                      </p:childTnLst>
                    </p:cTn>
                  </p:par>
                  <p:par>
                    <p:cTn id="21" fill="hold">
                      <p:stCondLst>
                        <p:cond delay="indefinite"/>
                      </p:stCondLst>
                      <p:childTnLst>
                        <p:par>
                          <p:cTn id="22" fill="hold">
                            <p:stCondLst>
                              <p:cond delay="0"/>
                            </p:stCondLst>
                            <p:childTnLst>
                              <p:par>
                                <p:cTn id="23" presetID="24"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to="" calcmode="lin" valueType="num">
                                      <p:cBhvr>
                                        <p:cTn id="25" dur="1" fill="hold"/>
                                        <p:tgtEl>
                                          <p:spTgt spid="5"/>
                                        </p:tgtEl>
                                        <p:attrNameLst>
                                          <p:attrName/>
                                        </p:attrNameLst>
                                      </p:cBhvr>
                                    </p:anim>
                                  </p:childTnLst>
                                </p:cTn>
                              </p:par>
                            </p:childTnLst>
                          </p:cTn>
                        </p:par>
                      </p:childTnLst>
                    </p:cTn>
                  </p:par>
                  <p:par>
                    <p:cTn id="26" fill="hold">
                      <p:stCondLst>
                        <p:cond delay="indefinite"/>
                      </p:stCondLst>
                      <p:childTnLst>
                        <p:par>
                          <p:cTn id="27" fill="hold">
                            <p:stCondLst>
                              <p:cond delay="0"/>
                            </p:stCondLst>
                            <p:childTnLst>
                              <p:par>
                                <p:cTn id="28" presetID="24"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to="" calcmode="lin" valueType="num">
                                      <p:cBhvr>
                                        <p:cTn id="30" dur="1" fill="hold"/>
                                        <p:tgtEl>
                                          <p:spTgt spid="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pic>
        <p:nvPicPr>
          <p:cNvPr id="8194" name="Picture 2" descr="D:\اللغة العربية المرحلة الثانوية\3 المستوى الثالث\كتب المستوى الثالث علمي\الكتاب JPEG\لغة عربية 3 ــ التطبيقات ــ علمي بدون تعليقات_087.jpg"/>
          <p:cNvPicPr>
            <a:picLocks noChangeAspect="1" noChangeArrowheads="1"/>
          </p:cNvPicPr>
          <p:nvPr/>
        </p:nvPicPr>
        <p:blipFill>
          <a:blip r:embed="rId2"/>
          <a:srcRect l="10156" t="4167" r="10156" b="64800"/>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D:\اللغة العربية المرحلة الثانوية\3 المستوى الثالث\كتب المستوى الثالث علمي\الكتاب JPEG\لغة عربية 3 ــ التطبيقات ــ علمي بدون تعليقات_087.jpg"/>
          <p:cNvPicPr>
            <a:picLocks noChangeAspect="1" noChangeArrowheads="1"/>
          </p:cNvPicPr>
          <p:nvPr/>
        </p:nvPicPr>
        <p:blipFill>
          <a:blip r:embed="rId2"/>
          <a:srcRect t="34722" b="50000"/>
          <a:stretch>
            <a:fillRect/>
          </a:stretch>
        </p:blipFill>
        <p:spPr bwMode="auto">
          <a:xfrm>
            <a:off x="1" y="0"/>
            <a:ext cx="9144032" cy="3286124"/>
          </a:xfrm>
          <a:prstGeom prst="rect">
            <a:avLst/>
          </a:prstGeom>
          <a:noFill/>
        </p:spPr>
      </p:pic>
      <p:pic>
        <p:nvPicPr>
          <p:cNvPr id="9218" name="Picture 2" descr="D:\اللغة العربية المرحلة الثانوية\3 المستوى الثالث\كتب المستوى الثالث علمي\الكتاب JPEG\لغة عربية 3 ــ التطبيقات ــ علمي بدون تعليقات_087.jpg"/>
          <p:cNvPicPr>
            <a:picLocks noChangeAspect="1" noChangeArrowheads="1"/>
          </p:cNvPicPr>
          <p:nvPr/>
        </p:nvPicPr>
        <p:blipFill>
          <a:blip r:embed="rId2"/>
          <a:srcRect t="49019" b="33003"/>
          <a:stretch>
            <a:fillRect/>
          </a:stretch>
        </p:blipFill>
        <p:spPr bwMode="auto">
          <a:xfrm>
            <a:off x="-3287" y="3286148"/>
            <a:ext cx="9147320" cy="3571876"/>
          </a:xfrm>
          <a:prstGeom prst="rect">
            <a:avLst/>
          </a:prstGeom>
          <a:noFill/>
        </p:spPr>
      </p:pic>
      <p:sp>
        <p:nvSpPr>
          <p:cNvPr id="5" name="مستطيل 4"/>
          <p:cNvSpPr/>
          <p:nvPr/>
        </p:nvSpPr>
        <p:spPr>
          <a:xfrm>
            <a:off x="714348" y="1272589"/>
            <a:ext cx="7358114" cy="1077218"/>
          </a:xfrm>
          <a:prstGeom prst="rect">
            <a:avLst/>
          </a:prstGeom>
        </p:spPr>
        <p:txBody>
          <a:bodyPr wrap="square">
            <a:spAutoFit/>
          </a:bodyPr>
          <a:lstStyle/>
          <a:p>
            <a:r>
              <a:rPr lang="ar-SA" sz="3200" b="1" dirty="0" smtClean="0">
                <a:solidFill>
                  <a:srgbClr val="0000FF"/>
                </a:solidFill>
              </a:rPr>
              <a:t>استماع إلى كلمة قصة أو قصيدة </a:t>
            </a:r>
          </a:p>
          <a:p>
            <a:r>
              <a:rPr lang="ar-SA" sz="3200" b="1" dirty="0" smtClean="0">
                <a:solidFill>
                  <a:srgbClr val="0000FF"/>
                </a:solidFill>
              </a:rPr>
              <a:t>استماع إلى كلام أحد المحللين السياسيين أو الرياضيين</a:t>
            </a:r>
          </a:p>
        </p:txBody>
      </p:sp>
      <p:sp>
        <p:nvSpPr>
          <p:cNvPr id="7" name="مستطيل 6"/>
          <p:cNvSpPr/>
          <p:nvPr/>
        </p:nvSpPr>
        <p:spPr>
          <a:xfrm>
            <a:off x="714348" y="4494922"/>
            <a:ext cx="7572428" cy="1815882"/>
          </a:xfrm>
          <a:prstGeom prst="rect">
            <a:avLst/>
          </a:prstGeom>
        </p:spPr>
        <p:txBody>
          <a:bodyPr wrap="square">
            <a:spAutoFit/>
          </a:bodyPr>
          <a:lstStyle/>
          <a:p>
            <a:r>
              <a:rPr lang="ar-SA" sz="2800" b="1" dirty="0" smtClean="0">
                <a:solidFill>
                  <a:srgbClr val="FF0000"/>
                </a:solidFill>
              </a:rPr>
              <a:t>عن طريق تمكنهم من مهاراتها المختلفة مثل التفريق بين الحقيقة والرأي، والحقيقة والخيال، وتحديد مدى الدقة العلمية وقوة البرهان ومنطقية الأفكار وتسلسلها وغيرها مما يضبط المعنى ويميز الصادق والمنطقي من الكاذب والمبالغ فيه من الأفكار</a:t>
            </a:r>
            <a:endParaRPr lang="ar-SA" sz="2800" b="1"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to="" calcmode="lin" valueType="num">
                                      <p:cBhvr>
                                        <p:cTn id="12" dur="1" fill="hold"/>
                                        <p:tgtEl>
                                          <p:spTgt spid="7"/>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pic>
        <p:nvPicPr>
          <p:cNvPr id="10242" name="Picture 2" descr="D:\اللغة العربية المرحلة الثانوية\3 المستوى الثالث\كتب المستوى الثالث علمي\الكتاب JPEG\لغة عربية 3 ــ التطبيقات ــ علمي بدون تعليقات_088.jpg"/>
          <p:cNvPicPr>
            <a:picLocks noChangeAspect="1" noChangeArrowheads="1"/>
          </p:cNvPicPr>
          <p:nvPr/>
        </p:nvPicPr>
        <p:blipFill>
          <a:blip r:embed="rId2"/>
          <a:srcRect b="48039"/>
          <a:stretch>
            <a:fillRect/>
          </a:stretch>
        </p:blipFill>
        <p:spPr bwMode="auto">
          <a:xfrm>
            <a:off x="-49591" y="1"/>
            <a:ext cx="9193624" cy="6857999"/>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pic>
        <p:nvPicPr>
          <p:cNvPr id="11266" name="Picture 2" descr="D:\اللغة العربية المرحلة الثانوية\3 المستوى الثالث\كتب المستوى الثالث علمي\الكتاب JPEG\لغة عربية 3 ــ التطبيقات ــ علمي بدون تعليقات_088.jpg"/>
          <p:cNvPicPr>
            <a:picLocks noChangeAspect="1" noChangeArrowheads="1"/>
          </p:cNvPicPr>
          <p:nvPr/>
        </p:nvPicPr>
        <p:blipFill>
          <a:blip r:embed="rId2"/>
          <a:srcRect t="50980" b="4085"/>
          <a:stretch>
            <a:fillRect/>
          </a:stretch>
        </p:blipFill>
        <p:spPr bwMode="auto">
          <a:xfrm>
            <a:off x="-6890" y="0"/>
            <a:ext cx="9165169" cy="6858000"/>
          </a:xfrm>
          <a:prstGeom prst="rect">
            <a:avLst/>
          </a:prstGeom>
          <a:noFill/>
        </p:spPr>
      </p:pic>
      <p:sp>
        <p:nvSpPr>
          <p:cNvPr id="5" name="مستطيل 4"/>
          <p:cNvSpPr/>
          <p:nvPr/>
        </p:nvSpPr>
        <p:spPr>
          <a:xfrm>
            <a:off x="-32" y="2643182"/>
            <a:ext cx="5429288" cy="584775"/>
          </a:xfrm>
          <a:prstGeom prst="rect">
            <a:avLst/>
          </a:prstGeom>
        </p:spPr>
        <p:txBody>
          <a:bodyPr wrap="square">
            <a:spAutoFit/>
          </a:bodyPr>
          <a:lstStyle/>
          <a:p>
            <a:r>
              <a:rPr lang="ar-SA" sz="3200" b="1" dirty="0" smtClean="0">
                <a:solidFill>
                  <a:srgbClr val="0000FF"/>
                </a:solidFill>
              </a:rPr>
              <a:t>علم النفس </a:t>
            </a:r>
            <a:r>
              <a:rPr lang="ar-SA" sz="3200" b="1" dirty="0" smtClean="0">
                <a:solidFill>
                  <a:srgbClr val="0000FF"/>
                </a:solidFill>
              </a:rPr>
              <a:t>والسلوك ، التواصل</a:t>
            </a:r>
            <a:endParaRPr lang="ar-SA" sz="3200" b="1" dirty="0" smtClean="0">
              <a:solidFill>
                <a:srgbClr val="0000FF"/>
              </a:solidFill>
            </a:endParaRPr>
          </a:p>
        </p:txBody>
      </p:sp>
      <p:sp>
        <p:nvSpPr>
          <p:cNvPr id="6" name="مستطيل 5"/>
          <p:cNvSpPr/>
          <p:nvPr/>
        </p:nvSpPr>
        <p:spPr>
          <a:xfrm>
            <a:off x="285720" y="3558605"/>
            <a:ext cx="7643866" cy="584775"/>
          </a:xfrm>
          <a:prstGeom prst="rect">
            <a:avLst/>
          </a:prstGeom>
        </p:spPr>
        <p:txBody>
          <a:bodyPr wrap="square">
            <a:spAutoFit/>
          </a:bodyPr>
          <a:lstStyle/>
          <a:p>
            <a:r>
              <a:rPr lang="ar-SA" sz="3200" b="1" dirty="0" smtClean="0">
                <a:solidFill>
                  <a:srgbClr val="0000FF"/>
                </a:solidFill>
              </a:rPr>
              <a:t>العلاقة بين السلوك والإدراك</a:t>
            </a:r>
            <a:endParaRPr lang="ar-SA" sz="3200" b="1" dirty="0" smtClean="0">
              <a:solidFill>
                <a:srgbClr val="0000FF"/>
              </a:solidFill>
            </a:endParaRPr>
          </a:p>
        </p:txBody>
      </p:sp>
      <p:sp>
        <p:nvSpPr>
          <p:cNvPr id="7" name="مستطيل 6"/>
          <p:cNvSpPr/>
          <p:nvPr/>
        </p:nvSpPr>
        <p:spPr>
          <a:xfrm>
            <a:off x="2500298" y="4429132"/>
            <a:ext cx="5429288" cy="584775"/>
          </a:xfrm>
          <a:prstGeom prst="rect">
            <a:avLst/>
          </a:prstGeom>
        </p:spPr>
        <p:txBody>
          <a:bodyPr wrap="square">
            <a:spAutoFit/>
          </a:bodyPr>
          <a:lstStyle/>
          <a:p>
            <a:r>
              <a:rPr lang="ar-SA" sz="3200" b="1" dirty="0" smtClean="0">
                <a:solidFill>
                  <a:srgbClr val="0000FF"/>
                </a:solidFill>
              </a:rPr>
              <a:t>اختلاف الآراء تجاه الشيء الواحد</a:t>
            </a:r>
          </a:p>
        </p:txBody>
      </p:sp>
      <p:sp>
        <p:nvSpPr>
          <p:cNvPr id="8" name="مستطيل 7"/>
          <p:cNvSpPr/>
          <p:nvPr/>
        </p:nvSpPr>
        <p:spPr>
          <a:xfrm>
            <a:off x="2428860" y="5572140"/>
            <a:ext cx="5429288" cy="584775"/>
          </a:xfrm>
          <a:prstGeom prst="rect">
            <a:avLst/>
          </a:prstGeom>
        </p:spPr>
        <p:txBody>
          <a:bodyPr wrap="square">
            <a:spAutoFit/>
          </a:bodyPr>
          <a:lstStyle/>
          <a:p>
            <a:r>
              <a:rPr lang="ar-SA" sz="3200" b="1" dirty="0" smtClean="0">
                <a:solidFill>
                  <a:srgbClr val="0000FF"/>
                </a:solidFill>
              </a:rPr>
              <a:t>الحوار وطرح الأسئلة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to="" calcmode="lin" valueType="num">
                                      <p:cBhvr>
                                        <p:cTn id="12" dur="1" fill="hold"/>
                                        <p:tgtEl>
                                          <p:spTgt spid="6"/>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to="" calcmode="lin" valueType="num">
                                      <p:cBhvr>
                                        <p:cTn id="17" dur="1" fill="hold"/>
                                        <p:tgtEl>
                                          <p:spTgt spid="7"/>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 to="" calcmode="lin" valueType="num">
                                      <p:cBhvr>
                                        <p:cTn id="22" dur="1" fill="hold"/>
                                        <p:tgtEl>
                                          <p:spTgt spid="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pic>
        <p:nvPicPr>
          <p:cNvPr id="12290" name="Picture 2" descr="D:\اللغة العربية المرحلة الثانوية\3 المستوى الثالث\كتب المستوى الثالث علمي\الكتاب JPEG\لغة عربية 3 ــ التطبيقات ــ علمي بدون تعليقات_089.jpg"/>
          <p:cNvPicPr>
            <a:picLocks noChangeAspect="1" noChangeArrowheads="1"/>
          </p:cNvPicPr>
          <p:nvPr/>
        </p:nvPicPr>
        <p:blipFill>
          <a:blip r:embed="rId2"/>
          <a:srcRect t="6862" b="42157"/>
          <a:stretch>
            <a:fillRect/>
          </a:stretch>
        </p:blipFill>
        <p:spPr bwMode="auto">
          <a:xfrm>
            <a:off x="-3265" y="-24"/>
            <a:ext cx="9147297" cy="6858024"/>
          </a:xfrm>
          <a:prstGeom prst="rect">
            <a:avLst/>
          </a:prstGeom>
          <a:noFill/>
        </p:spPr>
      </p:pic>
      <p:sp>
        <p:nvSpPr>
          <p:cNvPr id="5" name="مستطيل 4"/>
          <p:cNvSpPr/>
          <p:nvPr/>
        </p:nvSpPr>
        <p:spPr>
          <a:xfrm>
            <a:off x="4500562" y="1174608"/>
            <a:ext cx="3500462" cy="1754326"/>
          </a:xfrm>
          <a:prstGeom prst="rect">
            <a:avLst/>
          </a:prstGeom>
        </p:spPr>
        <p:txBody>
          <a:bodyPr wrap="square">
            <a:spAutoFit/>
          </a:bodyPr>
          <a:lstStyle/>
          <a:p>
            <a:r>
              <a:rPr lang="ar-SA" b="1" dirty="0" smtClean="0">
                <a:solidFill>
                  <a:srgbClr val="0000FF"/>
                </a:solidFill>
              </a:rPr>
              <a:t>يدرك الإنسان المؤثرات الخارجية </a:t>
            </a:r>
            <a:r>
              <a:rPr lang="ar-SA" b="1" dirty="0" smtClean="0">
                <a:solidFill>
                  <a:srgbClr val="0000FF"/>
                </a:solidFill>
              </a:rPr>
              <a:t>استنادا </a:t>
            </a:r>
            <a:r>
              <a:rPr lang="ar-SA" b="1" dirty="0" smtClean="0">
                <a:solidFill>
                  <a:srgbClr val="0000FF"/>
                </a:solidFill>
              </a:rPr>
              <a:t>إلى خبراته السابقة وخلفيته التربوية الاجتماعية.</a:t>
            </a:r>
          </a:p>
          <a:p>
            <a:r>
              <a:rPr lang="ar-SA" b="1" dirty="0" smtClean="0">
                <a:solidFill>
                  <a:srgbClr val="0000FF"/>
                </a:solidFill>
              </a:rPr>
              <a:t>- إذا كان الإدراك مشوها سيقود إلى حوار واتصال مشوه كذلك</a:t>
            </a:r>
          </a:p>
          <a:p>
            <a:r>
              <a:rPr lang="ar-SA" b="1" dirty="0" smtClean="0">
                <a:solidFill>
                  <a:srgbClr val="0000FF"/>
                </a:solidFill>
              </a:rPr>
              <a:t>- سلوك الفرد يعتمد على إدراكه للمثيرات </a:t>
            </a:r>
            <a:r>
              <a:rPr lang="ar-SA" b="1" dirty="0" smtClean="0">
                <a:solidFill>
                  <a:srgbClr val="0000FF"/>
                </a:solidFill>
              </a:rPr>
              <a:t>المتواجدة </a:t>
            </a:r>
            <a:r>
              <a:rPr lang="ar-SA" b="1" dirty="0" smtClean="0">
                <a:solidFill>
                  <a:srgbClr val="0000FF"/>
                </a:solidFill>
              </a:rPr>
              <a:t>في البيئة التي يعيش فيها</a:t>
            </a:r>
          </a:p>
        </p:txBody>
      </p:sp>
      <p:sp>
        <p:nvSpPr>
          <p:cNvPr id="6" name="مستطيل 5"/>
          <p:cNvSpPr/>
          <p:nvPr/>
        </p:nvSpPr>
        <p:spPr>
          <a:xfrm>
            <a:off x="928662" y="1071546"/>
            <a:ext cx="3643338" cy="1938992"/>
          </a:xfrm>
          <a:prstGeom prst="rect">
            <a:avLst/>
          </a:prstGeom>
        </p:spPr>
        <p:txBody>
          <a:bodyPr wrap="square">
            <a:spAutoFit/>
          </a:bodyPr>
          <a:lstStyle/>
          <a:p>
            <a:r>
              <a:rPr lang="ar-SA" sz="2000" b="1" dirty="0" smtClean="0">
                <a:solidFill>
                  <a:srgbClr val="FF0000"/>
                </a:solidFill>
              </a:rPr>
              <a:t>- </a:t>
            </a:r>
            <a:r>
              <a:rPr lang="ar-SA" sz="2000" b="1" dirty="0" smtClean="0">
                <a:solidFill>
                  <a:srgbClr val="FF0000"/>
                </a:solidFill>
              </a:rPr>
              <a:t>أن الخلاف </a:t>
            </a:r>
            <a:r>
              <a:rPr lang="ar-SA" sz="2000" b="1" dirty="0" smtClean="0">
                <a:solidFill>
                  <a:srgbClr val="FF0000"/>
                </a:solidFill>
              </a:rPr>
              <a:t>أمر طبيعي </a:t>
            </a:r>
            <a:r>
              <a:rPr lang="ar-SA" sz="2000" b="1" dirty="0" smtClean="0">
                <a:solidFill>
                  <a:srgbClr val="FF0000"/>
                </a:solidFill>
              </a:rPr>
              <a:t>وصحي.</a:t>
            </a:r>
            <a:endParaRPr lang="ar-SA" sz="2000" b="1" dirty="0" smtClean="0">
              <a:solidFill>
                <a:srgbClr val="FF0000"/>
              </a:solidFill>
            </a:endParaRPr>
          </a:p>
          <a:p>
            <a:r>
              <a:rPr lang="ar-SA" sz="2000" b="1" dirty="0" smtClean="0">
                <a:solidFill>
                  <a:srgbClr val="FF0000"/>
                </a:solidFill>
              </a:rPr>
              <a:t>- </a:t>
            </a:r>
            <a:r>
              <a:rPr lang="ar-SA" sz="2000" b="1" dirty="0" smtClean="0">
                <a:solidFill>
                  <a:srgbClr val="FF0000"/>
                </a:solidFill>
              </a:rPr>
              <a:t>السبيل </a:t>
            </a:r>
            <a:r>
              <a:rPr lang="ar-SA" sz="2000" b="1" dirty="0" smtClean="0">
                <a:solidFill>
                  <a:srgbClr val="FF0000"/>
                </a:solidFill>
              </a:rPr>
              <a:t>المناسب للوصول إلى فهم مشترك هو الحوار وطرح الأسئلة</a:t>
            </a:r>
          </a:p>
          <a:p>
            <a:r>
              <a:rPr lang="ar-SA" sz="2000" b="1" dirty="0" smtClean="0">
                <a:solidFill>
                  <a:srgbClr val="FF0000"/>
                </a:solidFill>
              </a:rPr>
              <a:t>- الأحكام القاطعة والآراء المؤكدة غير القابلة للنقاش سلوك يؤدي إلى التنافر والبغضاء</a:t>
            </a:r>
          </a:p>
        </p:txBody>
      </p:sp>
      <p:sp>
        <p:nvSpPr>
          <p:cNvPr id="7" name="مستطيل 6"/>
          <p:cNvSpPr/>
          <p:nvPr/>
        </p:nvSpPr>
        <p:spPr>
          <a:xfrm>
            <a:off x="500034" y="3357562"/>
            <a:ext cx="7500990" cy="1015663"/>
          </a:xfrm>
          <a:prstGeom prst="rect">
            <a:avLst/>
          </a:prstGeom>
        </p:spPr>
        <p:txBody>
          <a:bodyPr wrap="square">
            <a:spAutoFit/>
          </a:bodyPr>
          <a:lstStyle/>
          <a:p>
            <a:r>
              <a:rPr lang="ar-SA" sz="2000" b="1" dirty="0" smtClean="0">
                <a:solidFill>
                  <a:srgbClr val="0000FF"/>
                </a:solidFill>
              </a:rPr>
              <a:t>الدعوة إلى نبذ التعصب للرأي والتعصب الأعمى </a:t>
            </a:r>
          </a:p>
          <a:p>
            <a:r>
              <a:rPr lang="ar-SA" sz="2000" b="1" dirty="0" smtClean="0">
                <a:solidFill>
                  <a:srgbClr val="0000FF"/>
                </a:solidFill>
              </a:rPr>
              <a:t>الدعوة إلى الحرص على احترام الرأي الآخر والنظر بعين من تحاوره للوصول إلى رأي محايد  وفهم مشترك والحفاظ على الود حتى وإن اختلفت الآراء</a:t>
            </a:r>
          </a:p>
        </p:txBody>
      </p:sp>
      <p:sp>
        <p:nvSpPr>
          <p:cNvPr id="8" name="مستطيل 7"/>
          <p:cNvSpPr/>
          <p:nvPr/>
        </p:nvSpPr>
        <p:spPr>
          <a:xfrm>
            <a:off x="500034" y="4929198"/>
            <a:ext cx="7500990" cy="1200329"/>
          </a:xfrm>
          <a:prstGeom prst="rect">
            <a:avLst/>
          </a:prstGeom>
        </p:spPr>
        <p:txBody>
          <a:bodyPr wrap="square">
            <a:spAutoFit/>
          </a:bodyPr>
          <a:lstStyle/>
          <a:p>
            <a:r>
              <a:rPr lang="ar-SA" sz="2400" b="1" dirty="0" smtClean="0"/>
              <a:t>التجارب الشخصية</a:t>
            </a:r>
          </a:p>
          <a:p>
            <a:r>
              <a:rPr lang="ar-SA" sz="2400" b="1" dirty="0" smtClean="0"/>
              <a:t>التركيبة النفسية </a:t>
            </a:r>
          </a:p>
          <a:p>
            <a:r>
              <a:rPr lang="ar-SA" sz="2400" b="1" dirty="0" smtClean="0"/>
              <a:t>البيئة المجتمعية المستوى المادي والتعليمي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to="" calcmode="lin" valueType="num">
                                      <p:cBhvr>
                                        <p:cTn id="12" dur="1" fill="hold"/>
                                        <p:tgtEl>
                                          <p:spTgt spid="6"/>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to="" calcmode="lin" valueType="num">
                                      <p:cBhvr>
                                        <p:cTn id="17" dur="1" fill="hold"/>
                                        <p:tgtEl>
                                          <p:spTgt spid="7"/>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 to="" calcmode="lin" valueType="num">
                                      <p:cBhvr>
                                        <p:cTn id="22" dur="1" fill="hold"/>
                                        <p:tgtEl>
                                          <p:spTgt spid="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pic>
        <p:nvPicPr>
          <p:cNvPr id="13314" name="Picture 2" descr="D:\اللغة العربية المرحلة الثانوية\3 المستوى الثالث\كتب المستوى الثالث علمي\الكتاب JPEG\لغة عربية 3 ــ التطبيقات ــ علمي بدون تعليقات_089.jpg"/>
          <p:cNvPicPr>
            <a:picLocks noChangeAspect="1" noChangeArrowheads="1"/>
          </p:cNvPicPr>
          <p:nvPr/>
        </p:nvPicPr>
        <p:blipFill>
          <a:blip r:embed="rId2"/>
          <a:srcRect t="56863"/>
          <a:stretch>
            <a:fillRect/>
          </a:stretch>
        </p:blipFill>
        <p:spPr bwMode="auto">
          <a:xfrm>
            <a:off x="0" y="0"/>
            <a:ext cx="9158280" cy="6857999"/>
          </a:xfrm>
          <a:prstGeom prst="rect">
            <a:avLst/>
          </a:prstGeom>
          <a:noFill/>
        </p:spPr>
      </p:pic>
      <p:sp>
        <p:nvSpPr>
          <p:cNvPr id="5" name="مستطيل 4"/>
          <p:cNvSpPr/>
          <p:nvPr/>
        </p:nvSpPr>
        <p:spPr>
          <a:xfrm>
            <a:off x="0" y="571480"/>
            <a:ext cx="8501090" cy="1785104"/>
          </a:xfrm>
          <a:prstGeom prst="rect">
            <a:avLst/>
          </a:prstGeom>
        </p:spPr>
        <p:txBody>
          <a:bodyPr wrap="square">
            <a:spAutoFit/>
          </a:bodyPr>
          <a:lstStyle/>
          <a:p>
            <a:r>
              <a:rPr lang="ar-SA" sz="2200" b="1" dirty="0" smtClean="0">
                <a:solidFill>
                  <a:srgbClr val="FF0000"/>
                </a:solidFill>
              </a:rPr>
              <a:t>جلس رجل في زاوية مطعم وبيده ورقة وقلم:</a:t>
            </a:r>
          </a:p>
          <a:p>
            <a:r>
              <a:rPr lang="ar-SA" sz="2200" b="1" dirty="0" smtClean="0">
                <a:solidFill>
                  <a:srgbClr val="FF0000"/>
                </a:solidFill>
              </a:rPr>
              <a:t>فرأته امرأة </a:t>
            </a:r>
            <a:r>
              <a:rPr lang="ar-SA" sz="2200" b="1" dirty="0" smtClean="0">
                <a:solidFill>
                  <a:srgbClr val="FF0000"/>
                </a:solidFill>
              </a:rPr>
              <a:t>عجوز </a:t>
            </a:r>
            <a:r>
              <a:rPr lang="ar-SA" sz="2200" b="1" dirty="0" smtClean="0">
                <a:solidFill>
                  <a:srgbClr val="FF0000"/>
                </a:solidFill>
              </a:rPr>
              <a:t>فظنت </a:t>
            </a:r>
            <a:r>
              <a:rPr lang="ar-SA" sz="2200" b="1" dirty="0" smtClean="0">
                <a:solidFill>
                  <a:srgbClr val="FF0000"/>
                </a:solidFill>
              </a:rPr>
              <a:t>أنه يكتب رسالة إلى </a:t>
            </a:r>
            <a:r>
              <a:rPr lang="ar-SA" sz="2200" b="1" dirty="0" smtClean="0">
                <a:solidFill>
                  <a:srgbClr val="FF0000"/>
                </a:solidFill>
              </a:rPr>
              <a:t>أمه ، ورآه فتي </a:t>
            </a:r>
            <a:r>
              <a:rPr lang="ar-SA" sz="2200" b="1" dirty="0" smtClean="0">
                <a:solidFill>
                  <a:srgbClr val="FF0000"/>
                </a:solidFill>
              </a:rPr>
              <a:t>مراهق ظن أنه يكتب رسالة </a:t>
            </a:r>
            <a:r>
              <a:rPr lang="ar-SA" sz="2200" b="1" dirty="0" smtClean="0">
                <a:solidFill>
                  <a:srgbClr val="FF0000"/>
                </a:solidFill>
              </a:rPr>
              <a:t>لحبيبته ، وهناك </a:t>
            </a:r>
            <a:r>
              <a:rPr lang="ar-SA" sz="2200" b="1" dirty="0" smtClean="0">
                <a:solidFill>
                  <a:srgbClr val="FF0000"/>
                </a:solidFill>
              </a:rPr>
              <a:t>طفل رآه فظن أنه </a:t>
            </a:r>
            <a:r>
              <a:rPr lang="ar-SA" sz="2200" b="1" dirty="0" smtClean="0">
                <a:solidFill>
                  <a:srgbClr val="FF0000"/>
                </a:solidFill>
              </a:rPr>
              <a:t>يرسم ، ورآه </a:t>
            </a:r>
            <a:r>
              <a:rPr lang="ar-SA" sz="2200" b="1" dirty="0" smtClean="0">
                <a:solidFill>
                  <a:srgbClr val="FF0000"/>
                </a:solidFill>
              </a:rPr>
              <a:t>تاجر فظن أنه يتدبر </a:t>
            </a:r>
            <a:r>
              <a:rPr lang="ar-SA" sz="2200" b="1" dirty="0" smtClean="0">
                <a:solidFill>
                  <a:srgbClr val="FF0000"/>
                </a:solidFill>
              </a:rPr>
              <a:t>أمواله ، ورآه </a:t>
            </a:r>
            <a:r>
              <a:rPr lang="ar-SA" sz="2200" b="1" dirty="0" smtClean="0">
                <a:solidFill>
                  <a:srgbClr val="FF0000"/>
                </a:solidFill>
              </a:rPr>
              <a:t>موظف فظن أنه يحصي </a:t>
            </a:r>
            <a:r>
              <a:rPr lang="ar-SA" sz="2200" b="1" dirty="0" smtClean="0">
                <a:solidFill>
                  <a:srgbClr val="FF0000"/>
                </a:solidFill>
              </a:rPr>
              <a:t>ديونه.</a:t>
            </a:r>
            <a:endParaRPr lang="ar-SA" sz="2200" b="1" dirty="0" smtClean="0">
              <a:solidFill>
                <a:srgbClr val="FF0000"/>
              </a:solidFill>
            </a:endParaRPr>
          </a:p>
          <a:p>
            <a:r>
              <a:rPr lang="ar-SA" sz="2200" b="1" dirty="0" smtClean="0">
                <a:solidFill>
                  <a:srgbClr val="FF0000"/>
                </a:solidFill>
              </a:rPr>
              <a:t>كل </a:t>
            </a:r>
            <a:r>
              <a:rPr lang="ar-SA" sz="2200" b="1" dirty="0" smtClean="0">
                <a:solidFill>
                  <a:srgbClr val="FF0000"/>
                </a:solidFill>
              </a:rPr>
              <a:t>شخص يرى الناس بعين طبعه ويفسر أفعالهم من زاوية </a:t>
            </a:r>
            <a:r>
              <a:rPr lang="ar-SA" sz="2200" b="1" dirty="0" smtClean="0">
                <a:solidFill>
                  <a:srgbClr val="FF0000"/>
                </a:solidFill>
              </a:rPr>
              <a:t>اهتماماته </a:t>
            </a:r>
            <a:r>
              <a:rPr lang="ar-SA" sz="2200" b="1" dirty="0" smtClean="0">
                <a:solidFill>
                  <a:srgbClr val="FF0000"/>
                </a:solidFill>
              </a:rPr>
              <a:t>فلا تظلموا أحدا وتثبتوا</a:t>
            </a:r>
          </a:p>
        </p:txBody>
      </p:sp>
      <p:sp>
        <p:nvSpPr>
          <p:cNvPr id="6" name="مستطيل 5"/>
          <p:cNvSpPr/>
          <p:nvPr/>
        </p:nvSpPr>
        <p:spPr>
          <a:xfrm>
            <a:off x="500034" y="2834342"/>
            <a:ext cx="7500990" cy="523220"/>
          </a:xfrm>
          <a:prstGeom prst="rect">
            <a:avLst/>
          </a:prstGeom>
        </p:spPr>
        <p:txBody>
          <a:bodyPr wrap="square">
            <a:spAutoFit/>
          </a:bodyPr>
          <a:lstStyle/>
          <a:p>
            <a:r>
              <a:rPr lang="ar-SA" sz="2800" b="1" dirty="0" smtClean="0">
                <a:solidFill>
                  <a:srgbClr val="0000FF"/>
                </a:solidFill>
              </a:rPr>
              <a:t>إلام يرمي الكاتب من وراء هذا المقال؟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to="" calcmode="lin" valueType="num">
                                      <p:cBhvr>
                                        <p:cTn id="12" dur="1" fill="hold"/>
                                        <p:tgtEl>
                                          <p:spTgt spid="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pic>
        <p:nvPicPr>
          <p:cNvPr id="7171" name="Picture 3" descr="D:\اللغة العربية المرحلة الثانوية\3 المستوى الثالث\كتب المستوى الثالث علمي\الكتاب JPEG\لغة عربية 3 ــ التطبيقات ــ علمي بدون تعليقات_090.jpg"/>
          <p:cNvPicPr>
            <a:picLocks noChangeAspect="1" noChangeArrowheads="1"/>
          </p:cNvPicPr>
          <p:nvPr/>
        </p:nvPicPr>
        <p:blipFill>
          <a:blip r:embed="rId2"/>
          <a:srcRect b="52941"/>
          <a:stretch>
            <a:fillRect/>
          </a:stretch>
        </p:blipFill>
        <p:spPr bwMode="auto">
          <a:xfrm>
            <a:off x="1" y="1"/>
            <a:ext cx="9144032" cy="6857999"/>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362</TotalTime>
  <Words>255</Words>
  <Application>Microsoft Office PowerPoint</Application>
  <PresentationFormat>عرض على الشاشة (3:4)‏</PresentationFormat>
  <Paragraphs>25</Paragraphs>
  <Slides>8</Slides>
  <Notes>0</Notes>
  <HiddenSlides>0</HiddenSlides>
  <MMClips>0</MMClips>
  <ScaleCrop>false</ScaleCrop>
  <HeadingPairs>
    <vt:vector size="4" baseType="variant">
      <vt:variant>
        <vt:lpstr>سمة</vt:lpstr>
      </vt:variant>
      <vt:variant>
        <vt:i4>1</vt:i4>
      </vt:variant>
      <vt:variant>
        <vt:lpstr>عناوين الشرائح</vt:lpstr>
      </vt:variant>
      <vt:variant>
        <vt:i4>8</vt:i4>
      </vt:variant>
    </vt:vector>
  </HeadingPairs>
  <TitlesOfParts>
    <vt:vector size="9" baseType="lpstr">
      <vt:lpstr>تدفق</vt:lpstr>
      <vt:lpstr>بسم الله الرحمن الرحيم</vt:lpstr>
      <vt:lpstr>الشريحة 2</vt:lpstr>
      <vt:lpstr>الشريحة 3</vt:lpstr>
      <vt:lpstr>الشريحة 4</vt:lpstr>
      <vt:lpstr>الشريحة 5</vt:lpstr>
      <vt:lpstr>الشريحة 6</vt:lpstr>
      <vt:lpstr>الشريحة 7</vt:lpstr>
      <vt:lpstr>الشريحة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m</dc:creator>
  <cp:lastModifiedBy>m</cp:lastModifiedBy>
  <cp:revision>27</cp:revision>
  <dcterms:created xsi:type="dcterms:W3CDTF">2015-10-21T17:02:44Z</dcterms:created>
  <dcterms:modified xsi:type="dcterms:W3CDTF">2015-10-30T12:49:32Z</dcterms:modified>
</cp:coreProperties>
</file>