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3713C8-3B73-4589-810E-0F3088D704F0}" type="datetimeFigureOut">
              <a:rPr lang="ar-SA" smtClean="0"/>
              <a:pPr/>
              <a:t>17/01/37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6F7C16-D2FA-43C4-A347-5F71B6A03C12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D:\اللغة العربية المرحلة الثانوية\3 المستوى الثالث\كتب المستوى الثالث علمي\الكتاب JPEG\لغة عربية 3 ــ التطبيقات ــ علمي بدون تعليقات_046.jpg"/>
          <p:cNvPicPr>
            <a:picLocks noChangeAspect="1" noChangeArrowheads="1"/>
          </p:cNvPicPr>
          <p:nvPr/>
        </p:nvPicPr>
        <p:blipFill>
          <a:blip r:embed="rId2"/>
          <a:srcRect t="11485" b="66367"/>
          <a:stretch>
            <a:fillRect/>
          </a:stretch>
        </p:blipFill>
        <p:spPr bwMode="auto">
          <a:xfrm>
            <a:off x="0" y="2714620"/>
            <a:ext cx="9144000" cy="192882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53541" b="19780"/>
          <a:stretch>
            <a:fillRect/>
          </a:stretch>
        </p:blipFill>
        <p:spPr bwMode="auto">
          <a:xfrm>
            <a:off x="32" y="1071546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20880" y="-24"/>
            <a:ext cx="7851648" cy="1000132"/>
          </a:xfrm>
        </p:spPr>
        <p:txBody>
          <a:bodyPr>
            <a:noAutofit/>
          </a:bodyPr>
          <a:lstStyle/>
          <a:p>
            <a:pPr algn="ctr"/>
            <a:r>
              <a:rPr lang="ar-SA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ecoType Thuluth" pitchFamily="2" charset="-78"/>
              </a:rPr>
              <a:t>بسم الله الرحمن الرحيم</a:t>
            </a:r>
            <a:endParaRPr lang="ar-SA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DecoType Thuluth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684173" y="4643446"/>
            <a:ext cx="467390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raditional Arabic" pitchFamily="18" charset="-78"/>
                <a:cs typeface="Traditional Arabic" pitchFamily="18" charset="-78"/>
              </a:rPr>
              <a:t>نشاطات الغلق </a:t>
            </a:r>
          </a:p>
          <a:p>
            <a:pPr algn="ctr"/>
            <a:r>
              <a:rPr lang="ar-SA" sz="7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raditional Arabic" pitchFamily="18" charset="-78"/>
                <a:cs typeface="Traditional Arabic" pitchFamily="18" charset="-78"/>
              </a:rPr>
              <a:t>والتلخيص</a:t>
            </a:r>
            <a:endParaRPr lang="ar-SA" sz="7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14282" y="5357826"/>
            <a:ext cx="195758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 84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D:\اللغة العربية المرحلة الثانوية\3 المستوى الثالث\كتب المستوى الثالث علمي\الكتاب JPEG\لغة عربية 3 ــ التطبيقات ــ علمي بدون تعليقات_084.jpg"/>
          <p:cNvPicPr>
            <a:picLocks noChangeAspect="1" noChangeArrowheads="1"/>
          </p:cNvPicPr>
          <p:nvPr/>
        </p:nvPicPr>
        <p:blipFill>
          <a:blip r:embed="rId2"/>
          <a:srcRect b="50980"/>
          <a:stretch>
            <a:fillRect/>
          </a:stretch>
        </p:blipFill>
        <p:spPr bwMode="auto">
          <a:xfrm>
            <a:off x="-21137" y="-24"/>
            <a:ext cx="9165169" cy="6857999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3357554" y="2500306"/>
            <a:ext cx="10001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rgbClr val="0000FF"/>
                </a:solidFill>
              </a:rPr>
              <a:t>استطلع</a:t>
            </a:r>
            <a:endParaRPr lang="ar-SA" sz="2200" b="1" dirty="0" smtClean="0">
              <a:solidFill>
                <a:srgbClr val="0000FF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357422" y="2500306"/>
            <a:ext cx="10001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rgbClr val="FF0000"/>
                </a:solidFill>
              </a:rPr>
              <a:t>اسأل</a:t>
            </a:r>
            <a:endParaRPr lang="ar-SA" sz="2200" b="1" dirty="0" smtClean="0">
              <a:solidFill>
                <a:srgbClr val="FF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071670" y="2998113"/>
            <a:ext cx="10001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/>
              <a:t>اقرأ</a:t>
            </a:r>
            <a:endParaRPr lang="ar-SA" sz="2200" b="1" dirty="0" smtClean="0"/>
          </a:p>
        </p:txBody>
      </p:sp>
      <p:sp>
        <p:nvSpPr>
          <p:cNvPr id="8" name="مستطيل 7"/>
          <p:cNvSpPr/>
          <p:nvPr/>
        </p:nvSpPr>
        <p:spPr>
          <a:xfrm>
            <a:off x="1857372" y="3355303"/>
            <a:ext cx="10001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rgbClr val="00B050"/>
                </a:solidFill>
              </a:rPr>
              <a:t>أجب</a:t>
            </a:r>
            <a:endParaRPr lang="ar-SA" sz="2200" b="1" dirty="0" smtClean="0">
              <a:solidFill>
                <a:srgbClr val="00B05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357422" y="3429000"/>
            <a:ext cx="10001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rgbClr val="C00000"/>
                </a:solidFill>
              </a:rPr>
              <a:t>راجع</a:t>
            </a:r>
            <a:endParaRPr lang="ar-SA" sz="2200" b="1" dirty="0" smtClean="0">
              <a:solidFill>
                <a:srgbClr val="C0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643438" y="5305024"/>
            <a:ext cx="114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البنية الفنية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2857488" y="4474027"/>
            <a:ext cx="1285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الحرفية </a:t>
            </a:r>
          </a:p>
          <a:p>
            <a:r>
              <a:rPr lang="ar-SA" sz="2400" b="1" dirty="0" smtClean="0">
                <a:solidFill>
                  <a:srgbClr val="0000FF"/>
                </a:solidFill>
              </a:rPr>
              <a:t>التفسيرية</a:t>
            </a:r>
            <a:endParaRPr lang="ar-SA" sz="2400" b="1" dirty="0" smtClean="0">
              <a:solidFill>
                <a:srgbClr val="0000FF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-71470" y="5072074"/>
            <a:ext cx="28574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تمييز الحقيقة من الخيال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التمييز </a:t>
            </a:r>
            <a:r>
              <a:rPr lang="ar-SA" b="1" dirty="0" smtClean="0">
                <a:solidFill>
                  <a:srgbClr val="0000FF"/>
                </a:solidFill>
              </a:rPr>
              <a:t>بين الحقيقة والرأي 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تحديد مدى الدقة العلمية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تحديد درجة قوة البرهان 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تحديد مدى منطقية الأفكار وتسلسلها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3143240" y="5572140"/>
            <a:ext cx="114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المنطقية</a:t>
            </a:r>
            <a:endParaRPr lang="ar-SA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D:\اللغة العربية المرحلة الثانوية\3 المستوى الثالث\كتب المستوى الثالث علمي\الكتاب JPEG\لغة عربية 3 ــ التطبيقات ــ علمي بدون تعليقات_084.jpg"/>
          <p:cNvPicPr>
            <a:picLocks noChangeAspect="1" noChangeArrowheads="1"/>
          </p:cNvPicPr>
          <p:nvPr/>
        </p:nvPicPr>
        <p:blipFill>
          <a:blip r:embed="rId2"/>
          <a:srcRect t="49270" b="10478"/>
          <a:stretch>
            <a:fillRect/>
          </a:stretch>
        </p:blipFill>
        <p:spPr bwMode="auto">
          <a:xfrm>
            <a:off x="-71470" y="0"/>
            <a:ext cx="9238252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572000" y="1785926"/>
            <a:ext cx="35004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0000FF"/>
                </a:solidFill>
              </a:rPr>
              <a:t>أن يكون القارئ لديه (الدافعية للقراءة ، والقدرات اللغوية والمعرفية والخبرات) التي تعينه على إدراك معاني ومعلومات النص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500034" y="1714488"/>
            <a:ext cx="4071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أن يحتوي النص على محددات المعنى وهي: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- لغة المجال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- البنية المعرفية للعلم (طبيعة المادة)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- البنية المنطقية للنص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- الأعراف الكتابية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1000100" y="4559866"/>
            <a:ext cx="3571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معرفة المذنب ومن له الحق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642910" y="5072074"/>
            <a:ext cx="392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معرفة طريقة تشغيل الآلة وكيفية الحفاظ عليها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1000100" y="5643578"/>
            <a:ext cx="3571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مكان المصيف </a:t>
            </a:r>
            <a:r>
              <a:rPr lang="ar-SA" b="1" dirty="0" smtClean="0">
                <a:solidFill>
                  <a:srgbClr val="0000FF"/>
                </a:solidFill>
              </a:rPr>
              <a:t>ومميزاته وتكلفته</a:t>
            </a:r>
            <a:endParaRPr lang="ar-SA" b="1" dirty="0" smtClean="0">
              <a:solidFill>
                <a:srgbClr val="0000FF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000100" y="6140255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طرق الحساب وحل المسائل والنظريات المتعددة في الجبر والهندسة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ب المستوى الثالث علمي\الكتاب JPEG\لغة عربية 3 ــ التطبيقات ــ علمي بدون تعليقات_085.jpg"/>
          <p:cNvPicPr>
            <a:picLocks noChangeAspect="1" noChangeArrowheads="1"/>
          </p:cNvPicPr>
          <p:nvPr/>
        </p:nvPicPr>
        <p:blipFill>
          <a:blip r:embed="rId2"/>
          <a:srcRect t="7863" b="46078"/>
          <a:stretch>
            <a:fillRect/>
          </a:stretch>
        </p:blipFill>
        <p:spPr bwMode="auto">
          <a:xfrm>
            <a:off x="-31681" y="0"/>
            <a:ext cx="9175714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857752" y="1071546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جريمتهم</a:t>
            </a:r>
            <a:endParaRPr lang="ar-SA" sz="2000" b="1" dirty="0" smtClean="0">
              <a:solidFill>
                <a:srgbClr val="0000FF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572000" y="1477020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0000FF"/>
                </a:solidFill>
              </a:rPr>
              <a:t>أن نرى</a:t>
            </a:r>
            <a:endParaRPr lang="ar-SA" sz="2400" b="1" dirty="0" smtClean="0">
              <a:solidFill>
                <a:srgbClr val="0000FF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000628" y="1928802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فاقتلعت</a:t>
            </a:r>
            <a:endParaRPr lang="ar-SA" b="1" dirty="0" smtClean="0">
              <a:solidFill>
                <a:srgbClr val="0000FF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571604" y="2786058"/>
            <a:ext cx="628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نزل يتفقد أمره ويساعده في مرور الطريق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1071538" y="4929198"/>
            <a:ext cx="5643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حلال ، حرام، واجب، مستحب ، مكروه، فرض، </a:t>
            </a:r>
            <a:r>
              <a:rPr lang="ar-SA" sz="2400" b="1" dirty="0" smtClean="0">
                <a:solidFill>
                  <a:srgbClr val="FF0000"/>
                </a:solidFill>
              </a:rPr>
              <a:t>نافلة</a:t>
            </a:r>
            <a:endParaRPr lang="ar-SA" sz="2400" b="1" dirty="0" smtClean="0">
              <a:solidFill>
                <a:srgbClr val="FF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071538" y="5396227"/>
            <a:ext cx="5643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جمل، اسم، فعل ، حرف، مبتدأ، خبر ، فاعل، مفعول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786578" y="585789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الجغرافيا</a:t>
            </a:r>
            <a:endParaRPr lang="ar-SA" sz="2400" b="1" dirty="0" smtClean="0"/>
          </a:p>
        </p:txBody>
      </p:sp>
      <p:sp>
        <p:nvSpPr>
          <p:cNvPr id="12" name="مستطيل 11"/>
          <p:cNvSpPr/>
          <p:nvPr/>
        </p:nvSpPr>
        <p:spPr>
          <a:xfrm>
            <a:off x="857224" y="5857892"/>
            <a:ext cx="5857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حدود ، تضاريس، قارة، دولة، محيط، خليج ، جزيرة، طقس، مناخ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6786578" y="6286520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رياضيات</a:t>
            </a:r>
            <a:endParaRPr lang="ar-SA" sz="2400" b="1" dirty="0" smtClean="0"/>
          </a:p>
        </p:txBody>
      </p:sp>
      <p:sp>
        <p:nvSpPr>
          <p:cNvPr id="14" name="مستطيل 13"/>
          <p:cNvSpPr/>
          <p:nvPr/>
        </p:nvSpPr>
        <p:spPr>
          <a:xfrm>
            <a:off x="857224" y="6315038"/>
            <a:ext cx="5857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طرح، جمع، ضرب، قسمة، نظرية، مسلمة، معادلة، لوغاريتمات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D:\اللغة العربية المرحلة الثانوية\3 المستوى الثالث\كتب المستوى الثالث علمي\الكتاب JPEG\لغة عربية 3 ــ التطبيقات ــ علمي بدون تعليقات_085.jpg"/>
          <p:cNvPicPr>
            <a:picLocks noChangeAspect="1" noChangeArrowheads="1"/>
          </p:cNvPicPr>
          <p:nvPr/>
        </p:nvPicPr>
        <p:blipFill>
          <a:blip r:embed="rId2"/>
          <a:srcRect t="52941" r="8594" b="20246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1142976" y="2292486"/>
            <a:ext cx="54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هو من صاغ الموضوع أو </a:t>
            </a:r>
            <a:r>
              <a:rPr lang="ar-SA" sz="2400" b="1" dirty="0" smtClean="0">
                <a:solidFill>
                  <a:srgbClr val="0000FF"/>
                </a:solidFill>
              </a:rPr>
              <a:t>النص  ، ويجب </a:t>
            </a:r>
            <a:r>
              <a:rPr lang="ar-SA" sz="2400" b="1" dirty="0" smtClean="0">
                <a:solidFill>
                  <a:srgbClr val="0000FF"/>
                </a:solidFill>
              </a:rPr>
              <a:t>أن يكون ذا خبرة بموضوعه متمتعا بالمصداقية والموضوعية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1071538" y="3149742"/>
            <a:ext cx="564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هي ألفاظ الكاتب </a:t>
            </a:r>
            <a:r>
              <a:rPr lang="ar-SA" sz="2400" b="1" dirty="0" smtClean="0"/>
              <a:t>وأسلوبه  ، ويجب </a:t>
            </a:r>
            <a:r>
              <a:rPr lang="ar-SA" sz="2400" b="1" dirty="0" smtClean="0"/>
              <a:t>أن تكون مألوفة لدى القارئ </a:t>
            </a:r>
            <a:r>
              <a:rPr lang="ar-SA" sz="2400" b="1" dirty="0" smtClean="0"/>
              <a:t>، وأن </a:t>
            </a:r>
            <a:r>
              <a:rPr lang="ar-SA" sz="2400" b="1" dirty="0" smtClean="0"/>
              <a:t>يمتلك القارئ لغة المجال المعرفي للنص</a:t>
            </a:r>
            <a:endParaRPr lang="ar-SA" sz="2400" b="1" dirty="0" smtClean="0">
              <a:solidFill>
                <a:srgbClr val="0000FF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928662" y="4078436"/>
            <a:ext cx="57150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 smtClean="0">
                <a:solidFill>
                  <a:srgbClr val="FF0000"/>
                </a:solidFill>
              </a:rPr>
              <a:t>هو ما صاغه الكاتب من ألفاظ وعبارات تحتوي على معان </a:t>
            </a:r>
            <a:r>
              <a:rPr lang="ar-SA" sz="2200" b="1" dirty="0" smtClean="0">
                <a:solidFill>
                  <a:srgbClr val="FF0000"/>
                </a:solidFill>
              </a:rPr>
              <a:t>وأفكار، وهو يختلف في بنيته ومحتواه بحسب نوعه</a:t>
            </a:r>
            <a:endParaRPr lang="ar-SA" sz="2200" b="1" dirty="0" smtClean="0">
              <a:solidFill>
                <a:srgbClr val="FF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214414" y="4955457"/>
            <a:ext cx="54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FF"/>
                </a:solidFill>
              </a:rPr>
              <a:t>هو العنصر الذي يمارس القراءة من خلال تفاعله مع الموضوع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1142976" y="5812713"/>
            <a:ext cx="5500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هي البيئات الثقافية والاجتماعية المحيطة بالقارئ التي يحيا فيها ويقرأ ويتعلم فيها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D:\اللغة العربية المرحلة الثانوية\3 المستوى الثالث\كتب المستوى الثالث علمي\الكتاب JPEG\لغة عربية 3 ــ التطبيقات ــ علمي بدون تعليقات_086.jpg"/>
          <p:cNvPicPr>
            <a:picLocks noChangeAspect="1" noChangeArrowheads="1"/>
          </p:cNvPicPr>
          <p:nvPr/>
        </p:nvPicPr>
        <p:blipFill>
          <a:blip r:embed="rId2"/>
          <a:srcRect b="54902"/>
          <a:stretch>
            <a:fillRect/>
          </a:stretch>
        </p:blipFill>
        <p:spPr bwMode="auto">
          <a:xfrm>
            <a:off x="1" y="1"/>
            <a:ext cx="9144032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 descr="D:\اللغة العربية المرحلة الثانوية\3 المستوى الثالث\كتب المستوى الثالث علمي\الكتاب JPEG\لغة عربية 3 ــ التطبيقات ــ علمي بدون تعليقات_086.jpg"/>
          <p:cNvPicPr>
            <a:picLocks noChangeAspect="1" noChangeArrowheads="1"/>
          </p:cNvPicPr>
          <p:nvPr/>
        </p:nvPicPr>
        <p:blipFill>
          <a:blip r:embed="rId2"/>
          <a:srcRect t="43137"/>
          <a:stretch>
            <a:fillRect/>
          </a:stretch>
        </p:blipFill>
        <p:spPr bwMode="auto">
          <a:xfrm>
            <a:off x="1" y="0"/>
            <a:ext cx="9144032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357422" y="857232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متوسطة ، لذكر اسم المصدر فقط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500298" y="2000240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C00000"/>
                </a:solidFill>
              </a:rPr>
              <a:t>لا يوجد</a:t>
            </a:r>
            <a:endParaRPr lang="ar-SA" sz="3200" b="1" dirty="0" smtClean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428860" y="2643182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نعم، ربما ، إلى حد كبير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714348" y="3418834"/>
            <a:ext cx="7215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لا أظن أن فصيلة الدم وحدها يمكن الاعتماد عليها في تحليل شخصية الفرد، فهناك العديد من العوامل التي لا يمكن إغفالها في ذلك: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مثل التربية والتنشئة والبيئة المكانية والثقافية التي ينشأ فيها الفرد، وكذلك تعليمه وقراءاته وتجاربه الشخصية، كل ذلك لا شك يؤثر في الشخصية ويشكل طباعها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</TotalTime>
  <Words>326</Words>
  <Application>Microsoft Office PowerPoint</Application>
  <PresentationFormat>عرض على الشاشة (3:4)‏</PresentationFormat>
  <Paragraphs>48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بسم الله الرحمن الرحيم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27</cp:revision>
  <dcterms:created xsi:type="dcterms:W3CDTF">2015-10-21T17:02:44Z</dcterms:created>
  <dcterms:modified xsi:type="dcterms:W3CDTF">2015-10-30T10:13:51Z</dcterms:modified>
</cp:coreProperties>
</file>