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A22A"/>
    <a:srgbClr val="0000CC"/>
    <a:srgbClr val="09E9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3310DB1-B4F1-42D4-A2DE-1AA634C0533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F71FE9E-0ABB-4429-B9E6-F5952402933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1FE9E-0ABB-4429-B9E6-F59524029338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BED4DF-2AEB-47E3-A306-EDA9E27DB143}" type="datetimeFigureOut">
              <a:rPr lang="ar-SA" smtClean="0"/>
              <a:pPr/>
              <a:t>05/01/37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08F2AF-0E7F-4E7B-AE46-F25A6C1CA1F3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t="28022" b="19780"/>
          <a:stretch>
            <a:fillRect/>
          </a:stretch>
        </p:blipFill>
        <p:spPr bwMode="auto">
          <a:xfrm>
            <a:off x="0" y="-24"/>
            <a:ext cx="91440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-142900"/>
            <a:ext cx="7851648" cy="1471586"/>
          </a:xfrm>
        </p:spPr>
        <p:txBody>
          <a:bodyPr>
            <a:normAutofit/>
          </a:bodyPr>
          <a:lstStyle/>
          <a:p>
            <a:pPr algn="ctr"/>
            <a:r>
              <a:rPr lang="ar-SA" sz="8800" dirty="0" smtClean="0"/>
              <a:t>بسم الله الرحمن الرحيم</a:t>
            </a:r>
            <a:endParaRPr lang="ar-SA" sz="8800" dirty="0"/>
          </a:p>
        </p:txBody>
      </p:sp>
      <p:sp>
        <p:nvSpPr>
          <p:cNvPr id="6" name="مستطيل 5"/>
          <p:cNvSpPr/>
          <p:nvPr/>
        </p:nvSpPr>
        <p:spPr>
          <a:xfrm>
            <a:off x="1643042" y="2643182"/>
            <a:ext cx="58496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الوحدة الأولى</a:t>
            </a:r>
          </a:p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التوابع والأساليب النحوية</a:t>
            </a:r>
            <a:endParaRPr lang="ar-SA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71868" y="4500570"/>
            <a:ext cx="23599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4000" b="1" cap="none" spc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الدرس الرابع</a:t>
            </a:r>
            <a:endParaRPr lang="ar-SA" sz="4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81368" y="4929198"/>
            <a:ext cx="57054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9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التعجب والعدد</a:t>
            </a:r>
            <a:endParaRPr lang="ar-SA" sz="13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42910" y="5435758"/>
            <a:ext cx="16209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ص: 35</a:t>
            </a:r>
            <a:endParaRPr lang="ar-SA" sz="4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D:\اللغة العربية المرحلة الثانوية\3 المستوى الثالث\كتاب التطبيقات صور\35-1.png"/>
          <p:cNvPicPr>
            <a:picLocks noChangeAspect="1" noChangeArrowheads="1"/>
          </p:cNvPicPr>
          <p:nvPr/>
        </p:nvPicPr>
        <p:blipFill>
          <a:blip r:embed="rId3"/>
          <a:srcRect l="5468" t="3134" r="9375" b="284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3786182" y="1214422"/>
            <a:ext cx="73289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أفعل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098459" y="1324261"/>
            <a:ext cx="97334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منصوب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397818" y="3253087"/>
            <a:ext cx="79060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خمسة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742130" y="3286124"/>
            <a:ext cx="76335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ثمانية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092291" y="3500438"/>
            <a:ext cx="69442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تسعة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500298" y="3214686"/>
            <a:ext cx="63350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سـت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839801" y="3214686"/>
            <a:ext cx="73289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عـشر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660043" y="3857628"/>
            <a:ext cx="105509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اثنا عشر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000232" y="3857628"/>
            <a:ext cx="777777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عشرة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834613" y="4214818"/>
            <a:ext cx="1156087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خمسة عشر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273939" y="4181781"/>
            <a:ext cx="58381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ستة</a:t>
            </a:r>
            <a:endParaRPr lang="ar-S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7400484" y="4500570"/>
            <a:ext cx="67197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عشر</a:t>
            </a:r>
            <a:endParaRPr lang="ar-S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6436499" y="4529088"/>
            <a:ext cx="107753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سبعة عشر</a:t>
            </a:r>
            <a:endParaRPr lang="ar-S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429125" y="4500570"/>
            <a:ext cx="101341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تسعةعشر</a:t>
            </a:r>
            <a:endParaRPr lang="ar-S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085482" y="4214818"/>
            <a:ext cx="121379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 عشرة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62780" y="4214818"/>
            <a:ext cx="106471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ست عشرة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2049231" y="4572008"/>
            <a:ext cx="1087157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تسع عشرة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907734" y="5286388"/>
            <a:ext cx="73610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واحد 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4714876" y="5357826"/>
            <a:ext cx="122341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واحد وأربعون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865900" y="5643578"/>
            <a:ext cx="121539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واحد وتسعون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2786050" y="5417122"/>
            <a:ext cx="6014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اثنتان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045218" y="5357826"/>
            <a:ext cx="883576" cy="6771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12A22A"/>
                </a:solidFill>
                <a:latin typeface="Times New Roman" pitchFamily="18" charset="0"/>
                <a:cs typeface="Times New Roman" pitchFamily="18" charset="0"/>
              </a:rPr>
              <a:t>إحدى</a:t>
            </a:r>
          </a:p>
          <a:p>
            <a:r>
              <a:rPr lang="ar-SA" sz="2000" b="1" dirty="0" smtClean="0">
                <a:solidFill>
                  <a:srgbClr val="12A22A"/>
                </a:solidFill>
                <a:latin typeface="Times New Roman" pitchFamily="18" charset="0"/>
                <a:cs typeface="Times New Roman" pitchFamily="18" charset="0"/>
              </a:rPr>
              <a:t>وأربعون</a:t>
            </a:r>
            <a:endParaRPr lang="ar-SA" sz="2000" b="1" dirty="0">
              <a:solidFill>
                <a:srgbClr val="12A22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214546" y="5631436"/>
            <a:ext cx="135005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اثنتان وخمسون</a:t>
            </a:r>
          </a:p>
        </p:txBody>
      </p:sp>
      <p:sp>
        <p:nvSpPr>
          <p:cNvPr id="32" name="مربع نص 31"/>
          <p:cNvSpPr txBox="1"/>
          <p:nvPr/>
        </p:nvSpPr>
        <p:spPr>
          <a:xfrm>
            <a:off x="4438536" y="5896293"/>
            <a:ext cx="58381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ستة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5964103" y="6215082"/>
            <a:ext cx="76335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ثمانية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6592225" y="6467797"/>
            <a:ext cx="69442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تسعة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4382294" y="6467797"/>
            <a:ext cx="159851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سبعة وتسعون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694104" y="6000768"/>
            <a:ext cx="65594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</a:t>
            </a:r>
            <a:endParaRPr lang="ar-SA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960080" y="6274378"/>
            <a:ext cx="50687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ست</a:t>
            </a:r>
            <a:endParaRPr lang="ar-SA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773869" y="6274378"/>
            <a:ext cx="55976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ثمان</a:t>
            </a:r>
            <a:endParaRPr lang="ar-SA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2242150" y="6488668"/>
            <a:ext cx="1281121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تسع وتسعون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7" dur="1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2" dur="1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7" dur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7" dur="1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2" dur="1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7" dur="1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2" dur="1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D:\اللغة العربية المرحلة الثانوية\3 المستوى الثالث\كتاب التطبيقات صور\35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674854" y="558209"/>
            <a:ext cx="175400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عشرة رجال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840623" y="1071546"/>
            <a:ext cx="158889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عشر نساء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21754" y="1129713"/>
            <a:ext cx="246093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خمسة عشر رجلا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702130" y="1691334"/>
            <a:ext cx="229902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 عشرة امرأة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438642" y="1571612"/>
            <a:ext cx="1418978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ستة وعشرون </a:t>
            </a:r>
          </a:p>
          <a:p>
            <a:pPr algn="ctr"/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رجلا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422667" y="3395963"/>
            <a:ext cx="129234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مفرد منصوب</a:t>
            </a:r>
            <a:endParaRPr lang="ar-SA" sz="2400" b="1" dirty="0">
              <a:solidFill>
                <a:srgbClr val="0000CC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785918" y="3357562"/>
            <a:ext cx="246093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خمسة عشر رجلا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857752" y="3967467"/>
            <a:ext cx="116891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مفرد مجرور</a:t>
            </a:r>
            <a:endParaRPr lang="ar-SA" sz="2400" b="1" dirty="0">
              <a:solidFill>
                <a:srgbClr val="0000CC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071802" y="3929066"/>
            <a:ext cx="136287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ألف رجل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D:\اللغة العربية المرحلة الثانوية\3 المستوى الثالث\كتاب التطبيقات صور\36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6" name="مربع نص 5"/>
          <p:cNvSpPr txBox="1"/>
          <p:nvPr/>
        </p:nvSpPr>
        <p:spPr>
          <a:xfrm>
            <a:off x="4696291" y="885750"/>
            <a:ext cx="345318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مكثنا في مكة يومين اثنين وليلتين اثنتين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056324" y="1214422"/>
            <a:ext cx="311175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مكثنا في مكة تسعةَ أيام ، وتسعَ ليالٍ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000628" y="1571612"/>
            <a:ext cx="311175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مكثنا في مكة تسعةَ أيام ، وتسعَ ليالٍ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372548" y="1928802"/>
            <a:ext cx="4342856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مكثنا في مكة خمسة عشر يوماً، وخمس عشرة ليلة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399369" y="2314510"/>
            <a:ext cx="430117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مكثنا في مكة ثمانية عشر يوماً، وثماني عشرة ليلة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317857" y="3714752"/>
            <a:ext cx="155523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عشرة أيام    - 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502317" y="3714752"/>
            <a:ext cx="179087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أربعة معلمين     -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404826" y="3714752"/>
            <a:ext cx="181491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ثلاث معلمات      -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84672" y="3714752"/>
            <a:ext cx="1601721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ثلاث معلمات    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596323" y="4071942"/>
            <a:ext cx="243368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 وأربعون لوحة     -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857488" y="4071942"/>
            <a:ext cx="243368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 وأربعون لوحة     -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493000" y="4071942"/>
            <a:ext cx="1369286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سبعة طلاب  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469896" y="4429132"/>
            <a:ext cx="247054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خمسة وعشرون زائر     -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457927" y="4429132"/>
            <a:ext cx="1941557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إحدى عشرة زائرة   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D:\اللغة العربية المرحلة الثانوية\3 المستوى الثالث\كتاب التطبيقات صور\36-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214282" y="1142984"/>
            <a:ext cx="764386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سخرها عليهم سبع ليال وثمانية أيام </a:t>
            </a:r>
            <a:r>
              <a:rPr lang="ar-SA" sz="3200" b="1" dirty="0" err="1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حسوما</a:t>
            </a:r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“  [ الحاقة : 7]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928662" y="1643050"/>
            <a:ext cx="70009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وقطعناهم اثنتي عشرة أسباطا </a:t>
            </a:r>
            <a:r>
              <a:rPr lang="ar-SA" sz="3200" b="1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>أمما   [الأعراف: 160]   </a:t>
            </a:r>
            <a:endParaRPr lang="ar-SA" sz="3200" b="1" dirty="0">
              <a:solidFill>
                <a:srgbClr val="FF0000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57158" y="2214554"/>
            <a:ext cx="75724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12A22A"/>
                </a:solidFill>
                <a:latin typeface="Times New Roman" pitchFamily="18" charset="0"/>
                <a:cs typeface="+mj-cs"/>
              </a:rPr>
              <a:t>وأرسلناه إلى مئة ألف أو </a:t>
            </a:r>
            <a:r>
              <a:rPr lang="ar-SA" sz="3200" b="1" dirty="0" smtClean="0">
                <a:solidFill>
                  <a:srgbClr val="12A22A"/>
                </a:solidFill>
                <a:latin typeface="Times New Roman" pitchFamily="18" charset="0"/>
                <a:cs typeface="+mj-cs"/>
              </a:rPr>
              <a:t>يزيدون  [الصافات: 147]</a:t>
            </a:r>
            <a:endParaRPr lang="ar-SA" sz="3200" b="1" dirty="0">
              <a:solidFill>
                <a:srgbClr val="12A22A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357290" y="2714620"/>
            <a:ext cx="65722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Times New Roman" pitchFamily="18" charset="0"/>
                <a:cs typeface="+mj-cs"/>
              </a:rPr>
              <a:t>وإن يوما عند ربك كألف سنة مما </a:t>
            </a:r>
            <a:r>
              <a:rPr lang="ar-SA" sz="3200" b="1" dirty="0" smtClean="0">
                <a:latin typeface="Times New Roman" pitchFamily="18" charset="0"/>
                <a:cs typeface="+mj-cs"/>
              </a:rPr>
              <a:t>تعدون [الحج: 47]</a:t>
            </a:r>
            <a:endParaRPr lang="ar-SA" sz="3200" b="1" dirty="0">
              <a:latin typeface="Times New Roman" pitchFamily="18" charset="0"/>
              <a:cs typeface="+mj-cs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286248" y="3786190"/>
            <a:ext cx="27860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ما أطول النخلةَ!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714348" y="3786190"/>
            <a:ext cx="27860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أجمل بالجو!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143372" y="4357694"/>
            <a:ext cx="27860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ما أبرع الطبيب!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00034" y="4357694"/>
            <a:ext cx="27860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ما أرخص الأسعار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214810" y="4844489"/>
            <a:ext cx="27860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أنفع بالقراءة!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+mj-cs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42910" y="4786322"/>
            <a:ext cx="27860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+mj-cs"/>
              </a:rPr>
              <a:t>ما أمرِّ الدواء!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+mj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2" name="Picture 2" descr="D:\اللغة العربية المرحلة الثانوية\3 المستوى الثالث\كتاب التطبيقات صور\37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1000100" y="785794"/>
            <a:ext cx="694440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حصلت على درجةٍ عاليةٍ في كل المواد إلا مادة واحدةً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000100" y="1500174"/>
            <a:ext cx="694440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دعوت جميع أصدقائي لزيارتي ما عدا واحدا 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128055" y="2252955"/>
            <a:ext cx="694440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أنت تواظب على الحضور المبكر للمدرسة في جميع الأيام غيرَ اليومِ</a:t>
            </a:r>
            <a:endParaRPr lang="ar-SA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653577" y="3643314"/>
            <a:ext cx="349005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يا صالحُ، تفضل بالجلوس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0" y="3714752"/>
            <a:ext cx="2571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مبني على ما يرفع </a:t>
            </a:r>
            <a:r>
              <a:rPr lang="ar-SA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به</a:t>
            </a:r>
            <a:endParaRPr lang="ar-SA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934449" y="4214818"/>
            <a:ext cx="341311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رضي الله عنك، يا أبا بكر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0" y="4214818"/>
            <a:ext cx="25002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منصوب بعلامة ظاهرة</a:t>
            </a:r>
            <a:endParaRPr lang="ar-SA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678446" y="4714884"/>
            <a:ext cx="273504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يا محباً للعلم، التزم </a:t>
            </a:r>
            <a:endParaRPr lang="ar-SA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0" y="4714884"/>
            <a:ext cx="25002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منصوب بعلامة ظاهرة</a:t>
            </a:r>
            <a:endParaRPr lang="ar-SA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717694" y="5286388"/>
            <a:ext cx="373211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يا طلابُ، استعدوا للاختبار جيدا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0" y="5286388"/>
            <a:ext cx="2571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مبني على ما يرفع </a:t>
            </a:r>
            <a:r>
              <a:rPr lang="ar-SA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به</a:t>
            </a:r>
            <a:endParaRPr lang="ar-SA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067283" y="5786454"/>
            <a:ext cx="337945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يا صديقاً، كن وفيا لأصدقائك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0" y="5786454"/>
            <a:ext cx="25002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منصوب بعلامة ظاهرة</a:t>
            </a:r>
            <a:endParaRPr lang="ar-SA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2395338" y="6334780"/>
            <a:ext cx="405591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يا أيها الصديقُ، كن وفيا لأصدقائك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-71470" y="6215082"/>
            <a:ext cx="2571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مبني على ما يرفع </a:t>
            </a:r>
            <a:r>
              <a:rPr lang="ar-SA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به</a:t>
            </a:r>
            <a:endParaRPr lang="ar-SA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6" name="Picture 2" descr="D:\اللغة العربية المرحلة الثانوية\3 المستوى الثالث\كتاب التطبيقات صور\37-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7170" name="Picture 2" descr="D:\اللغة العربية المرحلة الثانوية\3 المستوى الثالث\كتاب التطبيقات صور\38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4162764" y="2071678"/>
            <a:ext cx="3629520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أداة نداء + منادى = </a:t>
            </a:r>
            <a:endParaRPr lang="ar-SA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63515" y="2088055"/>
            <a:ext cx="2279791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أسلوب نداء</a:t>
            </a:r>
            <a:endParaRPr lang="ar-SA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264038" y="3129977"/>
            <a:ext cx="487986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مستثنى منه + أداة استثناء + مستثنى = 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00034" y="3016749"/>
            <a:ext cx="2869696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أسلوب استثناء</a:t>
            </a:r>
            <a:endParaRPr lang="ar-SA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538992" y="4286256"/>
            <a:ext cx="581922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ما (تعجبية) + فعل على وزن (أفعل) + اسم منصوب (متعجب منه) = </a:t>
            </a:r>
            <a:endParaRPr lang="ar-SA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42844" y="4016881"/>
            <a:ext cx="2565126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أسلوب تعجب</a:t>
            </a:r>
            <a:endParaRPr lang="ar-SA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715008" y="5191796"/>
            <a:ext cx="217239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عدد  + معدود = </a:t>
            </a:r>
            <a:endParaRPr lang="ar-SA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030615" y="5072074"/>
            <a:ext cx="2392001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أسلوب العدد</a:t>
            </a:r>
            <a:endParaRPr lang="ar-SA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8194" name="Picture 2" descr="D:\اللغة العربية المرحلة الثانوية\3 المستوى الثالث\كتاب التطبيقات صور\38-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4166" b="3541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354</Words>
  <Application>Microsoft Office PowerPoint</Application>
  <PresentationFormat>عرض على الشاشة (3:4)‏</PresentationFormat>
  <Paragraphs>96</Paragraphs>
  <Slides>9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تدفق</vt:lpstr>
      <vt:lpstr>بسم الله الرحمن الرحيم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</dc:creator>
  <cp:lastModifiedBy>m</cp:lastModifiedBy>
  <cp:revision>8</cp:revision>
  <dcterms:created xsi:type="dcterms:W3CDTF">2015-10-13T08:39:20Z</dcterms:created>
  <dcterms:modified xsi:type="dcterms:W3CDTF">2015-10-18T20:09:28Z</dcterms:modified>
</cp:coreProperties>
</file>