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4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6774" autoAdjust="0"/>
  </p:normalViewPr>
  <p:slideViewPr>
    <p:cSldViewPr>
      <p:cViewPr>
        <p:scale>
          <a:sx n="70" d="100"/>
          <a:sy n="70" d="100"/>
        </p:scale>
        <p:origin x="-8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1F8758-3604-4065-A29C-6DB8CDD994FB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3D85D0-2FE1-4C1D-B659-CFEE563C5D51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28022" b="19780"/>
          <a:stretch>
            <a:fillRect/>
          </a:stretch>
        </p:blipFill>
        <p:spPr bwMode="auto">
          <a:xfrm>
            <a:off x="0" y="-24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-142900"/>
            <a:ext cx="7851648" cy="1471586"/>
          </a:xfrm>
        </p:spPr>
        <p:txBody>
          <a:bodyPr>
            <a:normAutofit/>
          </a:bodyPr>
          <a:lstStyle/>
          <a:p>
            <a:pPr algn="ctr"/>
            <a:r>
              <a:rPr lang="ar-SA" sz="8800" b="1" dirty="0" smtClean="0">
                <a:latin typeface="Traditional Arabic" pitchFamily="18" charset="-78"/>
                <a:cs typeface="Traditional Arabic" pitchFamily="18" charset="-78"/>
              </a:rPr>
              <a:t>بسم الله الرحمن الرحيم</a:t>
            </a:r>
            <a:endParaRPr lang="ar-SA" sz="8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034" y="2643182"/>
            <a:ext cx="81948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الوحدة الأولى</a:t>
            </a:r>
          </a:p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التوابع والأساليب النحوية</a:t>
            </a:r>
            <a:endParaRPr lang="ar-S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857356" y="4413601"/>
            <a:ext cx="546656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الاختبار البنائي</a:t>
            </a:r>
            <a:endParaRPr lang="ar-SA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27395" y="4711495"/>
            <a:ext cx="17299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ص: 39</a:t>
            </a:r>
            <a:endParaRPr lang="ar-SA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51841" y="5748915"/>
            <a:ext cx="7420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نشاطات الغلق والتلخيص</a:t>
            </a:r>
            <a:endParaRPr lang="ar-SA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D:\اللغة العربية المرحلة الثانوية\3 المستوى الثالث\كتاب التطبيقات صور\39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43"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2300130" y="2214554"/>
            <a:ext cx="102784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استثناء</a:t>
            </a:r>
            <a:endParaRPr lang="ar-SA" sz="2800" b="1" dirty="0">
              <a:solidFill>
                <a:srgbClr val="1204CE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617809" y="2643182"/>
            <a:ext cx="69602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عـدد</a:t>
            </a:r>
            <a:endParaRPr lang="ar-SA" sz="2800" b="1" dirty="0">
              <a:solidFill>
                <a:srgbClr val="1204CE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221168" y="3143248"/>
            <a:ext cx="83227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تعجب</a:t>
            </a:r>
            <a:endParaRPr lang="ar-SA" sz="2800" b="1" dirty="0">
              <a:solidFill>
                <a:srgbClr val="1204CE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394084" y="3571876"/>
            <a:ext cx="65274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نداء</a:t>
            </a:r>
            <a:endParaRPr lang="ar-SA" sz="2800" b="1" dirty="0">
              <a:solidFill>
                <a:srgbClr val="1204CE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778387" y="4929198"/>
            <a:ext cx="408958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حضر </a:t>
            </a:r>
            <a:r>
              <a:rPr lang="ar-SA" sz="2800" b="1" dirty="0" err="1" smtClean="0">
                <a:solidFill>
                  <a:srgbClr val="1204CE"/>
                </a:solidFill>
              </a:rPr>
              <a:t>منسوبو</a:t>
            </a:r>
            <a:r>
              <a:rPr lang="ar-SA" sz="2800" b="1" dirty="0" smtClean="0">
                <a:solidFill>
                  <a:srgbClr val="1204CE"/>
                </a:solidFill>
              </a:rPr>
              <a:t> المدرسة إلا المديرَ </a:t>
            </a:r>
            <a:endParaRPr lang="ar-SA" sz="2800" b="1" dirty="0">
              <a:solidFill>
                <a:srgbClr val="1204CE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492833" y="5429264"/>
            <a:ext cx="438293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حضر </a:t>
            </a:r>
            <a:r>
              <a:rPr lang="ar-SA" sz="2800" b="1" dirty="0" err="1" smtClean="0">
                <a:solidFill>
                  <a:srgbClr val="1204CE"/>
                </a:solidFill>
              </a:rPr>
              <a:t>منسوبو</a:t>
            </a:r>
            <a:r>
              <a:rPr lang="ar-SA" sz="2800" b="1" dirty="0" smtClean="0">
                <a:solidFill>
                  <a:srgbClr val="1204CE"/>
                </a:solidFill>
              </a:rPr>
              <a:t> المدرسة غير  المديرِ </a:t>
            </a:r>
            <a:endParaRPr lang="ar-SA" sz="2800" b="1" dirty="0">
              <a:solidFill>
                <a:srgbClr val="1204C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71953" y="5896293"/>
            <a:ext cx="455765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لم يتخلف عن الحضور أحد إلا المديرَ/المديرُ 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917909" y="6334780"/>
            <a:ext cx="401263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لم يتخلف عن الحضور إلا المديرُ </a:t>
            </a:r>
            <a:endParaRPr lang="ar-SA" sz="2800" b="1" dirty="0">
              <a:solidFill>
                <a:srgbClr val="1204C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D:\اللغة العربية المرحلة الثانوية\3 المستوى الثالث\كتاب التطبيقات صور\39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4069932" y="1119830"/>
            <a:ext cx="378821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حصل طالبان على سبع درجاتٍ 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660468" y="1619896"/>
            <a:ext cx="426911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1204CE"/>
                </a:solidFill>
              </a:rPr>
              <a:t>وأحد عشر طالبا على عشر درجات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3022387" y="2143116"/>
            <a:ext cx="502252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وثلاثة عشر طالب على أربع عشرة درجة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4389611" y="2681583"/>
            <a:ext cx="365837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وخمسة طلاب على 18 درجة 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357290" y="2714620"/>
            <a:ext cx="281840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من أصل عشرين درجة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D:\اللغة العربية المرحلة الثانوية\3 المستوى الثالث\كتاب التطبيقات صور\40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5357818" y="6000768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و ، </a:t>
            </a:r>
            <a:r>
              <a:rPr lang="ar-SA" sz="2400" b="1" dirty="0" err="1" smtClean="0">
                <a:solidFill>
                  <a:srgbClr val="1204CE"/>
                </a:solidFill>
              </a:rPr>
              <a:t>ف</a:t>
            </a:r>
            <a:r>
              <a:rPr lang="ar-SA" sz="2400" b="1" dirty="0" smtClean="0">
                <a:solidFill>
                  <a:srgbClr val="1204CE"/>
                </a:solidFill>
              </a:rPr>
              <a:t> ، ثم ، أو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6668" y="3571876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أفعل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41137" y="3538839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منصوب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77911" y="4357694"/>
            <a:ext cx="243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يا ، أيا، هيا ، </a:t>
            </a:r>
            <a:r>
              <a:rPr lang="ar-SA" sz="2400" b="1" dirty="0" err="1" smtClean="0">
                <a:solidFill>
                  <a:srgbClr val="1204CE"/>
                </a:solidFill>
              </a:rPr>
              <a:t>أ</a:t>
            </a:r>
            <a:r>
              <a:rPr lang="ar-SA" sz="2400" b="1" dirty="0" smtClean="0">
                <a:solidFill>
                  <a:srgbClr val="1204CE"/>
                </a:solidFill>
              </a:rPr>
              <a:t> ، </a:t>
            </a:r>
            <a:r>
              <a:rPr lang="ar-SA" sz="2400" b="1" dirty="0" err="1" smtClean="0">
                <a:solidFill>
                  <a:srgbClr val="1204CE"/>
                </a:solidFill>
              </a:rPr>
              <a:t>آ</a:t>
            </a:r>
            <a:r>
              <a:rPr lang="ar-SA" sz="2400" b="1" dirty="0" smtClean="0">
                <a:solidFill>
                  <a:srgbClr val="1204CE"/>
                </a:solidFill>
              </a:rPr>
              <a:t>، أي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244525" y="5500702"/>
            <a:ext cx="9797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النكرة </a:t>
            </a:r>
          </a:p>
          <a:p>
            <a:r>
              <a:rPr lang="ar-SA" sz="2000" b="1" dirty="0" smtClean="0">
                <a:solidFill>
                  <a:srgbClr val="1204CE"/>
                </a:solidFill>
              </a:rPr>
              <a:t>المقصودة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214414" y="5500702"/>
            <a:ext cx="8755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المعّرف </a:t>
            </a:r>
          </a:p>
          <a:p>
            <a:r>
              <a:rPr lang="ar-SA" sz="2000" b="1" dirty="0" err="1" smtClean="0">
                <a:solidFill>
                  <a:srgbClr val="1204CE"/>
                </a:solidFill>
              </a:rPr>
              <a:t>بـ</a:t>
            </a:r>
            <a:r>
              <a:rPr lang="ar-SA" sz="2000" b="1" dirty="0" smtClean="0">
                <a:solidFill>
                  <a:srgbClr val="1204CE"/>
                </a:solidFill>
              </a:rPr>
              <a:t> ”</a:t>
            </a:r>
            <a:r>
              <a:rPr lang="ar-SA" sz="2000" b="1" dirty="0" err="1" smtClean="0">
                <a:solidFill>
                  <a:srgbClr val="1204CE"/>
                </a:solidFill>
              </a:rPr>
              <a:t>ال</a:t>
            </a:r>
            <a:r>
              <a:rPr lang="ar-SA" sz="2000" b="1" dirty="0" smtClean="0">
                <a:solidFill>
                  <a:srgbClr val="1204CE"/>
                </a:solidFill>
              </a:rPr>
              <a:t>“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135872" y="6286520"/>
            <a:ext cx="923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rgbClr val="1204CE"/>
                </a:solidFill>
              </a:rPr>
              <a:t>الشبيه </a:t>
            </a:r>
          </a:p>
          <a:p>
            <a:r>
              <a:rPr lang="ar-SA" b="1" dirty="0" smtClean="0">
                <a:solidFill>
                  <a:srgbClr val="1204CE"/>
                </a:solidFill>
              </a:rPr>
              <a:t>بالمضاف </a:t>
            </a:r>
            <a:endParaRPr lang="ar-SA" b="1" dirty="0">
              <a:solidFill>
                <a:srgbClr val="1204CE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21008" y="6215082"/>
            <a:ext cx="1250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rgbClr val="1204CE"/>
                </a:solidFill>
              </a:rPr>
              <a:t>النكرة </a:t>
            </a:r>
          </a:p>
          <a:p>
            <a:pPr algn="ctr"/>
            <a:r>
              <a:rPr lang="ar-SA" b="1" dirty="0" smtClean="0">
                <a:solidFill>
                  <a:srgbClr val="1204CE"/>
                </a:solidFill>
              </a:rPr>
              <a:t>غير المقصودة</a:t>
            </a:r>
            <a:endParaRPr lang="ar-SA" b="1" dirty="0">
              <a:solidFill>
                <a:srgbClr val="1204C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D:\اللغة العربية المرحلة الثانوية\3 المستوى الثالث\كتاب التطبيقات صور\40-2.png"/>
          <p:cNvPicPr>
            <a:picLocks noChangeAspect="1" noChangeArrowheads="1"/>
          </p:cNvPicPr>
          <p:nvPr/>
        </p:nvPicPr>
        <p:blipFill>
          <a:blip r:embed="rId2"/>
          <a:srcRect b="16666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5072066" y="714356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1- كل من كل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72066" y="1214422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2- بعض من كل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072066" y="1714488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 اشتمال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428728" y="714356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تام مثبت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428728" y="1214422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2- تام منفي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071538" y="1752889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3- ناقص منفي (مفرغ)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143372" y="2786058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          تكرار الكلمة أو الجملة بلفظها دون تغيير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072066" y="4657563"/>
            <a:ext cx="2143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1204CE"/>
                </a:solidFill>
              </a:rPr>
              <a:t>نفس – عين</a:t>
            </a:r>
          </a:p>
          <a:p>
            <a:pPr algn="ctr"/>
            <a:r>
              <a:rPr lang="ar-SA" sz="2400" b="1" dirty="0" smtClean="0">
                <a:solidFill>
                  <a:srgbClr val="1204CE"/>
                </a:solidFill>
              </a:rPr>
              <a:t>كلا – كلتا</a:t>
            </a:r>
          </a:p>
          <a:p>
            <a:pPr algn="ctr"/>
            <a:r>
              <a:rPr lang="ar-SA" sz="2400" b="1" dirty="0" smtClean="0">
                <a:solidFill>
                  <a:srgbClr val="1204CE"/>
                </a:solidFill>
              </a:rPr>
              <a:t>كل – جميع  - عامة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285720" y="3357562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مفرد منصوب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071538" y="3814708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مفرد مجرور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785918" y="4286256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يوافقان 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643042" y="4786322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يخالفان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000232" y="5743534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توافق</a:t>
            </a:r>
            <a:endParaRPr lang="ar-SA" sz="2000" b="1" dirty="0">
              <a:solidFill>
                <a:srgbClr val="1204C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D:\اللغة العربية المرحلة الثانوية\3 المستوى الثالث\كتاب التطبيقات صور\41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4500562" y="1467137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1204CE"/>
                </a:solidFill>
              </a:rPr>
              <a:t>أنت رجلٌ طيبٌ</a:t>
            </a:r>
            <a:endParaRPr lang="ar-SA" sz="2400" b="1" dirty="0">
              <a:solidFill>
                <a:srgbClr val="1204CE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500562" y="1857364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زرت خالدا وفيصلا</a:t>
            </a:r>
            <a:endParaRPr lang="ar-SA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429124" y="2181517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صليت الظهر تم أكلت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29124" y="2538707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بايعت الملك سلمان</a:t>
            </a:r>
            <a:endParaRPr lang="ar-SA" sz="2400" b="1" dirty="0">
              <a:solidFill>
                <a:srgbClr val="00B05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57686" y="2895897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قرأت الجريدة عناوينها 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429124" y="328612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تعجبني المكتبة نظامها</a:t>
            </a:r>
            <a:endParaRPr lang="ar-SA" sz="2000" b="1" dirty="0"/>
          </a:p>
        </p:txBody>
      </p:sp>
      <p:sp>
        <p:nvSpPr>
          <p:cNvPr id="10" name="مستطيل 9"/>
          <p:cNvSpPr/>
          <p:nvPr/>
        </p:nvSpPr>
        <p:spPr>
          <a:xfrm>
            <a:off x="4429124" y="364331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سلمت على الأمير الأمير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429124" y="400050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00B050"/>
                </a:solidFill>
              </a:rPr>
              <a:t>سلمت على الأمير عينِه</a:t>
            </a:r>
            <a:endParaRPr lang="ar-SA" sz="2000" b="1" dirty="0">
              <a:solidFill>
                <a:srgbClr val="00B05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14348" y="150017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ما أطيب رائحة الزهور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14348" y="185736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يا خالدُ، أطع والديك</a:t>
            </a:r>
            <a:endParaRPr lang="ar-SA" sz="2000" b="1" dirty="0"/>
          </a:p>
        </p:txBody>
      </p:sp>
      <p:sp>
        <p:nvSpPr>
          <p:cNvPr id="14" name="مستطيل 13"/>
          <p:cNvSpPr/>
          <p:nvPr/>
        </p:nvSpPr>
        <p:spPr>
          <a:xfrm>
            <a:off x="642910" y="2243072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00B050"/>
                </a:solidFill>
              </a:rPr>
              <a:t>يا خالدُ، أطع والديك</a:t>
            </a:r>
            <a:endParaRPr lang="ar-SA" sz="2000" b="1" dirty="0">
              <a:solidFill>
                <a:srgbClr val="00B05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642910" y="257174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حضر الجميع عدا خالداً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42910" y="292893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لم يتغيب أحد إلا خالداً/ خالدٌ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42910" y="3286124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لم يتغيب إلا خالد</a:t>
            </a:r>
            <a:endParaRPr lang="ar-SA" sz="2000" b="1" dirty="0"/>
          </a:p>
        </p:txBody>
      </p:sp>
      <p:sp>
        <p:nvSpPr>
          <p:cNvPr id="18" name="مستطيل 17"/>
          <p:cNvSpPr/>
          <p:nvPr/>
        </p:nvSpPr>
        <p:spPr>
          <a:xfrm>
            <a:off x="428596" y="3643314"/>
            <a:ext cx="2857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00B050"/>
                </a:solidFill>
              </a:rPr>
              <a:t>اشترك في المسابقة خمسة طلاب</a:t>
            </a:r>
            <a:endParaRPr lang="ar-SA" sz="2000" b="1" dirty="0">
              <a:solidFill>
                <a:srgbClr val="00B05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4000504"/>
            <a:ext cx="3357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1204CE"/>
                </a:solidFill>
              </a:rPr>
              <a:t>اشترك في المسابقة أحدَ عشرَ طالبا</a:t>
            </a:r>
            <a:endParaRPr lang="ar-SA" sz="2000" b="1" dirty="0">
              <a:solidFill>
                <a:srgbClr val="1204CE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7643834" y="4857760"/>
            <a:ext cx="5000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1</a:t>
            </a:r>
          </a:p>
          <a:p>
            <a:r>
              <a:rPr lang="ar-SA" sz="2000" b="1" dirty="0" smtClean="0">
                <a:solidFill>
                  <a:srgbClr val="1204CE"/>
                </a:solidFill>
              </a:rPr>
              <a:t>2</a:t>
            </a:r>
          </a:p>
          <a:p>
            <a:r>
              <a:rPr lang="ar-SA" sz="2000" b="1" dirty="0" smtClean="0">
                <a:solidFill>
                  <a:srgbClr val="FF0000"/>
                </a:solidFill>
              </a:rPr>
              <a:t>3</a:t>
            </a:r>
          </a:p>
          <a:p>
            <a:r>
              <a:rPr lang="ar-SA" sz="2000" b="1" dirty="0" smtClean="0">
                <a:solidFill>
                  <a:srgbClr val="00B050"/>
                </a:solidFill>
              </a:rPr>
              <a:t>4</a:t>
            </a:r>
          </a:p>
          <a:p>
            <a:r>
              <a:rPr lang="ar-SA" sz="2000" b="1" dirty="0" smtClean="0">
                <a:solidFill>
                  <a:srgbClr val="C00000"/>
                </a:solidFill>
              </a:rPr>
              <a:t>5</a:t>
            </a:r>
          </a:p>
          <a:p>
            <a:r>
              <a:rPr lang="ar-SA" sz="2000" b="1" dirty="0" smtClean="0">
                <a:solidFill>
                  <a:srgbClr val="7030A0"/>
                </a:solidFill>
              </a:rPr>
              <a:t>6</a:t>
            </a:r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2714612" y="4714884"/>
            <a:ext cx="357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1204CE"/>
                </a:solidFill>
              </a:rPr>
              <a:t>2</a:t>
            </a:r>
            <a:endParaRPr lang="ar-SA" sz="3200" b="1" dirty="0">
              <a:solidFill>
                <a:srgbClr val="1204CE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714612" y="5043556"/>
            <a:ext cx="357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714612" y="5329308"/>
            <a:ext cx="357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1</a:t>
            </a:r>
            <a:endParaRPr lang="ar-SA" sz="3200" b="1" dirty="0"/>
          </a:p>
        </p:txBody>
      </p:sp>
      <p:sp>
        <p:nvSpPr>
          <p:cNvPr id="24" name="مستطيل 23"/>
          <p:cNvSpPr/>
          <p:nvPr/>
        </p:nvSpPr>
        <p:spPr>
          <a:xfrm>
            <a:off x="2714644" y="5643578"/>
            <a:ext cx="357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</a:rPr>
              <a:t>6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714612" y="5929330"/>
            <a:ext cx="357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4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2714612" y="6258002"/>
            <a:ext cx="3571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5</a:t>
            </a:r>
            <a:endParaRPr lang="ar-SA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6146" name="Picture 2" descr="D:\اللغة العربية المرحلة الثانوية\3 المستوى الثالث\كتاب التطبيقات صور\41-2.png"/>
          <p:cNvPicPr>
            <a:picLocks noChangeAspect="1" noChangeArrowheads="1"/>
          </p:cNvPicPr>
          <p:nvPr/>
        </p:nvPicPr>
        <p:blipFill>
          <a:blip r:embed="rId2"/>
          <a:srcRect l="10937" t="4883" r="10937" b="21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230</Words>
  <Application>Microsoft Office PowerPoint</Application>
  <PresentationFormat>عرض على الشاشة (3:4)‏</PresentationFormat>
  <Paragraphs>74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بسم الله الرحمن الرحيم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</dc:creator>
  <cp:lastModifiedBy>m</cp:lastModifiedBy>
  <cp:revision>9</cp:revision>
  <dcterms:created xsi:type="dcterms:W3CDTF">2015-10-13T09:04:15Z</dcterms:created>
  <dcterms:modified xsi:type="dcterms:W3CDTF">2015-10-19T17:19:10Z</dcterms:modified>
</cp:coreProperties>
</file>