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204C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6774" autoAdjust="0"/>
  </p:normalViewPr>
  <p:slideViewPr>
    <p:cSldViewPr>
      <p:cViewPr>
        <p:scale>
          <a:sx n="70" d="100"/>
          <a:sy n="70" d="100"/>
        </p:scale>
        <p:origin x="-82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F8758-3604-4065-A29C-6DB8CDD994FB}" type="datetimeFigureOut">
              <a:rPr lang="ar-SA" smtClean="0"/>
              <a:pPr/>
              <a:t>06/01/37</a:t>
            </a:fld>
            <a:endParaRPr lang="ar-SA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D85D0-2FE1-4C1D-B659-CFEE563C5D5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F8758-3604-4065-A29C-6DB8CDD994FB}" type="datetimeFigureOut">
              <a:rPr lang="ar-SA" smtClean="0"/>
              <a:pPr/>
              <a:t>06/01/37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D85D0-2FE1-4C1D-B659-CFEE563C5D5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F8758-3604-4065-A29C-6DB8CDD994FB}" type="datetimeFigureOut">
              <a:rPr lang="ar-SA" smtClean="0"/>
              <a:pPr/>
              <a:t>06/01/37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D85D0-2FE1-4C1D-B659-CFEE563C5D5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F8758-3604-4065-A29C-6DB8CDD994FB}" type="datetimeFigureOut">
              <a:rPr lang="ar-SA" smtClean="0"/>
              <a:pPr/>
              <a:t>06/01/37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D85D0-2FE1-4C1D-B659-CFEE563C5D5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F8758-3604-4065-A29C-6DB8CDD994FB}" type="datetimeFigureOut">
              <a:rPr lang="ar-SA" smtClean="0"/>
              <a:pPr/>
              <a:t>06/01/37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D85D0-2FE1-4C1D-B659-CFEE563C5D5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F8758-3604-4065-A29C-6DB8CDD994FB}" type="datetimeFigureOut">
              <a:rPr lang="ar-SA" smtClean="0"/>
              <a:pPr/>
              <a:t>06/01/37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D85D0-2FE1-4C1D-B659-CFEE563C5D5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F8758-3604-4065-A29C-6DB8CDD994FB}" type="datetimeFigureOut">
              <a:rPr lang="ar-SA" smtClean="0"/>
              <a:pPr/>
              <a:t>06/01/37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D85D0-2FE1-4C1D-B659-CFEE563C5D5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F8758-3604-4065-A29C-6DB8CDD994FB}" type="datetimeFigureOut">
              <a:rPr lang="ar-SA" smtClean="0"/>
              <a:pPr/>
              <a:t>06/01/37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D85D0-2FE1-4C1D-B659-CFEE563C5D5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F8758-3604-4065-A29C-6DB8CDD994FB}" type="datetimeFigureOut">
              <a:rPr lang="ar-SA" smtClean="0"/>
              <a:pPr/>
              <a:t>06/01/37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D85D0-2FE1-4C1D-B659-CFEE563C5D5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F8758-3604-4065-A29C-6DB8CDD994FB}" type="datetimeFigureOut">
              <a:rPr lang="ar-SA" smtClean="0"/>
              <a:pPr/>
              <a:t>06/01/37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D85D0-2FE1-4C1D-B659-CFEE563C5D5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ذو زاوية واحدة مخدوشة ودائرية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ثلث قائم الزاوية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F8758-3604-4065-A29C-6DB8CDD994FB}" type="datetimeFigureOut">
              <a:rPr lang="ar-SA" smtClean="0"/>
              <a:pPr/>
              <a:t>06/01/37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53D85D0-2FE1-4C1D-B659-CFEE563C5D51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10" name="شكل حر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شكل حر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1F8758-3604-4065-A29C-6DB8CDD994FB}" type="datetimeFigureOut">
              <a:rPr lang="ar-SA" smtClean="0"/>
              <a:pPr/>
              <a:t>06/01/37</a:t>
            </a:fld>
            <a:endParaRPr lang="ar-SA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3D85D0-2FE1-4C1D-B659-CFEE563C5D51}" type="slidenum">
              <a:rPr lang="ar-SA" smtClean="0"/>
              <a:pPr/>
              <a:t>‹#›</a:t>
            </a:fld>
            <a:endParaRPr lang="ar-SA"/>
          </a:p>
        </p:txBody>
      </p:sp>
      <p:grpSp>
        <p:nvGrpSpPr>
          <p:cNvPr id="2" name="مجموعة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شكل حر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شكل حر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 t="28022" b="19780"/>
          <a:stretch>
            <a:fillRect/>
          </a:stretch>
        </p:blipFill>
        <p:spPr bwMode="auto">
          <a:xfrm>
            <a:off x="0" y="-24"/>
            <a:ext cx="9144000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33400" y="-142900"/>
            <a:ext cx="7851648" cy="1471586"/>
          </a:xfrm>
        </p:spPr>
        <p:txBody>
          <a:bodyPr>
            <a:normAutofit/>
          </a:bodyPr>
          <a:lstStyle/>
          <a:p>
            <a:pPr algn="ctr"/>
            <a:r>
              <a:rPr lang="ar-SA" sz="8800" b="1" dirty="0" smtClean="0">
                <a:latin typeface="Traditional Arabic" pitchFamily="18" charset="-78"/>
                <a:cs typeface="Traditional Arabic" pitchFamily="18" charset="-78"/>
              </a:rPr>
              <a:t>بسم الله الرحمن الرحيم</a:t>
            </a:r>
            <a:endParaRPr lang="ar-SA" sz="8800" b="1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500034" y="2643182"/>
            <a:ext cx="819487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raditional Arabic" pitchFamily="18" charset="-78"/>
                <a:cs typeface="Traditional Arabic" pitchFamily="18" charset="-78"/>
              </a:rPr>
              <a:t>الوحدة الأولى</a:t>
            </a:r>
          </a:p>
          <a:p>
            <a:pPr algn="ctr"/>
            <a:r>
              <a:rPr lang="ar-SA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التوابع والأساليب النحوية</a:t>
            </a:r>
            <a:endParaRPr lang="ar-SA" sz="5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1857356" y="4413601"/>
            <a:ext cx="5466561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60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الاختبار البنائي</a:t>
            </a:r>
            <a:endParaRPr lang="ar-SA" sz="72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127395" y="4711495"/>
            <a:ext cx="172996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ar-SA" sz="36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ص: 39</a:t>
            </a:r>
            <a:endParaRPr lang="ar-SA" sz="36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651841" y="5748915"/>
            <a:ext cx="7420621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48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نشاطات الغلق والتلخيص</a:t>
            </a:r>
            <a:endParaRPr lang="ar-SA" sz="60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8" grpId="0"/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1026" name="Picture 2" descr="D:\اللغة العربية المرحلة الثانوية\3 المستوى الثالث\كتاب التطبيقات صور\39-1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2343"/>
          <a:stretch>
            <a:fillRect/>
          </a:stretch>
        </p:blipFill>
        <p:spPr bwMode="auto">
          <a:xfrm>
            <a:off x="0" y="-24"/>
            <a:ext cx="9144000" cy="6858000"/>
          </a:xfrm>
          <a:prstGeom prst="rect">
            <a:avLst/>
          </a:prstGeom>
          <a:noFill/>
        </p:spPr>
      </p:pic>
      <p:sp>
        <p:nvSpPr>
          <p:cNvPr id="4" name="مربع نص 3"/>
          <p:cNvSpPr txBox="1"/>
          <p:nvPr/>
        </p:nvSpPr>
        <p:spPr>
          <a:xfrm>
            <a:off x="2300130" y="2214554"/>
            <a:ext cx="1027846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800" b="1" dirty="0" smtClean="0">
                <a:solidFill>
                  <a:srgbClr val="1204CE"/>
                </a:solidFill>
              </a:rPr>
              <a:t>استثناء</a:t>
            </a:r>
            <a:endParaRPr lang="ar-SA" sz="2800" b="1" dirty="0">
              <a:solidFill>
                <a:srgbClr val="1204CE"/>
              </a:solidFill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2617809" y="2643182"/>
            <a:ext cx="696024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800" b="1" dirty="0" smtClean="0">
                <a:solidFill>
                  <a:srgbClr val="1204CE"/>
                </a:solidFill>
              </a:rPr>
              <a:t>عـدد</a:t>
            </a:r>
            <a:endParaRPr lang="ar-SA" sz="2800" b="1" dirty="0">
              <a:solidFill>
                <a:srgbClr val="1204CE"/>
              </a:solidFill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2221168" y="3143248"/>
            <a:ext cx="832279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800" b="1" dirty="0" smtClean="0">
                <a:solidFill>
                  <a:srgbClr val="1204CE"/>
                </a:solidFill>
              </a:rPr>
              <a:t>تعجب</a:t>
            </a:r>
            <a:endParaRPr lang="ar-SA" sz="2800" b="1" dirty="0">
              <a:solidFill>
                <a:srgbClr val="1204CE"/>
              </a:solidFill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2394084" y="3571876"/>
            <a:ext cx="652744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800" b="1" dirty="0" smtClean="0">
                <a:solidFill>
                  <a:srgbClr val="1204CE"/>
                </a:solidFill>
              </a:rPr>
              <a:t>نداء</a:t>
            </a:r>
            <a:endParaRPr lang="ar-SA" sz="2800" b="1" dirty="0">
              <a:solidFill>
                <a:srgbClr val="1204CE"/>
              </a:solidFill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3778387" y="4929198"/>
            <a:ext cx="4089581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800" b="1" dirty="0" smtClean="0">
                <a:solidFill>
                  <a:srgbClr val="1204CE"/>
                </a:solidFill>
              </a:rPr>
              <a:t>حضر </a:t>
            </a:r>
            <a:r>
              <a:rPr lang="ar-SA" sz="2800" b="1" dirty="0" err="1" smtClean="0">
                <a:solidFill>
                  <a:srgbClr val="1204CE"/>
                </a:solidFill>
              </a:rPr>
              <a:t>منسوبو</a:t>
            </a:r>
            <a:r>
              <a:rPr lang="ar-SA" sz="2800" b="1" dirty="0" smtClean="0">
                <a:solidFill>
                  <a:srgbClr val="1204CE"/>
                </a:solidFill>
              </a:rPr>
              <a:t> المدرسة إلا المديرَ </a:t>
            </a:r>
            <a:endParaRPr lang="ar-SA" sz="2800" b="1" dirty="0">
              <a:solidFill>
                <a:srgbClr val="1204CE"/>
              </a:solidFill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3492833" y="5429264"/>
            <a:ext cx="4382931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800" b="1" dirty="0" smtClean="0">
                <a:solidFill>
                  <a:srgbClr val="1204CE"/>
                </a:solidFill>
              </a:rPr>
              <a:t>حضر </a:t>
            </a:r>
            <a:r>
              <a:rPr lang="ar-SA" sz="2800" b="1" dirty="0" err="1" smtClean="0">
                <a:solidFill>
                  <a:srgbClr val="1204CE"/>
                </a:solidFill>
              </a:rPr>
              <a:t>منسوبو</a:t>
            </a:r>
            <a:r>
              <a:rPr lang="ar-SA" sz="2800" b="1" dirty="0" smtClean="0">
                <a:solidFill>
                  <a:srgbClr val="1204CE"/>
                </a:solidFill>
              </a:rPr>
              <a:t> المدرسة غير  المديرِ </a:t>
            </a:r>
            <a:endParaRPr lang="ar-SA" sz="2800" b="1" dirty="0">
              <a:solidFill>
                <a:srgbClr val="1204CE"/>
              </a:solidFill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3371953" y="5896293"/>
            <a:ext cx="4557658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400" b="1" dirty="0" smtClean="0">
                <a:solidFill>
                  <a:srgbClr val="1204CE"/>
                </a:solidFill>
              </a:rPr>
              <a:t>لم يتخلف عن الحضور أحد إلا المديرَ/المديرُ </a:t>
            </a:r>
            <a:endParaRPr lang="ar-SA" sz="2400" b="1" dirty="0">
              <a:solidFill>
                <a:srgbClr val="1204CE"/>
              </a:solidFill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3917909" y="6334780"/>
            <a:ext cx="4012637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800" b="1" dirty="0" smtClean="0">
                <a:solidFill>
                  <a:srgbClr val="1204CE"/>
                </a:solidFill>
              </a:rPr>
              <a:t>لم يتخلف عن الحضور إلا المديرُ </a:t>
            </a:r>
            <a:endParaRPr lang="ar-SA" sz="2800" b="1" dirty="0">
              <a:solidFill>
                <a:srgbClr val="1204C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2050" name="Picture 2" descr="D:\اللغة العربية المرحلة الثانوية\3 المستوى الثالث\كتاب التطبيقات صور\39-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</p:spPr>
      </p:pic>
      <p:sp>
        <p:nvSpPr>
          <p:cNvPr id="5" name="مربع نص 4"/>
          <p:cNvSpPr txBox="1"/>
          <p:nvPr/>
        </p:nvSpPr>
        <p:spPr>
          <a:xfrm>
            <a:off x="4069932" y="1119830"/>
            <a:ext cx="3788217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حصل طالبان على سبع درجاتٍ </a:t>
            </a:r>
          </a:p>
        </p:txBody>
      </p:sp>
      <p:sp>
        <p:nvSpPr>
          <p:cNvPr id="6" name="مربع نص 5"/>
          <p:cNvSpPr txBox="1"/>
          <p:nvPr/>
        </p:nvSpPr>
        <p:spPr>
          <a:xfrm>
            <a:off x="3660468" y="1619896"/>
            <a:ext cx="4269118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800" b="1" dirty="0" smtClean="0">
                <a:solidFill>
                  <a:srgbClr val="1204CE"/>
                </a:solidFill>
              </a:rPr>
              <a:t>وأحد عشر طالبا على عشر درجات </a:t>
            </a:r>
          </a:p>
        </p:txBody>
      </p:sp>
      <p:sp>
        <p:nvSpPr>
          <p:cNvPr id="7" name="مربع نص 6"/>
          <p:cNvSpPr txBox="1"/>
          <p:nvPr/>
        </p:nvSpPr>
        <p:spPr>
          <a:xfrm>
            <a:off x="3022387" y="2143116"/>
            <a:ext cx="5022529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وثلاثة عشر طالب على أربع عشرة درجة </a:t>
            </a:r>
          </a:p>
        </p:txBody>
      </p:sp>
      <p:sp>
        <p:nvSpPr>
          <p:cNvPr id="8" name="مربع نص 7"/>
          <p:cNvSpPr txBox="1"/>
          <p:nvPr/>
        </p:nvSpPr>
        <p:spPr>
          <a:xfrm>
            <a:off x="4389611" y="2681583"/>
            <a:ext cx="3658374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800" b="1" dirty="0" smtClean="0">
                <a:solidFill>
                  <a:srgbClr val="00B050"/>
                </a:solidFill>
              </a:rPr>
              <a:t>وخمسة طلاب على 18 درجة </a:t>
            </a:r>
          </a:p>
        </p:txBody>
      </p:sp>
      <p:sp>
        <p:nvSpPr>
          <p:cNvPr id="9" name="مربع نص 8"/>
          <p:cNvSpPr txBox="1"/>
          <p:nvPr/>
        </p:nvSpPr>
        <p:spPr>
          <a:xfrm>
            <a:off x="1357290" y="2714620"/>
            <a:ext cx="2818400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800" b="1" dirty="0" smtClean="0">
                <a:solidFill>
                  <a:srgbClr val="C00000"/>
                </a:solidFill>
              </a:rPr>
              <a:t>من أصل عشرين درجة</a:t>
            </a:r>
            <a:endParaRPr lang="ar-SA" sz="2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3074" name="Picture 2" descr="D:\اللغة العربية المرحلة الثانوية\3 المستوى الثالث\كتاب التطبيقات صور\40-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sp>
        <p:nvSpPr>
          <p:cNvPr id="5" name="مستطيل 4"/>
          <p:cNvSpPr/>
          <p:nvPr/>
        </p:nvSpPr>
        <p:spPr>
          <a:xfrm>
            <a:off x="5357818" y="6000768"/>
            <a:ext cx="17620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400" b="1" dirty="0" smtClean="0">
                <a:solidFill>
                  <a:srgbClr val="1204CE"/>
                </a:solidFill>
              </a:rPr>
              <a:t>و ، </a:t>
            </a:r>
            <a:r>
              <a:rPr lang="ar-SA" sz="2400" b="1" dirty="0" err="1" smtClean="0">
                <a:solidFill>
                  <a:srgbClr val="1204CE"/>
                </a:solidFill>
              </a:rPr>
              <a:t>ف</a:t>
            </a:r>
            <a:r>
              <a:rPr lang="ar-SA" sz="2400" b="1" dirty="0" smtClean="0">
                <a:solidFill>
                  <a:srgbClr val="1204CE"/>
                </a:solidFill>
              </a:rPr>
              <a:t> ، ثم ، أو</a:t>
            </a:r>
            <a:endParaRPr lang="ar-SA" sz="2400" b="1" dirty="0">
              <a:solidFill>
                <a:srgbClr val="1204CE"/>
              </a:solidFill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3046668" y="3571876"/>
            <a:ext cx="5966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400" b="1" dirty="0" smtClean="0">
                <a:solidFill>
                  <a:srgbClr val="1204CE"/>
                </a:solidFill>
              </a:rPr>
              <a:t>أفعل</a:t>
            </a:r>
            <a:endParaRPr lang="ar-SA" sz="2400" b="1" dirty="0">
              <a:solidFill>
                <a:srgbClr val="1204CE"/>
              </a:solidFill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741137" y="3538839"/>
            <a:ext cx="9733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400" b="1" dirty="0" smtClean="0">
                <a:solidFill>
                  <a:srgbClr val="1204CE"/>
                </a:solidFill>
              </a:rPr>
              <a:t>منصوب</a:t>
            </a:r>
            <a:endParaRPr lang="ar-SA" sz="2400" b="1" dirty="0">
              <a:solidFill>
                <a:srgbClr val="1204CE"/>
              </a:solidFill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177911" y="4357694"/>
            <a:ext cx="24384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400" b="1" dirty="0" smtClean="0">
                <a:solidFill>
                  <a:srgbClr val="1204CE"/>
                </a:solidFill>
              </a:rPr>
              <a:t>يا ، أيا، هيا ، </a:t>
            </a:r>
            <a:r>
              <a:rPr lang="ar-SA" sz="2400" b="1" dirty="0" err="1" smtClean="0">
                <a:solidFill>
                  <a:srgbClr val="1204CE"/>
                </a:solidFill>
              </a:rPr>
              <a:t>أ</a:t>
            </a:r>
            <a:r>
              <a:rPr lang="ar-SA" sz="2400" b="1" dirty="0" smtClean="0">
                <a:solidFill>
                  <a:srgbClr val="1204CE"/>
                </a:solidFill>
              </a:rPr>
              <a:t> ، </a:t>
            </a:r>
            <a:r>
              <a:rPr lang="ar-SA" sz="2400" b="1" dirty="0" err="1" smtClean="0">
                <a:solidFill>
                  <a:srgbClr val="1204CE"/>
                </a:solidFill>
              </a:rPr>
              <a:t>آ</a:t>
            </a:r>
            <a:r>
              <a:rPr lang="ar-SA" sz="2400" b="1" dirty="0" smtClean="0">
                <a:solidFill>
                  <a:srgbClr val="1204CE"/>
                </a:solidFill>
              </a:rPr>
              <a:t>، أي</a:t>
            </a:r>
            <a:endParaRPr lang="ar-SA" sz="2400" b="1" dirty="0">
              <a:solidFill>
                <a:srgbClr val="1204CE"/>
              </a:solidFill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2244525" y="5500702"/>
            <a:ext cx="97975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000" b="1" dirty="0" smtClean="0">
                <a:solidFill>
                  <a:srgbClr val="1204CE"/>
                </a:solidFill>
              </a:rPr>
              <a:t>النكرة </a:t>
            </a:r>
          </a:p>
          <a:p>
            <a:r>
              <a:rPr lang="ar-SA" sz="2000" b="1" dirty="0" smtClean="0">
                <a:solidFill>
                  <a:srgbClr val="1204CE"/>
                </a:solidFill>
              </a:rPr>
              <a:t>المقصودة</a:t>
            </a:r>
            <a:endParaRPr lang="ar-SA" sz="2000" b="1" dirty="0">
              <a:solidFill>
                <a:srgbClr val="1204CE"/>
              </a:solidFill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1214414" y="5500702"/>
            <a:ext cx="8755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000" b="1" dirty="0" smtClean="0">
                <a:solidFill>
                  <a:srgbClr val="1204CE"/>
                </a:solidFill>
              </a:rPr>
              <a:t>المعّرف </a:t>
            </a:r>
          </a:p>
          <a:p>
            <a:r>
              <a:rPr lang="ar-SA" sz="2000" b="1" dirty="0" err="1" smtClean="0">
                <a:solidFill>
                  <a:srgbClr val="1204CE"/>
                </a:solidFill>
              </a:rPr>
              <a:t>بـ</a:t>
            </a:r>
            <a:r>
              <a:rPr lang="ar-SA" sz="2000" b="1" dirty="0" smtClean="0">
                <a:solidFill>
                  <a:srgbClr val="1204CE"/>
                </a:solidFill>
              </a:rPr>
              <a:t> ”</a:t>
            </a:r>
            <a:r>
              <a:rPr lang="ar-SA" sz="2000" b="1" dirty="0" err="1" smtClean="0">
                <a:solidFill>
                  <a:srgbClr val="1204CE"/>
                </a:solidFill>
              </a:rPr>
              <a:t>ال</a:t>
            </a:r>
            <a:r>
              <a:rPr lang="ar-SA" sz="2000" b="1" dirty="0" smtClean="0">
                <a:solidFill>
                  <a:srgbClr val="1204CE"/>
                </a:solidFill>
              </a:rPr>
              <a:t>“</a:t>
            </a:r>
            <a:endParaRPr lang="ar-SA" sz="2000" b="1" dirty="0">
              <a:solidFill>
                <a:srgbClr val="1204CE"/>
              </a:solidFill>
            </a:endParaRPr>
          </a:p>
        </p:txBody>
      </p:sp>
      <p:sp>
        <p:nvSpPr>
          <p:cNvPr id="11" name="مستطيل 10"/>
          <p:cNvSpPr/>
          <p:nvPr/>
        </p:nvSpPr>
        <p:spPr>
          <a:xfrm>
            <a:off x="2135872" y="6286520"/>
            <a:ext cx="92365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ar-SA" b="1" dirty="0" smtClean="0">
                <a:solidFill>
                  <a:srgbClr val="1204CE"/>
                </a:solidFill>
              </a:rPr>
              <a:t>الشبيه </a:t>
            </a:r>
          </a:p>
          <a:p>
            <a:r>
              <a:rPr lang="ar-SA" b="1" dirty="0" smtClean="0">
                <a:solidFill>
                  <a:srgbClr val="1204CE"/>
                </a:solidFill>
              </a:rPr>
              <a:t>بالمضاف </a:t>
            </a:r>
            <a:endParaRPr lang="ar-SA" b="1" dirty="0">
              <a:solidFill>
                <a:srgbClr val="1204CE"/>
              </a:solidFill>
            </a:endParaRPr>
          </a:p>
        </p:txBody>
      </p:sp>
      <p:sp>
        <p:nvSpPr>
          <p:cNvPr id="12" name="مستطيل 11"/>
          <p:cNvSpPr/>
          <p:nvPr/>
        </p:nvSpPr>
        <p:spPr>
          <a:xfrm>
            <a:off x="821008" y="6215082"/>
            <a:ext cx="125066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ar-SA" b="1" dirty="0" smtClean="0">
                <a:solidFill>
                  <a:srgbClr val="1204CE"/>
                </a:solidFill>
              </a:rPr>
              <a:t>النكرة </a:t>
            </a:r>
          </a:p>
          <a:p>
            <a:pPr algn="ctr"/>
            <a:r>
              <a:rPr lang="ar-SA" b="1" dirty="0" smtClean="0">
                <a:solidFill>
                  <a:srgbClr val="1204CE"/>
                </a:solidFill>
              </a:rPr>
              <a:t>غير المقصودة</a:t>
            </a:r>
            <a:endParaRPr lang="ar-SA" b="1" dirty="0">
              <a:solidFill>
                <a:srgbClr val="1204C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4098" name="Picture 2" descr="D:\اللغة العربية المرحلة الثانوية\3 المستوى الثالث\كتاب التطبيقات صور\40-2.png"/>
          <p:cNvPicPr>
            <a:picLocks noChangeAspect="1" noChangeArrowheads="1"/>
          </p:cNvPicPr>
          <p:nvPr/>
        </p:nvPicPr>
        <p:blipFill>
          <a:blip r:embed="rId2"/>
          <a:srcRect b="16666"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sp>
        <p:nvSpPr>
          <p:cNvPr id="5" name="مستطيل 4"/>
          <p:cNvSpPr/>
          <p:nvPr/>
        </p:nvSpPr>
        <p:spPr>
          <a:xfrm>
            <a:off x="5072066" y="714356"/>
            <a:ext cx="22860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b="1" dirty="0" smtClean="0">
                <a:solidFill>
                  <a:srgbClr val="1204CE"/>
                </a:solidFill>
              </a:rPr>
              <a:t>1- كل من كل</a:t>
            </a:r>
            <a:endParaRPr lang="ar-SA" sz="2400" b="1" dirty="0">
              <a:solidFill>
                <a:srgbClr val="1204CE"/>
              </a:solidFill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5072066" y="1214422"/>
            <a:ext cx="22860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b="1" dirty="0" smtClean="0">
                <a:solidFill>
                  <a:srgbClr val="C00000"/>
                </a:solidFill>
              </a:rPr>
              <a:t>2- بعض من كل</a:t>
            </a:r>
            <a:endParaRPr lang="ar-SA" sz="2400" b="1" dirty="0">
              <a:solidFill>
                <a:srgbClr val="C00000"/>
              </a:solidFill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5072066" y="1714488"/>
            <a:ext cx="22860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3- اشتمال</a:t>
            </a:r>
            <a:endParaRPr lang="ar-SA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1428728" y="714356"/>
            <a:ext cx="22860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1- تام مثبت</a:t>
            </a:r>
            <a:endParaRPr lang="ar-SA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1428728" y="1214422"/>
            <a:ext cx="22860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2- تام منفي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1071538" y="1752889"/>
            <a:ext cx="26432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b="1" dirty="0" smtClean="0">
                <a:solidFill>
                  <a:srgbClr val="1204CE"/>
                </a:solidFill>
              </a:rPr>
              <a:t>3- ناقص منفي (مفرغ)</a:t>
            </a:r>
            <a:endParaRPr lang="ar-SA" sz="2400" b="1" dirty="0">
              <a:solidFill>
                <a:srgbClr val="1204CE"/>
              </a:solidFill>
            </a:endParaRPr>
          </a:p>
        </p:txBody>
      </p:sp>
      <p:sp>
        <p:nvSpPr>
          <p:cNvPr id="11" name="مستطيل 10"/>
          <p:cNvSpPr/>
          <p:nvPr/>
        </p:nvSpPr>
        <p:spPr>
          <a:xfrm>
            <a:off x="4143372" y="2786058"/>
            <a:ext cx="31432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b="1" dirty="0" smtClean="0">
                <a:solidFill>
                  <a:srgbClr val="1204CE"/>
                </a:solidFill>
              </a:rPr>
              <a:t>          تكرار الكلمة أو الجملة بلفظها دون تغيير</a:t>
            </a:r>
            <a:endParaRPr lang="ar-SA" sz="2400" b="1" dirty="0">
              <a:solidFill>
                <a:srgbClr val="1204CE"/>
              </a:solidFill>
            </a:endParaRPr>
          </a:p>
        </p:txBody>
      </p:sp>
      <p:sp>
        <p:nvSpPr>
          <p:cNvPr id="12" name="مستطيل 11"/>
          <p:cNvSpPr/>
          <p:nvPr/>
        </p:nvSpPr>
        <p:spPr>
          <a:xfrm>
            <a:off x="5072066" y="4657563"/>
            <a:ext cx="21431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1204CE"/>
                </a:solidFill>
              </a:rPr>
              <a:t>نفس – عين</a:t>
            </a:r>
          </a:p>
          <a:p>
            <a:pPr algn="ctr"/>
            <a:r>
              <a:rPr lang="ar-SA" sz="2400" b="1" dirty="0" smtClean="0">
                <a:solidFill>
                  <a:srgbClr val="1204CE"/>
                </a:solidFill>
              </a:rPr>
              <a:t>كلا – كلتا</a:t>
            </a:r>
          </a:p>
          <a:p>
            <a:pPr algn="ctr"/>
            <a:r>
              <a:rPr lang="ar-SA" sz="2400" b="1" dirty="0" smtClean="0">
                <a:solidFill>
                  <a:srgbClr val="1204CE"/>
                </a:solidFill>
              </a:rPr>
              <a:t>كل – جميع  - عامة</a:t>
            </a:r>
          </a:p>
        </p:txBody>
      </p:sp>
      <p:sp>
        <p:nvSpPr>
          <p:cNvPr id="13" name="مستطيل 12"/>
          <p:cNvSpPr/>
          <p:nvPr/>
        </p:nvSpPr>
        <p:spPr>
          <a:xfrm>
            <a:off x="285720" y="3357562"/>
            <a:ext cx="17145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000" b="1" dirty="0" smtClean="0">
                <a:solidFill>
                  <a:srgbClr val="1204CE"/>
                </a:solidFill>
              </a:rPr>
              <a:t>مفرد منصوب</a:t>
            </a:r>
            <a:endParaRPr lang="ar-SA" sz="2000" b="1" dirty="0">
              <a:solidFill>
                <a:srgbClr val="1204CE"/>
              </a:solidFill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1071538" y="3814708"/>
            <a:ext cx="135732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000" b="1" dirty="0" smtClean="0">
                <a:solidFill>
                  <a:srgbClr val="1204CE"/>
                </a:solidFill>
              </a:rPr>
              <a:t>مفرد مجرور</a:t>
            </a:r>
            <a:endParaRPr lang="ar-SA" sz="2000" b="1" dirty="0">
              <a:solidFill>
                <a:srgbClr val="1204CE"/>
              </a:solidFill>
            </a:endParaRPr>
          </a:p>
        </p:txBody>
      </p:sp>
      <p:sp>
        <p:nvSpPr>
          <p:cNvPr id="15" name="مستطيل 14"/>
          <p:cNvSpPr/>
          <p:nvPr/>
        </p:nvSpPr>
        <p:spPr>
          <a:xfrm>
            <a:off x="1785918" y="4286256"/>
            <a:ext cx="78581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000" b="1" dirty="0" smtClean="0">
                <a:solidFill>
                  <a:srgbClr val="1204CE"/>
                </a:solidFill>
              </a:rPr>
              <a:t>يوافقان </a:t>
            </a:r>
            <a:endParaRPr lang="ar-SA" sz="2000" b="1" dirty="0">
              <a:solidFill>
                <a:srgbClr val="1204CE"/>
              </a:solidFill>
            </a:endParaRPr>
          </a:p>
        </p:txBody>
      </p:sp>
      <p:sp>
        <p:nvSpPr>
          <p:cNvPr id="16" name="مستطيل 15"/>
          <p:cNvSpPr/>
          <p:nvPr/>
        </p:nvSpPr>
        <p:spPr>
          <a:xfrm>
            <a:off x="1643042" y="4786322"/>
            <a:ext cx="9286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000" b="1" dirty="0" smtClean="0">
                <a:solidFill>
                  <a:srgbClr val="1204CE"/>
                </a:solidFill>
              </a:rPr>
              <a:t>يخالفان</a:t>
            </a:r>
            <a:endParaRPr lang="ar-SA" sz="2000" b="1" dirty="0">
              <a:solidFill>
                <a:srgbClr val="1204CE"/>
              </a:solidFill>
            </a:endParaRPr>
          </a:p>
        </p:txBody>
      </p:sp>
      <p:sp>
        <p:nvSpPr>
          <p:cNvPr id="17" name="مستطيل 16"/>
          <p:cNvSpPr/>
          <p:nvPr/>
        </p:nvSpPr>
        <p:spPr>
          <a:xfrm>
            <a:off x="2000232" y="5743534"/>
            <a:ext cx="9286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000" b="1" dirty="0" smtClean="0">
                <a:solidFill>
                  <a:srgbClr val="1204CE"/>
                </a:solidFill>
              </a:rPr>
              <a:t>توافق</a:t>
            </a:r>
            <a:endParaRPr lang="ar-SA" sz="2000" b="1" dirty="0">
              <a:solidFill>
                <a:srgbClr val="1204C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7" dur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2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7" dur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122" name="Picture 2" descr="D:\اللغة العربية المرحلة الثانوية\3 المستوى الثالث\كتاب التطبيقات صور\41-1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4" name="مستطيل 3"/>
          <p:cNvSpPr/>
          <p:nvPr/>
        </p:nvSpPr>
        <p:spPr>
          <a:xfrm>
            <a:off x="4500562" y="1467137"/>
            <a:ext cx="22860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b="1" dirty="0" smtClean="0">
                <a:solidFill>
                  <a:srgbClr val="1204CE"/>
                </a:solidFill>
              </a:rPr>
              <a:t>أنت رجلٌ طيبٌ</a:t>
            </a:r>
            <a:endParaRPr lang="ar-SA" sz="2400" b="1" dirty="0">
              <a:solidFill>
                <a:srgbClr val="1204CE"/>
              </a:solidFill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4500562" y="1857364"/>
            <a:ext cx="22860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زرت خالدا وفيصلا</a:t>
            </a:r>
            <a:endParaRPr lang="ar-SA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4429124" y="2181517"/>
            <a:ext cx="250033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صليت الظهر تم أكلت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4429124" y="2538707"/>
            <a:ext cx="250033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b="1" dirty="0" smtClean="0">
                <a:solidFill>
                  <a:srgbClr val="00B050"/>
                </a:solidFill>
              </a:rPr>
              <a:t>بايعت الملك سلمان</a:t>
            </a:r>
            <a:endParaRPr lang="ar-SA" sz="2400" b="1" dirty="0">
              <a:solidFill>
                <a:srgbClr val="00B050"/>
              </a:solidFill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4357686" y="2895897"/>
            <a:ext cx="250033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000" b="1" dirty="0" smtClean="0">
                <a:solidFill>
                  <a:srgbClr val="C00000"/>
                </a:solidFill>
              </a:rPr>
              <a:t>قرأت الجريدة عناوينها </a:t>
            </a:r>
            <a:endParaRPr lang="ar-SA" sz="2000" b="1" dirty="0">
              <a:solidFill>
                <a:srgbClr val="C00000"/>
              </a:solidFill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4429124" y="3286124"/>
            <a:ext cx="250033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000" b="1" dirty="0" smtClean="0"/>
              <a:t>تعجبني المكتبة نظامها</a:t>
            </a:r>
            <a:endParaRPr lang="ar-SA" sz="2000" b="1" dirty="0"/>
          </a:p>
        </p:txBody>
      </p:sp>
      <p:sp>
        <p:nvSpPr>
          <p:cNvPr id="10" name="مستطيل 9"/>
          <p:cNvSpPr/>
          <p:nvPr/>
        </p:nvSpPr>
        <p:spPr>
          <a:xfrm>
            <a:off x="4429124" y="3643314"/>
            <a:ext cx="250033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000" b="1" dirty="0" smtClean="0">
                <a:solidFill>
                  <a:srgbClr val="1204CE"/>
                </a:solidFill>
              </a:rPr>
              <a:t>سلمت على الأمير الأمير</a:t>
            </a:r>
            <a:endParaRPr lang="ar-SA" sz="2000" b="1" dirty="0">
              <a:solidFill>
                <a:srgbClr val="1204CE"/>
              </a:solidFill>
            </a:endParaRPr>
          </a:p>
        </p:txBody>
      </p:sp>
      <p:sp>
        <p:nvSpPr>
          <p:cNvPr id="11" name="مستطيل 10"/>
          <p:cNvSpPr/>
          <p:nvPr/>
        </p:nvSpPr>
        <p:spPr>
          <a:xfrm>
            <a:off x="4429124" y="4000504"/>
            <a:ext cx="250033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000" b="1" dirty="0" smtClean="0">
                <a:solidFill>
                  <a:srgbClr val="00B050"/>
                </a:solidFill>
              </a:rPr>
              <a:t>سلمت على الأمير عينِه</a:t>
            </a:r>
            <a:endParaRPr lang="ar-SA" sz="2000" b="1" dirty="0">
              <a:solidFill>
                <a:srgbClr val="00B050"/>
              </a:solidFill>
            </a:endParaRPr>
          </a:p>
        </p:txBody>
      </p:sp>
      <p:sp>
        <p:nvSpPr>
          <p:cNvPr id="12" name="مستطيل 11"/>
          <p:cNvSpPr/>
          <p:nvPr/>
        </p:nvSpPr>
        <p:spPr>
          <a:xfrm>
            <a:off x="714348" y="1500174"/>
            <a:ext cx="250033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000" b="1" dirty="0" smtClean="0">
                <a:solidFill>
                  <a:srgbClr val="1204CE"/>
                </a:solidFill>
              </a:rPr>
              <a:t>ما أطيب رائحة الزهور</a:t>
            </a:r>
            <a:endParaRPr lang="ar-SA" sz="2000" b="1" dirty="0">
              <a:solidFill>
                <a:srgbClr val="1204CE"/>
              </a:solidFill>
            </a:endParaRPr>
          </a:p>
        </p:txBody>
      </p:sp>
      <p:sp>
        <p:nvSpPr>
          <p:cNvPr id="13" name="مستطيل 12"/>
          <p:cNvSpPr/>
          <p:nvPr/>
        </p:nvSpPr>
        <p:spPr>
          <a:xfrm>
            <a:off x="714348" y="1857364"/>
            <a:ext cx="250033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000" b="1" dirty="0" smtClean="0"/>
              <a:t>يا خالدُ، أطع والديك</a:t>
            </a:r>
            <a:endParaRPr lang="ar-SA" sz="2000" b="1" dirty="0"/>
          </a:p>
        </p:txBody>
      </p:sp>
      <p:sp>
        <p:nvSpPr>
          <p:cNvPr id="14" name="مستطيل 13"/>
          <p:cNvSpPr/>
          <p:nvPr/>
        </p:nvSpPr>
        <p:spPr>
          <a:xfrm>
            <a:off x="642910" y="2243072"/>
            <a:ext cx="250033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000" b="1" dirty="0" smtClean="0">
                <a:solidFill>
                  <a:srgbClr val="00B050"/>
                </a:solidFill>
              </a:rPr>
              <a:t>يا خالدُ، أطع والديك</a:t>
            </a:r>
            <a:endParaRPr lang="ar-SA" sz="2000" b="1" dirty="0">
              <a:solidFill>
                <a:srgbClr val="00B050"/>
              </a:solidFill>
            </a:endParaRPr>
          </a:p>
        </p:txBody>
      </p:sp>
      <p:sp>
        <p:nvSpPr>
          <p:cNvPr id="15" name="مستطيل 14"/>
          <p:cNvSpPr/>
          <p:nvPr/>
        </p:nvSpPr>
        <p:spPr>
          <a:xfrm>
            <a:off x="642910" y="2571744"/>
            <a:ext cx="250033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000" b="1" dirty="0" smtClean="0">
                <a:solidFill>
                  <a:srgbClr val="FF0000"/>
                </a:solidFill>
              </a:rPr>
              <a:t>حضر الجميع عدا خالداً</a:t>
            </a:r>
            <a:endParaRPr lang="ar-SA" sz="2000" b="1" dirty="0">
              <a:solidFill>
                <a:srgbClr val="FF0000"/>
              </a:solidFill>
            </a:endParaRPr>
          </a:p>
        </p:txBody>
      </p:sp>
      <p:sp>
        <p:nvSpPr>
          <p:cNvPr id="16" name="مستطيل 15"/>
          <p:cNvSpPr/>
          <p:nvPr/>
        </p:nvSpPr>
        <p:spPr>
          <a:xfrm>
            <a:off x="642910" y="2928934"/>
            <a:ext cx="250033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000" b="1" dirty="0" smtClean="0">
                <a:solidFill>
                  <a:srgbClr val="1204CE"/>
                </a:solidFill>
              </a:rPr>
              <a:t>لم يتغيب أحد إلا خالداً/ خالدٌ</a:t>
            </a:r>
            <a:endParaRPr lang="ar-SA" sz="2000" b="1" dirty="0">
              <a:solidFill>
                <a:srgbClr val="1204CE"/>
              </a:solidFill>
            </a:endParaRPr>
          </a:p>
        </p:txBody>
      </p:sp>
      <p:sp>
        <p:nvSpPr>
          <p:cNvPr id="17" name="مستطيل 16"/>
          <p:cNvSpPr/>
          <p:nvPr/>
        </p:nvSpPr>
        <p:spPr>
          <a:xfrm>
            <a:off x="642910" y="3286124"/>
            <a:ext cx="250033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000" b="1" dirty="0" smtClean="0"/>
              <a:t>لم يتغيب إلا خالد</a:t>
            </a:r>
            <a:endParaRPr lang="ar-SA" sz="2000" b="1" dirty="0"/>
          </a:p>
        </p:txBody>
      </p:sp>
      <p:sp>
        <p:nvSpPr>
          <p:cNvPr id="18" name="مستطيل 17"/>
          <p:cNvSpPr/>
          <p:nvPr/>
        </p:nvSpPr>
        <p:spPr>
          <a:xfrm>
            <a:off x="428596" y="3643314"/>
            <a:ext cx="28575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000" b="1" dirty="0" smtClean="0">
                <a:solidFill>
                  <a:srgbClr val="00B050"/>
                </a:solidFill>
              </a:rPr>
              <a:t>اشترك في المسابقة خمسة طلاب</a:t>
            </a:r>
            <a:endParaRPr lang="ar-SA" sz="2000" b="1" dirty="0">
              <a:solidFill>
                <a:srgbClr val="00B050"/>
              </a:solidFill>
            </a:endParaRPr>
          </a:p>
        </p:txBody>
      </p:sp>
      <p:sp>
        <p:nvSpPr>
          <p:cNvPr id="19" name="مستطيل 18"/>
          <p:cNvSpPr/>
          <p:nvPr/>
        </p:nvSpPr>
        <p:spPr>
          <a:xfrm>
            <a:off x="0" y="4000504"/>
            <a:ext cx="335755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000" b="1" dirty="0" smtClean="0">
                <a:solidFill>
                  <a:srgbClr val="1204CE"/>
                </a:solidFill>
              </a:rPr>
              <a:t>اشترك في المسابقة أحدَ عشرَ طالبا</a:t>
            </a:r>
            <a:endParaRPr lang="ar-SA" sz="2000" b="1" dirty="0">
              <a:solidFill>
                <a:srgbClr val="1204CE"/>
              </a:solidFill>
            </a:endParaRPr>
          </a:p>
        </p:txBody>
      </p:sp>
      <p:sp>
        <p:nvSpPr>
          <p:cNvPr id="20" name="مستطيل 19"/>
          <p:cNvSpPr/>
          <p:nvPr/>
        </p:nvSpPr>
        <p:spPr>
          <a:xfrm>
            <a:off x="7643834" y="4857760"/>
            <a:ext cx="50003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000" b="1" dirty="0" smtClean="0"/>
              <a:t>1</a:t>
            </a:r>
          </a:p>
          <a:p>
            <a:r>
              <a:rPr lang="ar-SA" sz="2000" b="1" dirty="0" smtClean="0">
                <a:solidFill>
                  <a:srgbClr val="1204CE"/>
                </a:solidFill>
              </a:rPr>
              <a:t>2</a:t>
            </a:r>
          </a:p>
          <a:p>
            <a:r>
              <a:rPr lang="ar-SA" sz="2000" b="1" dirty="0" smtClean="0">
                <a:solidFill>
                  <a:srgbClr val="FF0000"/>
                </a:solidFill>
              </a:rPr>
              <a:t>3</a:t>
            </a:r>
          </a:p>
          <a:p>
            <a:r>
              <a:rPr lang="ar-SA" sz="2000" b="1" dirty="0" smtClean="0">
                <a:solidFill>
                  <a:srgbClr val="00B050"/>
                </a:solidFill>
              </a:rPr>
              <a:t>4</a:t>
            </a:r>
          </a:p>
          <a:p>
            <a:r>
              <a:rPr lang="ar-SA" sz="2000" b="1" dirty="0" smtClean="0">
                <a:solidFill>
                  <a:srgbClr val="C00000"/>
                </a:solidFill>
              </a:rPr>
              <a:t>5</a:t>
            </a:r>
          </a:p>
          <a:p>
            <a:r>
              <a:rPr lang="ar-SA" sz="2000" b="1" dirty="0" smtClean="0">
                <a:solidFill>
                  <a:srgbClr val="7030A0"/>
                </a:solidFill>
              </a:rPr>
              <a:t>6</a:t>
            </a:r>
            <a:endParaRPr lang="ar-SA" sz="2000" b="1" dirty="0">
              <a:solidFill>
                <a:srgbClr val="7030A0"/>
              </a:solidFill>
            </a:endParaRPr>
          </a:p>
        </p:txBody>
      </p:sp>
      <p:sp>
        <p:nvSpPr>
          <p:cNvPr id="21" name="مستطيل 20"/>
          <p:cNvSpPr/>
          <p:nvPr/>
        </p:nvSpPr>
        <p:spPr>
          <a:xfrm>
            <a:off x="2714612" y="4714884"/>
            <a:ext cx="35715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3200" b="1" dirty="0" smtClean="0">
                <a:solidFill>
                  <a:srgbClr val="1204CE"/>
                </a:solidFill>
              </a:rPr>
              <a:t>2</a:t>
            </a:r>
            <a:endParaRPr lang="ar-SA" sz="3200" b="1" dirty="0">
              <a:solidFill>
                <a:srgbClr val="1204CE"/>
              </a:solidFill>
            </a:endParaRPr>
          </a:p>
        </p:txBody>
      </p:sp>
      <p:sp>
        <p:nvSpPr>
          <p:cNvPr id="22" name="مستطيل 21"/>
          <p:cNvSpPr/>
          <p:nvPr/>
        </p:nvSpPr>
        <p:spPr>
          <a:xfrm>
            <a:off x="2714612" y="5043556"/>
            <a:ext cx="35715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3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23" name="مستطيل 22"/>
          <p:cNvSpPr/>
          <p:nvPr/>
        </p:nvSpPr>
        <p:spPr>
          <a:xfrm>
            <a:off x="2714612" y="5329308"/>
            <a:ext cx="35715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3200" b="1" dirty="0" smtClean="0"/>
              <a:t>1</a:t>
            </a:r>
            <a:endParaRPr lang="ar-SA" sz="3200" b="1" dirty="0"/>
          </a:p>
        </p:txBody>
      </p:sp>
      <p:sp>
        <p:nvSpPr>
          <p:cNvPr id="24" name="مستطيل 23"/>
          <p:cNvSpPr/>
          <p:nvPr/>
        </p:nvSpPr>
        <p:spPr>
          <a:xfrm>
            <a:off x="2714644" y="5643578"/>
            <a:ext cx="35715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3200" b="1" dirty="0" smtClean="0">
                <a:solidFill>
                  <a:srgbClr val="7030A0"/>
                </a:solidFill>
              </a:rPr>
              <a:t>6</a:t>
            </a:r>
            <a:endParaRPr lang="ar-SA" sz="3200" b="1" dirty="0">
              <a:solidFill>
                <a:srgbClr val="7030A0"/>
              </a:solidFill>
            </a:endParaRPr>
          </a:p>
        </p:txBody>
      </p:sp>
      <p:sp>
        <p:nvSpPr>
          <p:cNvPr id="25" name="مستطيل 24"/>
          <p:cNvSpPr/>
          <p:nvPr/>
        </p:nvSpPr>
        <p:spPr>
          <a:xfrm>
            <a:off x="2714612" y="5929330"/>
            <a:ext cx="35715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3200" b="1" dirty="0" smtClean="0">
                <a:solidFill>
                  <a:srgbClr val="00B050"/>
                </a:solidFill>
              </a:rPr>
              <a:t>4</a:t>
            </a:r>
            <a:endParaRPr lang="ar-SA" sz="3200" b="1" dirty="0">
              <a:solidFill>
                <a:srgbClr val="00B050"/>
              </a:solidFill>
            </a:endParaRPr>
          </a:p>
        </p:txBody>
      </p:sp>
      <p:sp>
        <p:nvSpPr>
          <p:cNvPr id="26" name="مستطيل 25"/>
          <p:cNvSpPr/>
          <p:nvPr/>
        </p:nvSpPr>
        <p:spPr>
          <a:xfrm>
            <a:off x="2714612" y="6258002"/>
            <a:ext cx="35715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3200" b="1" dirty="0" smtClean="0">
                <a:solidFill>
                  <a:srgbClr val="C00000"/>
                </a:solidFill>
              </a:rPr>
              <a:t>5</a:t>
            </a:r>
            <a:endParaRPr lang="ar-SA" sz="32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7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2" dur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7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2" dur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7" dur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2" dur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7" dur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2" dur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7" dur="1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2" dur="1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7" dur="1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2" dur="1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7" dur="1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/>
          </a:p>
        </p:txBody>
      </p:sp>
      <p:pic>
        <p:nvPicPr>
          <p:cNvPr id="6146" name="Picture 2" descr="D:\اللغة العربية المرحلة الثانوية\3 المستوى الثالث\كتاب التطبيقات صور\41-2.png"/>
          <p:cNvPicPr>
            <a:picLocks noChangeAspect="1" noChangeArrowheads="1"/>
          </p:cNvPicPr>
          <p:nvPr/>
        </p:nvPicPr>
        <p:blipFill>
          <a:blip r:embed="rId2"/>
          <a:srcRect l="10937" t="4883" r="10937" b="21875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107</TotalTime>
  <Words>230</Words>
  <Application>Microsoft Office PowerPoint</Application>
  <PresentationFormat>عرض على الشاشة (3:4)‏</PresentationFormat>
  <Paragraphs>74</Paragraphs>
  <Slides>7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تدفق</vt:lpstr>
      <vt:lpstr>بسم الله الرحمن الرحيم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m</dc:creator>
  <cp:lastModifiedBy>m</cp:lastModifiedBy>
  <cp:revision>9</cp:revision>
  <dcterms:created xsi:type="dcterms:W3CDTF">2015-10-13T09:04:15Z</dcterms:created>
  <dcterms:modified xsi:type="dcterms:W3CDTF">2015-10-19T17:19:10Z</dcterms:modified>
</cp:coreProperties>
</file>