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54A-C94F-49C3-A4A3-126D0D5918B8}" type="datetimeFigureOut">
              <a:rPr lang="ar-SA" smtClean="0"/>
              <a:pPr/>
              <a:t>02/01/37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9C77-8AD1-4A79-AC59-4ACE20587F4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54A-C94F-49C3-A4A3-126D0D5918B8}" type="datetimeFigureOut">
              <a:rPr lang="ar-SA" smtClean="0"/>
              <a:pPr/>
              <a:t>02/01/37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9C77-8AD1-4A79-AC59-4ACE20587F4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54A-C94F-49C3-A4A3-126D0D5918B8}" type="datetimeFigureOut">
              <a:rPr lang="ar-SA" smtClean="0"/>
              <a:pPr/>
              <a:t>02/01/37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9C77-8AD1-4A79-AC59-4ACE20587F4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54A-C94F-49C3-A4A3-126D0D5918B8}" type="datetimeFigureOut">
              <a:rPr lang="ar-SA" smtClean="0"/>
              <a:pPr/>
              <a:t>02/01/37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9C77-8AD1-4A79-AC59-4ACE20587F4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54A-C94F-49C3-A4A3-126D0D5918B8}" type="datetimeFigureOut">
              <a:rPr lang="ar-SA" smtClean="0"/>
              <a:pPr/>
              <a:t>02/01/37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9C77-8AD1-4A79-AC59-4ACE20587F4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54A-C94F-49C3-A4A3-126D0D5918B8}" type="datetimeFigureOut">
              <a:rPr lang="ar-SA" smtClean="0"/>
              <a:pPr/>
              <a:t>02/01/37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9C77-8AD1-4A79-AC59-4ACE20587F4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54A-C94F-49C3-A4A3-126D0D5918B8}" type="datetimeFigureOut">
              <a:rPr lang="ar-SA" smtClean="0"/>
              <a:pPr/>
              <a:t>02/01/37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9C77-8AD1-4A79-AC59-4ACE20587F4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54A-C94F-49C3-A4A3-126D0D5918B8}" type="datetimeFigureOut">
              <a:rPr lang="ar-SA" smtClean="0"/>
              <a:pPr/>
              <a:t>02/01/37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9C77-8AD1-4A79-AC59-4ACE20587F4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54A-C94F-49C3-A4A3-126D0D5918B8}" type="datetimeFigureOut">
              <a:rPr lang="ar-SA" smtClean="0"/>
              <a:pPr/>
              <a:t>02/01/37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9C77-8AD1-4A79-AC59-4ACE20587F4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54A-C94F-49C3-A4A3-126D0D5918B8}" type="datetimeFigureOut">
              <a:rPr lang="ar-SA" smtClean="0"/>
              <a:pPr/>
              <a:t>02/01/37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9C77-8AD1-4A79-AC59-4ACE20587F4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54A-C94F-49C3-A4A3-126D0D5918B8}" type="datetimeFigureOut">
              <a:rPr lang="ar-SA" smtClean="0"/>
              <a:pPr/>
              <a:t>02/01/37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6259C77-8AD1-4A79-AC59-4ACE20587F4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F2054A-C94F-49C3-A4A3-126D0D5918B8}" type="datetimeFigureOut">
              <a:rPr lang="ar-SA" smtClean="0"/>
              <a:pPr/>
              <a:t>02/01/37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259C77-8AD1-4A79-AC59-4ACE20587F46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t="28022" b="19780"/>
          <a:stretch>
            <a:fillRect/>
          </a:stretch>
        </p:blipFill>
        <p:spPr bwMode="auto">
          <a:xfrm>
            <a:off x="0" y="-24"/>
            <a:ext cx="914400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-142900"/>
            <a:ext cx="7851648" cy="1471586"/>
          </a:xfrm>
        </p:spPr>
        <p:txBody>
          <a:bodyPr>
            <a:normAutofit/>
          </a:bodyPr>
          <a:lstStyle/>
          <a:p>
            <a:pPr algn="ctr"/>
            <a:r>
              <a:rPr lang="ar-SA" sz="8800" dirty="0" smtClean="0"/>
              <a:t>بسم الله الرحمن الرحيم</a:t>
            </a:r>
            <a:endParaRPr lang="ar-SA" sz="8800" dirty="0"/>
          </a:p>
        </p:txBody>
      </p:sp>
      <p:sp>
        <p:nvSpPr>
          <p:cNvPr id="6" name="مستطيل 5"/>
          <p:cNvSpPr/>
          <p:nvPr/>
        </p:nvSpPr>
        <p:spPr>
          <a:xfrm>
            <a:off x="1643042" y="2643182"/>
            <a:ext cx="584967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الوحدة الأولى</a:t>
            </a:r>
          </a:p>
          <a:p>
            <a:pPr algn="ctr"/>
            <a:r>
              <a:rPr lang="ar-S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التوابع والأساليب النحوية</a:t>
            </a:r>
            <a:endParaRPr lang="ar-SA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690002" y="5286388"/>
            <a:ext cx="234391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4000" b="1" cap="none" spc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الدرس الثاني</a:t>
            </a:r>
            <a:endParaRPr lang="ar-SA" sz="40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00298" y="4427719"/>
            <a:ext cx="3985386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3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الـنـداء</a:t>
            </a:r>
            <a:endParaRPr lang="ar-SA" sz="16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642910" y="5214950"/>
            <a:ext cx="162095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4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ص: 29</a:t>
            </a:r>
            <a:endParaRPr lang="ar-SA" sz="40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Picture 2" descr="D:\اللغة العربية المرحلة الثانوية\3 المستوى الثالث\كتاب التطبيقات صور\29-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42852"/>
            <a:ext cx="9144000" cy="6715148"/>
          </a:xfrm>
          <a:prstGeom prst="rect">
            <a:avLst/>
          </a:prstGeom>
          <a:noFill/>
        </p:spPr>
      </p:pic>
      <p:sp>
        <p:nvSpPr>
          <p:cNvPr id="5" name="مربع نص 4"/>
          <p:cNvSpPr txBox="1"/>
          <p:nvPr/>
        </p:nvSpPr>
        <p:spPr>
          <a:xfrm>
            <a:off x="6715140" y="5429264"/>
            <a:ext cx="96853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مضاف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407466" y="5357826"/>
            <a:ext cx="1236236" cy="95410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شبيه </a:t>
            </a:r>
          </a:p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بالمضاف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363711" y="5143512"/>
            <a:ext cx="1136851" cy="138499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نكرة</a:t>
            </a:r>
          </a:p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غير</a:t>
            </a:r>
          </a:p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مقصودة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2191153" y="5357826"/>
            <a:ext cx="123783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علم مفرد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071538" y="5857892"/>
            <a:ext cx="174278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نكرة مقصودة</a:t>
            </a:r>
            <a:endParaRPr lang="ar-SA" sz="2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074" name="Picture 2" descr="D:\اللغة العربية المرحلة الثانوية\3 المستوى الثالث\كتاب التطبيقات صور\29-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مربع نص 4"/>
          <p:cNvSpPr txBox="1"/>
          <p:nvPr/>
        </p:nvSpPr>
        <p:spPr>
          <a:xfrm>
            <a:off x="3286116" y="3714752"/>
            <a:ext cx="522900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آدم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857224" y="3714752"/>
            <a:ext cx="123783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علم مفرد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7215206" y="3714752"/>
            <a:ext cx="88517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النفس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4857752" y="3714752"/>
            <a:ext cx="184858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معرف </a:t>
            </a:r>
            <a:r>
              <a:rPr lang="ar-SA" sz="2800" b="1" dirty="0" err="1" smtClean="0">
                <a:solidFill>
                  <a:srgbClr val="0000FF"/>
                </a:solidFill>
              </a:rPr>
              <a:t>بـ</a:t>
            </a:r>
            <a:r>
              <a:rPr lang="ar-SA" sz="2800" b="1" dirty="0" smtClean="0">
                <a:solidFill>
                  <a:srgbClr val="0000FF"/>
                </a:solidFill>
              </a:rPr>
              <a:t> ”</a:t>
            </a:r>
            <a:r>
              <a:rPr lang="ar-SA" sz="2800" b="1" dirty="0" err="1" smtClean="0">
                <a:solidFill>
                  <a:srgbClr val="0000FF"/>
                </a:solidFill>
              </a:rPr>
              <a:t>ال</a:t>
            </a:r>
            <a:r>
              <a:rPr lang="ar-SA" sz="2800" b="1" dirty="0" smtClean="0">
                <a:solidFill>
                  <a:srgbClr val="0000FF"/>
                </a:solidFill>
              </a:rPr>
              <a:t>“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7072330" y="4071942"/>
            <a:ext cx="1574470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بني إسرائيل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5175101" y="4143380"/>
            <a:ext cx="96853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مضاف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7429520" y="4548854"/>
            <a:ext cx="963726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المزمل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4714876" y="4548854"/>
            <a:ext cx="184858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معرف </a:t>
            </a:r>
            <a:r>
              <a:rPr lang="ar-SA" sz="2800" b="1" dirty="0" err="1" smtClean="0">
                <a:solidFill>
                  <a:srgbClr val="0000FF"/>
                </a:solidFill>
              </a:rPr>
              <a:t>بـ</a:t>
            </a:r>
            <a:r>
              <a:rPr lang="ar-SA" sz="2800" b="1" dirty="0" smtClean="0">
                <a:solidFill>
                  <a:srgbClr val="0000FF"/>
                </a:solidFill>
              </a:rPr>
              <a:t> ”</a:t>
            </a:r>
            <a:r>
              <a:rPr lang="ar-SA" sz="2800" b="1" dirty="0" err="1" smtClean="0">
                <a:solidFill>
                  <a:srgbClr val="0000FF"/>
                </a:solidFill>
              </a:rPr>
              <a:t>ال</a:t>
            </a:r>
            <a:r>
              <a:rPr lang="ar-SA" sz="2800" b="1" dirty="0" smtClean="0">
                <a:solidFill>
                  <a:srgbClr val="0000FF"/>
                </a:solidFill>
              </a:rPr>
              <a:t>“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3064927" y="4191664"/>
            <a:ext cx="1007007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smtClean="0">
                <a:solidFill>
                  <a:srgbClr val="0000FF"/>
                </a:solidFill>
              </a:rPr>
              <a:t>قادمون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500034" y="4143380"/>
            <a:ext cx="174278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نكرة مقصودة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7340195" y="4929198"/>
            <a:ext cx="116089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مستعجلا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4643438" y="4929198"/>
            <a:ext cx="2064988" cy="47705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500" b="1" dirty="0" smtClean="0">
                <a:solidFill>
                  <a:srgbClr val="0000FF"/>
                </a:solidFill>
              </a:rPr>
              <a:t>نكرة غير مقصودة</a:t>
            </a:r>
            <a:endParaRPr lang="ar-SA" sz="2500" b="1" dirty="0">
              <a:solidFill>
                <a:srgbClr val="0000FF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7072330" y="5357826"/>
            <a:ext cx="180049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سامعا المنادى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4786314" y="5357826"/>
            <a:ext cx="1898277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شبيه بالمضاف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3214678" y="4500570"/>
            <a:ext cx="76014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رجـل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500034" y="4572008"/>
            <a:ext cx="174278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نكرة مقصودة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3286116" y="4929198"/>
            <a:ext cx="782587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عمر 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785786" y="4929198"/>
            <a:ext cx="123783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علم مفرد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7476451" y="5786454"/>
            <a:ext cx="102463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عبد الله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5214942" y="5763300"/>
            <a:ext cx="96853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مضاف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3286116" y="5334672"/>
            <a:ext cx="77457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طالب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500034" y="5357826"/>
            <a:ext cx="174278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نكرة مقصودة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7143768" y="6191928"/>
            <a:ext cx="145745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ظالما نفسه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4786314" y="6191928"/>
            <a:ext cx="1898277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شبيه بالمضاف</a:t>
            </a:r>
            <a:endParaRPr lang="ar-SA" sz="2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2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7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2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7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2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7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2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098" name="Picture 2" descr="D:\اللغة العربية المرحلة الثانوية\3 المستوى الثالث\كتاب التطبيقات صور\30-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5" name="مربع نص 4"/>
          <p:cNvSpPr txBox="1"/>
          <p:nvPr/>
        </p:nvSpPr>
        <p:spPr>
          <a:xfrm>
            <a:off x="4357686" y="2143116"/>
            <a:ext cx="3640741" cy="4924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600" b="1" dirty="0" smtClean="0">
                <a:solidFill>
                  <a:srgbClr val="0000FF"/>
                </a:solidFill>
              </a:rPr>
              <a:t>يا سعدُ، قل الحق ولو على نفسك</a:t>
            </a:r>
            <a:endParaRPr lang="ar-SA" sz="2600" b="1" dirty="0">
              <a:solidFill>
                <a:srgbClr val="0000FF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4357686" y="2571744"/>
            <a:ext cx="3483646" cy="4924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600" b="1" dirty="0" smtClean="0">
                <a:solidFill>
                  <a:srgbClr val="0000FF"/>
                </a:solidFill>
              </a:rPr>
              <a:t>يا عليُ، قل </a:t>
            </a:r>
            <a:r>
              <a:rPr lang="ar-SA" sz="2400" b="1" dirty="0" smtClean="0">
                <a:solidFill>
                  <a:srgbClr val="0000FF"/>
                </a:solidFill>
              </a:rPr>
              <a:t>الحق ولو على نفسك</a:t>
            </a:r>
            <a:endParaRPr lang="ar-SA" sz="2600" b="1" dirty="0">
              <a:solidFill>
                <a:srgbClr val="0000FF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4429124" y="3000372"/>
            <a:ext cx="3578224" cy="4924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600" b="1" dirty="0" smtClean="0">
                <a:solidFill>
                  <a:srgbClr val="0000FF"/>
                </a:solidFill>
              </a:rPr>
              <a:t>يا متكلمُ، قل </a:t>
            </a:r>
            <a:r>
              <a:rPr lang="ar-SA" sz="2400" b="1" dirty="0" smtClean="0">
                <a:solidFill>
                  <a:srgbClr val="0000FF"/>
                </a:solidFill>
              </a:rPr>
              <a:t>الحق ولو على نفسك</a:t>
            </a:r>
            <a:endParaRPr lang="ar-SA" sz="2600" b="1" dirty="0">
              <a:solidFill>
                <a:srgbClr val="0000FF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4429124" y="3429000"/>
            <a:ext cx="3501280" cy="4924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600" b="1" dirty="0" smtClean="0">
                <a:solidFill>
                  <a:srgbClr val="0000FF"/>
                </a:solidFill>
              </a:rPr>
              <a:t>يا رجلُ، قل </a:t>
            </a:r>
            <a:r>
              <a:rPr lang="ar-SA" sz="2400" b="1" dirty="0" smtClean="0">
                <a:solidFill>
                  <a:srgbClr val="0000FF"/>
                </a:solidFill>
              </a:rPr>
              <a:t>الحق ولو على نفسك</a:t>
            </a:r>
            <a:endParaRPr lang="ar-SA" sz="2600" b="1" dirty="0">
              <a:solidFill>
                <a:srgbClr val="0000FF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4679281" y="3857628"/>
            <a:ext cx="3640741" cy="4924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600" b="1" dirty="0" smtClean="0">
                <a:solidFill>
                  <a:srgbClr val="0000FF"/>
                </a:solidFill>
              </a:rPr>
              <a:t>يا متكلماً،</a:t>
            </a:r>
            <a:r>
              <a:rPr lang="ar-SA" sz="2400" b="1" dirty="0" smtClean="0">
                <a:solidFill>
                  <a:srgbClr val="0000FF"/>
                </a:solidFill>
              </a:rPr>
              <a:t> قل الحق ولو على نفسك</a:t>
            </a:r>
            <a:endParaRPr lang="ar-SA" sz="2600" b="1" dirty="0">
              <a:solidFill>
                <a:srgbClr val="0000FF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4929190" y="4286256"/>
            <a:ext cx="3498073" cy="4924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600" b="1" dirty="0" smtClean="0">
                <a:solidFill>
                  <a:srgbClr val="0000FF"/>
                </a:solidFill>
              </a:rPr>
              <a:t>يا رجلا،</a:t>
            </a:r>
            <a:r>
              <a:rPr lang="ar-SA" sz="2400" b="1" dirty="0" smtClean="0">
                <a:solidFill>
                  <a:srgbClr val="0000FF"/>
                </a:solidFill>
              </a:rPr>
              <a:t> قل الحق ولو على نفسك</a:t>
            </a:r>
            <a:endParaRPr lang="ar-SA" sz="2600" b="1" dirty="0">
              <a:solidFill>
                <a:srgbClr val="0000FF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4429124" y="4643446"/>
            <a:ext cx="4107215" cy="4924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600" b="1" dirty="0" smtClean="0">
                <a:solidFill>
                  <a:srgbClr val="0000FF"/>
                </a:solidFill>
              </a:rPr>
              <a:t>يا أيها المتكلم قل </a:t>
            </a:r>
            <a:r>
              <a:rPr lang="ar-SA" sz="2400" b="1" dirty="0" smtClean="0">
                <a:solidFill>
                  <a:srgbClr val="0000FF"/>
                </a:solidFill>
              </a:rPr>
              <a:t>الحق ولو على نفسك</a:t>
            </a:r>
            <a:endParaRPr lang="ar-SA" sz="2600" b="1" dirty="0">
              <a:solidFill>
                <a:srgbClr val="0000FF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4429124" y="5072074"/>
            <a:ext cx="4030270" cy="4924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600" b="1" dirty="0" smtClean="0">
                <a:solidFill>
                  <a:srgbClr val="0000FF"/>
                </a:solidFill>
              </a:rPr>
              <a:t>يا أيها الرجل قل </a:t>
            </a:r>
            <a:r>
              <a:rPr lang="ar-SA" sz="2400" b="1" dirty="0" smtClean="0">
                <a:solidFill>
                  <a:srgbClr val="0000FF"/>
                </a:solidFill>
              </a:rPr>
              <a:t>الحق ولو على نفسك</a:t>
            </a:r>
            <a:endParaRPr lang="ar-SA" sz="2600" b="1" dirty="0">
              <a:solidFill>
                <a:srgbClr val="0000FF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4160814" y="5500702"/>
            <a:ext cx="4055919" cy="4924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600" b="1" dirty="0" smtClean="0">
                <a:solidFill>
                  <a:srgbClr val="0000FF"/>
                </a:solidFill>
              </a:rPr>
              <a:t>يا متكلمان قولا </a:t>
            </a:r>
            <a:r>
              <a:rPr lang="ar-SA" sz="2400" b="1" dirty="0" smtClean="0">
                <a:solidFill>
                  <a:srgbClr val="0000FF"/>
                </a:solidFill>
              </a:rPr>
              <a:t>الحق ولو على نفسكما</a:t>
            </a:r>
            <a:endParaRPr lang="ar-SA" sz="2600" b="1" dirty="0">
              <a:solidFill>
                <a:srgbClr val="0000FF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4143372" y="5929330"/>
            <a:ext cx="4245073" cy="4924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600" b="1" dirty="0" smtClean="0">
                <a:solidFill>
                  <a:srgbClr val="0000FF"/>
                </a:solidFill>
              </a:rPr>
              <a:t>يا متكلمون قولوا </a:t>
            </a:r>
            <a:r>
              <a:rPr lang="ar-SA" sz="2400" b="1" dirty="0" smtClean="0">
                <a:solidFill>
                  <a:srgbClr val="0000FF"/>
                </a:solidFill>
              </a:rPr>
              <a:t>الحق ولو على أنفسكم</a:t>
            </a:r>
            <a:endParaRPr lang="ar-SA" sz="2600" b="1" dirty="0">
              <a:solidFill>
                <a:srgbClr val="0000FF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4143372" y="6365581"/>
            <a:ext cx="4071949" cy="4924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600" b="1" dirty="0" smtClean="0">
                <a:solidFill>
                  <a:srgbClr val="0000FF"/>
                </a:solidFill>
              </a:rPr>
              <a:t>يا متكلمات قلن </a:t>
            </a:r>
            <a:r>
              <a:rPr lang="ar-SA" sz="2400" b="1" dirty="0" smtClean="0">
                <a:solidFill>
                  <a:srgbClr val="0000FF"/>
                </a:solidFill>
              </a:rPr>
              <a:t>الحق ولو على أنفسكن</a:t>
            </a:r>
            <a:endParaRPr lang="ar-SA" sz="2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122" name="Picture 2" descr="D:\اللغة العربية المرحلة الثانوية\3 المستوى الثالث\كتاب التطبيقات صور\30-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مربع نص 4"/>
          <p:cNvSpPr txBox="1"/>
          <p:nvPr/>
        </p:nvSpPr>
        <p:spPr>
          <a:xfrm>
            <a:off x="4286248" y="0"/>
            <a:ext cx="4192174" cy="4924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600" b="1" dirty="0" smtClean="0">
                <a:solidFill>
                  <a:srgbClr val="0000FF"/>
                </a:solidFill>
              </a:rPr>
              <a:t>يا عبدَ الرحمن قل </a:t>
            </a:r>
            <a:r>
              <a:rPr lang="ar-SA" sz="2400" b="1" dirty="0" smtClean="0">
                <a:solidFill>
                  <a:srgbClr val="0000FF"/>
                </a:solidFill>
              </a:rPr>
              <a:t>الحق ولو على نفسك</a:t>
            </a:r>
            <a:endParaRPr lang="ar-SA" sz="2600" b="1" dirty="0">
              <a:solidFill>
                <a:srgbClr val="0000FF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4286248" y="500042"/>
            <a:ext cx="4211409" cy="4924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600" b="1" dirty="0" smtClean="0">
                <a:solidFill>
                  <a:srgbClr val="0000FF"/>
                </a:solidFill>
              </a:rPr>
              <a:t>يا حافظَ القرآن قل </a:t>
            </a:r>
            <a:r>
              <a:rPr lang="ar-SA" sz="2400" b="1" dirty="0" smtClean="0">
                <a:solidFill>
                  <a:srgbClr val="0000FF"/>
                </a:solidFill>
              </a:rPr>
              <a:t>الحق ولو على نفسك</a:t>
            </a:r>
            <a:endParaRPr lang="ar-SA" sz="2600" b="1" dirty="0">
              <a:solidFill>
                <a:srgbClr val="0000FF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4214810" y="1000108"/>
            <a:ext cx="4102405" cy="4924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600" b="1" dirty="0" smtClean="0">
                <a:solidFill>
                  <a:srgbClr val="0000FF"/>
                </a:solidFill>
              </a:rPr>
              <a:t>يا طالبَ العدل قل </a:t>
            </a:r>
            <a:r>
              <a:rPr lang="ar-SA" sz="2400" b="1" dirty="0" smtClean="0">
                <a:solidFill>
                  <a:srgbClr val="0000FF"/>
                </a:solidFill>
              </a:rPr>
              <a:t>الحق ولو على نفسك</a:t>
            </a:r>
            <a:endParaRPr lang="ar-SA" sz="2600" b="1" dirty="0">
              <a:solidFill>
                <a:srgbClr val="0000FF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6215074" y="3857628"/>
            <a:ext cx="2217275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3200" b="1" dirty="0" smtClean="0">
                <a:solidFill>
                  <a:srgbClr val="0000FF"/>
                </a:solidFill>
              </a:rPr>
              <a:t>يا تلميذا، اجتهد</a:t>
            </a:r>
            <a:endParaRPr lang="ar-SA" sz="3200" b="1" dirty="0">
              <a:solidFill>
                <a:srgbClr val="0000FF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5143504" y="4357694"/>
            <a:ext cx="3336170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3200" b="1" dirty="0" smtClean="0">
                <a:solidFill>
                  <a:srgbClr val="0000FF"/>
                </a:solidFill>
              </a:rPr>
              <a:t>يا تلميذَ المدرسة، اجتهد</a:t>
            </a:r>
            <a:endParaRPr lang="ar-SA" sz="3200" b="1" dirty="0">
              <a:solidFill>
                <a:srgbClr val="0000FF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5143504" y="4857760"/>
            <a:ext cx="3150222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3200" b="1" dirty="0" smtClean="0">
                <a:solidFill>
                  <a:srgbClr val="0000FF"/>
                </a:solidFill>
              </a:rPr>
              <a:t>يا تلميذاً مؤدبا ، اجتهد</a:t>
            </a:r>
            <a:endParaRPr lang="ar-SA" sz="3200" b="1" dirty="0">
              <a:solidFill>
                <a:srgbClr val="0000FF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5232527" y="5286388"/>
            <a:ext cx="2911373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3200" b="1" dirty="0" smtClean="0">
                <a:solidFill>
                  <a:srgbClr val="0000FF"/>
                </a:solidFill>
              </a:rPr>
              <a:t>يا أيها التلميذ، اجتهد</a:t>
            </a:r>
            <a:endParaRPr lang="ar-SA" sz="32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6146" name="Picture 2" descr="D:\اللغة العربية المرحلة الثانوية\3 المستوى الثالث\كتاب التطبيقات صور\31-1.png"/>
          <p:cNvPicPr>
            <a:picLocks noChangeAspect="1" noChangeArrowheads="1"/>
          </p:cNvPicPr>
          <p:nvPr/>
        </p:nvPicPr>
        <p:blipFill>
          <a:blip r:embed="rId2"/>
          <a:srcRect l="11297" t="7291" r="11156" b="312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مربع نص 4"/>
          <p:cNvSpPr txBox="1"/>
          <p:nvPr/>
        </p:nvSpPr>
        <p:spPr>
          <a:xfrm>
            <a:off x="2571736" y="3071810"/>
            <a:ext cx="418705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3600" b="1" dirty="0" smtClean="0">
                <a:solidFill>
                  <a:srgbClr val="0000FF"/>
                </a:solidFill>
              </a:rPr>
              <a:t>يا</a:t>
            </a:r>
            <a:endParaRPr lang="ar-SA" sz="3600" b="1" dirty="0">
              <a:solidFill>
                <a:srgbClr val="0000FF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349301" y="3000372"/>
            <a:ext cx="793807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00FF"/>
                </a:solidFill>
              </a:rPr>
              <a:t>صاحبي</a:t>
            </a:r>
          </a:p>
          <a:p>
            <a:pPr algn="ctr"/>
            <a:r>
              <a:rPr lang="ar-SA" sz="2000" b="1" dirty="0" smtClean="0">
                <a:solidFill>
                  <a:srgbClr val="0000FF"/>
                </a:solidFill>
              </a:rPr>
              <a:t>السجن</a:t>
            </a:r>
            <a:endParaRPr lang="ar-SA" sz="2000" b="1" dirty="0">
              <a:solidFill>
                <a:srgbClr val="0000FF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161409" y="3071810"/>
            <a:ext cx="838691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00FF"/>
                </a:solidFill>
              </a:rPr>
              <a:t>مضاف</a:t>
            </a:r>
          </a:p>
          <a:p>
            <a:pPr algn="ctr"/>
            <a:r>
              <a:rPr lang="ar-SA" sz="2000" b="1" dirty="0" smtClean="0">
                <a:solidFill>
                  <a:srgbClr val="0000FF"/>
                </a:solidFill>
              </a:rPr>
              <a:t>منصوب</a:t>
            </a:r>
            <a:endParaRPr lang="ar-SA" sz="2000" b="1" dirty="0">
              <a:solidFill>
                <a:srgbClr val="0000FF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2571736" y="3714752"/>
            <a:ext cx="418705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3600" b="1" dirty="0" smtClean="0">
                <a:solidFill>
                  <a:srgbClr val="0000FF"/>
                </a:solidFill>
              </a:rPr>
              <a:t>يا</a:t>
            </a:r>
            <a:endParaRPr lang="ar-SA" sz="3600" b="1" dirty="0">
              <a:solidFill>
                <a:srgbClr val="0000FF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357290" y="3814708"/>
            <a:ext cx="691215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3200" b="1" dirty="0" smtClean="0">
                <a:solidFill>
                  <a:srgbClr val="0000FF"/>
                </a:solidFill>
              </a:rPr>
              <a:t>أبانا</a:t>
            </a:r>
            <a:endParaRPr lang="ar-SA" sz="2000" b="1" dirty="0">
              <a:solidFill>
                <a:srgbClr val="0000FF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142844" y="3643314"/>
            <a:ext cx="838691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00FF"/>
                </a:solidFill>
              </a:rPr>
              <a:t>مضاف</a:t>
            </a:r>
          </a:p>
          <a:p>
            <a:pPr algn="ctr"/>
            <a:r>
              <a:rPr lang="ar-SA" sz="2000" b="1" dirty="0" smtClean="0">
                <a:solidFill>
                  <a:srgbClr val="0000FF"/>
                </a:solidFill>
              </a:rPr>
              <a:t>منصوب</a:t>
            </a:r>
            <a:endParaRPr lang="ar-SA" sz="2000" b="1" dirty="0">
              <a:solidFill>
                <a:srgbClr val="0000FF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143108" y="4357694"/>
            <a:ext cx="1207382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3200" b="1" dirty="0" smtClean="0">
                <a:solidFill>
                  <a:srgbClr val="0000FF"/>
                </a:solidFill>
              </a:rPr>
              <a:t>محذوف</a:t>
            </a:r>
            <a:endParaRPr lang="ar-SA" sz="3600" b="1" dirty="0">
              <a:solidFill>
                <a:srgbClr val="0000FF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1357290" y="4357694"/>
            <a:ext cx="697627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3200" b="1" dirty="0" smtClean="0">
                <a:solidFill>
                  <a:srgbClr val="0000FF"/>
                </a:solidFill>
              </a:rPr>
              <a:t>ربنا</a:t>
            </a:r>
            <a:endParaRPr lang="ar-SA" sz="2000" b="1" dirty="0">
              <a:solidFill>
                <a:srgbClr val="0000FF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142844" y="4286256"/>
            <a:ext cx="838691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00FF"/>
                </a:solidFill>
              </a:rPr>
              <a:t>مضاف</a:t>
            </a:r>
          </a:p>
          <a:p>
            <a:pPr algn="ctr"/>
            <a:r>
              <a:rPr lang="ar-SA" sz="2000" b="1" dirty="0" smtClean="0">
                <a:solidFill>
                  <a:srgbClr val="0000FF"/>
                </a:solidFill>
              </a:rPr>
              <a:t>منصوب</a:t>
            </a:r>
            <a:endParaRPr lang="ar-SA" sz="2000" b="1" dirty="0">
              <a:solidFill>
                <a:srgbClr val="0000FF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2571736" y="5072074"/>
            <a:ext cx="418705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3600" b="1" dirty="0" smtClean="0">
                <a:solidFill>
                  <a:srgbClr val="0000FF"/>
                </a:solidFill>
              </a:rPr>
              <a:t>يا</a:t>
            </a:r>
            <a:endParaRPr lang="ar-SA" sz="3600" b="1" dirty="0">
              <a:solidFill>
                <a:srgbClr val="0000FF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357290" y="5000636"/>
            <a:ext cx="740908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3200" b="1" dirty="0" smtClean="0">
                <a:solidFill>
                  <a:srgbClr val="0000FF"/>
                </a:solidFill>
              </a:rPr>
              <a:t>عليُ</a:t>
            </a:r>
            <a:endParaRPr lang="ar-SA" sz="2000" b="1" dirty="0">
              <a:solidFill>
                <a:srgbClr val="0000FF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0" y="5000636"/>
            <a:ext cx="121441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00FF"/>
                </a:solidFill>
              </a:rPr>
              <a:t>علم مفرد</a:t>
            </a:r>
          </a:p>
          <a:p>
            <a:pPr algn="ctr"/>
            <a:r>
              <a:rPr lang="ar-SA" sz="1600" b="1" dirty="0" smtClean="0">
                <a:solidFill>
                  <a:srgbClr val="0000FF"/>
                </a:solidFill>
              </a:rPr>
              <a:t>مبني على الضم</a:t>
            </a:r>
            <a:endParaRPr lang="ar-SA" sz="1600" b="1" dirty="0">
              <a:solidFill>
                <a:srgbClr val="0000FF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2571736" y="5640189"/>
            <a:ext cx="51809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3600" b="1" dirty="0" smtClean="0">
                <a:solidFill>
                  <a:srgbClr val="0000FF"/>
                </a:solidFill>
              </a:rPr>
              <a:t>أيا</a:t>
            </a:r>
            <a:endParaRPr lang="ar-SA" sz="3600" b="1" dirty="0">
              <a:solidFill>
                <a:srgbClr val="0000FF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1285852" y="5572140"/>
            <a:ext cx="792204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00FF"/>
                </a:solidFill>
              </a:rPr>
              <a:t>شجر</a:t>
            </a:r>
          </a:p>
          <a:p>
            <a:pPr algn="ctr"/>
            <a:r>
              <a:rPr lang="ar-SA" sz="2000" b="1" dirty="0" smtClean="0">
                <a:solidFill>
                  <a:srgbClr val="0000FF"/>
                </a:solidFill>
              </a:rPr>
              <a:t>الخابور</a:t>
            </a:r>
            <a:endParaRPr lang="ar-SA" sz="2000" b="1" dirty="0">
              <a:solidFill>
                <a:srgbClr val="0000FF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214282" y="5572140"/>
            <a:ext cx="838691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00FF"/>
                </a:solidFill>
              </a:rPr>
              <a:t>مضاف</a:t>
            </a:r>
          </a:p>
          <a:p>
            <a:pPr algn="ctr"/>
            <a:r>
              <a:rPr lang="ar-SA" sz="2000" b="1" dirty="0" smtClean="0">
                <a:solidFill>
                  <a:srgbClr val="0000FF"/>
                </a:solidFill>
              </a:rPr>
              <a:t>منصوب</a:t>
            </a:r>
            <a:endParaRPr lang="ar-SA" sz="2000" b="1" dirty="0">
              <a:solidFill>
                <a:srgbClr val="0000FF"/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2571736" y="6211669"/>
            <a:ext cx="418705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3600" b="1" dirty="0" smtClean="0">
                <a:solidFill>
                  <a:srgbClr val="0000FF"/>
                </a:solidFill>
              </a:rPr>
              <a:t>يا</a:t>
            </a:r>
            <a:endParaRPr lang="ar-SA" sz="3600" b="1" dirty="0">
              <a:solidFill>
                <a:srgbClr val="0000FF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1285852" y="6273225"/>
            <a:ext cx="808234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3200" b="1" dirty="0" smtClean="0">
                <a:solidFill>
                  <a:srgbClr val="0000FF"/>
                </a:solidFill>
              </a:rPr>
              <a:t>راكبا</a:t>
            </a:r>
            <a:endParaRPr lang="ar-SA" sz="2000" b="1" dirty="0">
              <a:solidFill>
                <a:srgbClr val="0000FF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-214346" y="6221576"/>
            <a:ext cx="1534395" cy="67710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0000FF"/>
                </a:solidFill>
              </a:rPr>
              <a:t>نكرة غير مقصودة</a:t>
            </a:r>
          </a:p>
          <a:p>
            <a:pPr algn="ctr"/>
            <a:r>
              <a:rPr lang="ar-SA" sz="2000" b="1" dirty="0" smtClean="0">
                <a:solidFill>
                  <a:srgbClr val="0000FF"/>
                </a:solidFill>
              </a:rPr>
              <a:t>منصوب</a:t>
            </a:r>
            <a:endParaRPr lang="ar-SA" sz="2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2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7170" name="Picture 2" descr="D:\اللغة العربية المرحلة الثانوية\3 المستوى الثالث\كتاب التطبيقات صور\31-2.png"/>
          <p:cNvPicPr>
            <a:picLocks noChangeAspect="1" noChangeArrowheads="1"/>
          </p:cNvPicPr>
          <p:nvPr/>
        </p:nvPicPr>
        <p:blipFill>
          <a:blip r:embed="rId2"/>
          <a:srcRect b="40217"/>
          <a:stretch>
            <a:fillRect/>
          </a:stretch>
        </p:blipFill>
        <p:spPr bwMode="auto">
          <a:xfrm>
            <a:off x="1" y="0"/>
            <a:ext cx="9144032" cy="6858000"/>
          </a:xfrm>
          <a:prstGeom prst="rect">
            <a:avLst/>
          </a:prstGeom>
          <a:noFill/>
        </p:spPr>
      </p:pic>
      <p:sp>
        <p:nvSpPr>
          <p:cNvPr id="5" name="مربع نص 4"/>
          <p:cNvSpPr txBox="1"/>
          <p:nvPr/>
        </p:nvSpPr>
        <p:spPr>
          <a:xfrm>
            <a:off x="1" y="928670"/>
            <a:ext cx="70008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00FF"/>
                </a:solidFill>
              </a:rPr>
              <a:t>يا صالحُ، اذهب إلى المدرسة </a:t>
            </a:r>
            <a:endParaRPr lang="ar-SA" sz="3200" b="1" dirty="0">
              <a:solidFill>
                <a:srgbClr val="0000FF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-142908" y="1701217"/>
            <a:ext cx="70008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00FF"/>
                </a:solidFill>
              </a:rPr>
              <a:t>حياك الله يا مديرَ المدرسة</a:t>
            </a:r>
            <a:endParaRPr lang="ar-SA" sz="3200" b="1" dirty="0">
              <a:solidFill>
                <a:srgbClr val="0000FF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0" y="2428868"/>
            <a:ext cx="70008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00FF"/>
                </a:solidFill>
              </a:rPr>
              <a:t>يا معلمون لا تصعبوا الاختبار</a:t>
            </a:r>
            <a:endParaRPr lang="ar-SA" sz="3200" b="1" dirty="0">
              <a:solidFill>
                <a:srgbClr val="0000FF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0" y="3214686"/>
            <a:ext cx="70008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00FF"/>
                </a:solidFill>
              </a:rPr>
              <a:t>يا مهندسَين أتقنا عملكما</a:t>
            </a:r>
            <a:endParaRPr lang="ar-SA" sz="3200" b="1" dirty="0">
              <a:solidFill>
                <a:srgbClr val="0000FF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285720" y="4000504"/>
            <a:ext cx="70008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00FF"/>
                </a:solidFill>
              </a:rPr>
              <a:t>يا أيها التاجرُ لا ترفع الأسعار</a:t>
            </a:r>
            <a:endParaRPr lang="ar-SA" sz="32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194</TotalTime>
  <Words>256</Words>
  <Application>Microsoft Office PowerPoint</Application>
  <PresentationFormat>عرض على الشاشة (3:4)‏</PresentationFormat>
  <Paragraphs>88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تدفق</vt:lpstr>
      <vt:lpstr>بسم الله الرحمن الرحيم</vt:lpstr>
      <vt:lpstr>الشريحة 2</vt:lpstr>
      <vt:lpstr>الشريحة 3</vt:lpstr>
      <vt:lpstr>الشريحة 4</vt:lpstr>
      <vt:lpstr>الشريحة 5</vt:lpstr>
      <vt:lpstr> 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m</dc:creator>
  <cp:lastModifiedBy>m</cp:lastModifiedBy>
  <cp:revision>11</cp:revision>
  <dcterms:created xsi:type="dcterms:W3CDTF">2015-10-12T21:47:48Z</dcterms:created>
  <dcterms:modified xsi:type="dcterms:W3CDTF">2015-10-15T05:18:52Z</dcterms:modified>
</cp:coreProperties>
</file>