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E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نمط متوسط 3 - 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988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998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42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662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346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166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977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592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170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917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049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E3CE-1D63-42DC-8F76-E02C6ECB5448}" type="datetimeFigureOut">
              <a:rPr lang="ar-SA" smtClean="0"/>
              <a:t>28/11/36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84EFC-B425-453A-8430-BF7F34471E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807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75856" y="476672"/>
            <a:ext cx="2016224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sz="3200" b="1" dirty="0" smtClean="0">
                <a:solidFill>
                  <a:srgbClr val="FF0000"/>
                </a:solidFill>
              </a:rPr>
              <a:t>الــفــعــل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4" name="رابط مستقيم 3"/>
          <p:cNvCxnSpPr>
            <a:stCxn id="2" idx="3"/>
          </p:cNvCxnSpPr>
          <p:nvPr/>
        </p:nvCxnSpPr>
        <p:spPr>
          <a:xfrm>
            <a:off x="5292080" y="692696"/>
            <a:ext cx="17281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7020272" y="692696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شكل بيضاوي 9"/>
          <p:cNvSpPr/>
          <p:nvPr/>
        </p:nvSpPr>
        <p:spPr>
          <a:xfrm>
            <a:off x="6462210" y="1196752"/>
            <a:ext cx="1116124" cy="504056"/>
          </a:xfrm>
          <a:prstGeom prst="ellipse">
            <a:avLst/>
          </a:prstGeom>
          <a:gradFill>
            <a:gsLst>
              <a:gs pos="0">
                <a:srgbClr val="FC9FCB"/>
              </a:gs>
              <a:gs pos="7000">
                <a:srgbClr val="F8B049"/>
              </a:gs>
              <a:gs pos="6000">
                <a:srgbClr val="F8B049"/>
              </a:gs>
              <a:gs pos="88000">
                <a:srgbClr val="FEE7F2"/>
              </a:gs>
              <a:gs pos="89000">
                <a:srgbClr val="F952A0"/>
              </a:gs>
              <a:gs pos="88000">
                <a:srgbClr val="C50849"/>
              </a:gs>
              <a:gs pos="89000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1"/>
                </a:solidFill>
              </a:rPr>
              <a:t>الماضي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989602" y="1222140"/>
            <a:ext cx="1116124" cy="504056"/>
          </a:xfrm>
          <a:prstGeom prst="ellipse">
            <a:avLst/>
          </a:prstGeom>
          <a:gradFill>
            <a:gsLst>
              <a:gs pos="0">
                <a:srgbClr val="FC9FCB"/>
              </a:gs>
              <a:gs pos="7000">
                <a:srgbClr val="F8B049"/>
              </a:gs>
              <a:gs pos="6000">
                <a:srgbClr val="F8B049"/>
              </a:gs>
              <a:gs pos="88000">
                <a:srgbClr val="FEE7F2"/>
              </a:gs>
              <a:gs pos="89000">
                <a:srgbClr val="F952A0"/>
              </a:gs>
              <a:gs pos="88000">
                <a:srgbClr val="C50849"/>
              </a:gs>
              <a:gs pos="89000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1"/>
                </a:solidFill>
              </a:rPr>
              <a:t>الأمـــر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707904" y="1197732"/>
            <a:ext cx="1260140" cy="504056"/>
          </a:xfrm>
          <a:prstGeom prst="ellipse">
            <a:avLst/>
          </a:prstGeom>
          <a:gradFill>
            <a:gsLst>
              <a:gs pos="0">
                <a:srgbClr val="FC9FCB"/>
              </a:gs>
              <a:gs pos="7000">
                <a:srgbClr val="F8B049"/>
              </a:gs>
              <a:gs pos="6000">
                <a:srgbClr val="F8B049"/>
              </a:gs>
              <a:gs pos="88000">
                <a:srgbClr val="FEE7F2"/>
              </a:gs>
              <a:gs pos="89000">
                <a:srgbClr val="F952A0"/>
              </a:gs>
              <a:gs pos="88000">
                <a:srgbClr val="C50849"/>
              </a:gs>
              <a:gs pos="89000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1"/>
                </a:solidFill>
              </a:rPr>
              <a:t>المضارع</a:t>
            </a:r>
            <a:endParaRPr lang="ar-SA" b="1" dirty="0">
              <a:solidFill>
                <a:schemeClr val="tx1"/>
              </a:solidFill>
            </a:endParaRPr>
          </a:p>
        </p:txBody>
      </p:sp>
      <p:cxnSp>
        <p:nvCxnSpPr>
          <p:cNvPr id="13" name="رابط مستقيم 12"/>
          <p:cNvCxnSpPr/>
          <p:nvPr/>
        </p:nvCxnSpPr>
        <p:spPr>
          <a:xfrm>
            <a:off x="1547664" y="692696"/>
            <a:ext cx="17281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1566501" y="718084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>
            <a:endCxn id="12" idx="0"/>
          </p:cNvCxnSpPr>
          <p:nvPr/>
        </p:nvCxnSpPr>
        <p:spPr>
          <a:xfrm>
            <a:off x="4337974" y="898848"/>
            <a:ext cx="0" cy="298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7020272" y="1701788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4316470" y="1726196"/>
            <a:ext cx="10752" cy="28549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1547664" y="1726196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مستطيل 27"/>
          <p:cNvSpPr/>
          <p:nvPr/>
        </p:nvSpPr>
        <p:spPr>
          <a:xfrm>
            <a:off x="6561221" y="2205844"/>
            <a:ext cx="918102" cy="359060"/>
          </a:xfrm>
          <a:prstGeom prst="rect">
            <a:avLst/>
          </a:prstGeom>
          <a:solidFill>
            <a:srgbClr val="31EF55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مبني</a:t>
            </a:r>
            <a:endParaRPr lang="ar-SA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1088613" y="2230252"/>
            <a:ext cx="918102" cy="359060"/>
          </a:xfrm>
          <a:prstGeom prst="rect">
            <a:avLst/>
          </a:prstGeom>
          <a:solidFill>
            <a:srgbClr val="31EF55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مبني</a:t>
            </a:r>
            <a:endParaRPr lang="ar-SA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0" name="رابط مستقيم 29"/>
          <p:cNvCxnSpPr/>
          <p:nvPr/>
        </p:nvCxnSpPr>
        <p:spPr>
          <a:xfrm flipH="1">
            <a:off x="7020272" y="2589312"/>
            <a:ext cx="5390" cy="10219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>
            <a:off x="6998532" y="3284984"/>
            <a:ext cx="13178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>
            <a:off x="5680648" y="3284984"/>
            <a:ext cx="13178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>
            <a:off x="8321806" y="3284984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>
            <a:off x="5680648" y="3263466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1" name="جدول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020"/>
              </p:ext>
            </p:extLst>
          </p:nvPr>
        </p:nvGraphicFramePr>
        <p:xfrm>
          <a:off x="5138664" y="3717032"/>
          <a:ext cx="3719736" cy="731520"/>
        </p:xfrm>
        <a:graphic>
          <a:graphicData uri="http://schemas.openxmlformats.org/drawingml/2006/table">
            <a:tbl>
              <a:tblPr rtl="1" firstRow="1" bandRow="1">
                <a:tableStyleId>{2A488322-F2BA-4B5B-9748-0D474271808F}</a:tableStyleId>
              </a:tblPr>
              <a:tblGrid>
                <a:gridCol w="3719736"/>
              </a:tblGrid>
              <a:tr h="333489">
                <a:tc>
                  <a:txBody>
                    <a:bodyPr/>
                    <a:lstStyle/>
                    <a:p>
                      <a:pPr rtl="1"/>
                      <a:r>
                        <a:rPr lang="ar-QA" dirty="0" smtClean="0"/>
                        <a:t>الفتح</a:t>
                      </a:r>
                      <a:r>
                        <a:rPr lang="ar-QA" baseline="0" dirty="0" smtClean="0"/>
                        <a:t>                  الضم                 السكون</a:t>
                      </a:r>
                      <a:endParaRPr lang="ar-SA" dirty="0"/>
                    </a:p>
                  </a:txBody>
                  <a:tcPr/>
                </a:tc>
              </a:tr>
              <a:tr h="333489">
                <a:tc>
                  <a:txBody>
                    <a:bodyPr/>
                    <a:lstStyle/>
                    <a:p>
                      <a:pPr rtl="1"/>
                      <a:r>
                        <a:rPr lang="ar-QA" b="1" dirty="0" smtClean="0"/>
                        <a:t>فعلَ</a:t>
                      </a:r>
                      <a:r>
                        <a:rPr lang="ar-QA" b="1" baseline="0" dirty="0" smtClean="0"/>
                        <a:t>                    فعلوا                 فعلتمْ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3" name="رابط مستقيم 52"/>
          <p:cNvCxnSpPr/>
          <p:nvPr/>
        </p:nvCxnSpPr>
        <p:spPr>
          <a:xfrm>
            <a:off x="1547664" y="2635290"/>
            <a:ext cx="18837" cy="649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>
            <a:off x="224390" y="3290628"/>
            <a:ext cx="3771546" cy="68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>
            <a:off x="2860158" y="3297436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>
            <a:off x="224390" y="3297436"/>
            <a:ext cx="0" cy="419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1" name="جدول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056509"/>
              </p:ext>
            </p:extLst>
          </p:nvPr>
        </p:nvGraphicFramePr>
        <p:xfrm>
          <a:off x="92841" y="3645272"/>
          <a:ext cx="402577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2577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QA" dirty="0" smtClean="0"/>
                        <a:t>السكون</a:t>
                      </a:r>
                      <a:r>
                        <a:rPr lang="ar-QA" baseline="0" dirty="0" smtClean="0"/>
                        <a:t>       حذف النون      حذف العلة     الفتح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QA" b="1" dirty="0" smtClean="0"/>
                        <a:t>افعلْ</a:t>
                      </a:r>
                      <a:r>
                        <a:rPr lang="ar-QA" b="1" baseline="0" dirty="0" smtClean="0"/>
                        <a:t>            افعلوا              ارمِ           افعلنّ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3" name="رابط مستقيم 62"/>
          <p:cNvCxnSpPr/>
          <p:nvPr/>
        </p:nvCxnSpPr>
        <p:spPr>
          <a:xfrm>
            <a:off x="3995936" y="3297436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>
            <a:off x="1561528" y="3275918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>
            <a:off x="2110163" y="4581128"/>
            <a:ext cx="349168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>
            <a:endCxn id="73" idx="0"/>
          </p:cNvCxnSpPr>
          <p:nvPr/>
        </p:nvCxnSpPr>
        <p:spPr>
          <a:xfrm>
            <a:off x="5601852" y="4581128"/>
            <a:ext cx="0" cy="1683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مستطيل 72"/>
          <p:cNvSpPr/>
          <p:nvPr/>
        </p:nvSpPr>
        <p:spPr>
          <a:xfrm>
            <a:off x="5142801" y="4749434"/>
            <a:ext cx="918102" cy="359060"/>
          </a:xfrm>
          <a:prstGeom prst="rect">
            <a:avLst/>
          </a:prstGeom>
          <a:solidFill>
            <a:srgbClr val="31EF55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معرب</a:t>
            </a:r>
            <a:endParaRPr lang="ar-SA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5" name="رابط مستقيم 74"/>
          <p:cNvCxnSpPr/>
          <p:nvPr/>
        </p:nvCxnSpPr>
        <p:spPr>
          <a:xfrm>
            <a:off x="5676927" y="5115366"/>
            <a:ext cx="983305" cy="1559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مستطيل 77"/>
          <p:cNvSpPr/>
          <p:nvPr/>
        </p:nvSpPr>
        <p:spPr>
          <a:xfrm>
            <a:off x="3940515" y="5259826"/>
            <a:ext cx="918102" cy="359060"/>
          </a:xfrm>
          <a:prstGeom prst="rect">
            <a:avLst/>
          </a:prstGeom>
          <a:solidFill>
            <a:srgbClr val="C0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1"/>
                </a:solidFill>
              </a:rPr>
              <a:t>مجزوم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79" name="مستطيل 78"/>
          <p:cNvSpPr/>
          <p:nvPr/>
        </p:nvSpPr>
        <p:spPr>
          <a:xfrm>
            <a:off x="5272572" y="5340298"/>
            <a:ext cx="918102" cy="359060"/>
          </a:xfrm>
          <a:prstGeom prst="rect">
            <a:avLst/>
          </a:prstGeom>
          <a:solidFill>
            <a:srgbClr val="C0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1"/>
                </a:solidFill>
              </a:rPr>
              <a:t>منصوب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80" name="مستطيل 79"/>
          <p:cNvSpPr/>
          <p:nvPr/>
        </p:nvSpPr>
        <p:spPr>
          <a:xfrm>
            <a:off x="6684132" y="5271268"/>
            <a:ext cx="918102" cy="3590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1"/>
                </a:solidFill>
              </a:rPr>
              <a:t>مرفوع</a:t>
            </a:r>
            <a:endParaRPr lang="ar-SA" b="1" dirty="0">
              <a:solidFill>
                <a:schemeClr val="tx1"/>
              </a:solidFill>
            </a:endParaRPr>
          </a:p>
        </p:txBody>
      </p:sp>
      <p:cxnSp>
        <p:nvCxnSpPr>
          <p:cNvPr id="81" name="رابط مستقيم 80"/>
          <p:cNvCxnSpPr/>
          <p:nvPr/>
        </p:nvCxnSpPr>
        <p:spPr>
          <a:xfrm flipH="1">
            <a:off x="4858617" y="5138250"/>
            <a:ext cx="822031" cy="1330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رابط مستقيم 83"/>
          <p:cNvCxnSpPr/>
          <p:nvPr/>
        </p:nvCxnSpPr>
        <p:spPr>
          <a:xfrm>
            <a:off x="5680648" y="5138250"/>
            <a:ext cx="0" cy="2889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رابط مستقيم 89"/>
          <p:cNvCxnSpPr/>
          <p:nvPr/>
        </p:nvCxnSpPr>
        <p:spPr>
          <a:xfrm>
            <a:off x="8665349" y="5685732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رابط مستقيم 90"/>
          <p:cNvCxnSpPr/>
          <p:nvPr/>
        </p:nvCxnSpPr>
        <p:spPr>
          <a:xfrm>
            <a:off x="7258798" y="5685732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رابط مستقيم 92"/>
          <p:cNvCxnSpPr/>
          <p:nvPr/>
        </p:nvCxnSpPr>
        <p:spPr>
          <a:xfrm>
            <a:off x="7226750" y="5667222"/>
            <a:ext cx="1395155" cy="185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5" name="جدول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358483"/>
              </p:ext>
            </p:extLst>
          </p:nvPr>
        </p:nvGraphicFramePr>
        <p:xfrm>
          <a:off x="6893505" y="6018869"/>
          <a:ext cx="2175910" cy="7315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175910"/>
              </a:tblGrid>
              <a:tr h="195439">
                <a:tc>
                  <a:txBody>
                    <a:bodyPr/>
                    <a:lstStyle/>
                    <a:p>
                      <a:pPr rtl="1"/>
                      <a:r>
                        <a:rPr lang="ar-QA" dirty="0" smtClean="0"/>
                        <a:t>بالضمة      بثبوت النون</a:t>
                      </a:r>
                      <a:endParaRPr lang="ar-SA" dirty="0"/>
                    </a:p>
                  </a:txBody>
                  <a:tcPr/>
                </a:tc>
              </a:tr>
              <a:tr h="195439">
                <a:tc>
                  <a:txBody>
                    <a:bodyPr/>
                    <a:lstStyle/>
                    <a:p>
                      <a:pPr rtl="1"/>
                      <a:r>
                        <a:rPr lang="ar-QA" b="1" dirty="0" smtClean="0"/>
                        <a:t>يفعلُ</a:t>
                      </a:r>
                      <a:r>
                        <a:rPr lang="ar-QA" b="1" baseline="0" dirty="0" smtClean="0"/>
                        <a:t>            يفعلون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6" name="جدول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473969"/>
              </p:ext>
            </p:extLst>
          </p:nvPr>
        </p:nvGraphicFramePr>
        <p:xfrm>
          <a:off x="4537384" y="6033568"/>
          <a:ext cx="2175910" cy="73152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175910"/>
              </a:tblGrid>
              <a:tr h="195439">
                <a:tc>
                  <a:txBody>
                    <a:bodyPr/>
                    <a:lstStyle/>
                    <a:p>
                      <a:pPr rtl="1"/>
                      <a:r>
                        <a:rPr lang="ar-QA" dirty="0" smtClean="0"/>
                        <a:t>بالفتحة       بحذف النون</a:t>
                      </a:r>
                      <a:endParaRPr lang="ar-SA" dirty="0"/>
                    </a:p>
                  </a:txBody>
                  <a:tcPr/>
                </a:tc>
              </a:tr>
              <a:tr h="195439">
                <a:tc>
                  <a:txBody>
                    <a:bodyPr/>
                    <a:lstStyle/>
                    <a:p>
                      <a:pPr rtl="1"/>
                      <a:r>
                        <a:rPr lang="ar-QA" b="1" dirty="0" smtClean="0"/>
                        <a:t>أن يفعلَ</a:t>
                      </a:r>
                      <a:r>
                        <a:rPr lang="ar-QA" b="1" baseline="0" dirty="0" smtClean="0"/>
                        <a:t>        أن يفعلوا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1" name="رابط مستقيم 100"/>
          <p:cNvCxnSpPr/>
          <p:nvPr/>
        </p:nvCxnSpPr>
        <p:spPr>
          <a:xfrm>
            <a:off x="5436096" y="5699358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رابط مستقيم 101"/>
          <p:cNvCxnSpPr/>
          <p:nvPr/>
        </p:nvCxnSpPr>
        <p:spPr>
          <a:xfrm>
            <a:off x="6131150" y="5699358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رابط مستقيم 102"/>
          <p:cNvCxnSpPr/>
          <p:nvPr/>
        </p:nvCxnSpPr>
        <p:spPr>
          <a:xfrm>
            <a:off x="4345941" y="5630328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رابط مستقيم 104"/>
          <p:cNvCxnSpPr/>
          <p:nvPr/>
        </p:nvCxnSpPr>
        <p:spPr>
          <a:xfrm>
            <a:off x="3315199" y="5618886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رابط مستقيم 105"/>
          <p:cNvCxnSpPr/>
          <p:nvPr/>
        </p:nvCxnSpPr>
        <p:spPr>
          <a:xfrm>
            <a:off x="2414500" y="5618886"/>
            <a:ext cx="0" cy="3478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رابط مستقيم 106"/>
          <p:cNvCxnSpPr>
            <a:endCxn id="78" idx="2"/>
          </p:cNvCxnSpPr>
          <p:nvPr/>
        </p:nvCxnSpPr>
        <p:spPr>
          <a:xfrm>
            <a:off x="2414500" y="5618886"/>
            <a:ext cx="19850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10" name="جدول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805983"/>
              </p:ext>
            </p:extLst>
          </p:nvPr>
        </p:nvGraphicFramePr>
        <p:xfrm>
          <a:off x="1403649" y="5966722"/>
          <a:ext cx="3027966" cy="73152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27966"/>
              </a:tblGrid>
              <a:tr h="288636">
                <a:tc>
                  <a:txBody>
                    <a:bodyPr/>
                    <a:lstStyle/>
                    <a:p>
                      <a:pPr rtl="1"/>
                      <a:r>
                        <a:rPr lang="ar-QA" dirty="0" smtClean="0"/>
                        <a:t>السكون</a:t>
                      </a:r>
                      <a:r>
                        <a:rPr lang="ar-QA" baseline="0" dirty="0" smtClean="0"/>
                        <a:t>     حذف النون   حذف العلة</a:t>
                      </a:r>
                      <a:endParaRPr lang="ar-SA" dirty="0"/>
                    </a:p>
                  </a:txBody>
                  <a:tcPr/>
                </a:tc>
              </a:tr>
              <a:tr h="288636">
                <a:tc>
                  <a:txBody>
                    <a:bodyPr/>
                    <a:lstStyle/>
                    <a:p>
                      <a:pPr rtl="1"/>
                      <a:r>
                        <a:rPr lang="ar-QA" b="1" dirty="0" smtClean="0"/>
                        <a:t>لم يفعلْ</a:t>
                      </a:r>
                      <a:r>
                        <a:rPr lang="ar-QA" b="1" baseline="0" dirty="0" smtClean="0"/>
                        <a:t>         لم يفعلوا      لم يرمِ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" name="مستطيل 112"/>
          <p:cNvSpPr/>
          <p:nvPr/>
        </p:nvSpPr>
        <p:spPr>
          <a:xfrm>
            <a:off x="1419200" y="4749434"/>
            <a:ext cx="918102" cy="359060"/>
          </a:xfrm>
          <a:prstGeom prst="rect">
            <a:avLst/>
          </a:prstGeom>
          <a:solidFill>
            <a:srgbClr val="31EF55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Q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مبني</a:t>
            </a:r>
            <a:endParaRPr lang="ar-SA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14" name="رابط مستقيم 113"/>
          <p:cNvCxnSpPr/>
          <p:nvPr/>
        </p:nvCxnSpPr>
        <p:spPr>
          <a:xfrm>
            <a:off x="2122521" y="4583154"/>
            <a:ext cx="0" cy="1683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رابط مستقيم 114"/>
          <p:cNvCxnSpPr/>
          <p:nvPr/>
        </p:nvCxnSpPr>
        <p:spPr>
          <a:xfrm>
            <a:off x="989602" y="4928964"/>
            <a:ext cx="4307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رابط مستقيم 117"/>
          <p:cNvCxnSpPr/>
          <p:nvPr/>
        </p:nvCxnSpPr>
        <p:spPr>
          <a:xfrm>
            <a:off x="948172" y="4952544"/>
            <a:ext cx="0" cy="1683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19" name="جدول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152050"/>
              </p:ext>
            </p:extLst>
          </p:nvPr>
        </p:nvGraphicFramePr>
        <p:xfrm>
          <a:off x="183105" y="5153193"/>
          <a:ext cx="1488850" cy="74168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148885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QA" dirty="0" smtClean="0"/>
                        <a:t>الفتح     السكون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QA" b="1" dirty="0" smtClean="0"/>
                        <a:t>يفعلنَّ     </a:t>
                      </a:r>
                      <a:r>
                        <a:rPr lang="ar-QA" b="1" dirty="0" err="1" smtClean="0"/>
                        <a:t>يفعلنْ</a:t>
                      </a:r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0" name="مستطيل 119"/>
          <p:cNvSpPr/>
          <p:nvPr/>
        </p:nvSpPr>
        <p:spPr>
          <a:xfrm>
            <a:off x="1988332" y="64694"/>
            <a:ext cx="44374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1EF55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أقـــســــــام الــفــعــل مــن حــيــث الــزمـــن</a:t>
            </a:r>
            <a:endParaRPr lang="ar-SA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1EF55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019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28" grpId="0" animBg="1"/>
      <p:bldP spid="29" grpId="0" animBg="1"/>
      <p:bldP spid="73" grpId="0" animBg="1"/>
      <p:bldP spid="78" grpId="0" animBg="1"/>
      <p:bldP spid="79" grpId="0" animBg="1"/>
      <p:bldP spid="80" grpId="0" animBg="1"/>
      <p:bldP spid="113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59</Words>
  <Application>Microsoft Office PowerPoint</Application>
  <PresentationFormat>عرض على الشاشة (3:4)‏</PresentationFormat>
  <Paragraphs>24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jass</dc:creator>
  <cp:lastModifiedBy>jass</cp:lastModifiedBy>
  <cp:revision>7</cp:revision>
  <dcterms:created xsi:type="dcterms:W3CDTF">2015-09-11T02:58:00Z</dcterms:created>
  <dcterms:modified xsi:type="dcterms:W3CDTF">2015-09-11T03:40:08Z</dcterms:modified>
</cp:coreProperties>
</file>