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600" r:id="rId3"/>
    <p:sldId id="589" r:id="rId4"/>
    <p:sldId id="579" r:id="rId5"/>
    <p:sldId id="580" r:id="rId6"/>
    <p:sldId id="582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9933"/>
    <a:srgbClr val="00FF00"/>
    <a:srgbClr val="006600"/>
    <a:srgbClr val="008000"/>
    <a:srgbClr val="9900FF"/>
    <a:srgbClr val="FF00FF"/>
    <a:srgbClr val="CC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06" autoAdjust="0"/>
    <p:restoredTop sz="94660"/>
  </p:normalViewPr>
  <p:slideViewPr>
    <p:cSldViewPr>
      <p:cViewPr varScale="1">
        <p:scale>
          <a:sx n="69" d="100"/>
          <a:sy n="6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16/04/36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9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7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3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5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5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9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7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271FE-8D8D-4163-AC60-BBCCFB61FC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4617"/>
      </p:ext>
    </p:extLst>
  </p:cSld>
  <p:clrMapOvr>
    <a:masterClrMapping/>
  </p:clrMapOvr>
  <p:transition spd="slow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16/04/36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rgbClr val="475E7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16/04/36</a:t>
            </a:fld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0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http://cdn.akhbaar24.com/6cf855ce-b88f-40f9-a402-8ec983782125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12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41825" y="838200"/>
            <a:ext cx="3787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14282" y="2571744"/>
            <a:ext cx="8643998" cy="1643074"/>
          </a:xfrm>
          <a:prstGeom prst="bevel">
            <a:avLst>
              <a:gd name="adj" fmla="val 1794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شرح درس </a:t>
            </a:r>
            <a:r>
              <a:rPr lang="ar-SA" sz="60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( </a:t>
            </a:r>
            <a:r>
              <a:rPr lang="ar-SA" sz="66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التحذير والإغراء</a:t>
            </a:r>
            <a:r>
              <a:rPr lang="ar-SA" sz="60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)</a:t>
            </a:r>
            <a:endParaRPr lang="en-US" sz="5400" b="1" dirty="0">
              <a:solidFill>
                <a:srgbClr val="00B0F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cs typeface="Hesham Ghorn Italic" pitchFamily="2" charset="-78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14282" y="4857760"/>
            <a:ext cx="8929718" cy="15716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round/>
            <a:headEnd/>
            <a:tailEnd/>
          </a:ln>
          <a:effectLst>
            <a:outerShdw blurRad="622300" dist="520700" dir="12120000" sx="97000" sy="97000" algn="ctr" rotWithShape="0">
              <a:srgbClr val="FFC000"/>
            </a:outerShdw>
            <a:softEdge rad="12700"/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شرح الدرس        كتب الدرس      مصمم البرنامج          المشرف العام          </a:t>
            </a:r>
            <a:r>
              <a:rPr lang="ar-EG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مـــديـــــــر المدرســـــــة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السيد القلشي       محمد حسام           </a:t>
            </a:r>
            <a:r>
              <a:rPr lang="ar-EG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توفيق علي</a:t>
            </a:r>
            <a:r>
              <a:rPr lang="ar-EG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         </a:t>
            </a:r>
            <a:r>
              <a:rPr lang="ar-SA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</a:t>
            </a: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حسن الشهري            </a:t>
            </a:r>
            <a:r>
              <a:rPr lang="ar-EG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حجي بن علي العنزي         </a:t>
            </a: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</a:t>
            </a:r>
            <a:endParaRPr lang="ar-EG" sz="20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Arial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347864" y="-106618"/>
            <a:ext cx="5525876" cy="25717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b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المملكة العربية السعودية</a:t>
            </a:r>
            <a:endParaRPr lang="en-US" sz="2400" b="1" dirty="0" smtClean="0">
              <a:solidFill>
                <a:srgbClr val="FFFF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00B0F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وزارة التربية والتعليم</a:t>
            </a:r>
            <a:endParaRPr lang="en-US" b="1" dirty="0" smtClean="0">
              <a:solidFill>
                <a:srgbClr val="00B0F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16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الإدارة العامة للتربية والتعليم بمنطقة تبوك</a:t>
            </a:r>
            <a:endParaRPr lang="en-US" sz="16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ثانوية الشمال النموذجية الأهلية بتبوك</a:t>
            </a:r>
            <a:endParaRPr lang="en-US" sz="24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</p:txBody>
      </p:sp>
      <p:pic>
        <p:nvPicPr>
          <p:cNvPr id="7" name="irc_mi" descr="http://cdn.akhbaar24.com/6cf855ce-b88f-40f9-a402-8ec983782125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33754" y="225654"/>
            <a:ext cx="3114110" cy="19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820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8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0" accel="10000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10" grpId="0" animBg="1"/>
      <p:bldP spid="10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12360" y="442409"/>
            <a:ext cx="867545" cy="4897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(  </a:t>
            </a:r>
            <a:r>
              <a:rPr lang="ar-SA" sz="2400" b="1" dirty="0">
                <a:solidFill>
                  <a:srgbClr val="FFFF00"/>
                </a:solidFill>
                <a:latin typeface="Calibri"/>
                <a:ea typeface="Times New Roman"/>
                <a:cs typeface="Arial"/>
              </a:rPr>
              <a:t>جـ</a:t>
            </a:r>
            <a:r>
              <a:rPr lang="ar-SA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)</a:t>
            </a:r>
            <a:endParaRPr lang="en-US" sz="1600" b="1" dirty="0">
              <a:solidFill>
                <a:schemeClr val="tx1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7584" y="188639"/>
            <a:ext cx="6840760" cy="1211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/>
                <a:ea typeface="Times New Roman"/>
                <a:cs typeface="Arial"/>
              </a:rPr>
              <a:t>8-  رأسك والسيفَ </a:t>
            </a:r>
            <a:r>
              <a:rPr lang="ar-SA" sz="2800" b="1" dirty="0" smtClean="0">
                <a:latin typeface="Calibri"/>
                <a:ea typeface="Times New Roman"/>
                <a:cs typeface="Arial"/>
              </a:rPr>
              <a:t>.</a:t>
            </a:r>
            <a:endParaRPr lang="ar-SA" b="1" dirty="0" smtClean="0">
              <a:latin typeface="Calibri"/>
              <a:ea typeface="Times New Roman"/>
              <a:cs typeface="Arial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latin typeface="Calibri"/>
                <a:ea typeface="Times New Roman"/>
                <a:cs typeface="Arial"/>
              </a:rPr>
              <a:t>9-  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المعونة والمساعدةَ .</a:t>
            </a:r>
            <a:endParaRPr lang="en-US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55776" y="2088513"/>
            <a:ext cx="62669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4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ما الفرق بين هذين المثالين من حيث المعنى ؟</a:t>
            </a:r>
            <a:endParaRPr lang="en-US" sz="16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4597" y="2708920"/>
            <a:ext cx="56881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ما الطريقة المستخدمة هنا ؟ وهل اختلفت عن المجموعتين ( أ ، ب ) ؟</a:t>
            </a:r>
            <a:endParaRPr lang="en-US" sz="12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27139" y="3212976"/>
            <a:ext cx="25955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400" b="1" dirty="0">
                <a:solidFill>
                  <a:srgbClr val="4F81BD"/>
                </a:solidFill>
                <a:latin typeface="Calibri"/>
                <a:ea typeface="Times New Roman"/>
                <a:cs typeface="Arial"/>
              </a:rPr>
              <a:t>ما حكم تقدير الفعل هنا ؟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32881" y="3861048"/>
            <a:ext cx="7068721" cy="5866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4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 المثال الثامن </a:t>
            </a:r>
            <a:r>
              <a:rPr lang="ar-SA" sz="2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يستخدم للتحذير </a:t>
            </a:r>
            <a:r>
              <a:rPr lang="ar-SA" sz="24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، والتاسع </a:t>
            </a:r>
            <a:r>
              <a:rPr lang="ar-SA" sz="2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يستخدم للإغراء </a:t>
            </a:r>
            <a:r>
              <a:rPr lang="ar-SA" sz="24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.</a:t>
            </a:r>
            <a:endParaRPr lang="en-US" sz="16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41082" y="4653136"/>
            <a:ext cx="7852321" cy="61972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200000"/>
              </a:lnSpc>
              <a:spcAft>
                <a:spcPts val="1000"/>
              </a:spcAft>
            </a:pPr>
            <a:r>
              <a:rPr lang="ar-SA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وقد جاء هنا باستخدام طريقة عطف الكلمة الثانية على </a:t>
            </a:r>
            <a:r>
              <a:rPr lang="ar-SA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الأولى </a:t>
            </a:r>
            <a:r>
              <a:rPr lang="ar-SA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بحرف العطف الواو .</a:t>
            </a:r>
            <a:endParaRPr lang="en-US" sz="1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77412" y="5460350"/>
            <a:ext cx="706872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200000"/>
              </a:lnSpc>
              <a:spcAft>
                <a:spcPts val="1000"/>
              </a:spcAft>
            </a:pPr>
            <a:r>
              <a:rPr lang="ar-SA" sz="2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وقد حذف الفعل هنا وجوباً ،  والتقدير :</a:t>
            </a:r>
            <a:r>
              <a:rPr lang="ar-SA" sz="2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 احذر  </a:t>
            </a:r>
            <a:r>
              <a:rPr lang="ar-SA" sz="2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ـ  </a:t>
            </a:r>
            <a:r>
              <a:rPr lang="ar-SA" sz="2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الزم </a:t>
            </a:r>
            <a:r>
              <a:rPr lang="ar-SA" sz="2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.</a:t>
            </a:r>
            <a:endParaRPr lang="en-US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758501" y="1453548"/>
            <a:ext cx="40243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4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شارك مجموعتك وأجب عما يلي :- </a:t>
            </a:r>
            <a:endParaRPr lang="en-US" sz="16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953642" y="562987"/>
            <a:ext cx="750526" cy="4897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(  د )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288732"/>
            <a:ext cx="7596336" cy="1211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/>
                <a:ea typeface="Times New Roman"/>
                <a:cs typeface="Arial"/>
              </a:rPr>
              <a:t>10- </a:t>
            </a:r>
            <a:r>
              <a:rPr lang="ar-SA" sz="28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الصدقَ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 يا رجال  .   أو  الزموا الصدقَ يا رجالُ </a:t>
            </a:r>
            <a:r>
              <a:rPr lang="ar-SA" sz="2800" b="1" dirty="0" smtClean="0">
                <a:latin typeface="Calibri"/>
                <a:ea typeface="Times New Roman"/>
                <a:cs typeface="Arial"/>
              </a:rPr>
              <a:t>.</a:t>
            </a:r>
            <a:endParaRPr lang="ar-SA" b="1" dirty="0" smtClean="0">
              <a:latin typeface="Calibri"/>
              <a:ea typeface="Times New Roman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latin typeface="Calibri"/>
                <a:ea typeface="Times New Roman"/>
                <a:cs typeface="Arial"/>
              </a:rPr>
              <a:t>11- </a:t>
            </a:r>
            <a:r>
              <a:rPr lang="ar-SA" sz="28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الخيانةَ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 يا قوم . </a:t>
            </a:r>
            <a:r>
              <a:rPr lang="ar-SA" sz="2800" b="1" dirty="0" smtClean="0">
                <a:latin typeface="Calibri"/>
                <a:ea typeface="Times New Roman"/>
                <a:cs typeface="Arial"/>
              </a:rPr>
              <a:t>    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أو  احذروا الخيانة يا قوم  .</a:t>
            </a:r>
            <a:endParaRPr lang="en-US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7246" y="1700808"/>
            <a:ext cx="544411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4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لم نصبت الكلمات التي تحتها خط في الأمثلة السابقة ؟</a:t>
            </a:r>
            <a:endParaRPr lang="en-US" sz="16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51830" y="2276872"/>
            <a:ext cx="41376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4F81BD"/>
                </a:solidFill>
                <a:latin typeface="Calibri"/>
                <a:ea typeface="Times New Roman"/>
                <a:cs typeface="Arial"/>
              </a:rPr>
              <a:t>ما  طريقة  التحذير والإغراء هنا ؟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3971909" y="2924944"/>
            <a:ext cx="452399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Aft>
                <a:spcPts val="1000"/>
              </a:spcAft>
              <a:buFont typeface="Arial"/>
              <a:buChar char="-"/>
            </a:pPr>
            <a:r>
              <a:rPr lang="ar-SA" sz="20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هل يمكن إظهار الفعل المحذوف ؟ وما حكم ذلك ؟</a:t>
            </a:r>
            <a:endParaRPr lang="en-US" sz="14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3434377"/>
            <a:ext cx="8338008" cy="560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b="1" dirty="0">
                <a:latin typeface="Calibri"/>
                <a:ea typeface="Times New Roman"/>
                <a:cs typeface="Arial"/>
              </a:rPr>
              <a:t> التحذير والإغراء هنا  بدون تكرار للكلمة أو العطف عليها ، ولذلك يجوز  حذف الفعل أو ذكره  ، </a:t>
            </a:r>
            <a:r>
              <a:rPr lang="ar-SA" b="1" u="sng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فتقول :</a:t>
            </a:r>
            <a:endParaRPr lang="en-US" sz="12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59835" y="4077072"/>
            <a:ext cx="41360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>
              <a:lnSpc>
                <a:spcPct val="200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الصدقَ يا رجــال     ـ    </a:t>
            </a:r>
            <a:r>
              <a:rPr lang="ar-SA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الزمــوا الصدق  </a:t>
            </a:r>
            <a:r>
              <a:rPr lang="ar-SA" sz="20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.</a:t>
            </a:r>
            <a:endParaRPr lang="en-US" sz="14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536" y="4138627"/>
            <a:ext cx="3816424" cy="619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200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الخيانةَ يا قوم    </a:t>
            </a:r>
            <a:r>
              <a:rPr lang="ar-SA" sz="2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000" b="1" dirty="0">
                <a:latin typeface="Calibri"/>
                <a:ea typeface="Times New Roman"/>
                <a:cs typeface="Arial"/>
              </a:rPr>
              <a:t>ـ    احذروا  الخيانة .</a:t>
            </a:r>
            <a:endParaRPr lang="en-US" sz="14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95128" y="4936849"/>
            <a:ext cx="6552728" cy="10823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ar-SA" sz="2800" b="1" dirty="0">
                <a:latin typeface="Calibri"/>
                <a:ea typeface="Times New Roman"/>
                <a:cs typeface="Arial"/>
              </a:rPr>
              <a:t>وتكون هذه الكلمات مفعولاً به لفعلٍ محذوف جوازاً </a:t>
            </a:r>
            <a:endParaRPr lang="ar-SA" sz="2800" b="1" dirty="0" smtClean="0">
              <a:latin typeface="Calibri"/>
              <a:ea typeface="Times New Roman"/>
              <a:cs typeface="Arial"/>
            </a:endParaRPr>
          </a:p>
          <a:p>
            <a:pPr marL="457200">
              <a:spcAft>
                <a:spcPts val="1000"/>
              </a:spcAft>
            </a:pPr>
            <a:r>
              <a:rPr lang="ar-SA" sz="2800" b="1" dirty="0" smtClean="0">
                <a:latin typeface="Calibri"/>
                <a:ea typeface="Times New Roman"/>
                <a:cs typeface="Arial"/>
              </a:rPr>
              <a:t>         تقديره : (  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الزم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  ـ  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احذر</a:t>
            </a:r>
            <a:r>
              <a:rPr lang="ar-SA" sz="2800" b="1" dirty="0">
                <a:latin typeface="Calibri"/>
                <a:ea typeface="Times New Roman"/>
                <a:cs typeface="Arial"/>
              </a:rPr>
              <a:t>  ) .</a:t>
            </a:r>
            <a:endParaRPr lang="en-US" b="1" dirty="0">
              <a:effectLst/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grpId="1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55776" y="116632"/>
            <a:ext cx="4408579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مما سبق  نستنتج القاعدة كما يلي :-</a:t>
            </a:r>
            <a:endParaRPr lang="en-US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644008" y="1268760"/>
            <a:ext cx="3960440" cy="3312368"/>
          </a:xfrm>
          <a:prstGeom prst="cloud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2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التحذير : هو تنبيه المخاطب إلى أمر مذموم ليجتنبه  .</a:t>
            </a:r>
            <a:endParaRPr lang="en-US" sz="2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67544" y="1124744"/>
            <a:ext cx="3888432" cy="3816424"/>
          </a:xfrm>
          <a:prstGeom prst="cloud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200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2- الإغْراء </a:t>
            </a:r>
            <a:r>
              <a:rPr lang="ar-SA" sz="2800" b="1" dirty="0"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: هو حث المخاطب إلى أمر محمود ليفعله .</a:t>
            </a:r>
            <a:endParaRPr lang="en-US" b="1" dirty="0">
              <a:solidFill>
                <a:srgbClr val="FF993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1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23928" y="237961"/>
            <a:ext cx="16561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u="sng" dirty="0">
                <a:latin typeface="Calibri"/>
                <a:ea typeface="Times New Roman"/>
                <a:cs typeface="Arial"/>
              </a:rPr>
              <a:t>التطبيق</a:t>
            </a:r>
            <a:endParaRPr lang="ar-SA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4825606" y="908720"/>
            <a:ext cx="3809056" cy="5778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ما حكم </a:t>
            </a:r>
            <a:r>
              <a:rPr lang="ar-SA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حذف</a:t>
            </a:r>
            <a:r>
              <a:rPr lang="ar-SA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الفعل  في الأمثلة التالية :</a:t>
            </a:r>
            <a:endParaRPr lang="en-US" sz="1400" b="1" dirty="0">
              <a:solidFill>
                <a:schemeClr val="tx1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63766" y="1700808"/>
            <a:ext cx="2451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latin typeface="Calibri"/>
                <a:ea typeface="Times New Roman"/>
                <a:cs typeface="Arial"/>
              </a:rPr>
              <a:t>الصدقَ الصدقَ </a:t>
            </a:r>
            <a:endParaRPr lang="ar-SA" sz="3600" b="1" dirty="0"/>
          </a:p>
        </p:txBody>
      </p:sp>
      <p:sp>
        <p:nvSpPr>
          <p:cNvPr id="5" name="مستطيل 4"/>
          <p:cNvSpPr/>
          <p:nvPr/>
        </p:nvSpPr>
        <p:spPr>
          <a:xfrm>
            <a:off x="4181867" y="2669111"/>
            <a:ext cx="300755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4000" b="1" dirty="0">
                <a:solidFill>
                  <a:srgbClr val="00B050"/>
                </a:solidFill>
                <a:latin typeface="Calibri"/>
                <a:ea typeface="Times New Roman"/>
                <a:cs typeface="Arial"/>
              </a:rPr>
              <a:t>الصدقَ والأمانة .</a:t>
            </a:r>
            <a:endParaRPr lang="en-US" sz="2800" b="1" dirty="0">
              <a:solidFill>
                <a:srgbClr val="00B05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34682" y="3573016"/>
            <a:ext cx="11176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latin typeface="Calibri"/>
                <a:ea typeface="Times New Roman"/>
                <a:cs typeface="Arial"/>
              </a:rPr>
              <a:t>الكذبَ</a:t>
            </a:r>
            <a:r>
              <a:rPr lang="ar-SA" sz="2800" dirty="0">
                <a:latin typeface="Calibri"/>
                <a:ea typeface="Times New Roman"/>
                <a:cs typeface="Arial"/>
              </a:rPr>
              <a:t> 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587846" y="5311601"/>
            <a:ext cx="2156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3200" b="1" dirty="0" smtClean="0">
                <a:solidFill>
                  <a:srgbClr val="0066FF"/>
                </a:solidFill>
                <a:latin typeface="Calibri"/>
                <a:ea typeface="Times New Roman"/>
                <a:cs typeface="Arial"/>
              </a:rPr>
              <a:t> إيَّـاك والغيبة </a:t>
            </a:r>
            <a:r>
              <a:rPr lang="ar-SA" sz="3200" b="1" dirty="0">
                <a:solidFill>
                  <a:srgbClr val="0066FF"/>
                </a:solidFill>
                <a:latin typeface="Calibri"/>
                <a:ea typeface="Times New Roman"/>
                <a:cs typeface="Arial"/>
              </a:rPr>
              <a:t>.</a:t>
            </a:r>
            <a:endParaRPr lang="en-US" sz="2000" b="1" dirty="0">
              <a:solidFill>
                <a:srgbClr val="0066FF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05682" y="4437112"/>
            <a:ext cx="18565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32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إيَّـاك الغيبة .</a:t>
            </a:r>
            <a:endParaRPr lang="en-US" sz="20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" y="165554"/>
            <a:ext cx="2327970" cy="1535253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37934" y="1700808"/>
            <a:ext cx="1656184" cy="52322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u="sng" dirty="0" smtClean="0">
                <a:solidFill>
                  <a:schemeClr val="tx1"/>
                </a:solidFill>
              </a:rPr>
              <a:t>خمس دقائق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38512"/>
              </p:ext>
            </p:extLst>
          </p:nvPr>
        </p:nvGraphicFramePr>
        <p:xfrm>
          <a:off x="251520" y="908720"/>
          <a:ext cx="8640961" cy="5377408"/>
        </p:xfrm>
        <a:graphic>
          <a:graphicData uri="http://schemas.openxmlformats.org/drawingml/2006/table">
            <a:tbl>
              <a:tblPr rtl="1" firstRow="1" firstCol="1" bandRow="1"/>
              <a:tblGrid>
                <a:gridCol w="2159539"/>
                <a:gridCol w="2160474"/>
                <a:gridCol w="2160474"/>
                <a:gridCol w="2160474"/>
              </a:tblGrid>
              <a:tr h="1872208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المثال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نوع الأسلوب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حالته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حكم حذف الفعل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الصدق الصدق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إغراء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تكرار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واجب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الصدق والأمانة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إغراء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عطف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واجب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الكذب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تحذير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إفراد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جائز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إياك الغيبة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تحذير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لفظ ( إيا)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واجب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إياك والغيبة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تحذير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لفظ ( إيا)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واجب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4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0" y="59557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5" name="سهم مسنن إلى اليمين 5">
            <a:hlinkClick r:id="" action="ppaction://hlinkshowjump?jump=previousslide"/>
            <a:hlinkHover r:id="" action="ppaction://noaction" highlightClick="1">
              <a:snd r:embed="rId6" name="previos.wav"/>
            </a:hlinkHover>
          </p:cNvPr>
          <p:cNvSpPr/>
          <p:nvPr/>
        </p:nvSpPr>
        <p:spPr bwMode="auto">
          <a:xfrm>
            <a:off x="6010269" y="6215063"/>
            <a:ext cx="2500319" cy="579437"/>
          </a:xfrm>
          <a:prstGeom prst="notchedRightArrow">
            <a:avLst>
              <a:gd name="adj1" fmla="val 83331"/>
              <a:gd name="adj2" fmla="val 9999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000" b="1" dirty="0"/>
          </a:p>
        </p:txBody>
      </p:sp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853">
            <a:off x="1335030" y="295102"/>
            <a:ext cx="1935581" cy="19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020" flipH="1">
            <a:off x="5892576" y="319098"/>
            <a:ext cx="2104861" cy="19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23" y="1196752"/>
            <a:ext cx="228485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6794" y="1212391"/>
            <a:ext cx="2109113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صورة 7" descr="lin48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173" y="5624979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" y="1349152"/>
            <a:ext cx="228485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1500166" y="4071942"/>
            <a:ext cx="2500330" cy="110799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perspectiveHeroicExtremeLeftFacing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 الإغراء</a:t>
            </a:r>
            <a:endParaRPr lang="ar-SA" sz="6600" dirty="0"/>
          </a:p>
        </p:txBody>
      </p:sp>
      <p:sp>
        <p:nvSpPr>
          <p:cNvPr id="19" name="مستطيل 18"/>
          <p:cNvSpPr/>
          <p:nvPr/>
        </p:nvSpPr>
        <p:spPr>
          <a:xfrm>
            <a:off x="4214810" y="2571744"/>
            <a:ext cx="78581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ysDot"/>
          </a:ln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anchor="ctr">
            <a:spAutoFit/>
          </a:bodyPr>
          <a:lstStyle/>
          <a:p>
            <a:r>
              <a:rPr lang="ar-SA" sz="9600" dirty="0" smtClean="0">
                <a:solidFill>
                  <a:srgbClr val="008000"/>
                </a:solidFill>
              </a:rPr>
              <a:t>و</a:t>
            </a:r>
            <a:endParaRPr lang="ar-SA" sz="8800" dirty="0">
              <a:solidFill>
                <a:srgbClr val="00800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857752" y="2214554"/>
            <a:ext cx="2500330" cy="1357322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scene3d>
            <a:camera prst="perspectiveHeroicExtremeLeftFacing"/>
            <a:lightRig rig="glow" dir="t"/>
          </a:scene3d>
          <a:sp3d prstMaterial="powder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solidFill>
                  <a:srgbClr val="CC00FF"/>
                </a:solidFill>
              </a:rPr>
              <a:t>التحذير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صورة 17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 flipV="1">
            <a:off x="5642056" y="3288568"/>
            <a:ext cx="5715000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8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229172" y="3250092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7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96" y="5816440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20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28" y="206056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1351" y="5608336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2190" y="5443060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8675" y="-388211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352" y="4851892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166" y="3282628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49101" y="-281191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07648" y="34332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58050" y="1838066"/>
            <a:ext cx="24010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04542" y="3595836"/>
            <a:ext cx="23645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97470" y="5030116"/>
            <a:ext cx="3246530" cy="16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105382" y="5443059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1602946" y="5204180"/>
            <a:ext cx="572721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أذكر بعض  أساليب الإغراء  والتحذير </a:t>
            </a:r>
            <a:r>
              <a:rPr lang="ar-SA" b="1" dirty="0">
                <a:solidFill>
                  <a:srgbClr val="FF0000"/>
                </a:solidFill>
              </a:rPr>
              <a:t>التي نستخدمها في حياتنا </a:t>
            </a:r>
            <a:r>
              <a:rPr lang="ar-SA" b="1" dirty="0" smtClean="0">
                <a:solidFill>
                  <a:srgbClr val="FF0000"/>
                </a:solidFill>
              </a:rPr>
              <a:t>؟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764938" y="1653400"/>
            <a:ext cx="52435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متى يلجأ الإنسان إلى استخدام أسلوب التحذير ؟ أو أسلوب الإغراء 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029945" y="-214504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782190" y="815656"/>
            <a:ext cx="164221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التمهيد</a:t>
            </a:r>
            <a:r>
              <a:rPr lang="ar-SA" sz="32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:</a:t>
            </a:r>
            <a:endParaRPr lang="ar-EG" sz="3200" b="1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9" y="820555"/>
            <a:ext cx="1656184" cy="1453330"/>
          </a:xfrm>
          <a:prstGeom prst="rect">
            <a:avLst/>
          </a:prstGeom>
        </p:spPr>
      </p:pic>
      <p:pic>
        <p:nvPicPr>
          <p:cNvPr id="21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-281190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17865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مستطيل 30"/>
          <p:cNvSpPr/>
          <p:nvPr/>
        </p:nvSpPr>
        <p:spPr>
          <a:xfrm>
            <a:off x="991249" y="2268926"/>
            <a:ext cx="16561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rgbClr val="FFFF00"/>
                </a:solidFill>
              </a:rPr>
              <a:t>خمس دقائق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64938" y="2074309"/>
            <a:ext cx="531427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/>
              <a:t>يلجأ الإنسان إلى أسلوب التحذير عندما يريد أن ينبه المخاطب على أمر خطير قد يعرضه للوقوع في الهلاك .</a:t>
            </a:r>
            <a:endParaRPr lang="en-US" sz="2000" dirty="0"/>
          </a:p>
          <a:p>
            <a:r>
              <a:rPr lang="ar-SA" sz="2000" b="1" dirty="0"/>
              <a:t>وعلى العكس يلجأ الإنسان لاستخدام أسلوب الإغراء عندما يرى شيئا محمودا فيحث المخاطب على فعله ليستفيد منه .</a:t>
            </a:r>
            <a:endParaRPr lang="en-US" sz="2000" dirty="0"/>
          </a:p>
        </p:txBody>
      </p:sp>
      <p:sp>
        <p:nvSpPr>
          <p:cNvPr id="5" name="مستطيل 4"/>
          <p:cNvSpPr/>
          <p:nvPr/>
        </p:nvSpPr>
        <p:spPr>
          <a:xfrm>
            <a:off x="1531464" y="3554892"/>
            <a:ext cx="635290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00FF"/>
                </a:solidFill>
              </a:rPr>
              <a:t>ومن هنا يمكن القول بأن اللغة العربية لم تترك بابا من أبواب التعبير إلا وجاءت به ، وصدق الحق تبارك وتعالى عندما قال </a:t>
            </a:r>
            <a:r>
              <a:rPr lang="ar-SA" sz="2000" b="1" dirty="0"/>
              <a:t>( </a:t>
            </a:r>
            <a:r>
              <a:rPr lang="ar-SA" sz="2000" b="1" dirty="0">
                <a:solidFill>
                  <a:srgbClr val="FF0000"/>
                </a:solidFill>
              </a:rPr>
              <a:t>بلسان عربي مبين </a:t>
            </a:r>
            <a:r>
              <a:rPr lang="ar-SA" sz="2000" b="1" dirty="0"/>
              <a:t>) </a:t>
            </a:r>
            <a:r>
              <a:rPr lang="ar-SA" sz="2000" b="1" dirty="0">
                <a:solidFill>
                  <a:srgbClr val="0000FF"/>
                </a:solidFill>
              </a:rPr>
              <a:t>صدق الله العظيم 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45850" y="4660784"/>
            <a:ext cx="215796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وبناء على ما تقدم: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grpId="1" nodeType="click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  <p:bldP spid="31" grpId="0" animBg="1"/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130513" y="0"/>
            <a:ext cx="3357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من ذلك :-</a:t>
            </a:r>
            <a:endParaRPr kumimoji="0" lang="ar-S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71250" y="1643050"/>
            <a:ext cx="237271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00FF00"/>
                </a:solidFill>
              </a:rPr>
              <a:t>  اجتهد</a:t>
            </a:r>
            <a:r>
              <a:rPr lang="ar-SA" sz="4800" b="1" dirty="0" smtClean="0"/>
              <a:t> </a:t>
            </a:r>
            <a:endParaRPr lang="ar-SA" sz="4800" b="1" dirty="0"/>
          </a:p>
        </p:txBody>
      </p:sp>
      <p:sp>
        <p:nvSpPr>
          <p:cNvPr id="12" name="مستطيل 11"/>
          <p:cNvSpPr/>
          <p:nvPr/>
        </p:nvSpPr>
        <p:spPr>
          <a:xfrm>
            <a:off x="3071802" y="2643182"/>
            <a:ext cx="3153427" cy="923330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00B0F0"/>
                </a:solidFill>
              </a:rPr>
              <a:t>ذاكر دروسك </a:t>
            </a:r>
            <a:endParaRPr lang="ar-SA" sz="5400" b="1" dirty="0">
              <a:solidFill>
                <a:srgbClr val="00B0F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8596" y="4357694"/>
            <a:ext cx="4572032" cy="769441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 التزم بالأخلاق الحسنة </a:t>
            </a:r>
            <a:endParaRPr lang="ar-S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9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1" nodeType="clickEffect">
                                  <p:stCondLst>
                                    <p:cond delay="6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  <p:bldP spid="11" grpId="0" animBg="1"/>
      <p:bldP spid="12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7" name="صورة 17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 flipV="1">
            <a:off x="6154716" y="3266109"/>
            <a:ext cx="4573373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8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716512" y="3227633"/>
            <a:ext cx="45733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7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498" y="5353121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20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30" y="740555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6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807" y="3503827"/>
            <a:ext cx="1959218" cy="1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20167" y="2996034"/>
            <a:ext cx="2032344" cy="1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286380" y="14285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وذلك في الإغراء</a:t>
            </a:r>
            <a:endParaRPr kumimoji="0" lang="ar-SA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500958" y="1428736"/>
            <a:ext cx="492443" cy="646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ar-SA" sz="3600" b="1" u="sng" dirty="0" smtClean="0"/>
              <a:t>أو</a:t>
            </a:r>
            <a:endParaRPr lang="ar-SA" sz="3600" b="1" dirty="0"/>
          </a:p>
        </p:txBody>
      </p:sp>
      <p:sp>
        <p:nvSpPr>
          <p:cNvPr id="24" name="مستطيل 23"/>
          <p:cNvSpPr/>
          <p:nvPr/>
        </p:nvSpPr>
        <p:spPr>
          <a:xfrm>
            <a:off x="4429124" y="1643050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u="sng" dirty="0" smtClean="0">
                <a:solidFill>
                  <a:srgbClr val="FF00FF"/>
                </a:solidFill>
              </a:rPr>
              <a:t>قول الأب لولده :</a:t>
            </a:r>
            <a:r>
              <a:rPr lang="ar-SA" sz="4000" dirty="0" smtClean="0">
                <a:solidFill>
                  <a:srgbClr val="FF00FF"/>
                </a:solidFill>
              </a:rPr>
              <a:t> </a:t>
            </a:r>
            <a:endParaRPr lang="ar-SA" sz="4000" dirty="0">
              <a:solidFill>
                <a:srgbClr val="FF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71472" y="1643050"/>
            <a:ext cx="4139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إذا نجحت فلك جائزة .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071934" y="2285992"/>
            <a:ext cx="1357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 smtClean="0">
                <a:solidFill>
                  <a:srgbClr val="0066FF"/>
                </a:solidFill>
              </a:rPr>
              <a:t>وأيضاً</a:t>
            </a:r>
            <a:r>
              <a:rPr lang="ar-SA" sz="2800" b="1" u="sng" dirty="0" smtClean="0">
                <a:solidFill>
                  <a:srgbClr val="0066FF"/>
                </a:solidFill>
              </a:rPr>
              <a:t> :-</a:t>
            </a:r>
            <a:r>
              <a:rPr lang="ar-SA" sz="2800" b="1" dirty="0" smtClean="0">
                <a:solidFill>
                  <a:srgbClr val="0066FF"/>
                </a:solidFill>
              </a:rPr>
              <a:t> 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929190" y="2857496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00FF00"/>
                </a:solidFill>
              </a:rPr>
              <a:t>لا تهمل دروسك </a:t>
            </a:r>
            <a:endParaRPr lang="ar-SA" sz="3600" b="1" dirty="0">
              <a:solidFill>
                <a:srgbClr val="00FF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571604" y="2857496"/>
            <a:ext cx="296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9933"/>
                </a:solidFill>
              </a:rPr>
              <a:t>إذا أهملت ستعاقب </a:t>
            </a:r>
            <a:endParaRPr lang="ar-SA" sz="3600" b="1" dirty="0">
              <a:solidFill>
                <a:srgbClr val="FF9933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857619" y="3327021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006600"/>
                </a:solidFill>
              </a:rPr>
              <a:t>من يتكلم سيعاقب </a:t>
            </a:r>
            <a:endParaRPr lang="ar-SA" sz="3600" b="1" dirty="0">
              <a:solidFill>
                <a:srgbClr val="006600"/>
              </a:solidFill>
            </a:endParaRPr>
          </a:p>
        </p:txBody>
      </p:sp>
      <p:sp>
        <p:nvSpPr>
          <p:cNvPr id="34" name="سهم إلى اليسار والأعلى 33"/>
          <p:cNvSpPr/>
          <p:nvPr/>
        </p:nvSpPr>
        <p:spPr>
          <a:xfrm>
            <a:off x="4384954" y="3742282"/>
            <a:ext cx="1143008" cy="10001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2071670" y="3990866"/>
            <a:ext cx="2291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9900FF"/>
                </a:solidFill>
              </a:rPr>
              <a:t>في </a:t>
            </a:r>
            <a:r>
              <a:rPr lang="ar-SA" sz="4400" b="1" dirty="0" smtClean="0">
                <a:solidFill>
                  <a:srgbClr val="00B0F0"/>
                </a:solidFill>
              </a:rPr>
              <a:t>التحذير</a:t>
            </a:r>
            <a:r>
              <a:rPr lang="ar-SA" sz="4400" b="1" dirty="0" smtClean="0">
                <a:solidFill>
                  <a:srgbClr val="9900FF"/>
                </a:solidFill>
              </a:rPr>
              <a:t> </a:t>
            </a:r>
            <a:endParaRPr lang="ar-SA" sz="4400" b="1" dirty="0">
              <a:solidFill>
                <a:srgbClr val="9900FF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2928" y="4873016"/>
            <a:ext cx="705032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dirty="0" smtClean="0"/>
              <a:t>وهذا ما يسمى إغراء وتحذير سماعي ( مطلق ) غير مقيد بقاعدة ، وهذا النوع الأول 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1206352" y="5277173"/>
            <a:ext cx="68024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وحتى نتعرف على النوع الثاني ، هيا بنا نبحر في الأمثلة التالية :-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6" presetClass="entr" presetSubtype="0" fill="hold" grpId="0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/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02974" y="184097"/>
            <a:ext cx="1533122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العرض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367106" y="908720"/>
            <a:ext cx="1103187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rgbClr val="FF0000"/>
                </a:solidFill>
              </a:rPr>
              <a:t>الأمثلة :-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04"/>
            <a:ext cx="1905000" cy="162383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-17156" y="1720635"/>
            <a:ext cx="19049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(35) </a:t>
            </a:r>
            <a:r>
              <a:rPr lang="ar-SA" sz="2400" b="1" dirty="0" smtClean="0">
                <a:solidFill>
                  <a:srgbClr val="0070C0"/>
                </a:solidFill>
              </a:rPr>
              <a:t>دقيقة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87824" y="1381712"/>
            <a:ext cx="45720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إياك</a:t>
            </a:r>
            <a:r>
              <a:rPr lang="ar-SA" sz="2400" b="1" dirty="0">
                <a:latin typeface="Calibri"/>
                <a:ea typeface="Times New Roman"/>
                <a:cs typeface="Arial"/>
              </a:rPr>
              <a:t>  الغيبة .</a:t>
            </a:r>
            <a:endParaRPr lang="en-US" sz="1600" b="1" dirty="0"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إياك</a:t>
            </a:r>
            <a:r>
              <a:rPr lang="ar-SA" sz="2400" b="1" dirty="0">
                <a:latin typeface="Calibri"/>
                <a:ea typeface="Times New Roman"/>
                <a:cs typeface="Arial"/>
              </a:rPr>
              <a:t> والكذب .</a:t>
            </a:r>
            <a:endParaRPr lang="en-US" sz="1600" b="1" dirty="0"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إياكما</a:t>
            </a:r>
            <a:r>
              <a:rPr lang="ar-SA" sz="2400" b="1" dirty="0">
                <a:latin typeface="Calibri"/>
                <a:ea typeface="Times New Roman"/>
                <a:cs typeface="Arial"/>
              </a:rPr>
              <a:t>  والإهمال .</a:t>
            </a:r>
            <a:endParaRPr lang="en-US" sz="1600" b="1" dirty="0"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إياكم</a:t>
            </a:r>
            <a:r>
              <a:rPr lang="ar-SA" sz="2400" b="1" dirty="0">
                <a:latin typeface="Calibri"/>
                <a:ea typeface="Times New Roman"/>
                <a:cs typeface="Arial"/>
              </a:rPr>
              <a:t>  من الرذيلة .</a:t>
            </a:r>
            <a:endParaRPr lang="en-US" sz="1600" b="1" dirty="0"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latin typeface="Arial"/>
                <a:ea typeface="Times New Roman"/>
                <a:cs typeface="Arial"/>
              </a:rPr>
              <a:t> </a:t>
            </a:r>
            <a:r>
              <a:rPr lang="ar-SA" sz="2400" b="1" u="sng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إياكُنَّ</a:t>
            </a:r>
            <a:r>
              <a:rPr lang="ar-SA" sz="2400" b="1" dirty="0">
                <a:latin typeface="Arial"/>
                <a:ea typeface="Times New Roman"/>
                <a:cs typeface="Arial"/>
              </a:rPr>
              <a:t> أن  تتهاوَنَّ  في أداء  الواجب .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828957" y="2182300"/>
            <a:ext cx="6431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dirty="0"/>
              <a:t>(  أ ) 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1757212" y="3762405"/>
            <a:ext cx="6371035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b="1" u="sng" dirty="0">
                <a:solidFill>
                  <a:srgbClr val="00B050"/>
                </a:solidFill>
                <a:latin typeface="Calibri"/>
                <a:ea typeface="Times New Roman"/>
                <a:cs typeface="Arial"/>
              </a:rPr>
              <a:t>اقرأ الأمثلة السابقة ولاحظ الكلمات التي تحتها خط ثم أجب :-</a:t>
            </a:r>
            <a:endParaRPr lang="en-US" sz="12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43881" y="4365104"/>
            <a:ext cx="3605474" cy="4235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sz="2000" b="1" dirty="0">
                <a:solidFill>
                  <a:srgbClr val="4F81BD"/>
                </a:solidFill>
                <a:latin typeface="Calibri"/>
                <a:ea typeface="Times New Roman"/>
                <a:cs typeface="Arial"/>
              </a:rPr>
              <a:t>ما الكلمة التي تكررت في كل الأمثلة ؟</a:t>
            </a:r>
            <a:endParaRPr lang="en-US" sz="14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635896" y="4941168"/>
            <a:ext cx="5076056" cy="383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هل الكلمات التي بعدها من الصفات المحمودة  أم المذمومة  ؟</a:t>
            </a:r>
            <a:endParaRPr lang="en-US" sz="12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71533" y="4941168"/>
            <a:ext cx="2632452" cy="42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sz="20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ماذا يسمى هذا الأسلوب ؟</a:t>
            </a:r>
            <a:endParaRPr lang="en-US" sz="14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635896" y="5561890"/>
            <a:ext cx="5150571" cy="3838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ما حركة الكلمات التي بعد ( إيّـا ) ؟ وما سبب هذا الضبط ؟</a:t>
            </a:r>
            <a:endParaRPr lang="en-US" sz="1200" b="1" dirty="0">
              <a:solidFill>
                <a:srgbClr val="C0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71380" y="5548360"/>
            <a:ext cx="3260828" cy="383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كيف تعرب ( إيَّــا )  في هذه الأمثلة ؟</a:t>
            </a:r>
            <a:endParaRPr lang="en-US" sz="1200" b="1" dirty="0">
              <a:solidFill>
                <a:srgbClr val="C0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905000" y="4365104"/>
            <a:ext cx="2533066" cy="4235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-"/>
            </a:pPr>
            <a:r>
              <a:rPr lang="ar-SA" sz="20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فيم تستخدم هذه الكلمة ؟</a:t>
            </a:r>
            <a:endParaRPr lang="en-US" sz="1400" b="1" dirty="0">
              <a:solidFill>
                <a:srgbClr val="C0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1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1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94752" y="188640"/>
            <a:ext cx="480624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 </a:t>
            </a:r>
            <a:r>
              <a:rPr lang="ar-SA" sz="2400" b="1" u="sng" dirty="0" smtClean="0">
                <a:solidFill>
                  <a:srgbClr val="C00000"/>
                </a:solidFill>
              </a:rPr>
              <a:t>منْ </a:t>
            </a:r>
            <a:r>
              <a:rPr lang="ar-SA" sz="2400" b="1" u="sng" dirty="0">
                <a:solidFill>
                  <a:srgbClr val="C00000"/>
                </a:solidFill>
              </a:rPr>
              <a:t>خلال المناقشة فيما سبق نستنتج أن :-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35332" y="2132856"/>
            <a:ext cx="4094607" cy="266429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كلمة ( إيـا ) قد جاءت متصلة بحروف الخطاب المختلفة .</a:t>
            </a:r>
            <a:endParaRPr lang="en-US" sz="1400" b="1" dirty="0">
              <a:solidFill>
                <a:srgbClr val="00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وهى تستعمل للتحذير . وهو تنبيه للمخاطب  إلى أمر مذموم ليجتنبه .</a:t>
            </a:r>
            <a:endParaRPr lang="en-US" sz="1400" b="1" dirty="0">
              <a:solidFill>
                <a:srgbClr val="00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17255" y="1412776"/>
            <a:ext cx="1594025" cy="37120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وتعرب ( إيَّـا ) في الأمثلة السابقة مفعولاً به لفعل محذوف وجوباً </a:t>
            </a:r>
            <a:r>
              <a:rPr lang="ar-SA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تقديره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0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( احذر ) .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452241" y="1628800"/>
            <a:ext cx="2592288" cy="3345248"/>
          </a:xfrm>
          <a:prstGeom prst="cloud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ويعرب ما بعد ( إيَّـا ) مفعولاً به أيضاً للفعل المحذوف .</a:t>
            </a:r>
            <a:endParaRPr lang="en-US" sz="1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118798"/>
            <a:ext cx="4182047" cy="489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وهناك حالات </a:t>
            </a:r>
            <a:r>
              <a:rPr lang="ar-SA" sz="2400" b="1" u="sng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مختلفة </a:t>
            </a:r>
            <a:r>
              <a:rPr lang="ar-SA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لـ ( إيَّـا ) منها :-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وجه ضاحك 2"/>
          <p:cNvSpPr/>
          <p:nvPr/>
        </p:nvSpPr>
        <p:spPr>
          <a:xfrm>
            <a:off x="4932040" y="1052736"/>
            <a:ext cx="3816424" cy="2520280"/>
          </a:xfrm>
          <a:prstGeom prst="smileyFac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1- أن </a:t>
            </a:r>
            <a:r>
              <a:rPr lang="ar-SA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يذكر المحذَّر منه مباشرة بعد ( إيَّـا ) بلا عطف عليها .  ← </a:t>
            </a:r>
            <a:endParaRPr lang="ar-SA" sz="24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المثال  </a:t>
            </a:r>
            <a:r>
              <a:rPr lang="ar-SA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(1)</a:t>
            </a:r>
            <a:endParaRPr lang="en-US" sz="1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4" name="مخطط انسيابي: بيانات 3"/>
          <p:cNvSpPr/>
          <p:nvPr/>
        </p:nvSpPr>
        <p:spPr>
          <a:xfrm>
            <a:off x="346788" y="1249633"/>
            <a:ext cx="4608512" cy="2304256"/>
          </a:xfrm>
          <a:prstGeom prst="flowChartInputOutpu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2- وقد </a:t>
            </a:r>
            <a:r>
              <a:rPr lang="ar-S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يعطف المحذَّر منه على ( إيَّـا )  .    ← كما في المثال </a:t>
            </a:r>
            <a:endParaRPr lang="ar-SA" sz="28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  (</a:t>
            </a:r>
            <a:r>
              <a:rPr lang="ar-S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2 ، 3)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5" name="علبة 4"/>
          <p:cNvSpPr/>
          <p:nvPr/>
        </p:nvSpPr>
        <p:spPr>
          <a:xfrm>
            <a:off x="5940152" y="3601728"/>
            <a:ext cx="2376264" cy="3024336"/>
          </a:xfrm>
          <a:prstGeom prst="can">
            <a:avLst>
              <a:gd name="adj" fmla="val 34214"/>
            </a:avLst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3- أن </a:t>
            </a:r>
            <a:r>
              <a:rPr lang="ar-SA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يُجَرَّ المحذر </a:t>
            </a:r>
            <a:r>
              <a:rPr lang="ar-SA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منه </a:t>
            </a:r>
            <a:r>
              <a:rPr lang="ar-SA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بـ  ( من ) ظاهرة .  ← كما في المثال (4)</a:t>
            </a:r>
            <a:endParaRPr lang="en-US" b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7" name="خماسي 6"/>
          <p:cNvSpPr/>
          <p:nvPr/>
        </p:nvSpPr>
        <p:spPr>
          <a:xfrm>
            <a:off x="755576" y="3979041"/>
            <a:ext cx="4824536" cy="1944216"/>
          </a:xfrm>
          <a:prstGeom prst="homePlat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4- أن </a:t>
            </a:r>
            <a:r>
              <a:rPr lang="ar-SA" sz="2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يجر بـ ( من ) المحذوفة قبل المصدر المؤول .   ← كما في </a:t>
            </a:r>
            <a:endParaRPr lang="ar-SA" sz="28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  المثال </a:t>
            </a:r>
            <a:r>
              <a:rPr lang="ar-SA" sz="2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(5)</a:t>
            </a:r>
            <a:endParaRPr lang="en-US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90778" y="442411"/>
            <a:ext cx="760144" cy="4897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( ب </a:t>
            </a:r>
            <a:r>
              <a:rPr lang="ar-SA" sz="24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)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7584" y="196976"/>
            <a:ext cx="6660232" cy="107003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6ـ  الحريقَ الحريقَ .</a:t>
            </a:r>
            <a:endParaRPr lang="en-US" sz="1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7ـ  </a:t>
            </a:r>
            <a:r>
              <a:rPr lang="ar-SA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النجدة النجدةَ .</a:t>
            </a:r>
            <a:endParaRPr lang="en-US" sz="1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36096" y="1312532"/>
            <a:ext cx="3324694" cy="4565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ما نوع الأسلوب في المثال السادس ؟</a:t>
            </a:r>
            <a:endParaRPr lang="en-US" sz="12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93786" y="1312532"/>
            <a:ext cx="4142481" cy="4565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ما الفرق بين هذا المثال وأمثلة المجموعة ( أ ) ؟</a:t>
            </a:r>
            <a:endParaRPr lang="en-US" sz="12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467544" y="1916832"/>
            <a:ext cx="8293246" cy="1659933"/>
          </a:xfrm>
          <a:prstGeom prst="flowChartPunchedTap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هذا الأسلوب للتحذير ، ولكن لم تستعمل فيه ( إيَّـا ) وإنما كررت كلمة ( الحريقَ ) ، ونصبت بفعل محذوف تقديره ( احذر )  أيْ إنَّه يجوز التحذير بتكرار المحذَّر منه دون استعمال ( إيَّـا ) .</a:t>
            </a:r>
            <a:endParaRPr lang="en-US" sz="1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92079" y="3376710"/>
            <a:ext cx="304442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في المثال السابع  :  </a:t>
            </a:r>
            <a:r>
              <a:rPr lang="ar-SA" sz="2000" b="1" u="sng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النجدةَ النجدةَ</a:t>
            </a:r>
            <a:r>
              <a:rPr lang="ar-SA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0" name="تمرير عمودي 9"/>
          <p:cNvSpPr/>
          <p:nvPr/>
        </p:nvSpPr>
        <p:spPr>
          <a:xfrm>
            <a:off x="5292080" y="3933056"/>
            <a:ext cx="3044423" cy="2808312"/>
          </a:xfrm>
          <a:prstGeom prst="vertic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نجد هذه الصفة من الصفات </a:t>
            </a:r>
            <a:r>
              <a:rPr lang="ar-SA" sz="2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المحمودة </a:t>
            </a:r>
            <a:r>
              <a:rPr lang="ar-SA" sz="2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، ولذلك يُسمَّى أسلوب الإغراء ، وهو : حث المخاطب على أمرٍ محمود ليفعله .</a:t>
            </a:r>
            <a:endParaRPr lang="ar-SA" sz="24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تمرير أفقي 10"/>
          <p:cNvSpPr/>
          <p:nvPr/>
        </p:nvSpPr>
        <p:spPr>
          <a:xfrm>
            <a:off x="323528" y="3824785"/>
            <a:ext cx="5106660" cy="2422075"/>
          </a:xfrm>
          <a:prstGeom prst="horizontalScroll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وقد استعمل هنا أسلوب التكرار ، وتسمى هذه الكلمات ( المُغْرَى به ) وتكون مفعولاً به لفعل محذوف وجوباً تقديره ( اِلْزم ) .</a:t>
            </a:r>
            <a:endParaRPr lang="en-US" sz="16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366</TotalTime>
  <Words>840</Words>
  <Application>Microsoft Office PowerPoint</Application>
  <PresentationFormat>عرض على الشاشة (3:4)‏</PresentationFormat>
  <Paragraphs>134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4</vt:lpstr>
      <vt:lpstr>1_سمة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mazaia</dc:creator>
  <cp:lastModifiedBy>محمد</cp:lastModifiedBy>
  <cp:revision>49</cp:revision>
  <dcterms:created xsi:type="dcterms:W3CDTF">2014-11-14T18:00:07Z</dcterms:created>
  <dcterms:modified xsi:type="dcterms:W3CDTF">2015-02-05T00:42:05Z</dcterms:modified>
</cp:coreProperties>
</file>