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0033"/>
    <a:srgbClr val="0033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EEEEE-9DE9-4EEE-95F6-C674F3BEDB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57ED-1452-4EAB-94C1-248CBE933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AF08F6D-457F-44A7-97FB-42CC2C3691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E7A2281-69A5-4E00-8BEA-66A59A27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6A3607-E5BA-4F3C-ABCB-106B6F2566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261AF-61F2-4B27-B1E7-36D0C0011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DD7B17-D937-4D04-8491-E1D61456D9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6D78658-B82B-416C-AEE3-F4F8841823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D8209-79A5-4CBA-BBD2-27FEDA67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B36A68-EA99-435C-BC4C-E4034DA8F8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E23A0C1-85BB-4226-8C0F-3F30F48813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554F73-0720-48EA-94CE-18EC1B6C7A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2" name="Picture 4" descr="ED31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47813" y="1700213"/>
            <a:ext cx="6075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6000" dirty="0" err="1">
                <a:solidFill>
                  <a:srgbClr val="CC0000"/>
                </a:solidFill>
                <a:cs typeface="Led Italic Font" pitchFamily="2" charset="-78"/>
              </a:rPr>
              <a:t>البرمجه</a:t>
            </a:r>
            <a:endParaRPr lang="ar-SA" sz="6000" dirty="0">
              <a:solidFill>
                <a:srgbClr val="CC0000"/>
              </a:solidFill>
              <a:cs typeface="Led Italic Font" pitchFamily="2" charset="-78"/>
            </a:endParaRPr>
          </a:p>
          <a:p>
            <a:pPr algn="ctr"/>
            <a:r>
              <a:rPr lang="ar-SA" sz="6000" dirty="0">
                <a:solidFill>
                  <a:srgbClr val="CC0000"/>
                </a:solidFill>
                <a:cs typeface="Led Italic Font" pitchFamily="2" charset="-78"/>
              </a:rPr>
              <a:t> </a:t>
            </a:r>
            <a:r>
              <a:rPr lang="ar-SA" sz="4800" dirty="0">
                <a:solidFill>
                  <a:schemeClr val="accent2"/>
                </a:solidFill>
                <a:cs typeface="Led Italic Font" pitchFamily="2" charset="-78"/>
              </a:rPr>
              <a:t>بلغة</a:t>
            </a:r>
            <a:r>
              <a:rPr lang="ar-SA" sz="4800" dirty="0">
                <a:cs typeface="Led Italic Font" pitchFamily="2" charset="-78"/>
              </a:rPr>
              <a:t> </a:t>
            </a:r>
            <a:r>
              <a:rPr lang="ar-SA" sz="4800" dirty="0" err="1" smtClean="0">
                <a:solidFill>
                  <a:schemeClr val="hlink"/>
                </a:solidFill>
                <a:cs typeface="Led Italic Font" pitchFamily="2" charset="-78"/>
              </a:rPr>
              <a:t>الفيجول</a:t>
            </a:r>
            <a:r>
              <a:rPr lang="ar-SA" sz="4800" smtClean="0">
                <a:solidFill>
                  <a:schemeClr val="hlink"/>
                </a:solidFill>
                <a:cs typeface="Led Italic Font" pitchFamily="2" charset="-78"/>
              </a:rPr>
              <a:t> </a:t>
            </a:r>
            <a:r>
              <a:rPr lang="ar-SA" sz="4800" smtClean="0">
                <a:solidFill>
                  <a:schemeClr val="folHlink"/>
                </a:solidFill>
                <a:cs typeface="Led Italic Font" pitchFamily="2" charset="-78"/>
              </a:rPr>
              <a:t>بيسك</a:t>
            </a:r>
            <a:endParaRPr lang="en-US" sz="4800" dirty="0">
              <a:solidFill>
                <a:schemeClr val="folHlink"/>
              </a:solidFill>
              <a:cs typeface="Led Italic Font" pitchFamily="2" charset="-78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15888"/>
            <a:ext cx="7200900" cy="1384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6" name="Picture 4" descr="111984419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8785225" cy="6742112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15888"/>
            <a:ext cx="7200900" cy="936625"/>
          </a:xfrm>
          <a:prstGeom prst="rect">
            <a:avLst/>
          </a:prstGeom>
          <a:noFill/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58888" y="1341438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sz="2400" b="1">
                <a:solidFill>
                  <a:srgbClr val="CC0000"/>
                </a:solidFill>
                <a:cs typeface="Led Italic Font" pitchFamily="2" charset="-78"/>
              </a:rPr>
              <a:t>مــــراحل كتابة البرنامج بلغة فيجوال بيسك</a:t>
            </a:r>
            <a:r>
              <a:rPr lang="ar-SA"/>
              <a:t> </a:t>
            </a:r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702050" y="3284538"/>
            <a:ext cx="4699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ar-SA" b="1">
              <a:latin typeface="Arabic Typesetting" pitchFamily="66" charset="-78"/>
              <a:cs typeface="Mudir MT" pitchFamily="2" charset="-78"/>
            </a:endParaRPr>
          </a:p>
          <a:p>
            <a:pPr algn="r"/>
            <a:endParaRPr lang="ar-SA"/>
          </a:p>
          <a:p>
            <a:pPr algn="r"/>
            <a:r>
              <a:rPr lang="ar-SA" sz="2400">
                <a:solidFill>
                  <a:schemeClr val="accent2"/>
                </a:solidFill>
                <a:cs typeface="Mudir MT" pitchFamily="2" charset="-78"/>
              </a:rPr>
              <a:t>وهي النافذه التي تظهر للمستخدم  ...</a:t>
            </a:r>
          </a:p>
          <a:p>
            <a:pPr algn="r"/>
            <a:endParaRPr lang="ar-SA" sz="2400">
              <a:solidFill>
                <a:schemeClr val="accent2"/>
              </a:solidFill>
              <a:cs typeface="Mudir MT" pitchFamily="2" charset="-78"/>
            </a:endParaRPr>
          </a:p>
          <a:p>
            <a:pPr algn="ctr"/>
            <a:r>
              <a:rPr lang="ar-SA" sz="2400">
                <a:solidFill>
                  <a:schemeClr val="accent2"/>
                </a:solidFill>
                <a:cs typeface="Mudir MT" pitchFamily="2" charset="-78"/>
              </a:rPr>
              <a:t>يتم من خلالها </a:t>
            </a:r>
          </a:p>
          <a:p>
            <a:pPr algn="r"/>
            <a:r>
              <a:rPr lang="ar-SA" sz="2400">
                <a:solidFill>
                  <a:schemeClr val="hlink"/>
                </a:solidFill>
                <a:cs typeface="Mudir MT" pitchFamily="2" charset="-78"/>
              </a:rPr>
              <a:t>تحديد عدد النوافذ التي يحتاجها البرنامج .</a:t>
            </a:r>
          </a:p>
          <a:p>
            <a:pPr algn="r"/>
            <a:r>
              <a:rPr lang="ar-SA" sz="2400">
                <a:solidFill>
                  <a:schemeClr val="hlink"/>
                </a:solidFill>
                <a:cs typeface="Mudir MT" pitchFamily="2" charset="-78"/>
              </a:rPr>
              <a:t>تحديد الادوات في كل نافذه .</a:t>
            </a:r>
            <a:endParaRPr lang="en-US" sz="2400">
              <a:solidFill>
                <a:schemeClr val="hlink"/>
              </a:solidFill>
              <a:cs typeface="Mudir MT" pitchFamily="2" charset="-78"/>
            </a:endParaRP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4500563" y="2349500"/>
            <a:ext cx="3600450" cy="792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000066"/>
                </a:solidFill>
                <a:cs typeface="Mudir MT" pitchFamily="2" charset="-78"/>
              </a:rPr>
              <a:t>1- تصميم الواجهات</a:t>
            </a:r>
            <a:r>
              <a:rPr lang="ar-SA"/>
              <a:t> </a:t>
            </a:r>
            <a:endParaRPr lang="en-US"/>
          </a:p>
        </p:txBody>
      </p:sp>
      <p:pic>
        <p:nvPicPr>
          <p:cNvPr id="3081" name="Picture 9" descr="صورة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916113"/>
            <a:ext cx="3455987" cy="388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100" name="Picture 4" descr="011983268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8713788" cy="6408737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15888"/>
            <a:ext cx="7200900" cy="936625"/>
          </a:xfrm>
          <a:prstGeom prst="rect">
            <a:avLst/>
          </a:prstGeom>
          <a:noFill/>
        </p:spPr>
      </p:pic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4572000" y="1773238"/>
            <a:ext cx="3529013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000066"/>
                </a:solidFill>
                <a:cs typeface="Mudir MT" pitchFamily="2" charset="-78"/>
              </a:rPr>
              <a:t>2- ضبط الخصائص</a:t>
            </a:r>
            <a:r>
              <a:rPr lang="ar-SA"/>
              <a:t> </a:t>
            </a:r>
            <a:endParaRPr lang="en-US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2276475"/>
            <a:ext cx="3038475" cy="2808288"/>
          </a:xfrm>
          <a:prstGeom prst="rect">
            <a:avLst/>
          </a:prstGeom>
          <a:noFill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3357563"/>
            <a:ext cx="3168650" cy="3240087"/>
          </a:xfrm>
          <a:prstGeom prst="rect">
            <a:avLst/>
          </a:prstGeom>
          <a:noFill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7088" y="1341438"/>
            <a:ext cx="2232025" cy="603250"/>
          </a:xfrm>
          <a:prstGeom prst="rect">
            <a:avLst/>
          </a:prstGeom>
          <a:noFill/>
          <a:ln w="47625" cap="rnd">
            <a:solidFill>
              <a:schemeClr val="tx1"/>
            </a:solidFill>
            <a:prstDash val="sysDot"/>
            <a:miter lim="800000"/>
            <a:headEnd/>
            <a:tailEnd/>
          </a:ln>
        </p:spPr>
      </p:pic>
      <p:sp>
        <p:nvSpPr>
          <p:cNvPr id="4106" name="Line 10"/>
          <p:cNvSpPr>
            <a:spLocks noChangeShapeType="1"/>
          </p:cNvSpPr>
          <p:nvPr/>
        </p:nvSpPr>
        <p:spPr bwMode="auto">
          <a:xfrm flipH="1" flipV="1">
            <a:off x="2339975" y="4365625"/>
            <a:ext cx="273685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003800" y="5084763"/>
            <a:ext cx="2089150" cy="215900"/>
          </a:xfrm>
          <a:prstGeom prst="rect">
            <a:avLst/>
          </a:prstGeom>
          <a:solidFill>
            <a:schemeClr val="accent1">
              <a:alpha val="999"/>
            </a:scheme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4" name="Picture 4" descr="211989567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15888"/>
            <a:ext cx="7200900" cy="792162"/>
          </a:xfrm>
          <a:prstGeom prst="rect">
            <a:avLst/>
          </a:prstGeom>
          <a:noFill/>
        </p:spPr>
      </p:pic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492500" y="1484313"/>
            <a:ext cx="4967288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>
                <a:solidFill>
                  <a:srgbClr val="000066"/>
                </a:solidFill>
                <a:cs typeface="Mudir MT" pitchFamily="2" charset="-78"/>
              </a:rPr>
              <a:t>3- كتابة التعليمات (او اوامر البرمجه )</a:t>
            </a:r>
            <a:endParaRPr lang="en-US" sz="2000">
              <a:solidFill>
                <a:srgbClr val="000066"/>
              </a:solidFill>
              <a:cs typeface="Mudir MT" pitchFamily="2" charset="-78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420938"/>
            <a:ext cx="9144000" cy="4437062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067175" y="3068638"/>
            <a:ext cx="4316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>
                <a:solidFill>
                  <a:srgbClr val="CC0000"/>
                </a:solidFill>
                <a:cs typeface="Mudir MT" pitchFamily="2" charset="-78"/>
              </a:rPr>
              <a:t>تعتبر لغة فيجوال بيسك من اللغات المسيره بالاحداث</a:t>
            </a:r>
            <a:endParaRPr lang="en-US">
              <a:solidFill>
                <a:srgbClr val="CC0000"/>
              </a:solidFill>
              <a:cs typeface="Mudir MT" pitchFamily="2" charset="-78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3419475" y="6021388"/>
            <a:ext cx="1152525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71550" y="5661025"/>
            <a:ext cx="25796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ar-SA">
                <a:solidFill>
                  <a:srgbClr val="CC0000"/>
                </a:solidFill>
              </a:rPr>
              <a:t>هنا يكون الاعلان</a:t>
            </a:r>
            <a:r>
              <a:rPr lang="ar-SA"/>
              <a:t> </a:t>
            </a:r>
            <a:endParaRPr lang="ar-SA">
              <a:solidFill>
                <a:srgbClr val="CC0000"/>
              </a:solidFill>
            </a:endParaRPr>
          </a:p>
          <a:p>
            <a:pPr algn="ctr"/>
            <a:r>
              <a:rPr lang="ar-SA">
                <a:solidFill>
                  <a:srgbClr val="CC0000"/>
                </a:solidFill>
              </a:rPr>
              <a:t>عن المتغيرات التي تحتاجها </a:t>
            </a:r>
          </a:p>
          <a:p>
            <a:pPr algn="ctr"/>
            <a:r>
              <a:rPr lang="ar-SA">
                <a:solidFill>
                  <a:srgbClr val="CC0000"/>
                </a:solidFill>
              </a:rPr>
              <a:t>وكتابة التعليمات واوامر البرمجه 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4716463" y="5734050"/>
            <a:ext cx="503237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3</a:t>
            </a:r>
            <a:endParaRPr 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2987675" y="4292600"/>
            <a:ext cx="503238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2</a:t>
            </a:r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2700338" y="4581525"/>
            <a:ext cx="360362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827088" y="2997200"/>
            <a:ext cx="503237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1</a:t>
            </a:r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539750" y="3213100"/>
            <a:ext cx="360363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250825" y="3068638"/>
            <a:ext cx="288925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222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8" name="Picture 4" descr="011989567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0"/>
            <a:ext cx="8964612" cy="6858000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331913" y="260350"/>
            <a:ext cx="6048375" cy="865188"/>
          </a:xfrm>
          <a:prstGeom prst="rect">
            <a:avLst/>
          </a:prstGeom>
          <a:solidFill>
            <a:schemeClr val="folHlink"/>
          </a:solidFill>
          <a:ln w="539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003300"/>
                </a:solidFill>
                <a:cs typeface="PT Bold Mirror" pitchFamily="2" charset="-78"/>
              </a:rPr>
              <a:t>طرق تعريف المتغيرات والثوابت بلغة فيجوال بيسك ”</a:t>
            </a:r>
            <a:endParaRPr lang="en-US" sz="2400">
              <a:solidFill>
                <a:srgbClr val="003300"/>
              </a:solidFill>
              <a:cs typeface="PT Bold Mirror" pitchFamily="2" charset="-78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4932363" y="1700213"/>
            <a:ext cx="3671887" cy="720725"/>
          </a:xfrm>
          <a:prstGeom prst="ellipse">
            <a:avLst/>
          </a:prstGeom>
          <a:solidFill>
            <a:schemeClr val="folHlink">
              <a:alpha val="61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003300"/>
                </a:solidFill>
                <a:cs typeface="Mudir MT" pitchFamily="2" charset="-78"/>
              </a:rPr>
              <a:t>1- طريقة تعريف المتغيرات</a:t>
            </a:r>
            <a:r>
              <a:rPr lang="ar-SA"/>
              <a:t> </a:t>
            </a:r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619250" y="1819275"/>
            <a:ext cx="329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Dim </a:t>
            </a:r>
            <a:r>
              <a:rPr lang="ar-SA" sz="2000" b="1">
                <a:solidFill>
                  <a:srgbClr val="CC0000"/>
                </a:solidFill>
              </a:rPr>
              <a:t>لتعريف المتغيرات يستخدم الامر</a:t>
            </a:r>
            <a:r>
              <a:rPr lang="ar-SA"/>
              <a:t> </a:t>
            </a:r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507665" y="2852738"/>
            <a:ext cx="33169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ar-SA" dirty="0"/>
              <a:t>حيث </a:t>
            </a:r>
            <a:r>
              <a:rPr lang="ar-SA" dirty="0" err="1"/>
              <a:t>ان</a:t>
            </a:r>
            <a:r>
              <a:rPr lang="ar-SA" dirty="0"/>
              <a:t> :</a:t>
            </a:r>
          </a:p>
          <a:p>
            <a:pPr algn="r"/>
            <a:endParaRPr lang="ar-SA" dirty="0"/>
          </a:p>
          <a:p>
            <a:pPr algn="r"/>
            <a:r>
              <a:rPr lang="en-US" b="1" dirty="0">
                <a:solidFill>
                  <a:srgbClr val="FF0000"/>
                </a:solidFill>
              </a:rPr>
              <a:t>Dim</a:t>
            </a:r>
            <a:r>
              <a:rPr lang="en-US" dirty="0">
                <a:solidFill>
                  <a:srgbClr val="CC0000"/>
                </a:solidFill>
              </a:rPr>
              <a:t>:</a:t>
            </a:r>
            <a:r>
              <a:rPr lang="en-US" dirty="0"/>
              <a:t> </a:t>
            </a:r>
            <a:r>
              <a:rPr lang="ar-SA" dirty="0"/>
              <a:t>هي </a:t>
            </a:r>
            <a:r>
              <a:rPr lang="ar-SA" dirty="0" err="1"/>
              <a:t>الامر</a:t>
            </a:r>
            <a:r>
              <a:rPr lang="ar-SA" dirty="0"/>
              <a:t> المستخدم لتعريف المتغير</a:t>
            </a:r>
            <a:endParaRPr lang="en-US" dirty="0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3132138" y="3357563"/>
            <a:ext cx="4318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1</a:t>
            </a: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635375" y="3933825"/>
            <a:ext cx="351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Var1</a:t>
            </a:r>
            <a:r>
              <a:rPr lang="en-US" dirty="0"/>
              <a:t>:</a:t>
            </a:r>
            <a:r>
              <a:rPr lang="ar-SA" dirty="0"/>
              <a:t>تمثل اسم المتغير الذي يختاره المبرمج </a:t>
            </a:r>
            <a:endParaRPr lang="en-US" dirty="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635375" y="4437063"/>
            <a:ext cx="33970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As</a:t>
            </a:r>
            <a:r>
              <a:rPr lang="en-US" dirty="0">
                <a:solidFill>
                  <a:srgbClr val="CC0000"/>
                </a:solidFill>
              </a:rPr>
              <a:t>:</a:t>
            </a:r>
            <a:r>
              <a:rPr lang="en-US" dirty="0"/>
              <a:t> </a:t>
            </a:r>
            <a:r>
              <a:rPr lang="ar-SA" dirty="0"/>
              <a:t>الرابط الوسيط بين اسم المتغير ونوعه </a:t>
            </a:r>
            <a:endParaRPr lang="en-US" dirty="0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635375" y="4941888"/>
            <a:ext cx="35498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990033"/>
                </a:solidFill>
              </a:rPr>
              <a:t>Taype</a:t>
            </a:r>
            <a:r>
              <a:rPr lang="en-US" dirty="0" smtClean="0">
                <a:solidFill>
                  <a:srgbClr val="CC0000"/>
                </a:solidFill>
              </a:rPr>
              <a:t>:</a:t>
            </a:r>
            <a:r>
              <a:rPr lang="ar-SA" dirty="0" smtClean="0"/>
              <a:t>      </a:t>
            </a:r>
            <a:r>
              <a:rPr lang="en-US" dirty="0" smtClean="0"/>
              <a:t> </a:t>
            </a:r>
            <a:r>
              <a:rPr lang="en-US" dirty="0"/>
              <a:t>Long </a:t>
            </a:r>
            <a:r>
              <a:rPr lang="ar-SA" dirty="0"/>
              <a:t>تمثل نوع </a:t>
            </a:r>
            <a:r>
              <a:rPr lang="ar-SA" dirty="0" err="1"/>
              <a:t>المتغيرمثل</a:t>
            </a:r>
            <a:r>
              <a:rPr lang="ar-SA" dirty="0"/>
              <a:t>  </a:t>
            </a:r>
            <a:endParaRPr lang="en-US" dirty="0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3132138" y="3933825"/>
            <a:ext cx="4318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2</a:t>
            </a:r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3132138" y="4437063"/>
            <a:ext cx="4318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3</a:t>
            </a:r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3132138" y="4941888"/>
            <a:ext cx="4318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4</a:t>
            </a:r>
            <a:endParaRPr 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7451725" y="5373688"/>
            <a:ext cx="1079500" cy="865187"/>
          </a:xfrm>
          <a:prstGeom prst="ellipse">
            <a:avLst/>
          </a:prstGeom>
          <a:solidFill>
            <a:schemeClr val="folHlink">
              <a:alpha val="78000"/>
            </a:schemeClr>
          </a:solidFill>
          <a:ln w="222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ملاحظه</a:t>
            </a:r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124075" y="5589588"/>
            <a:ext cx="51117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CC0000"/>
                </a:solidFill>
              </a:rPr>
              <a:t>يمكن تعريف اكثر من متغير لنفس السطربواسطة الامر</a:t>
            </a:r>
            <a:r>
              <a:rPr lang="ar-SA"/>
              <a:t> </a:t>
            </a:r>
            <a:endParaRPr lang="en-US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1835150" y="5445125"/>
            <a:ext cx="792163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DIM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555875" y="6092825"/>
            <a:ext cx="46799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Dim</a:t>
            </a:r>
            <a:r>
              <a:rPr lang="en-US"/>
              <a:t> </a:t>
            </a:r>
            <a:r>
              <a:rPr lang="en-US" i="1">
                <a:solidFill>
                  <a:srgbClr val="CC0000"/>
                </a:solidFill>
              </a:rPr>
              <a:t>Var1</a:t>
            </a:r>
            <a:r>
              <a:rPr lang="en-US" i="1"/>
              <a:t> </a:t>
            </a:r>
            <a:r>
              <a:rPr lang="en-US" b="1">
                <a:solidFill>
                  <a:schemeClr val="hlink"/>
                </a:solidFill>
              </a:rPr>
              <a:t>As</a:t>
            </a:r>
            <a:r>
              <a:rPr lang="en-US"/>
              <a:t> </a:t>
            </a:r>
            <a:r>
              <a:rPr lang="en-US" b="1"/>
              <a:t>Type</a:t>
            </a:r>
            <a:r>
              <a:rPr lang="en-US"/>
              <a:t>, </a:t>
            </a:r>
            <a:r>
              <a:rPr lang="en-US" b="1"/>
              <a:t>Dim</a:t>
            </a:r>
            <a:r>
              <a:rPr lang="en-US"/>
              <a:t> </a:t>
            </a:r>
            <a:r>
              <a:rPr lang="en-US" i="1">
                <a:solidFill>
                  <a:srgbClr val="CC0000"/>
                </a:solidFill>
              </a:rPr>
              <a:t>Var2</a:t>
            </a:r>
            <a:r>
              <a:rPr lang="en-US" i="1"/>
              <a:t> </a:t>
            </a:r>
            <a:r>
              <a:rPr lang="en-US" b="1">
                <a:solidFill>
                  <a:schemeClr val="hlink"/>
                </a:solidFill>
              </a:rPr>
              <a:t>As</a:t>
            </a:r>
            <a:r>
              <a:rPr lang="en-US" b="1"/>
              <a:t> Type</a:t>
            </a:r>
            <a:r>
              <a:rPr lang="en-US"/>
              <a:t>, …….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1214414" y="2428868"/>
            <a:ext cx="3857652" cy="646331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b="1" dirty="0" smtClean="0"/>
              <a:t>الصيغة:-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Dim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Var1</a:t>
            </a:r>
            <a:r>
              <a:rPr lang="en-US" b="1" dirty="0" smtClean="0">
                <a:solidFill>
                  <a:srgbClr val="00B050"/>
                </a:solidFill>
              </a:rPr>
              <a:t> As </a:t>
            </a:r>
            <a:r>
              <a:rPr lang="en-US" b="1" dirty="0" smtClean="0">
                <a:solidFill>
                  <a:srgbClr val="990033"/>
                </a:solidFill>
              </a:rPr>
              <a:t>Type</a:t>
            </a:r>
            <a:endParaRPr lang="ar-SA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172" name="Picture 4" descr="011989567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00113" cy="685800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331913" y="260350"/>
            <a:ext cx="6048375" cy="865188"/>
          </a:xfrm>
          <a:prstGeom prst="rect">
            <a:avLst/>
          </a:prstGeom>
          <a:solidFill>
            <a:schemeClr val="folHlink"/>
          </a:solidFill>
          <a:ln w="539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003300"/>
                </a:solidFill>
                <a:cs typeface="PT Bold Mirror" pitchFamily="2" charset="-78"/>
              </a:rPr>
              <a:t>طرق تعريف المتغيرات والثوابت بلغة فيجوال بيسك ”</a:t>
            </a:r>
            <a:endParaRPr lang="en-US" sz="2400">
              <a:solidFill>
                <a:srgbClr val="003300"/>
              </a:solidFill>
              <a:cs typeface="PT Bold Mirror" pitchFamily="2" charset="-78"/>
            </a:endParaRP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4932363" y="1700213"/>
            <a:ext cx="3671887" cy="720725"/>
          </a:xfrm>
          <a:prstGeom prst="ellipse">
            <a:avLst/>
          </a:prstGeom>
          <a:solidFill>
            <a:schemeClr val="folHlink">
              <a:alpha val="61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003300"/>
                </a:solidFill>
                <a:cs typeface="Mudir MT" pitchFamily="2" charset="-78"/>
              </a:rPr>
              <a:t>1- طريقة تعريف الثوابت</a:t>
            </a:r>
            <a:r>
              <a:rPr lang="ar-SA"/>
              <a:t> </a:t>
            </a:r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331913" y="1844675"/>
            <a:ext cx="329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 </a:t>
            </a:r>
            <a:r>
              <a:rPr lang="ar-SA" sz="2000" b="1">
                <a:solidFill>
                  <a:srgbClr val="CC0000"/>
                </a:solidFill>
              </a:rPr>
              <a:t>لتعريف الثوابت يستخدم الامر</a:t>
            </a:r>
            <a:r>
              <a:rPr lang="ar-SA"/>
              <a:t> </a:t>
            </a:r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275229" y="2852738"/>
            <a:ext cx="354943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ar-SA" dirty="0"/>
              <a:t>حيث </a:t>
            </a:r>
            <a:r>
              <a:rPr lang="ar-SA" dirty="0" err="1"/>
              <a:t>ان</a:t>
            </a:r>
            <a:r>
              <a:rPr lang="ar-SA" dirty="0"/>
              <a:t> :</a:t>
            </a:r>
          </a:p>
          <a:p>
            <a:pPr algn="r"/>
            <a:endParaRPr lang="ar-SA" dirty="0"/>
          </a:p>
          <a:p>
            <a:pPr algn="r"/>
            <a:r>
              <a:rPr lang="en-US" b="1" dirty="0">
                <a:solidFill>
                  <a:srgbClr val="FF0000"/>
                </a:solidFill>
              </a:rPr>
              <a:t>Const</a:t>
            </a:r>
            <a:r>
              <a:rPr lang="en-US" dirty="0">
                <a:solidFill>
                  <a:srgbClr val="CC0000"/>
                </a:solidFill>
              </a:rPr>
              <a:t> :</a:t>
            </a:r>
            <a:r>
              <a:rPr lang="en-US" dirty="0"/>
              <a:t> </a:t>
            </a:r>
            <a:r>
              <a:rPr lang="ar-SA" dirty="0"/>
              <a:t>هو </a:t>
            </a:r>
            <a:r>
              <a:rPr lang="ar-SA" dirty="0" err="1"/>
              <a:t>الامر</a:t>
            </a:r>
            <a:r>
              <a:rPr lang="ar-SA" dirty="0"/>
              <a:t> المستخدم لتعريف </a:t>
            </a:r>
            <a:r>
              <a:rPr lang="ar-SA" dirty="0" err="1"/>
              <a:t>الثابث</a:t>
            </a:r>
            <a:r>
              <a:rPr lang="ar-SA" dirty="0"/>
              <a:t> </a:t>
            </a:r>
            <a:endParaRPr lang="en-US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348038" y="3933825"/>
            <a:ext cx="3767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Const1</a:t>
            </a:r>
            <a:r>
              <a:rPr lang="en-US" dirty="0"/>
              <a:t>:</a:t>
            </a:r>
            <a:r>
              <a:rPr lang="ar-SA" dirty="0"/>
              <a:t>تمثل اسم الثابت الذي يختاره المبرمج </a:t>
            </a:r>
            <a:endParaRPr lang="en-US" dirty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419475" y="4508500"/>
            <a:ext cx="3986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Value</a:t>
            </a:r>
            <a:r>
              <a:rPr lang="en-US"/>
              <a:t>:</a:t>
            </a:r>
            <a:r>
              <a:rPr lang="ar-SA"/>
              <a:t>تمثل القيمه التي سوف تخزن في هذا الثابت </a:t>
            </a:r>
            <a:endParaRPr 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7451725" y="5373688"/>
            <a:ext cx="1079500" cy="865187"/>
          </a:xfrm>
          <a:prstGeom prst="ellipse">
            <a:avLst/>
          </a:prstGeom>
          <a:solidFill>
            <a:schemeClr val="folHlink">
              <a:alpha val="78000"/>
            </a:schemeClr>
          </a:solidFill>
          <a:ln w="222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CC0000"/>
                </a:solidFill>
              </a:rPr>
              <a:t>مثال</a:t>
            </a:r>
            <a:endParaRPr lang="en-US" sz="2400" b="1">
              <a:solidFill>
                <a:srgbClr val="CC0000"/>
              </a:solidFill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411413" y="5300663"/>
            <a:ext cx="453707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rgbClr val="CC0000"/>
                </a:solidFill>
              </a:rPr>
              <a:t>عند تعريف ثابت للدرجه القصوى لمادة معينه ”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411413" y="5949950"/>
            <a:ext cx="4537075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66"/>
                </a:solidFill>
              </a:rPr>
              <a:t>Const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en-US" i="1">
                <a:solidFill>
                  <a:srgbClr val="CC0000"/>
                </a:solidFill>
              </a:rPr>
              <a:t>HighScore</a:t>
            </a:r>
            <a:r>
              <a:rPr lang="en-US">
                <a:solidFill>
                  <a:srgbClr val="000066"/>
                </a:solidFill>
              </a:rPr>
              <a:t>=</a:t>
            </a:r>
            <a:r>
              <a:rPr lang="en-US">
                <a:solidFill>
                  <a:schemeClr val="hlink"/>
                </a:solidFill>
              </a:rPr>
              <a:t>100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1214414" y="2428868"/>
            <a:ext cx="3857652" cy="646331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b="1" dirty="0" smtClean="0"/>
              <a:t>الصيغة:-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Const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const1</a:t>
            </a:r>
            <a:r>
              <a:rPr lang="en-US" b="1" dirty="0" smtClean="0">
                <a:solidFill>
                  <a:srgbClr val="00B050"/>
                </a:solidFill>
              </a:rPr>
              <a:t> = </a:t>
            </a:r>
            <a:r>
              <a:rPr lang="en-US" b="1" dirty="0" smtClean="0">
                <a:solidFill>
                  <a:srgbClr val="990033"/>
                </a:solidFill>
              </a:rPr>
              <a:t>value</a:t>
            </a:r>
            <a:endParaRPr lang="ar-SA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8196" name="Picture 4" descr="111983268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5320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716463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63713" y="260350"/>
            <a:ext cx="5681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ar-SA" sz="3200">
                <a:solidFill>
                  <a:srgbClr val="990033"/>
                </a:solidFill>
                <a:cs typeface="PT Bold Mirror" pitchFamily="2" charset="-78"/>
              </a:rPr>
              <a:t>طريقة الاعلان عن المتغيرات والثوابت</a:t>
            </a:r>
            <a:r>
              <a:rPr lang="ar-SA"/>
              <a:t> </a:t>
            </a:r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4140200" y="1484313"/>
            <a:ext cx="792163" cy="647700"/>
          </a:xfrm>
          <a:prstGeom prst="ellipse">
            <a:avLst/>
          </a:prstGeom>
          <a:solidFill>
            <a:srgbClr val="FF0000">
              <a:alpha val="5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الإعلان </a:t>
            </a:r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619250" y="2349500"/>
            <a:ext cx="5832475" cy="503238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dirty="0">
                <a:solidFill>
                  <a:schemeClr val="accent2"/>
                </a:solidFill>
              </a:rPr>
              <a:t>هو تحديد المكان الذي </a:t>
            </a:r>
            <a:r>
              <a:rPr lang="ar-SA" dirty="0" smtClean="0">
                <a:solidFill>
                  <a:schemeClr val="accent2"/>
                </a:solidFill>
              </a:rPr>
              <a:t>نعرف </a:t>
            </a:r>
            <a:r>
              <a:rPr lang="ar-SA" dirty="0">
                <a:solidFill>
                  <a:schemeClr val="accent2"/>
                </a:solidFill>
              </a:rPr>
              <a:t>فيه  هذه المتغيرات والثوابت داخل البرنامج</a:t>
            </a:r>
            <a:r>
              <a:rPr lang="ar-SA" dirty="0"/>
              <a:t> </a:t>
            </a:r>
            <a:endParaRPr lang="en-US" dirty="0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4211638" y="2997200"/>
            <a:ext cx="792162" cy="647700"/>
          </a:xfrm>
          <a:prstGeom prst="ellipse">
            <a:avLst/>
          </a:prstGeom>
          <a:solidFill>
            <a:srgbClr val="FF0000">
              <a:alpha val="5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/>
              <a:t>سؤال </a:t>
            </a:r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619250" y="3789363"/>
            <a:ext cx="5832475" cy="503237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>
                <a:solidFill>
                  <a:schemeClr val="accent2"/>
                </a:solidFill>
              </a:rPr>
              <a:t>اين يتم تعريف المتغيرات والثوابت داخل لغة فيجوال بيسك ؟؟؟؟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9220" name="Picture 4" descr="111983268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3492500" y="260350"/>
            <a:ext cx="2160588" cy="792163"/>
          </a:xfrm>
          <a:prstGeom prst="ellipse">
            <a:avLst/>
          </a:prstGeom>
          <a:solidFill>
            <a:schemeClr val="accent1">
              <a:alpha val="1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3200">
                <a:solidFill>
                  <a:srgbClr val="990033"/>
                </a:solidFill>
                <a:cs typeface="PT Bold Mirror" pitchFamily="2" charset="-78"/>
              </a:rPr>
              <a:t>مثال</a:t>
            </a:r>
            <a:endParaRPr lang="en-US" sz="3200">
              <a:solidFill>
                <a:srgbClr val="990033"/>
              </a:solidFill>
              <a:cs typeface="PT Bold Mirror" pitchFamily="2" charset="-78"/>
            </a:endParaRP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785926"/>
            <a:ext cx="5976937" cy="2879725"/>
          </a:xfrm>
          <a:prstGeom prst="rect">
            <a:avLst/>
          </a:prstGeom>
          <a:noFill/>
        </p:spPr>
      </p:pic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284663" y="2636838"/>
            <a:ext cx="719137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627313" y="2997200"/>
            <a:ext cx="719137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076825" y="2565400"/>
            <a:ext cx="112395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>
                <a:solidFill>
                  <a:srgbClr val="990033"/>
                </a:solidFill>
              </a:rPr>
              <a:t>بداية الاجراء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419475" y="2924175"/>
            <a:ext cx="1141413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>
                <a:solidFill>
                  <a:srgbClr val="990033"/>
                </a:solidFill>
              </a:rPr>
              <a:t>نهاية الاجراء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1835150" y="2781300"/>
            <a:ext cx="3603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1928794" y="2786058"/>
            <a:ext cx="0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908175" y="3860800"/>
            <a:ext cx="2873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411413" y="3644900"/>
            <a:ext cx="2232025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>
                <a:solidFill>
                  <a:srgbClr val="990033"/>
                </a:solidFill>
              </a:rPr>
              <a:t>إسم الاجراء</a:t>
            </a:r>
            <a:r>
              <a:rPr lang="en-US">
                <a:solidFill>
                  <a:srgbClr val="990033"/>
                </a:solidFill>
              </a:rPr>
              <a:t> Sup_name</a:t>
            </a:r>
          </a:p>
        </p:txBody>
      </p:sp>
      <p:sp>
        <p:nvSpPr>
          <p:cNvPr id="17" name="وسيلة شرح مستطيلة مستديرة الزوايا 16"/>
          <p:cNvSpPr/>
          <p:nvPr/>
        </p:nvSpPr>
        <p:spPr bwMode="auto">
          <a:xfrm>
            <a:off x="5500694" y="5143512"/>
            <a:ext cx="3286148" cy="1500198"/>
          </a:xfrm>
          <a:prstGeom prst="wedgeRoundRectCallout">
            <a:avLst>
              <a:gd name="adj1" fmla="val -53076"/>
              <a:gd name="adj2" fmla="val -14238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الصيغة:-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70C0"/>
                </a:solidFill>
              </a:rPr>
              <a:t>Private Sub </a:t>
            </a:r>
            <a:r>
              <a:rPr lang="en-US" b="1" dirty="0" err="1" smtClean="0">
                <a:solidFill>
                  <a:srgbClr val="CC0000"/>
                </a:solidFill>
              </a:rPr>
              <a:t>sub</a:t>
            </a:r>
            <a:r>
              <a:rPr lang="en-US" b="1" dirty="0" smtClean="0">
                <a:solidFill>
                  <a:srgbClr val="CC0000"/>
                </a:solidFill>
              </a:rPr>
              <a:t> _ name( 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End</a:t>
            </a: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Sub</a:t>
            </a:r>
            <a:endParaRPr kumimoji="0" lang="ar-SA" sz="18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44" name="Picture 4" descr="111983268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492500" y="260350"/>
            <a:ext cx="2160588" cy="792163"/>
          </a:xfrm>
          <a:prstGeom prst="ellipse">
            <a:avLst/>
          </a:prstGeom>
          <a:solidFill>
            <a:schemeClr val="accent1">
              <a:alpha val="1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3200">
                <a:solidFill>
                  <a:srgbClr val="990033"/>
                </a:solidFill>
                <a:cs typeface="PT Bold Mirror" pitchFamily="2" charset="-78"/>
              </a:rPr>
              <a:t>مثال</a:t>
            </a:r>
            <a:endParaRPr lang="en-US" sz="3200">
              <a:solidFill>
                <a:srgbClr val="990033"/>
              </a:solidFill>
              <a:cs typeface="PT Bold Mirror" pitchFamily="2" charset="-78"/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628775"/>
            <a:ext cx="6119813" cy="3744913"/>
          </a:xfrm>
          <a:prstGeom prst="rect">
            <a:avLst/>
          </a:prstGeom>
          <a:noFill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3716338"/>
            <a:ext cx="1092200" cy="433387"/>
          </a:xfrm>
          <a:prstGeom prst="rect">
            <a:avLst/>
          </a:prstGeom>
          <a:noFill/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835150" y="2852738"/>
            <a:ext cx="233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Dim</a:t>
            </a:r>
            <a:r>
              <a:rPr lang="en-US"/>
              <a:t> </a:t>
            </a:r>
            <a:r>
              <a:rPr lang="en-US" i="1">
                <a:solidFill>
                  <a:srgbClr val="990033"/>
                </a:solidFill>
              </a:rPr>
              <a:t>name</a:t>
            </a:r>
            <a:r>
              <a:rPr lang="en-US"/>
              <a:t> </a:t>
            </a:r>
            <a:r>
              <a:rPr lang="en-US" b="1"/>
              <a:t>As String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887538" y="3232150"/>
            <a:ext cx="2828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Const</a:t>
            </a:r>
            <a:r>
              <a:rPr lang="en-US"/>
              <a:t> </a:t>
            </a:r>
            <a:r>
              <a:rPr lang="en-US" i="1">
                <a:solidFill>
                  <a:srgbClr val="990033"/>
                </a:solidFill>
              </a:rPr>
              <a:t>HighScore</a:t>
            </a:r>
            <a:r>
              <a:rPr lang="en-US" b="1"/>
              <a:t>=100</a:t>
            </a:r>
          </a:p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140200" y="3068638"/>
            <a:ext cx="1079500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356100" y="3429000"/>
            <a:ext cx="863600" cy="144463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219700" y="2852738"/>
            <a:ext cx="1249363" cy="376237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>
                <a:solidFill>
                  <a:srgbClr val="990033"/>
                </a:solidFill>
              </a:rPr>
              <a:t>تعريف المتغير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219700" y="3357563"/>
            <a:ext cx="1223963" cy="376237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>
                <a:solidFill>
                  <a:srgbClr val="990033"/>
                </a:solidFill>
              </a:rPr>
              <a:t>تعريف الثابت</a:t>
            </a:r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159</TotalTime>
  <Words>266</Words>
  <Application>Microsoft Office PowerPoint</Application>
  <PresentationFormat>عرض على الشاشة (3:4)‏</PresentationFormat>
  <Paragraphs>69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مدني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Company>alsayra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Asry pc</dc:creator>
  <cp:lastModifiedBy>SAMSUNG</cp:lastModifiedBy>
  <cp:revision>7</cp:revision>
  <dcterms:created xsi:type="dcterms:W3CDTF">2008-11-17T17:25:13Z</dcterms:created>
  <dcterms:modified xsi:type="dcterms:W3CDTF">2013-10-23T15:11:09Z</dcterms:modified>
</cp:coreProperties>
</file>