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305" r:id="rId2"/>
    <p:sldId id="258" r:id="rId3"/>
    <p:sldId id="286" r:id="rId4"/>
    <p:sldId id="287" r:id="rId5"/>
    <p:sldId id="289" r:id="rId6"/>
    <p:sldId id="288" r:id="rId7"/>
    <p:sldId id="290" r:id="rId8"/>
    <p:sldId id="265" r:id="rId9"/>
    <p:sldId id="267" r:id="rId10"/>
    <p:sldId id="268" r:id="rId11"/>
    <p:sldId id="292" r:id="rId12"/>
    <p:sldId id="291" r:id="rId13"/>
    <p:sldId id="293" r:id="rId14"/>
    <p:sldId id="294" r:id="rId15"/>
    <p:sldId id="295" r:id="rId16"/>
    <p:sldId id="270" r:id="rId17"/>
    <p:sldId id="296" r:id="rId18"/>
    <p:sldId id="302" r:id="rId19"/>
    <p:sldId id="299" r:id="rId20"/>
    <p:sldId id="271" r:id="rId21"/>
    <p:sldId id="298" r:id="rId22"/>
    <p:sldId id="272" r:id="rId23"/>
    <p:sldId id="273" r:id="rId24"/>
    <p:sldId id="300" r:id="rId25"/>
    <p:sldId id="274" r:id="rId26"/>
    <p:sldId id="275" r:id="rId27"/>
    <p:sldId id="304" r:id="rId28"/>
    <p:sldId id="285" r:id="rId29"/>
    <p:sldId id="276" r:id="rId30"/>
    <p:sldId id="306" r:id="rId31"/>
    <p:sldId id="277" r:id="rId32"/>
    <p:sldId id="301" r:id="rId33"/>
    <p:sldId id="278" r:id="rId34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5" d="100"/>
          <a:sy n="75" d="100"/>
        </p:scale>
        <p:origin x="123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2DA2247-7152-42F0-8A81-BA8874327DF2}" type="datetimeFigureOut">
              <a:rPr lang="ar-SA" smtClean="0"/>
              <a:t>28/04/36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FDD61D-0EBF-4871-A84D-0218355E322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9150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ar-SA" dirty="0" smtClean="0"/>
          </a:p>
        </p:txBody>
      </p:sp>
      <p:sp>
        <p:nvSpPr>
          <p:cNvPr id="29700" name="عنصر نائب لرقم الشريحة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BA57B5A-51EE-407D-AC41-4BE96FC278B1}" type="slidenum">
              <a:rPr lang="ar-SA" altLang="ar-SA"/>
              <a:pPr eaLnBrk="1" hangingPunct="1"/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1491835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A1ABE-D6FF-4D9C-AAE9-A8138F56DA75}" type="slidenum">
              <a:rPr lang="ar-SA" altLang="ar-SA"/>
              <a:pPr eaLnBrk="1" hangingPunct="1"/>
              <a:t>24</a:t>
            </a:fld>
            <a:endParaRPr lang="en-US" altLang="ar-SA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429559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DB9CF31-13C9-4242-8BED-5DDB7365861B}" type="slidenum">
              <a:rPr lang="ar-SA" altLang="ar-SA"/>
              <a:pPr eaLnBrk="1" hangingPunct="1"/>
              <a:t>6</a:t>
            </a:fld>
            <a:endParaRPr lang="en-US" altLang="ar-SA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77204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A1ABE-D6FF-4D9C-AAE9-A8138F56DA75}" type="slidenum">
              <a:rPr lang="ar-SA" altLang="ar-SA"/>
              <a:pPr eaLnBrk="1" hangingPunct="1"/>
              <a:t>12</a:t>
            </a:fld>
            <a:endParaRPr lang="en-US" altLang="ar-SA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92423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A1ABE-D6FF-4D9C-AAE9-A8138F56DA75}" type="slidenum">
              <a:rPr lang="ar-SA" altLang="ar-SA"/>
              <a:pPr eaLnBrk="1" hangingPunct="1"/>
              <a:t>13</a:t>
            </a:fld>
            <a:endParaRPr lang="en-US" altLang="ar-SA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635223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2722B7F-D1F3-4304-A67E-E96A49E749BA}" type="slidenum">
              <a:rPr lang="ar-SA" altLang="ar-SA"/>
              <a:pPr eaLnBrk="1" hangingPunct="1"/>
              <a:t>14</a:t>
            </a:fld>
            <a:endParaRPr lang="en-US" altLang="ar-SA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34820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A42713-82A7-4664-8A16-8917F9CFB51F}" type="slidenum">
              <a:rPr lang="ar-SA" altLang="ar-SA"/>
              <a:pPr eaLnBrk="1" hangingPunct="1"/>
              <a:t>15</a:t>
            </a:fld>
            <a:endParaRPr lang="en-US" altLang="ar-SA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4206018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D97579-0D55-48F2-9217-5489D95E820E}" type="slidenum">
              <a:rPr lang="ar-SA" altLang="ar-SA"/>
              <a:pPr eaLnBrk="1" hangingPunct="1"/>
              <a:t>17</a:t>
            </a:fld>
            <a:endParaRPr lang="en-US" altLang="ar-SA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9703281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5D97579-0D55-48F2-9217-5489D95E820E}" type="slidenum">
              <a:rPr lang="ar-SA" altLang="ar-SA"/>
              <a:pPr eaLnBrk="1" hangingPunct="1"/>
              <a:t>18</a:t>
            </a:fld>
            <a:endParaRPr lang="en-US" altLang="ar-SA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3460794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0EA1ABE-D6FF-4D9C-AAE9-A8138F56DA75}" type="slidenum">
              <a:rPr lang="ar-SA" altLang="ar-SA"/>
              <a:pPr eaLnBrk="1" hangingPunct="1"/>
              <a:t>19</a:t>
            </a:fld>
            <a:endParaRPr lang="en-US" altLang="ar-SA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ar-SA" smtClean="0"/>
          </a:p>
        </p:txBody>
      </p:sp>
    </p:spTree>
    <p:extLst>
      <p:ext uri="{BB962C8B-B14F-4D97-AF65-F5344CB8AC3E}">
        <p14:creationId xmlns:p14="http://schemas.microsoft.com/office/powerpoint/2010/main" val="2627789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EC722-8756-4F36-871E-9BE5575AC1E4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0D800-5C32-47AF-AD63-D7558A0E30B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9928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5FC17-E7D0-4AFB-90FD-6DB55577BBD4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4DBF42-F6B4-48A3-9422-0593B4AC4E3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82064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62041-C430-4975-95E2-B0AFC7C2393D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3600F-2848-49DF-8E8B-37C72CDBB4F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997820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ar-SA" noProof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89843D4D-B27D-4D97-BA64-FB5491A9C994}" type="slidenum">
              <a:rPr lang="ar-SA" altLang="ar-SA"/>
              <a:pPr lvl="1"/>
              <a:t>‹#›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07979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215188" y="6442075"/>
            <a:ext cx="1905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682625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199313" y="6148388"/>
            <a:ext cx="1905000" cy="381000"/>
          </a:xfrm>
        </p:spPr>
        <p:txBody>
          <a:bodyPr/>
          <a:lstStyle>
            <a:lvl2pPr lvl="1">
              <a:defRPr/>
            </a:lvl2pPr>
          </a:lstStyle>
          <a:p>
            <a:pPr lvl="1"/>
            <a:fld id="{DE2DA9B8-2E40-46A1-A318-5537DAFDA1AE}" type="slidenum">
              <a:rPr lang="ar-SA" altLang="ar-SA"/>
              <a:pPr lvl="1"/>
              <a:t>‹#›</a:t>
            </a:fld>
            <a:endParaRPr lang="en-US" altLang="ar-SA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411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5526D-CE7E-49AA-B813-BCC0F6727B22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B713-8ECD-4553-BE93-881267E7FC50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6879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36966-242F-4B39-8C2A-3707A7BAB087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9221C-67E9-4BF1-8500-1AF6622A53B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27617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9E026-ABFD-4149-AAEF-B367FA8D1590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6513B-2235-4461-B47C-E830319AC90E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166452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A14A-CD02-49D1-8BCA-FA45FD59D55A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955D2-C09B-4D6A-A89D-419D679B436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3858305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A369D-233B-4E2E-8DFB-F21CAA1282A0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28403-581A-4DD7-9D81-53646B0D368A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00794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71797-36AC-4D70-A488-8C0E98E296C2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EF875D-3961-4627-96D6-1A1546FE845D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4539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7EE75-455A-4482-87C6-4CB900E149D4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6A0860-038C-45CE-AE4B-7FC96D23BE0B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41377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A8848-4F76-42AA-A9B2-025E98A4B8A4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C1EB3-6484-4274-A751-6AD49B785582}" type="slidenum">
              <a:rPr lang="ar-SA" altLang="ar-SA"/>
              <a:pPr/>
              <a:t>‹#›</a:t>
            </a:fld>
            <a:endParaRPr lang="ar-SA" altLang="ar-SA"/>
          </a:p>
        </p:txBody>
      </p:sp>
    </p:spTree>
    <p:extLst>
      <p:ext uri="{BB962C8B-B14F-4D97-AF65-F5344CB8AC3E}">
        <p14:creationId xmlns:p14="http://schemas.microsoft.com/office/powerpoint/2010/main" val="215811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14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نمط العنوان الرئيسي</a:t>
            </a:r>
          </a:p>
        </p:txBody>
      </p:sp>
      <p:sp>
        <p:nvSpPr>
          <p:cNvPr id="5123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 smtClean="0"/>
              <a:t>انقر لتحرير أنماط النص الرئيسي</a:t>
            </a:r>
          </a:p>
          <a:p>
            <a:pPr lvl="1"/>
            <a:r>
              <a:rPr lang="ar-SA" altLang="ar-SA" smtClean="0"/>
              <a:t>المستوى الثاني</a:t>
            </a:r>
          </a:p>
          <a:p>
            <a:pPr lvl="2"/>
            <a:r>
              <a:rPr lang="ar-SA" altLang="ar-SA" smtClean="0"/>
              <a:t>المستوى الثالث</a:t>
            </a:r>
          </a:p>
          <a:p>
            <a:pPr lvl="3"/>
            <a:r>
              <a:rPr lang="ar-SA" altLang="ar-SA" smtClean="0"/>
              <a:t>المستوى الرابع</a:t>
            </a:r>
          </a:p>
          <a:p>
            <a:pPr lvl="4"/>
            <a:r>
              <a:rPr lang="ar-SA" alt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3AA63-56FF-4EF3-8F47-195151A234C0}" type="datetimeFigureOut">
              <a:rPr lang="ar-SA"/>
              <a:pPr>
                <a:defRPr/>
              </a:pPr>
              <a:t>28/04/36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9E647FC-A8CD-4A97-A67E-6C6EBB022274}" type="slidenum">
              <a:rPr lang="ar-SA" altLang="ar-SA"/>
              <a:pPr/>
              <a:t>‹#›</a:t>
            </a:fld>
            <a:endParaRPr lang="ar-SA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b7ab45f7b6hp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8300" y="2693109"/>
            <a:ext cx="762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685800" y="1524000"/>
            <a:ext cx="7702624" cy="33239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ar-SA" sz="30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SA" sz="3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بعد </a:t>
            </a:r>
            <a:r>
              <a:rPr lang="ar-SA" sz="3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الانتهاء من حصة مادة الفقه طلبت منكن المعلمة البحث عن موضوع معين من مواضيع المادة </a:t>
            </a:r>
            <a:endParaRPr lang="ar-SA" sz="3000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endParaRPr lang="ar-SA" sz="3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ar-SA" sz="3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ما </a:t>
            </a:r>
            <a:r>
              <a:rPr lang="ar-SA" sz="300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هي الطريقة التي تمكنكن من </a:t>
            </a:r>
            <a:r>
              <a:rPr lang="ar-SA" sz="30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إيجاد معلومات مفيدة وكافية  عن موضوع البحث؟</a:t>
            </a:r>
          </a:p>
          <a:p>
            <a:pPr algn="ctr">
              <a:defRPr/>
            </a:pPr>
            <a:endParaRPr lang="ar-SA" sz="30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4403725" y="85725"/>
            <a:ext cx="466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ar-SA" altLang="ar-SA" sz="2800" b="1" u="sng">
                <a:solidFill>
                  <a:srgbClr val="FF0000"/>
                </a:solidFill>
                <a:latin typeface="Calibri" panose="020F0502020204030204" pitchFamily="34" charset="0"/>
              </a:rPr>
              <a:t>باستخدام استراتيجية المخيلة الموجهة</a:t>
            </a:r>
            <a:endParaRPr lang="ar-SA" altLang="ar-SA" sz="3200" u="sng">
              <a:solidFill>
                <a:srgbClr val="FF0000"/>
              </a:solidFill>
            </a:endParaRPr>
          </a:p>
        </p:txBody>
      </p:sp>
      <p:sp>
        <p:nvSpPr>
          <p:cNvPr id="2053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39C377-0306-4085-9C79-47BFE9B7B397}" type="slidenum">
              <a:rPr lang="ar-SA" altLang="ar-SA"/>
              <a:pPr eaLnBrk="1" hangingPunct="1"/>
              <a:t>1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972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338"/>
            <a:ext cx="8208963" cy="45386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ar-SA" altLang="ar-SA" sz="2800" b="1" dirty="0" smtClean="0"/>
          </a:p>
          <a:p>
            <a:pPr algn="ctr">
              <a:buFont typeface="Wingdings" panose="05000000000000000000" pitchFamily="2" charset="2"/>
              <a:buNone/>
            </a:pPr>
            <a:endParaRPr lang="ar-SA" altLang="ar-SA" sz="2800" b="1" dirty="0"/>
          </a:p>
          <a:p>
            <a:pPr algn="ctr">
              <a:buFont typeface="Wingdings" panose="05000000000000000000" pitchFamily="2" charset="2"/>
              <a:buNone/>
            </a:pPr>
            <a:endParaRPr lang="ar-SA" altLang="ar-SA" sz="2800" b="1" dirty="0" smtClean="0"/>
          </a:p>
          <a:p>
            <a:pPr algn="ctr">
              <a:buFont typeface="Wingdings" panose="05000000000000000000" pitchFamily="2" charset="2"/>
              <a:buNone/>
            </a:pPr>
            <a:endParaRPr lang="ar-SA" altLang="ar-SA" sz="2800" b="1" dirty="0" smtClean="0"/>
          </a:p>
          <a:p>
            <a:pPr algn="ctr">
              <a:buFont typeface="Wingdings" panose="05000000000000000000" pitchFamily="2" charset="2"/>
              <a:buNone/>
            </a:pPr>
            <a:endParaRPr lang="ar-SA" altLang="ar-SA" sz="2800" b="1" dirty="0"/>
          </a:p>
          <a:p>
            <a:pPr algn="ctr">
              <a:buFont typeface="Wingdings" panose="05000000000000000000" pitchFamily="2" charset="2"/>
              <a:buNone/>
            </a:pPr>
            <a:endParaRPr lang="ar-SA" altLang="ar-SA" sz="2800" b="1" u="sng" dirty="0">
              <a:solidFill>
                <a:srgbClr val="C00000"/>
              </a:solidFill>
              <a:cs typeface="Simple Outline Pat" panose="02010400000000000000" pitchFamily="2" charset="-78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ar-SA" altLang="ar-SA" u="sng" dirty="0" smtClean="0">
                <a:solidFill>
                  <a:srgbClr val="C00000"/>
                </a:solidFill>
                <a:cs typeface="Simple Outline Pat" panose="02010400000000000000" pitchFamily="2" charset="-78"/>
              </a:rPr>
              <a:t>وظيفة برامج التصفح :-</a:t>
            </a:r>
            <a:r>
              <a:rPr lang="ar-SA" altLang="ar-SA" dirty="0" smtClean="0">
                <a:solidFill>
                  <a:srgbClr val="C00000"/>
                </a:solidFill>
              </a:rPr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ar-SA" altLang="ar-SA" sz="2800" b="1" dirty="0" smtClean="0">
                <a:solidFill>
                  <a:srgbClr val="C00000"/>
                </a:solidFill>
              </a:rPr>
              <a:t>هو </a:t>
            </a:r>
            <a:r>
              <a:rPr lang="ar-SA" altLang="ar-SA" sz="2800" b="1" u="sng" dirty="0" smtClean="0">
                <a:solidFill>
                  <a:srgbClr val="C00000"/>
                </a:solidFill>
              </a:rPr>
              <a:t>تمكين المشترك في الشبكة من جلب صفحات موقع وعرضها في جهازه </a:t>
            </a:r>
            <a:r>
              <a:rPr lang="ar-SA" altLang="ar-SA" sz="2800" b="1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None/>
            </a:pPr>
            <a:endParaRPr lang="ar-SA" altLang="ar-SA" sz="2800" b="1" dirty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ar-SA" sz="2800" b="1" dirty="0" smtClean="0">
              <a:solidFill>
                <a:srgbClr val="C00000"/>
              </a:solidFill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763688" y="3212976"/>
            <a:ext cx="5162569" cy="69375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ar-SA" sz="3200" b="1" kern="10" dirty="0">
                <a:ln/>
                <a:solidFill>
                  <a:schemeClr val="accent3"/>
                </a:solidFill>
                <a:latin typeface="Arial Black"/>
              </a:rPr>
              <a:t>متصفح الشبكة </a:t>
            </a:r>
            <a:r>
              <a:rPr lang="ar-SA" sz="3200" b="1" kern="10" dirty="0" err="1">
                <a:ln/>
                <a:solidFill>
                  <a:schemeClr val="accent3"/>
                </a:solidFill>
                <a:latin typeface="Arial Black"/>
              </a:rPr>
              <a:t>العنكبوتية</a:t>
            </a:r>
            <a:r>
              <a:rPr lang="ar-SA" sz="3200" b="1" kern="10" dirty="0">
                <a:ln/>
                <a:solidFill>
                  <a:schemeClr val="accent3"/>
                </a:solidFill>
                <a:latin typeface="Arial Black"/>
              </a:rPr>
              <a:t> :-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4" y="147184"/>
            <a:ext cx="5009753" cy="28203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557338"/>
            <a:ext cx="8208963" cy="4538662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ar-SA" altLang="ar-SA" sz="2800" b="1" dirty="0" smtClean="0"/>
          </a:p>
          <a:p>
            <a:pPr>
              <a:buFont typeface="Wingdings" panose="05000000000000000000" pitchFamily="2" charset="2"/>
              <a:buNone/>
            </a:pPr>
            <a:endParaRPr lang="ar-SA" altLang="ar-SA" dirty="0" smtClean="0"/>
          </a:p>
          <a:p>
            <a:pPr>
              <a:buFont typeface="Wingdings" panose="05000000000000000000" pitchFamily="2" charset="2"/>
              <a:buNone/>
            </a:pPr>
            <a:endParaRPr lang="ar-SA" altLang="ar-SA" dirty="0" smtClean="0"/>
          </a:p>
          <a:p>
            <a:pPr>
              <a:buFont typeface="Wingdings" panose="05000000000000000000" pitchFamily="2" charset="2"/>
              <a:buNone/>
            </a:pPr>
            <a:endParaRPr lang="ar-SA" altLang="ar-SA" dirty="0" smtClean="0"/>
          </a:p>
          <a:p>
            <a:pPr>
              <a:buFont typeface="Wingdings" panose="05000000000000000000" pitchFamily="2" charset="2"/>
              <a:buNone/>
            </a:pPr>
            <a:endParaRPr lang="ar-SA" altLang="ar-SA" dirty="0" smtClean="0"/>
          </a:p>
          <a:p>
            <a:pPr>
              <a:buFont typeface="Wingdings" panose="05000000000000000000" pitchFamily="2" charset="2"/>
              <a:buNone/>
            </a:pPr>
            <a:endParaRPr lang="ar-SA" altLang="ar-SA" u="sng" dirty="0" smtClean="0">
              <a:cs typeface="Simple Outline Pat" panose="02010400000000000000" pitchFamily="2" charset="-78"/>
            </a:endParaRPr>
          </a:p>
        </p:txBody>
      </p:sp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2195512" y="714356"/>
            <a:ext cx="5162569" cy="6937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fromWordArt="1">
            <a:prstTxWarp prst="textFadeUp">
              <a:avLst>
                <a:gd name="adj" fmla="val 9991"/>
              </a:avLst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r>
              <a:rPr lang="ar-SA" sz="3200" b="1" kern="10" dirty="0">
                <a:ln/>
                <a:solidFill>
                  <a:schemeClr val="accent3"/>
                </a:solidFill>
                <a:latin typeface="Arial Black"/>
              </a:rPr>
              <a:t>متصفح الشبكة </a:t>
            </a:r>
            <a:r>
              <a:rPr lang="ar-SA" sz="3200" b="1" kern="10" dirty="0" err="1">
                <a:ln/>
                <a:solidFill>
                  <a:schemeClr val="accent3"/>
                </a:solidFill>
                <a:latin typeface="Arial Black"/>
              </a:rPr>
              <a:t>العنكبوتية</a:t>
            </a:r>
            <a:r>
              <a:rPr lang="ar-SA" sz="3200" b="1" kern="10" dirty="0">
                <a:ln/>
                <a:solidFill>
                  <a:schemeClr val="accent3"/>
                </a:solidFill>
                <a:latin typeface="Arial Black"/>
              </a:rPr>
              <a:t> :-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5400526" y="4108317"/>
            <a:ext cx="3492500" cy="973138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ar-SA" b="1" u="sng" dirty="0"/>
              <a:t>برنامج إنترنت إكسبلورر</a:t>
            </a:r>
          </a:p>
          <a:p>
            <a:pPr>
              <a:defRPr/>
            </a:pPr>
            <a:r>
              <a:rPr lang="ar-SA" b="1" dirty="0"/>
              <a:t> (  </a:t>
            </a:r>
            <a:r>
              <a:rPr lang="en-US" b="1" dirty="0"/>
              <a:t>Internet Explorer</a:t>
            </a:r>
            <a:r>
              <a:rPr lang="ar-SA" b="1" dirty="0"/>
              <a:t> )</a:t>
            </a:r>
            <a:endParaRPr lang="en-US" b="1" dirty="0"/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 flipH="1">
            <a:off x="5985" y="4108317"/>
            <a:ext cx="3889375" cy="1008063"/>
          </a:xfrm>
          <a:prstGeom prst="flowChartDelay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r>
              <a:rPr lang="ar-SA" b="1" u="sng" dirty="0"/>
              <a:t>برنامج </a:t>
            </a:r>
            <a:r>
              <a:rPr lang="ar-SA" b="1" u="sng" dirty="0" err="1"/>
              <a:t>نتسكيب</a:t>
            </a:r>
            <a:r>
              <a:rPr lang="ar-SA" b="1" u="sng" dirty="0"/>
              <a:t> </a:t>
            </a:r>
            <a:r>
              <a:rPr lang="ar-SA" b="1" u="sng" dirty="0" err="1"/>
              <a:t>نافيجيتور</a:t>
            </a:r>
            <a:r>
              <a:rPr lang="ar-SA" b="1" u="sng" dirty="0"/>
              <a:t> </a:t>
            </a:r>
          </a:p>
          <a:p>
            <a:pPr>
              <a:defRPr/>
            </a:pPr>
            <a:r>
              <a:rPr lang="ar-SA" b="1" dirty="0"/>
              <a:t>( </a:t>
            </a:r>
            <a:r>
              <a:rPr lang="en-US" b="1" dirty="0" err="1"/>
              <a:t>etscape</a:t>
            </a:r>
            <a:r>
              <a:rPr lang="en-US" b="1" dirty="0"/>
              <a:t> </a:t>
            </a:r>
            <a:r>
              <a:rPr lang="en-US" b="1" dirty="0" err="1"/>
              <a:t>Naviqator</a:t>
            </a:r>
            <a:r>
              <a:rPr lang="ar-SA" b="1" dirty="0"/>
              <a:t> ).</a:t>
            </a:r>
            <a:endParaRPr lang="en-US" b="1" dirty="0"/>
          </a:p>
        </p:txBody>
      </p:sp>
      <p:pic>
        <p:nvPicPr>
          <p:cNvPr id="6" name="Picture 11" descr="jheju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31269"/>
            <a:ext cx="1981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2" descr="ns9_spla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31269"/>
            <a:ext cx="211931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BFDD27-4800-42D2-BE28-F285A21B0B9D}" type="slidenum">
              <a:rPr lang="ar-SA" altLang="ar-SA"/>
              <a:pPr eaLnBrk="1" hangingPunct="1"/>
              <a:t>12</a:t>
            </a:fld>
            <a:endParaRPr lang="en-US" altLang="ar-SA"/>
          </a:p>
        </p:txBody>
      </p:sp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906742"/>
              </p:ext>
            </p:extLst>
          </p:nvPr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فردي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5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Traditional Arabic"/>
                        </a:rPr>
                        <a:t>دقائق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23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</a:t>
            </a:r>
            <a:r>
              <a:rPr lang="ar-SA" altLang="ar-SA" sz="2800" b="1" dirty="0" smtClean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(2 </a:t>
            </a:r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altLang="ar-SA" sz="2800" dirty="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1524" name="Rectangle 3"/>
          <p:cNvSpPr>
            <a:spLocks noChangeArrowheads="1"/>
          </p:cNvSpPr>
          <p:nvPr/>
        </p:nvSpPr>
        <p:spPr bwMode="auto">
          <a:xfrm>
            <a:off x="477838" y="2044352"/>
            <a:ext cx="8208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SA" sz="2800" b="1" dirty="0"/>
              <a:t>استخدم صاحب الدعاية و الإعلان للصورة التالية مهارة قلب الأفكار.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</a:rPr>
              <a:t> ما رأيك في </a:t>
            </a:r>
            <a:r>
              <a:rPr lang="ar-SA" sz="2800" b="1" dirty="0" err="1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</a:rPr>
              <a:t>الإعلان؟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Traditional Arabic" pitchFamily="18" charset="-7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ar-SA" sz="2800" b="1" dirty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</a:rPr>
              <a:t> ما تأثيره</a:t>
            </a:r>
            <a:r>
              <a:rPr lang="ar-SA" sz="2800" b="1" dirty="0" smtClean="0">
                <a:solidFill>
                  <a:schemeClr val="accent1">
                    <a:lumMod val="50000"/>
                  </a:schemeClr>
                </a:solidFill>
                <a:latin typeface="Traditional Arabic" pitchFamily="18" charset="-78"/>
              </a:rPr>
              <a:t>؟</a:t>
            </a:r>
            <a:endParaRPr lang="ar-SA" sz="2800" b="1" dirty="0">
              <a:solidFill>
                <a:schemeClr val="accent1">
                  <a:lumMod val="50000"/>
                </a:schemeClr>
              </a:solidFill>
              <a:latin typeface="Traditional Arabic" pitchFamily="18" charset="-78"/>
            </a:endParaRPr>
          </a:p>
        </p:txBody>
      </p:sp>
      <p:pic>
        <p:nvPicPr>
          <p:cNvPr id="21525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7" name="Picture 2" descr="C:\Users\A7LAM\Desktop\الثانوية الرابعه الفصل الدراسي الثاني\63460501177922096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068290"/>
            <a:ext cx="3923928" cy="37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BFDD27-4800-42D2-BE28-F285A21B0B9D}" type="slidenum">
              <a:rPr lang="ar-SA" altLang="ar-SA"/>
              <a:pPr eaLnBrk="1" hangingPunct="1"/>
              <a:t>13</a:t>
            </a:fld>
            <a:endParaRPr lang="en-US" altLang="ar-SA"/>
          </a:p>
        </p:txBody>
      </p:sp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8510"/>
              </p:ext>
            </p:extLst>
          </p:nvPr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 مهارة التفكير: </a:t>
                      </a: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 التفسير السببي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فردي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5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Traditional Arabic"/>
                        </a:rPr>
                        <a:t>دقائق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23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</a:t>
            </a:r>
            <a:r>
              <a:rPr lang="ar-SA" altLang="ar-SA" sz="2800" b="1" dirty="0" smtClean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(3 </a:t>
            </a:r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altLang="ar-SA" sz="2800" dirty="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1524" name="Rectangle 3"/>
          <p:cNvSpPr>
            <a:spLocks noChangeArrowheads="1"/>
          </p:cNvSpPr>
          <p:nvPr/>
        </p:nvSpPr>
        <p:spPr bwMode="auto">
          <a:xfrm>
            <a:off x="436925" y="2128837"/>
            <a:ext cx="82089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ar-SA" altLang="ar-SA" sz="2800" b="1" dirty="0">
                <a:solidFill>
                  <a:srgbClr val="33CCCC"/>
                </a:solidFill>
              </a:rPr>
              <a:t>لماذا سميت الشبكة العنكبوتية بهذا الاسم </a:t>
            </a:r>
            <a:r>
              <a:rPr lang="ar-SA" altLang="ar-SA" sz="2800" b="1" dirty="0" smtClean="0">
                <a:solidFill>
                  <a:srgbClr val="33CCCC"/>
                </a:solidFill>
              </a:rPr>
              <a:t>:</a:t>
            </a:r>
            <a:endParaRPr lang="ar-SA" altLang="ar-SA" sz="4400" dirty="0"/>
          </a:p>
        </p:txBody>
      </p:sp>
      <p:pic>
        <p:nvPicPr>
          <p:cNvPr id="21525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574131" y="298155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1600" b="1" dirty="0">
                <a:latin typeface="Tahoma" panose="020B0604030504040204" pitchFamily="34" charset="0"/>
                <a:cs typeface="Tahoma" panose="020B0604030504040204" pitchFamily="34" charset="0"/>
              </a:rPr>
              <a:t>لترابط صفحاتها فيما بينها ترابطاً غير منتظم ، يشابه نسيج بيت العنكبوت من حيث التفريعات إلى مواقع مختلفة من شبكة الإنترنت ، ولذا سـُميت الشبكة العنكبوتية بهذا الاسم  لامتداداتها وتشابكها في العالم أجمع بما يشبه شبكة العنكبوت </a:t>
            </a:r>
            <a:endParaRPr lang="ar-SA" altLang="ar-SA" sz="16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6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2438400" y="3810000"/>
            <a:ext cx="5410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4000" b="1">
                <a:solidFill>
                  <a:srgbClr val="0000FF"/>
                </a:solidFill>
                <a:cs typeface="MCS Jeddah S_U striped." pitchFamily="2" charset="-78"/>
              </a:rPr>
              <a:t>48 . 47 . 77 . 198</a:t>
            </a:r>
            <a:endParaRPr lang="en-US" altLang="ar-SA" sz="4000" b="1">
              <a:solidFill>
                <a:srgbClr val="0000FF"/>
              </a:solidFill>
              <a:cs typeface="MCS Jeddah S_U striped." pitchFamily="2" charset="-78"/>
            </a:endParaRP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19200" y="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4800" b="1">
                <a:solidFill>
                  <a:srgbClr val="FF3399"/>
                </a:solidFill>
                <a:cs typeface="MCS Jeddah S_U striped." pitchFamily="2" charset="-78"/>
              </a:rPr>
              <a:t>عناوين المواقع</a:t>
            </a:r>
            <a:endParaRPr lang="en-US" altLang="ar-SA" sz="4800" b="1">
              <a:solidFill>
                <a:srgbClr val="FF3399"/>
              </a:solidFill>
              <a:cs typeface="MCS Jeddah S_U striped." pitchFamily="2" charset="-7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33400" y="838200"/>
            <a:ext cx="8458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ar-SA" altLang="ar-SA" sz="3200" b="1"/>
              <a:t>لتصفح المعلومات الموجودة على صفحة موقع ما نحتاج إلى تحديد عنوان الموقع حيث إن هذا العنوان يحدد موقع الجهاز على الشبكة العنكبوتية و يعبر عنه بعنوان ( </a:t>
            </a:r>
            <a:r>
              <a:rPr lang="en-US" altLang="ar-SA" sz="3200" b="1"/>
              <a:t>IP Address</a:t>
            </a:r>
            <a:r>
              <a:rPr lang="ar-SA" altLang="ar-SA" sz="3200" b="1"/>
              <a:t> ) يتكون هذا العنوان من أربع مجموعات من الأرقام بينها نقطة</a:t>
            </a:r>
            <a:endParaRPr lang="en-US" altLang="ar-SA" sz="3200" b="1"/>
          </a:p>
        </p:txBody>
      </p:sp>
      <p:pic>
        <p:nvPicPr>
          <p:cNvPr id="22533" name="صورة 19" descr="m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0379">
            <a:off x="-6350" y="4086225"/>
            <a:ext cx="3130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عنصر نائب لرقم الشريحة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9B32F12-02C4-4435-8207-00AD32AF3548}" type="slidenum">
              <a:rPr lang="ar-SA" altLang="ar-SA"/>
              <a:pPr eaLnBrk="1" hangingPunct="1"/>
              <a:t>14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9474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219200" y="4572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4800" b="1">
                <a:solidFill>
                  <a:srgbClr val="FF3399"/>
                </a:solidFill>
                <a:cs typeface="MCS Jeddah S_U striped." pitchFamily="2" charset="-78"/>
              </a:rPr>
              <a:t>عناوين المواقع</a:t>
            </a:r>
            <a:endParaRPr lang="en-US" altLang="ar-SA" sz="4800" b="1">
              <a:solidFill>
                <a:srgbClr val="FF3399"/>
              </a:solidFill>
              <a:cs typeface="MCS Jeddah S_U striped." pitchFamily="2" charset="-78"/>
            </a:endParaRP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533400" y="1539875"/>
            <a:ext cx="84582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ar-SA" altLang="ar-SA" sz="3200" b="1"/>
              <a:t>نظراً لصعوبة تذكر هذه الأرقام جرى الاصطلاح على استخدام مجموعة من الأحرف لعنوان الصفحة العنكبوتية يناظر مجموعات الأرقام العددية و يطلق على عنوان الأحرف للموقع مصطلح (</a:t>
            </a:r>
            <a:r>
              <a:rPr lang="en-US" altLang="ar-SA" sz="3200" b="1"/>
              <a:t>URL</a:t>
            </a:r>
            <a:r>
              <a:rPr lang="ar-SA" altLang="ar-SA" sz="3200" b="1"/>
              <a:t>) </a:t>
            </a:r>
            <a:endParaRPr lang="en-US" altLang="ar-SA" sz="3200" b="1"/>
          </a:p>
        </p:txBody>
      </p:sp>
      <p:pic>
        <p:nvPicPr>
          <p:cNvPr id="23556" name="صورة 19" descr="m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80379">
            <a:off x="-6350" y="4086225"/>
            <a:ext cx="31305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E43CCAB-FF95-4EDE-B4BD-86C898FE7A8A}" type="slidenum">
              <a:rPr lang="ar-SA" altLang="ar-SA"/>
              <a:pPr eaLnBrk="1" hangingPunct="1"/>
              <a:t>15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745763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80963"/>
            <a:ext cx="8080375" cy="1143000"/>
          </a:xfrm>
        </p:spPr>
        <p:txBody>
          <a:bodyPr anchor="t"/>
          <a:lstStyle/>
          <a:p>
            <a:pPr algn="r">
              <a:defRPr/>
            </a:pPr>
            <a:r>
              <a:rPr lang="ar-SA" sz="4000" dirty="0" smtClean="0">
                <a:solidFill>
                  <a:srgbClr val="C00000"/>
                </a:solidFill>
              </a:rPr>
              <a:t>حيث أن :-</a:t>
            </a:r>
            <a:r>
              <a:rPr lang="ar-SA" sz="4000" dirty="0" smtClean="0"/>
              <a:t/>
            </a:r>
            <a:br>
              <a:rPr lang="ar-SA" sz="4000" dirty="0" smtClean="0"/>
            </a:br>
            <a:r>
              <a:rPr lang="ar-SA" sz="2400" b="1" dirty="0" smtClean="0"/>
              <a:t>*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اختصار اسم الجهة التابع لها :- </a:t>
            </a:r>
            <a:r>
              <a:rPr lang="ar-SA" sz="2400" b="1" dirty="0" smtClean="0"/>
              <a:t>عبارة عن حروف تدل على الجهة التي يتبع لها الموقع ، وكل موقع يتبع جهة ما ، مثل:</a:t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r>
              <a:rPr lang="ar-SA" sz="2400" b="1" dirty="0" smtClean="0"/>
              <a:t/>
            </a:r>
            <a:br>
              <a:rPr lang="ar-SA" sz="2400" b="1" dirty="0" smtClean="0"/>
            </a:br>
            <a:endParaRPr lang="en-US" sz="2400" b="1" dirty="0" smtClean="0">
              <a:cs typeface="Times New Roman" pitchFamily="18" charset="0"/>
            </a:endParaRPr>
          </a:p>
        </p:txBody>
      </p:sp>
      <p:graphicFrame>
        <p:nvGraphicFramePr>
          <p:cNvPr id="88103" name="Group 39"/>
          <p:cNvGraphicFramePr>
            <a:graphicFrameLocks noGrp="1"/>
          </p:cNvGraphicFramePr>
          <p:nvPr>
            <p:ph idx="1"/>
          </p:nvPr>
        </p:nvGraphicFramePr>
        <p:xfrm>
          <a:off x="682625" y="1736725"/>
          <a:ext cx="7772400" cy="2197102"/>
        </p:xfrm>
        <a:graphic>
          <a:graphicData uri="http://schemas.openxmlformats.org/drawingml/2006/table">
            <a:tbl>
              <a:tblPr rtl="1"/>
              <a:tblGrid>
                <a:gridCol w="2590800"/>
                <a:gridCol w="2590800"/>
                <a:gridCol w="2590800"/>
              </a:tblGrid>
              <a:tr h="439738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اسم الجهة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اختصار اسم الجهة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جهة حكومية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Gov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ernment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gov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هيئة أو منظمة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مؤسسة تعليمية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edu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شركة تجارية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mercial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1475656" y="4077072"/>
            <a:ext cx="7128792" cy="2776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ar-SA" b="1" dirty="0" smtClean="0">
                <a:solidFill>
                  <a:schemeClr val="accent3">
                    <a:lumMod val="75000"/>
                  </a:schemeClr>
                </a:solidFill>
              </a:rPr>
              <a:t>أمثلة لعناوين مواقع على الشبكة العنكبوتية :-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1- عنوان وزارة التعليم العالي بالمملكة    </a:t>
            </a:r>
            <a:r>
              <a:rPr lang="en-US" b="1" dirty="0" smtClean="0">
                <a:cs typeface="Times New Roman" pitchFamily="18" charset="0"/>
              </a:rPr>
              <a:t>www.mohe.gov.sa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2- عنوان وزارة التربية والتعليم    </a:t>
            </a:r>
            <a:r>
              <a:rPr lang="en-US" b="1" dirty="0" smtClean="0">
                <a:cs typeface="Times New Roman" pitchFamily="18" charset="0"/>
              </a:rPr>
              <a:t>www.moe.gov.sa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3- عنوان جمعية الحاسبات السعودية    </a:t>
            </a:r>
            <a:r>
              <a:rPr lang="en-US" b="1" dirty="0" smtClean="0">
                <a:cs typeface="Times New Roman" pitchFamily="18" charset="0"/>
              </a:rPr>
              <a:t>www.scs.org.sa</a:t>
            </a:r>
            <a:r>
              <a:rPr lang="ar-SA" b="1" dirty="0" smtClean="0"/>
              <a:t/>
            </a:r>
            <a:br>
              <a:rPr lang="ar-SA" b="1" dirty="0" smtClean="0"/>
            </a:br>
            <a:r>
              <a:rPr lang="ar-SA" b="1" dirty="0" smtClean="0"/>
              <a:t>4- عنوان الخطوط السعودية   </a:t>
            </a:r>
            <a:r>
              <a:rPr lang="en-US" b="1" dirty="0" smtClean="0">
                <a:cs typeface="Times New Roman" pitchFamily="18" charset="0"/>
              </a:rPr>
              <a:t>www.saudiairlines.com</a:t>
            </a:r>
            <a:endParaRPr lang="ar-S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 مهارة التفكير: </a:t>
                      </a: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 التتابع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جماعي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Calibri"/>
                          <a:ea typeface="Calibri"/>
                          <a:cs typeface="Traditional Arabic"/>
                        </a:rPr>
                        <a:t>3 دقائق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95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( 4 )</a:t>
            </a:r>
            <a:endParaRPr lang="en-US" altLang="ar-SA" sz="280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4596" name="Rectangle 3"/>
          <p:cNvSpPr>
            <a:spLocks noChangeArrowheads="1"/>
          </p:cNvSpPr>
          <p:nvPr/>
        </p:nvSpPr>
        <p:spPr bwMode="auto">
          <a:xfrm>
            <a:off x="477838" y="1854200"/>
            <a:ext cx="820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3200" b="1"/>
              <a:t>باستخدام </a:t>
            </a:r>
            <a:r>
              <a:rPr lang="ar-SA" altLang="ar-SA" sz="3200" b="1">
                <a:latin typeface="Traditional Arabic" panose="02020603050405020304" pitchFamily="18" charset="-78"/>
              </a:rPr>
              <a:t>مهارة التتابع، رتبي تقسيمات اسم الموقع.</a:t>
            </a:r>
            <a:endParaRPr lang="en-US" altLang="ar-SA" sz="3200" b="1"/>
          </a:p>
        </p:txBody>
      </p:sp>
      <p:pic>
        <p:nvPicPr>
          <p:cNvPr id="24597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شكل بيضاوي 11"/>
          <p:cNvSpPr>
            <a:spLocks noChangeArrowheads="1"/>
          </p:cNvSpPr>
          <p:nvPr/>
        </p:nvSpPr>
        <p:spPr bwMode="auto">
          <a:xfrm>
            <a:off x="5105400" y="5334000"/>
            <a:ext cx="1905000" cy="1447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altLang="ar-SA" sz="2400" b="1"/>
              <a:t>اختصار اسم الدولة</a:t>
            </a:r>
            <a:endParaRPr lang="en-US" altLang="ar-SA" sz="2400" b="1"/>
          </a:p>
        </p:txBody>
      </p:sp>
      <p:sp>
        <p:nvSpPr>
          <p:cNvPr id="24600" name="شكل بيضاوي 12"/>
          <p:cNvSpPr>
            <a:spLocks noChangeArrowheads="1"/>
          </p:cNvSpPr>
          <p:nvPr/>
        </p:nvSpPr>
        <p:spPr bwMode="auto">
          <a:xfrm>
            <a:off x="76200" y="4648200"/>
            <a:ext cx="1905000" cy="1447800"/>
          </a:xfrm>
          <a:prstGeom prst="ellipse">
            <a:avLst/>
          </a:prstGeom>
          <a:solidFill>
            <a:srgbClr val="A4FAB2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4400" b="1"/>
              <a:t>.</a:t>
            </a:r>
          </a:p>
        </p:txBody>
      </p:sp>
      <p:grpSp>
        <p:nvGrpSpPr>
          <p:cNvPr id="24601" name="مجموعة 13"/>
          <p:cNvGrpSpPr>
            <a:grpSpLocks/>
          </p:cNvGrpSpPr>
          <p:nvPr/>
        </p:nvGrpSpPr>
        <p:grpSpPr bwMode="auto">
          <a:xfrm>
            <a:off x="2362200" y="2362200"/>
            <a:ext cx="1905000" cy="1447800"/>
            <a:chOff x="4495800" y="838200"/>
            <a:chExt cx="1905000" cy="1447800"/>
          </a:xfrm>
        </p:grpSpPr>
        <p:sp>
          <p:nvSpPr>
            <p:cNvPr id="24612" name="شكل بيضاوي 26"/>
            <p:cNvSpPr>
              <a:spLocks noChangeArrowheads="1"/>
            </p:cNvSpPr>
            <p:nvPr/>
          </p:nvSpPr>
          <p:spPr bwMode="auto">
            <a:xfrm>
              <a:off x="4495800" y="838200"/>
              <a:ext cx="1905000" cy="1447800"/>
            </a:xfrm>
            <a:prstGeom prst="ellipse">
              <a:avLst/>
            </a:prstGeom>
            <a:solidFill>
              <a:srgbClr val="FEF8C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ar-SA" altLang="ar-SA" sz="1200" b="1"/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ar-SA" sz="2400" b="1"/>
                <a:t>http://</a:t>
              </a:r>
            </a:p>
          </p:txBody>
        </p:sp>
      </p:grpSp>
      <p:grpSp>
        <p:nvGrpSpPr>
          <p:cNvPr id="24602" name="مجموعة 14"/>
          <p:cNvGrpSpPr>
            <a:grpSpLocks/>
          </p:cNvGrpSpPr>
          <p:nvPr/>
        </p:nvGrpSpPr>
        <p:grpSpPr bwMode="auto">
          <a:xfrm>
            <a:off x="2438400" y="5334000"/>
            <a:ext cx="1905000" cy="1447800"/>
            <a:chOff x="6553200" y="1981200"/>
            <a:chExt cx="1905000" cy="1447800"/>
          </a:xfrm>
        </p:grpSpPr>
        <p:sp>
          <p:nvSpPr>
            <p:cNvPr id="24611" name="شكل بيضاوي 25"/>
            <p:cNvSpPr>
              <a:spLocks noChangeArrowheads="1"/>
            </p:cNvSpPr>
            <p:nvPr/>
          </p:nvSpPr>
          <p:spPr bwMode="auto">
            <a:xfrm>
              <a:off x="6553200" y="1981200"/>
              <a:ext cx="1905000" cy="14478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ar-SA" altLang="ar-SA" sz="1400" b="1"/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ar-SA" sz="2400" b="1"/>
                <a:t>WWW</a:t>
              </a:r>
            </a:p>
          </p:txBody>
        </p:sp>
      </p:grpSp>
      <p:grpSp>
        <p:nvGrpSpPr>
          <p:cNvPr id="24603" name="مجموعة 15"/>
          <p:cNvGrpSpPr>
            <a:grpSpLocks/>
          </p:cNvGrpSpPr>
          <p:nvPr/>
        </p:nvGrpSpPr>
        <p:grpSpPr bwMode="auto">
          <a:xfrm>
            <a:off x="7162800" y="2971800"/>
            <a:ext cx="1905000" cy="1447800"/>
            <a:chOff x="8267700" y="7200900"/>
            <a:chExt cx="1905000" cy="1447800"/>
          </a:xfrm>
        </p:grpSpPr>
        <p:sp>
          <p:nvSpPr>
            <p:cNvPr id="24610" name="شكل بيضاوي 23"/>
            <p:cNvSpPr>
              <a:spLocks noChangeArrowheads="1"/>
            </p:cNvSpPr>
            <p:nvPr/>
          </p:nvSpPr>
          <p:spPr bwMode="auto">
            <a:xfrm>
              <a:off x="8267700" y="7200900"/>
              <a:ext cx="1905000" cy="1447800"/>
            </a:xfrm>
            <a:prstGeom prst="ellipse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ar-SA" altLang="ar-SA" sz="1200" b="1"/>
            </a:p>
            <a:p>
              <a:pPr algn="ctr" eaLnBrk="1" hangingPunct="1">
                <a:spcBef>
                  <a:spcPct val="20000"/>
                </a:spcBef>
              </a:pPr>
              <a:r>
                <a:rPr lang="ar-SA" altLang="ar-SA" sz="2400" b="1"/>
                <a:t>اسم الموقع</a:t>
              </a:r>
              <a:endParaRPr lang="en-US" altLang="ar-SA" sz="2400" b="1"/>
            </a:p>
          </p:txBody>
        </p:sp>
      </p:grpSp>
      <p:grpSp>
        <p:nvGrpSpPr>
          <p:cNvPr id="24604" name="مجموعة 16"/>
          <p:cNvGrpSpPr>
            <a:grpSpLocks/>
          </p:cNvGrpSpPr>
          <p:nvPr/>
        </p:nvGrpSpPr>
        <p:grpSpPr bwMode="auto">
          <a:xfrm>
            <a:off x="76200" y="2971800"/>
            <a:ext cx="1905000" cy="1447800"/>
            <a:chOff x="2209800" y="5105400"/>
            <a:chExt cx="1905000" cy="1447800"/>
          </a:xfrm>
        </p:grpSpPr>
        <p:sp>
          <p:nvSpPr>
            <p:cNvPr id="24609" name="شكل بيضاوي 22"/>
            <p:cNvSpPr>
              <a:spLocks noChangeArrowheads="1"/>
            </p:cNvSpPr>
            <p:nvPr/>
          </p:nvSpPr>
          <p:spPr bwMode="auto">
            <a:xfrm>
              <a:off x="2209800" y="5105400"/>
              <a:ext cx="1905000" cy="1447800"/>
            </a:xfrm>
            <a:prstGeom prst="ellipse">
              <a:avLst/>
            </a:prstGeom>
            <a:solidFill>
              <a:srgbClr val="F4B1A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4400" b="1"/>
                <a:t>.</a:t>
              </a:r>
            </a:p>
          </p:txBody>
        </p:sp>
      </p:grpSp>
      <p:grpSp>
        <p:nvGrpSpPr>
          <p:cNvPr id="24605" name="مجموعة 17"/>
          <p:cNvGrpSpPr>
            <a:grpSpLocks/>
          </p:cNvGrpSpPr>
          <p:nvPr/>
        </p:nvGrpSpPr>
        <p:grpSpPr bwMode="auto">
          <a:xfrm>
            <a:off x="5105400" y="2362200"/>
            <a:ext cx="1905000" cy="1447800"/>
            <a:chOff x="1562100" y="6286500"/>
            <a:chExt cx="1905000" cy="1447800"/>
          </a:xfrm>
        </p:grpSpPr>
        <p:sp>
          <p:nvSpPr>
            <p:cNvPr id="24608" name="شكل بيضاوي 21"/>
            <p:cNvSpPr>
              <a:spLocks noChangeArrowheads="1"/>
            </p:cNvSpPr>
            <p:nvPr/>
          </p:nvSpPr>
          <p:spPr bwMode="auto">
            <a:xfrm>
              <a:off x="1562100" y="6286500"/>
              <a:ext cx="1905000" cy="1447800"/>
            </a:xfrm>
            <a:prstGeom prst="ellipse">
              <a:avLst/>
            </a:prstGeom>
            <a:solidFill>
              <a:srgbClr val="A5F9C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ar-SA" altLang="ar-SA" sz="2400" b="1"/>
                <a:t>اختصار اسم الجهة التابع لها</a:t>
              </a:r>
              <a:endParaRPr lang="en-US" altLang="ar-SA" sz="2400" b="1"/>
            </a:p>
          </p:txBody>
        </p:sp>
      </p:grpSp>
      <p:grpSp>
        <p:nvGrpSpPr>
          <p:cNvPr id="24606" name="مجموعة 18"/>
          <p:cNvGrpSpPr>
            <a:grpSpLocks/>
          </p:cNvGrpSpPr>
          <p:nvPr/>
        </p:nvGrpSpPr>
        <p:grpSpPr bwMode="auto">
          <a:xfrm>
            <a:off x="7162800" y="4648200"/>
            <a:ext cx="1905000" cy="1447800"/>
            <a:chOff x="6705600" y="4114800"/>
            <a:chExt cx="1905000" cy="1447800"/>
          </a:xfrm>
        </p:grpSpPr>
        <p:sp>
          <p:nvSpPr>
            <p:cNvPr id="21" name="شكل بيضاوي 20"/>
            <p:cNvSpPr/>
            <p:nvPr/>
          </p:nvSpPr>
          <p:spPr bwMode="auto">
            <a:xfrm>
              <a:off x="6705600" y="4114800"/>
              <a:ext cx="1905000" cy="14478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ar-SA" sz="44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1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 مهارة التفكير: </a:t>
                      </a: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 التتابع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جماعي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latin typeface="Calibri"/>
                          <a:ea typeface="Calibri"/>
                          <a:cs typeface="Traditional Arabic"/>
                        </a:rPr>
                        <a:t>3 دقائق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4595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( 4 )</a:t>
            </a:r>
            <a:endParaRPr lang="en-US" altLang="ar-SA" sz="280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24596" name="Rectangle 3"/>
          <p:cNvSpPr>
            <a:spLocks noChangeArrowheads="1"/>
          </p:cNvSpPr>
          <p:nvPr/>
        </p:nvSpPr>
        <p:spPr bwMode="auto">
          <a:xfrm>
            <a:off x="477838" y="1854200"/>
            <a:ext cx="8208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3200" b="1"/>
              <a:t>باستخدام </a:t>
            </a:r>
            <a:r>
              <a:rPr lang="ar-SA" altLang="ar-SA" sz="3200" b="1">
                <a:latin typeface="Traditional Arabic" panose="02020603050405020304" pitchFamily="18" charset="-78"/>
              </a:rPr>
              <a:t>مهارة التتابع، رتبي تقسيمات اسم الموقع.</a:t>
            </a:r>
            <a:endParaRPr lang="en-US" altLang="ar-SA" sz="3200" b="1"/>
          </a:p>
        </p:txBody>
      </p:sp>
      <p:pic>
        <p:nvPicPr>
          <p:cNvPr id="24597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9" name="شكل بيضاوي 11"/>
          <p:cNvSpPr>
            <a:spLocks noChangeArrowheads="1"/>
          </p:cNvSpPr>
          <p:nvPr/>
        </p:nvSpPr>
        <p:spPr bwMode="auto">
          <a:xfrm>
            <a:off x="5105400" y="5334000"/>
            <a:ext cx="1905000" cy="14478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ar-SA" altLang="ar-SA" sz="2400" b="1" dirty="0"/>
              <a:t>اختصار اسم الدولة</a:t>
            </a:r>
            <a:endParaRPr lang="en-US" altLang="ar-SA" sz="2400" b="1" dirty="0"/>
          </a:p>
        </p:txBody>
      </p:sp>
      <p:sp>
        <p:nvSpPr>
          <p:cNvPr id="24600" name="شكل بيضاوي 12"/>
          <p:cNvSpPr>
            <a:spLocks noChangeArrowheads="1"/>
          </p:cNvSpPr>
          <p:nvPr/>
        </p:nvSpPr>
        <p:spPr bwMode="auto">
          <a:xfrm>
            <a:off x="457200" y="4610100"/>
            <a:ext cx="1905000" cy="1447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4400" b="1" dirty="0"/>
              <a:t>.</a:t>
            </a:r>
          </a:p>
        </p:txBody>
      </p:sp>
      <p:grpSp>
        <p:nvGrpSpPr>
          <p:cNvPr id="24601" name="مجموعة 13"/>
          <p:cNvGrpSpPr>
            <a:grpSpLocks/>
          </p:cNvGrpSpPr>
          <p:nvPr/>
        </p:nvGrpSpPr>
        <p:grpSpPr bwMode="auto">
          <a:xfrm>
            <a:off x="2362200" y="2362200"/>
            <a:ext cx="1905000" cy="1447800"/>
            <a:chOff x="4495800" y="838200"/>
            <a:chExt cx="1905000" cy="1447800"/>
          </a:xfrm>
        </p:grpSpPr>
        <p:sp>
          <p:nvSpPr>
            <p:cNvPr id="24612" name="شكل بيضاوي 26"/>
            <p:cNvSpPr>
              <a:spLocks noChangeArrowheads="1"/>
            </p:cNvSpPr>
            <p:nvPr/>
          </p:nvSpPr>
          <p:spPr bwMode="auto">
            <a:xfrm>
              <a:off x="4495800" y="838200"/>
              <a:ext cx="1905000" cy="1447800"/>
            </a:xfrm>
            <a:prstGeom prst="ellipse">
              <a:avLst/>
            </a:prstGeom>
            <a:solidFill>
              <a:srgbClr val="FEF8CA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ar-SA" altLang="ar-SA" sz="1200" b="1"/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ar-SA" sz="2400" b="1"/>
                <a:t>http://</a:t>
              </a:r>
            </a:p>
          </p:txBody>
        </p:sp>
      </p:grpSp>
      <p:grpSp>
        <p:nvGrpSpPr>
          <p:cNvPr id="24602" name="مجموعة 14"/>
          <p:cNvGrpSpPr>
            <a:grpSpLocks/>
          </p:cNvGrpSpPr>
          <p:nvPr/>
        </p:nvGrpSpPr>
        <p:grpSpPr bwMode="auto">
          <a:xfrm>
            <a:off x="2438400" y="5334000"/>
            <a:ext cx="1905000" cy="1447800"/>
            <a:chOff x="6553200" y="1981200"/>
            <a:chExt cx="1905000" cy="1447800"/>
          </a:xfrm>
        </p:grpSpPr>
        <p:sp>
          <p:nvSpPr>
            <p:cNvPr id="24611" name="شكل بيضاوي 25"/>
            <p:cNvSpPr>
              <a:spLocks noChangeArrowheads="1"/>
            </p:cNvSpPr>
            <p:nvPr/>
          </p:nvSpPr>
          <p:spPr bwMode="auto">
            <a:xfrm>
              <a:off x="6553200" y="1981200"/>
              <a:ext cx="1905000" cy="1447800"/>
            </a:xfrm>
            <a:prstGeom prst="ellipse">
              <a:avLst/>
            </a:prstGeom>
            <a:solidFill>
              <a:srgbClr val="CC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ar-SA" altLang="ar-SA" sz="1400" b="1" dirty="0"/>
            </a:p>
            <a:p>
              <a:pPr algn="ctr" eaLnBrk="1" hangingPunct="1">
                <a:spcBef>
                  <a:spcPct val="20000"/>
                </a:spcBef>
              </a:pPr>
              <a:r>
                <a:rPr lang="en-US" altLang="ar-SA" sz="2400" b="1" dirty="0"/>
                <a:t>WWW</a:t>
              </a:r>
            </a:p>
          </p:txBody>
        </p:sp>
      </p:grpSp>
      <p:grpSp>
        <p:nvGrpSpPr>
          <p:cNvPr id="24604" name="مجموعة 16"/>
          <p:cNvGrpSpPr>
            <a:grpSpLocks/>
          </p:cNvGrpSpPr>
          <p:nvPr/>
        </p:nvGrpSpPr>
        <p:grpSpPr bwMode="auto">
          <a:xfrm>
            <a:off x="76200" y="2971800"/>
            <a:ext cx="1905000" cy="1447800"/>
            <a:chOff x="2209800" y="5105400"/>
            <a:chExt cx="1905000" cy="1447800"/>
          </a:xfrm>
          <a:noFill/>
        </p:grpSpPr>
        <p:sp>
          <p:nvSpPr>
            <p:cNvPr id="24609" name="شكل بيضاوي 22"/>
            <p:cNvSpPr>
              <a:spLocks noChangeArrowheads="1"/>
            </p:cNvSpPr>
            <p:nvPr/>
          </p:nvSpPr>
          <p:spPr bwMode="auto">
            <a:xfrm>
              <a:off x="2209800" y="5105400"/>
              <a:ext cx="1905000" cy="1447800"/>
            </a:xfrm>
            <a:prstGeom prst="ellipse">
              <a:avLst/>
            </a:prstGeom>
            <a:grpFill/>
            <a:ln w="9525" algn="ctr">
              <a:noFill/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ar-SA" altLang="ar-SA" sz="4400" b="1"/>
                <a:t>.</a:t>
              </a:r>
            </a:p>
          </p:txBody>
        </p:sp>
      </p:grpSp>
      <p:grpSp>
        <p:nvGrpSpPr>
          <p:cNvPr id="24603" name="مجموعة 15"/>
          <p:cNvGrpSpPr>
            <a:grpSpLocks/>
          </p:cNvGrpSpPr>
          <p:nvPr/>
        </p:nvGrpSpPr>
        <p:grpSpPr bwMode="auto">
          <a:xfrm>
            <a:off x="7162800" y="2971800"/>
            <a:ext cx="1905000" cy="1447800"/>
            <a:chOff x="8267700" y="7200900"/>
            <a:chExt cx="1905000" cy="1447800"/>
          </a:xfrm>
        </p:grpSpPr>
        <p:sp>
          <p:nvSpPr>
            <p:cNvPr id="24610" name="شكل بيضاوي 23"/>
            <p:cNvSpPr>
              <a:spLocks noChangeArrowheads="1"/>
            </p:cNvSpPr>
            <p:nvPr/>
          </p:nvSpPr>
          <p:spPr bwMode="auto">
            <a:xfrm>
              <a:off x="8267700" y="7200900"/>
              <a:ext cx="1905000" cy="1447800"/>
            </a:xfrm>
            <a:prstGeom prst="ellipse">
              <a:avLst/>
            </a:prstGeom>
            <a:solidFill>
              <a:srgbClr val="CCEC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endParaRPr lang="ar-SA" altLang="ar-SA" sz="1200" b="1" dirty="0"/>
            </a:p>
            <a:p>
              <a:pPr algn="ctr" eaLnBrk="1" hangingPunct="1">
                <a:spcBef>
                  <a:spcPct val="20000"/>
                </a:spcBef>
              </a:pPr>
              <a:r>
                <a:rPr lang="ar-SA" altLang="ar-SA" sz="2400" b="1" dirty="0"/>
                <a:t>اسم الموقع</a:t>
              </a:r>
              <a:endParaRPr lang="en-US" altLang="ar-SA" sz="2400" b="1" dirty="0"/>
            </a:p>
          </p:txBody>
        </p:sp>
      </p:grpSp>
      <p:grpSp>
        <p:nvGrpSpPr>
          <p:cNvPr id="24606" name="مجموعة 18"/>
          <p:cNvGrpSpPr>
            <a:grpSpLocks/>
          </p:cNvGrpSpPr>
          <p:nvPr/>
        </p:nvGrpSpPr>
        <p:grpSpPr bwMode="auto">
          <a:xfrm>
            <a:off x="7162800" y="4648200"/>
            <a:ext cx="1905000" cy="1447800"/>
            <a:chOff x="6705600" y="4114800"/>
            <a:chExt cx="1905000" cy="1447800"/>
          </a:xfrm>
          <a:noFill/>
        </p:grpSpPr>
        <p:sp>
          <p:nvSpPr>
            <p:cNvPr id="21" name="شكل بيضاوي 20"/>
            <p:cNvSpPr/>
            <p:nvPr/>
          </p:nvSpPr>
          <p:spPr bwMode="auto">
            <a:xfrm>
              <a:off x="6705600" y="4114800"/>
              <a:ext cx="1905000" cy="1447800"/>
            </a:xfrm>
            <a:prstGeom prst="ellips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1"/>
            <a:lstStyle>
              <a:defPPr>
                <a:defRPr lang="ar-SA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ar-SA" sz="4400" b="1" dirty="0"/>
                <a:t>.</a:t>
              </a:r>
            </a:p>
          </p:txBody>
        </p:sp>
      </p:grpSp>
      <p:grpSp>
        <p:nvGrpSpPr>
          <p:cNvPr id="24605" name="مجموعة 17"/>
          <p:cNvGrpSpPr>
            <a:grpSpLocks/>
          </p:cNvGrpSpPr>
          <p:nvPr/>
        </p:nvGrpSpPr>
        <p:grpSpPr bwMode="auto">
          <a:xfrm>
            <a:off x="5105400" y="2362200"/>
            <a:ext cx="1905000" cy="1447800"/>
            <a:chOff x="1562100" y="6286500"/>
            <a:chExt cx="1905000" cy="1447800"/>
          </a:xfrm>
        </p:grpSpPr>
        <p:sp>
          <p:nvSpPr>
            <p:cNvPr id="24608" name="شكل بيضاوي 21"/>
            <p:cNvSpPr>
              <a:spLocks noChangeArrowheads="1"/>
            </p:cNvSpPr>
            <p:nvPr/>
          </p:nvSpPr>
          <p:spPr bwMode="auto">
            <a:xfrm>
              <a:off x="1562100" y="6286500"/>
              <a:ext cx="1905000" cy="1447800"/>
            </a:xfrm>
            <a:prstGeom prst="ellipse">
              <a:avLst/>
            </a:prstGeom>
            <a:solidFill>
              <a:srgbClr val="A5F9CB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ar-SA" altLang="ar-SA" sz="2400" b="1" dirty="0"/>
                <a:t>اختصار اسم الجهة التابع لها</a:t>
              </a:r>
              <a:endParaRPr lang="en-US" altLang="ar-SA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071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61 -0.00833 L -0.29444 0.2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58 -0.06643 L -0.15017 -0.2006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-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236 -0.03056 L 0.18038 -0.1034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6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28" y="-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29 -0.02732 L -0.41111 0.133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91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4 -0.04444 L -0.28507 -0.111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28 -0.02037 L 0.05295 0.2074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1.11111E-6 L 0.72778 0.11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83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65 -0.22592 L 0.11788 -0.04977 C 0.13212 -0.00995 0.15364 0.01181 0.17587 0.01181 C 0.20139 0.01181 0.2217 -0.00995 0.23593 -0.04977 L 0.30451 -0.22592 " pathEditMode="relative" rAng="0" ptsTypes="AAAAA">
                                      <p:cBhvr>
                                        <p:cTn id="34" dur="2000" fill="hold"/>
                                        <p:tgtEl>
                                          <p:spTgt spid="24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9" grpId="0" animBg="1"/>
      <p:bldP spid="246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BFDD27-4800-42D2-BE28-F285A21B0B9D}" type="slidenum">
              <a:rPr lang="ar-SA" altLang="ar-SA"/>
              <a:pPr eaLnBrk="1" hangingPunct="1"/>
              <a:t>19</a:t>
            </a:fld>
            <a:endParaRPr lang="en-US" altLang="ar-SA"/>
          </a:p>
        </p:txBody>
      </p:sp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96760"/>
              </p:ext>
            </p:extLst>
          </p:nvPr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 مهارة التفكير: </a:t>
                      </a: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 التحليل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فردي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5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Traditional Arabic"/>
                        </a:rPr>
                        <a:t>دقائق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23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</a:t>
            </a:r>
            <a:r>
              <a:rPr lang="ar-SA" altLang="ar-SA" sz="2800" b="1" dirty="0" smtClean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(5 </a:t>
            </a:r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altLang="ar-SA" sz="2800" dirty="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1525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143000" y="207168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l" eaLnBrk="0" hangingPunct="0">
              <a:defRPr/>
            </a:pPr>
            <a:r>
              <a:rPr lang="ar-SA" sz="1600" b="1" dirty="0">
                <a:solidFill>
                  <a:srgbClr val="33CCCC"/>
                </a:solidFill>
                <a:latin typeface="AGA Alaaden"/>
                <a:cs typeface="Times New Roman" pitchFamily="18" charset="0"/>
              </a:rPr>
              <a:t>طالبتي المتميزة : قارني بين طريقتي </a:t>
            </a:r>
            <a:r>
              <a:rPr lang="en-GB" sz="1600" b="1" dirty="0">
                <a:solidFill>
                  <a:srgbClr val="33CCCC"/>
                </a:solidFill>
                <a:cs typeface="Times New Roman" pitchFamily="18" charset="0"/>
              </a:rPr>
              <a:t>IP Address </a:t>
            </a:r>
            <a:r>
              <a:rPr lang="en-US" sz="1600" b="1" dirty="0">
                <a:solidFill>
                  <a:srgbClr val="33CCCC"/>
                </a:solidFill>
                <a:cs typeface="Times New Roman" pitchFamily="18" charset="0"/>
              </a:rPr>
              <a:t>  </a:t>
            </a:r>
            <a:r>
              <a:rPr lang="ar-SA" sz="1600" b="1" dirty="0">
                <a:solidFill>
                  <a:srgbClr val="33CCCC"/>
                </a:solidFill>
                <a:cs typeface="Times New Roman" pitchFamily="18" charset="0"/>
              </a:rPr>
              <a:t>  و </a:t>
            </a:r>
            <a:r>
              <a:rPr lang="en-GB" sz="1600" b="1" dirty="0">
                <a:solidFill>
                  <a:srgbClr val="33CCCC"/>
                </a:solidFill>
                <a:cs typeface="Times New Roman" pitchFamily="18" charset="0"/>
              </a:rPr>
              <a:t>URL </a:t>
            </a:r>
            <a:r>
              <a:rPr lang="ar-SA" sz="1600" b="1" dirty="0">
                <a:solidFill>
                  <a:srgbClr val="33CCCC"/>
                </a:solidFill>
                <a:cs typeface="Times New Roman" pitchFamily="18" charset="0"/>
              </a:rPr>
              <a:t> قي كتابة عناوين الصفحات ..</a:t>
            </a:r>
            <a:endParaRPr lang="en-US" sz="1400" dirty="0"/>
          </a:p>
          <a:p>
            <a:pPr algn="l" rtl="0" eaLnBrk="0" hangingPunct="0">
              <a:defRPr/>
            </a:pPr>
            <a:endParaRPr lang="en-US" sz="2400" dirty="0"/>
          </a:p>
        </p:txBody>
      </p:sp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539775"/>
              </p:ext>
            </p:extLst>
          </p:nvPr>
        </p:nvGraphicFramePr>
        <p:xfrm>
          <a:off x="1285875" y="2714625"/>
          <a:ext cx="6451600" cy="1690688"/>
        </p:xfrm>
        <a:graphic>
          <a:graphicData uri="http://schemas.openxmlformats.org/drawingml/2006/table">
            <a:tbl>
              <a:tblPr rtl="1"/>
              <a:tblGrid>
                <a:gridCol w="2048491"/>
                <a:gridCol w="2240081"/>
                <a:gridCol w="2163028"/>
              </a:tblGrid>
              <a:tr h="535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وجه المقارنة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IP Address</a:t>
                      </a:r>
                      <a:endParaRPr lang="en-US" sz="1400" b="1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URL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5145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dirty="0">
                          <a:solidFill>
                            <a:srgbClr val="FF0000"/>
                          </a:solidFill>
                          <a:latin typeface="Tahoma" pitchFamily="34" charset="0"/>
                          <a:ea typeface="Times New Roman"/>
                          <a:cs typeface="Tahoma" pitchFamily="34" charset="0"/>
                        </a:rPr>
                        <a:t>طريقة الكتابة ...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4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400" dirty="0">
                        <a:latin typeface="Tahoma" pitchFamily="34" charset="0"/>
                        <a:ea typeface="Times New Roman"/>
                        <a:cs typeface="Tahoma" pitchFamily="34" charset="0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3276600" y="3356992"/>
            <a:ext cx="223150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Tahoma" pitchFamily="34" charset="0"/>
                <a:cs typeface="Tahoma" pitchFamily="34" charset="0"/>
              </a:rPr>
              <a:t>يتكون هذا العنوان من أربع مجموعات من الأرقام بينها نقطة</a:t>
            </a:r>
            <a:endParaRPr lang="ar-SA" dirty="0" smtClean="0">
              <a:latin typeface="Tahoma" pitchFamily="34" charset="0"/>
              <a:ea typeface="Times New Roman"/>
              <a:cs typeface="Tahoma" pitchFamily="34" charset="0"/>
            </a:endParaRPr>
          </a:p>
          <a:p>
            <a:endParaRPr lang="ar-SA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143000" y="3356992"/>
            <a:ext cx="22768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atin typeface="Tahoma" pitchFamily="34" charset="0"/>
                <a:cs typeface="Tahoma" pitchFamily="34" charset="0"/>
              </a:rPr>
              <a:t>استخدام مجموعة من الأحرف لعنوان الصفحة العنكبوتية </a:t>
            </a:r>
            <a:endParaRPr lang="ar-SA" dirty="0" smtClean="0">
              <a:latin typeface="Tahoma" pitchFamily="34" charset="0"/>
              <a:ea typeface="Times New Roman"/>
              <a:cs typeface="Tahoma" pitchFamily="34" charset="0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29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575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214438" y="3786188"/>
            <a:ext cx="70866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3" dir="b"/>
            </a:scene3d>
            <a:sp3d extrusionH="121893000" prstMaterial="legacyPlastic">
              <a:extrusionClr>
                <a:srgbClr val="808080"/>
              </a:extrusionClr>
              <a:contourClr>
                <a:schemeClr val="accent2"/>
              </a:contourClr>
            </a:sp3d>
          </a:bodyPr>
          <a:lstStyle/>
          <a:p>
            <a:r>
              <a:rPr lang="ar-SA" sz="3600" kern="10">
                <a:ln w="9525">
                  <a:round/>
                  <a:headEnd/>
                  <a:tailEnd/>
                </a:ln>
                <a:solidFill>
                  <a:schemeClr val="accent2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الإنترنت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425469" y="2460826"/>
            <a:ext cx="8318530" cy="1077218"/>
          </a:xfrm>
          <a:prstGeom prst="rect">
            <a:avLst/>
          </a:prstGeom>
          <a:noFill/>
          <a:ln w="88900" cmpd="thickThin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Bef>
                <a:spcPct val="50000"/>
              </a:spcBef>
            </a:pPr>
            <a:r>
              <a:rPr lang="ar-SA" altLang="ar-SA" sz="3200" dirty="0">
                <a:solidFill>
                  <a:schemeClr val="bg2"/>
                </a:solidFill>
                <a:cs typeface="Times New Roman" panose="02020603050405020304" pitchFamily="18" charset="0"/>
              </a:rPr>
              <a:t>            </a:t>
            </a:r>
            <a:r>
              <a:rPr lang="ar-SA" altLang="ar-SA" sz="3200" dirty="0"/>
              <a:t>هو </a:t>
            </a:r>
            <a:r>
              <a:rPr lang="ar-SA" altLang="ar-SA" sz="3200" dirty="0">
                <a:cs typeface="Times New Roman" panose="02020603050405020304" pitchFamily="18" charset="0"/>
              </a:rPr>
              <a:t>تقنية يمكن من خلالها </a:t>
            </a:r>
            <a:r>
              <a:rPr lang="ar-SA" altLang="ar-SA" sz="3200" dirty="0"/>
              <a:t>إرسال مستندات أو وثائق</a:t>
            </a:r>
            <a:r>
              <a:rPr lang="ar-SA" altLang="ar-SA" sz="3200" dirty="0">
                <a:cs typeface="Times New Roman" panose="02020603050405020304" pitchFamily="18" charset="0"/>
              </a:rPr>
              <a:t> </a:t>
            </a:r>
            <a:r>
              <a:rPr lang="ar-SA" altLang="ar-SA" sz="3200" dirty="0"/>
              <a:t> إلكترونية بين المشتركين عبر الشبكة</a:t>
            </a:r>
            <a:r>
              <a:rPr lang="ar-SA" altLang="ar-SA" sz="3200" dirty="0"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559675" y="1520825"/>
          <a:ext cx="952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Bitmap Image" r:id="rId3" imgW="952633" imgH="476316" progId="Paint.Picture">
                  <p:embed/>
                </p:oleObj>
              </mc:Choice>
              <mc:Fallback>
                <p:oleObj name="Bitmap Image" r:id="rId3" imgW="952633" imgH="476316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9675" y="1520825"/>
                        <a:ext cx="9525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05CBF"/>
                                </a:gs>
                                <a:gs pos="12500">
                                  <a:srgbClr val="0087E6"/>
                                </a:gs>
                                <a:gs pos="37500">
                                  <a:srgbClr val="21D6E0"/>
                                </a:gs>
                                <a:gs pos="50000">
                                  <a:srgbClr val="03D4A8"/>
                                </a:gs>
                                <a:gs pos="62500">
                                  <a:srgbClr val="21D6E0"/>
                                </a:gs>
                                <a:gs pos="875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3D4A8">
                                  <a:gamma/>
                                  <a:shade val="60000"/>
                                  <a:invGamma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8596" y="285728"/>
            <a:ext cx="8429684" cy="771346"/>
          </a:xfrm>
          <a:prstGeom prst="snip2Diag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Low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2) 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البريد الإلكتروني (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Electronic Mail</a:t>
            </a: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 )</a:t>
            </a:r>
            <a:endParaRPr lang="ar-S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aditional Arabic"/>
              <a:cs typeface="AGA Sindibad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E8"/>
              </a:clrFrom>
              <a:clrTo>
                <a:srgbClr val="FFFE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39" y="3868916"/>
            <a:ext cx="2935613" cy="2989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-139253"/>
            <a:ext cx="90582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ar-SA" sz="28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باستخدام استراتيجية الإجماع على تحديد الموقع </a:t>
            </a:r>
            <a:endParaRPr lang="ar-SA" sz="2800" b="1" u="sng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ar-SA" altLang="ar-S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ماهي مزايا البريد </a:t>
            </a:r>
            <a:r>
              <a:rPr lang="ar-SA" altLang="ar-SA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الإلكتروني ؟ </a:t>
            </a:r>
            <a:endParaRPr lang="ar-SA" altLang="ar-S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243" name="مستطيل 9"/>
          <p:cNvSpPr>
            <a:spLocks noChangeArrowheads="1"/>
          </p:cNvSpPr>
          <p:nvPr/>
        </p:nvSpPr>
        <p:spPr bwMode="auto">
          <a:xfrm>
            <a:off x="228600" y="1143000"/>
            <a:ext cx="8686800" cy="54864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cxnSp>
        <p:nvCxnSpPr>
          <p:cNvPr id="10244" name="رابط مستقيم 12"/>
          <p:cNvCxnSpPr>
            <a:cxnSpLocks noChangeShapeType="1"/>
          </p:cNvCxnSpPr>
          <p:nvPr/>
        </p:nvCxnSpPr>
        <p:spPr bwMode="auto">
          <a:xfrm flipV="1">
            <a:off x="228600" y="1143000"/>
            <a:ext cx="8686800" cy="5486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5" name="رابط مستقيم 14"/>
          <p:cNvCxnSpPr>
            <a:cxnSpLocks noChangeShapeType="1"/>
          </p:cNvCxnSpPr>
          <p:nvPr/>
        </p:nvCxnSpPr>
        <p:spPr bwMode="auto">
          <a:xfrm>
            <a:off x="228600" y="1143000"/>
            <a:ext cx="8686800" cy="5486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198" name="شكل بيضاوي 10"/>
          <p:cNvSpPr>
            <a:spLocks noChangeArrowheads="1"/>
          </p:cNvSpPr>
          <p:nvPr/>
        </p:nvSpPr>
        <p:spPr bwMode="auto">
          <a:xfrm>
            <a:off x="3200400" y="2590800"/>
            <a:ext cx="2743200" cy="2286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>
                <a:lumMod val="95000"/>
                <a:lumOff val="5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ar-SA"/>
          </a:p>
        </p:txBody>
      </p:sp>
      <p:sp>
        <p:nvSpPr>
          <p:cNvPr id="10248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CE6227-140B-4CC4-BC59-BD9375BB1273}" type="slidenum">
              <a:rPr lang="ar-SA" smtClean="0"/>
              <a:pPr/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7637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546" y="2636912"/>
            <a:ext cx="8208963" cy="1143000"/>
          </a:xfrm>
        </p:spPr>
        <p:txBody>
          <a:bodyPr/>
          <a:lstStyle/>
          <a:p>
            <a:pPr marL="762000" indent="-762000" algn="r">
              <a:buFont typeface="Wingdings" pitchFamily="2" charset="2"/>
              <a:buNone/>
              <a:defRPr/>
            </a:pPr>
            <a:r>
              <a:rPr lang="ar-SA" sz="2000" b="1" u="sng" dirty="0" smtClean="0">
                <a:solidFill>
                  <a:schemeClr val="hlink"/>
                </a:solidFill>
                <a:cs typeface="Led Italic Font" pitchFamily="2" charset="-78"/>
              </a:rPr>
              <a:t/>
            </a:r>
            <a:br>
              <a:rPr lang="ar-SA" sz="2000" b="1" u="sng" dirty="0" smtClean="0">
                <a:solidFill>
                  <a:schemeClr val="hlink"/>
                </a:solidFill>
                <a:cs typeface="Led Italic Font" pitchFamily="2" charset="-78"/>
              </a:rPr>
            </a:br>
            <a:r>
              <a:rPr lang="ar-SA" sz="2000" b="1" dirty="0" smtClean="0"/>
              <a:t>	</a:t>
            </a:r>
            <a:br>
              <a:rPr lang="ar-SA" sz="2000" b="1" dirty="0" smtClean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>وكل عنوان بريد إلكتروني يتكون من التقسيمات التالية </a:t>
            </a:r>
            <a:r>
              <a:rPr lang="ar-SA" sz="2000" b="1" dirty="0" smtClean="0"/>
              <a:t>:</a:t>
            </a:r>
            <a:br>
              <a:rPr lang="ar-SA" sz="2000" b="1" dirty="0" smtClean="0"/>
            </a:br>
            <a:r>
              <a:rPr lang="ar-SA" sz="2000" b="1" dirty="0"/>
              <a:t/>
            </a:r>
            <a:br>
              <a:rPr lang="ar-SA" sz="2000" b="1" dirty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/>
              <a:t/>
            </a:r>
            <a:br>
              <a:rPr lang="ar-SA" sz="2000" b="1" dirty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/>
              <a:t/>
            </a:r>
            <a:br>
              <a:rPr lang="ar-SA" sz="2000" b="1" dirty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>
                <a:solidFill>
                  <a:srgbClr val="FF0000"/>
                </a:solidFill>
              </a:rPr>
              <a:t>ملاحظة :-</a:t>
            </a:r>
            <a:r>
              <a:rPr lang="ar-SA" sz="2000" b="1" dirty="0"/>
              <a:t/>
            </a:r>
            <a:br>
              <a:rPr lang="ar-SA" sz="2000" b="1" dirty="0"/>
            </a:br>
            <a:r>
              <a:rPr lang="ar-SA" sz="2000" b="1" dirty="0"/>
              <a:t>لكل مشترك عنوان بريد خاص به يختلف عن الآخرين ، ومن خلاله يسمح بتبادل الرسائل مع المشتركين الآخرين .</a:t>
            </a: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ar-SA" sz="2000" b="1" dirty="0" smtClean="0"/>
              <a:t/>
            </a:r>
            <a:br>
              <a:rPr lang="ar-SA" sz="2000" b="1" dirty="0" smtClean="0"/>
            </a:br>
            <a:r>
              <a:rPr lang="en-US" sz="2000" b="1" dirty="0" smtClean="0">
                <a:cs typeface="Times New Roman" pitchFamily="18" charset="0"/>
              </a:rPr>
              <a:t/>
            </a:r>
            <a:br>
              <a:rPr lang="en-US" sz="2000" b="1" dirty="0" smtClean="0">
                <a:cs typeface="Times New Roman" pitchFamily="18" charset="0"/>
              </a:rPr>
            </a:br>
            <a:endParaRPr lang="en-US" sz="2000" b="1" dirty="0" smtClean="0">
              <a:cs typeface="Times New Roman" pitchFamily="18" charset="0"/>
            </a:endParaRPr>
          </a:p>
        </p:txBody>
      </p:sp>
      <p:graphicFrame>
        <p:nvGraphicFramePr>
          <p:cNvPr id="90135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9125487"/>
              </p:ext>
            </p:extLst>
          </p:nvPr>
        </p:nvGraphicFramePr>
        <p:xfrm>
          <a:off x="606093" y="1916832"/>
          <a:ext cx="7772400" cy="420687"/>
        </p:xfrm>
        <a:graphic>
          <a:graphicData uri="http://schemas.openxmlformats.org/drawingml/2006/table">
            <a:tbl>
              <a:tblPr rtl="1"/>
              <a:tblGrid>
                <a:gridCol w="2590800"/>
                <a:gridCol w="2590800"/>
                <a:gridCol w="2590800"/>
              </a:tblGrid>
              <a:tr h="4206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الجزء الثاني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@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الجزء الأول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مربع نص 1"/>
          <p:cNvSpPr txBox="1"/>
          <p:nvPr/>
        </p:nvSpPr>
        <p:spPr>
          <a:xfrm>
            <a:off x="3059832" y="332656"/>
            <a:ext cx="352839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28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عنوان البريد الإلكتروني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8080375" cy="73116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ar-SA" altLang="ar-SA" sz="3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cs typeface="+mn-cs"/>
              </a:rPr>
              <a:t>التعامل مع البريد الإلكتروني </a:t>
            </a:r>
            <a:endParaRPr lang="en-US" altLang="ar-SA" sz="3200" b="1" dirty="0" smtClean="0">
              <a:solidFill>
                <a:schemeClr val="accent5">
                  <a:lumMod val="40000"/>
                  <a:lumOff val="60000"/>
                </a:schemeClr>
              </a:solidFill>
              <a:cs typeface="+mn-cs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82452" y="1783701"/>
            <a:ext cx="7194004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8900" indent="87313">
              <a:buFont typeface="Wingdings" pitchFamily="2" charset="2"/>
              <a:buNone/>
              <a:defRPr/>
            </a:pPr>
            <a:r>
              <a:rPr lang="ar-SA" sz="2400" dirty="0">
                <a:solidFill>
                  <a:schemeClr val="accent2"/>
                </a:solidFill>
              </a:rPr>
              <a:t>إما من </a:t>
            </a:r>
            <a:r>
              <a:rPr lang="ar-SA" sz="2400" dirty="0" smtClean="0">
                <a:solidFill>
                  <a:schemeClr val="accent2"/>
                </a:solidFill>
              </a:rPr>
              <a:t>خلال </a:t>
            </a:r>
            <a:r>
              <a:rPr lang="ar-SA" sz="2400" dirty="0">
                <a:solidFill>
                  <a:schemeClr val="accent2"/>
                </a:solidFill>
              </a:rPr>
              <a:t>صفحة البريد الإلكتروني  للجهة التي تقدم خدمة البريد الإلكتروني على الشبكة العنكبوتية لإرسال واستقبال الرسائل </a:t>
            </a:r>
            <a:r>
              <a:rPr lang="ar-SA" sz="2400" u="sng" dirty="0">
                <a:solidFill>
                  <a:schemeClr val="accent2"/>
                </a:solidFill>
              </a:rPr>
              <a:t>أو</a:t>
            </a:r>
            <a:r>
              <a:rPr lang="ar-SA" sz="2400" dirty="0">
                <a:solidFill>
                  <a:schemeClr val="accent2"/>
                </a:solidFill>
              </a:rPr>
              <a:t> من خلال براج خاصة لإرسال واستقبال الرسائل ، مثل </a:t>
            </a:r>
            <a:r>
              <a:rPr lang="ar-SA" sz="2400" dirty="0" smtClean="0">
                <a:solidFill>
                  <a:schemeClr val="accent2"/>
                </a:solidFill>
              </a:rPr>
              <a:t>:-</a:t>
            </a:r>
          </a:p>
          <a:p>
            <a:pPr marL="88900" indent="87313">
              <a:buFont typeface="Wingdings" pitchFamily="2" charset="2"/>
              <a:buNone/>
              <a:defRPr/>
            </a:pPr>
            <a:endParaRPr lang="ar-SA" sz="2400" dirty="0">
              <a:solidFill>
                <a:schemeClr val="accent2"/>
              </a:solidFill>
            </a:endParaRPr>
          </a:p>
          <a:p>
            <a:pPr marL="88900" indent="87313">
              <a:buFont typeface="Wingdings" pitchFamily="2" charset="2"/>
              <a:buChar char="{"/>
              <a:defRPr/>
            </a:pPr>
            <a:r>
              <a:rPr lang="ar-SA" sz="2400" b="1" dirty="0">
                <a:solidFill>
                  <a:srgbClr val="FF00FF"/>
                </a:solidFill>
              </a:rPr>
              <a:t> </a:t>
            </a:r>
            <a:r>
              <a:rPr lang="ar-SA" sz="2400" b="1" dirty="0" err="1">
                <a:solidFill>
                  <a:srgbClr val="FF00FF"/>
                </a:solidFill>
              </a:rPr>
              <a:t>برناج</a:t>
            </a:r>
            <a:r>
              <a:rPr lang="ar-SA" sz="2400" b="1" dirty="0">
                <a:solidFill>
                  <a:srgbClr val="FF00FF"/>
                </a:solidFill>
              </a:rPr>
              <a:t> اوت لوك ( </a:t>
            </a:r>
            <a:r>
              <a:rPr lang="en-US" sz="2400" b="1" dirty="0">
                <a:solidFill>
                  <a:srgbClr val="FF00FF"/>
                </a:solidFill>
              </a:rPr>
              <a:t>outlook</a:t>
            </a:r>
            <a:r>
              <a:rPr lang="ar-SA" sz="2400" b="1" dirty="0">
                <a:solidFill>
                  <a:srgbClr val="FF00FF"/>
                </a:solidFill>
              </a:rPr>
              <a:t> ) .</a:t>
            </a:r>
          </a:p>
          <a:p>
            <a:pPr marL="88900" indent="87313">
              <a:buFont typeface="Wingdings" pitchFamily="2" charset="2"/>
              <a:buChar char="{"/>
              <a:defRPr/>
            </a:pPr>
            <a:r>
              <a:rPr lang="ar-SA" sz="2400" b="1" dirty="0">
                <a:solidFill>
                  <a:srgbClr val="FF00FF"/>
                </a:solidFill>
              </a:rPr>
              <a:t> برنامج اوت لوك إكسبرس (  </a:t>
            </a:r>
            <a:r>
              <a:rPr lang="en-US" sz="2000" b="1" dirty="0">
                <a:solidFill>
                  <a:srgbClr val="FF00FF"/>
                </a:solidFill>
              </a:rPr>
              <a:t>Outlook Express</a:t>
            </a:r>
            <a:r>
              <a:rPr lang="ar-SA" sz="2400" b="1" dirty="0">
                <a:solidFill>
                  <a:srgbClr val="FF00FF"/>
                </a:solidFill>
              </a:rPr>
              <a:t>  ) .</a:t>
            </a:r>
          </a:p>
          <a:p>
            <a:pPr marL="88900" indent="87313">
              <a:buFont typeface="Wingdings" pitchFamily="2" charset="2"/>
              <a:buChar char="{"/>
              <a:defRPr/>
            </a:pPr>
            <a:r>
              <a:rPr lang="ar-SA" sz="2400" b="1" dirty="0">
                <a:solidFill>
                  <a:srgbClr val="FF00FF"/>
                </a:solidFill>
              </a:rPr>
              <a:t> برنامج </a:t>
            </a:r>
            <a:r>
              <a:rPr lang="ar-SA" sz="2400" b="1" dirty="0" err="1">
                <a:solidFill>
                  <a:srgbClr val="FF00FF"/>
                </a:solidFill>
              </a:rPr>
              <a:t>إيودورا</a:t>
            </a:r>
            <a:r>
              <a:rPr lang="ar-SA" sz="2400" b="1" dirty="0">
                <a:solidFill>
                  <a:srgbClr val="FF00FF"/>
                </a:solidFill>
              </a:rPr>
              <a:t>  (   </a:t>
            </a:r>
            <a:r>
              <a:rPr lang="en-US" sz="2400" b="1" dirty="0">
                <a:solidFill>
                  <a:srgbClr val="FF00FF"/>
                </a:solidFill>
              </a:rPr>
              <a:t>Eudora</a:t>
            </a:r>
            <a:r>
              <a:rPr lang="ar-SA" sz="2400" b="1" dirty="0">
                <a:solidFill>
                  <a:srgbClr val="FF00FF"/>
                </a:solidFill>
              </a:rPr>
              <a:t>  ) .</a:t>
            </a:r>
            <a:endParaRPr lang="en-US" sz="2400" b="1" dirty="0">
              <a:solidFill>
                <a:srgbClr val="FF00FF"/>
              </a:solidFill>
            </a:endParaRPr>
          </a:p>
          <a:p>
            <a:endParaRPr lang="ar-SA" sz="24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BFDD27-4800-42D2-BE28-F285A21B0B9D}" type="slidenum">
              <a:rPr lang="ar-SA" altLang="ar-SA"/>
              <a:pPr eaLnBrk="1" hangingPunct="1"/>
              <a:t>24</a:t>
            </a:fld>
            <a:endParaRPr lang="en-US" altLang="ar-SA"/>
          </a:p>
        </p:txBody>
      </p:sp>
      <p:graphicFrame>
        <p:nvGraphicFramePr>
          <p:cNvPr id="20" name="جدول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098792"/>
              </p:ext>
            </p:extLst>
          </p:nvPr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فردي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5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Traditional Arabic"/>
                        </a:rPr>
                        <a:t>دقائق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23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</a:t>
            </a:r>
            <a:r>
              <a:rPr lang="ar-SA" altLang="ar-SA" sz="2800" b="1" dirty="0" smtClean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(5 </a:t>
            </a:r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altLang="ar-SA" sz="2800" dirty="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pic>
        <p:nvPicPr>
          <p:cNvPr id="21525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007617" y="2410470"/>
            <a:ext cx="6215063" cy="2757487"/>
          </a:xfrm>
          <a:prstGeom prst="wedgeRoundRectCallout">
            <a:avLst>
              <a:gd name="adj1" fmla="val -68690"/>
              <a:gd name="adj2" fmla="val 19019"/>
              <a:gd name="adj3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0" eaLnBrk="1" hangingPunct="1">
              <a:spcAft>
                <a:spcPts val="1000"/>
              </a:spcAft>
            </a:pPr>
            <a:r>
              <a:rPr lang="ar-SA" altLang="ar-SA" sz="2400" b="1" dirty="0">
                <a:solidFill>
                  <a:srgbClr val="33CCCC"/>
                </a:solidFill>
              </a:rPr>
              <a:t>طالبتي العزيزة ...  اكتبي عنواني بريد </a:t>
            </a:r>
            <a:r>
              <a:rPr lang="ar-SA" altLang="ar-SA" sz="2400" b="1" dirty="0" smtClean="0">
                <a:solidFill>
                  <a:srgbClr val="33CCCC"/>
                </a:solidFill>
              </a:rPr>
              <a:t>الكتروني</a:t>
            </a:r>
            <a:r>
              <a:rPr lang="en-US" altLang="ar-SA" sz="1400" b="1" dirty="0" smtClean="0">
                <a:solidFill>
                  <a:srgbClr val="33CCCC"/>
                </a:solidFill>
              </a:rPr>
              <a:t>..                          </a:t>
            </a:r>
            <a:endParaRPr lang="en-US" altLang="ar-SA" sz="1400" b="1" dirty="0">
              <a:solidFill>
                <a:srgbClr val="33CCCC"/>
              </a:solidFill>
            </a:endParaRPr>
          </a:p>
          <a:p>
            <a:pPr eaLnBrk="1" hangingPunct="1"/>
            <a:endParaRPr lang="ar-SA" altLang="ar-SA" dirty="0"/>
          </a:p>
        </p:txBody>
      </p:sp>
    </p:spTree>
    <p:extLst>
      <p:ext uri="{BB962C8B-B14F-4D97-AF65-F5344CB8AC3E}">
        <p14:creationId xmlns:p14="http://schemas.microsoft.com/office/powerpoint/2010/main" val="3749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539552" y="2158274"/>
            <a:ext cx="8497887" cy="892552"/>
          </a:xfrm>
          <a:prstGeom prst="rect">
            <a:avLst/>
          </a:prstGeom>
          <a:noFill/>
          <a:ln w="88900" cmpd="thickThin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000" b="1" u="sng" dirty="0">
                <a:solidFill>
                  <a:srgbClr val="002060"/>
                </a:solidFill>
                <a:cs typeface="Times New Roman" pitchFamily="18" charset="0"/>
              </a:rPr>
              <a:t>تعرف بأنها :</a:t>
            </a:r>
            <a:r>
              <a:rPr lang="ar-SA" sz="3200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ar-SA" sz="2000" b="1" dirty="0">
                <a:solidFill>
                  <a:srgbClr val="002060"/>
                </a:solidFill>
                <a:cs typeface="Times New Roman" pitchFamily="18" charset="0"/>
              </a:rPr>
              <a:t>عبارة عن موقع يمثل لوحة إعلانية مفتوحة يستطيع أي شخص أن يرسل بريداً إلكترونياً إليها ، لتبادل الآراء ومناقشة موضوع معين أو وضع الإعلانات</a:t>
            </a:r>
            <a:r>
              <a:rPr lang="ar-SA" sz="2000" b="1" dirty="0" smtClean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ar-SA" sz="20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786688" y="4786313"/>
          <a:ext cx="981075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Bitmap Image" r:id="rId3" imgW="980952" imgH="666667" progId="Paint.Picture">
                  <p:embed/>
                </p:oleObj>
              </mc:Choice>
              <mc:Fallback>
                <p:oleObj name="Bitmap Image" r:id="rId3" imgW="980952" imgH="66666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6688" y="4786313"/>
                        <a:ext cx="981075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rgbClr val="005CBF"/>
                                </a:gs>
                                <a:gs pos="12500">
                                  <a:srgbClr val="0087E6"/>
                                </a:gs>
                                <a:gs pos="37500">
                                  <a:srgbClr val="21D6E0"/>
                                </a:gs>
                                <a:gs pos="50000">
                                  <a:srgbClr val="03D4A8"/>
                                </a:gs>
                                <a:gs pos="62500">
                                  <a:srgbClr val="21D6E0"/>
                                </a:gs>
                                <a:gs pos="87500">
                                  <a:srgbClr val="0087E6"/>
                                </a:gs>
                                <a:gs pos="100000">
                                  <a:srgbClr val="005CBF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7961" dir="2700000" algn="ctr" rotWithShape="0">
                                <a:srgbClr val="03D4A8">
                                  <a:gamma/>
                                  <a:shade val="60000"/>
                                  <a:invGamma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57158" y="157324"/>
            <a:ext cx="8429684" cy="771346"/>
          </a:xfrm>
          <a:prstGeom prst="snip2Diag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Low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3) 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المجموعات الإخبارية (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Usenet 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أو 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News Group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GA Sindibad Regular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043608" y="5661248"/>
            <a:ext cx="6429375" cy="800100"/>
          </a:xfrm>
          <a:prstGeom prst="rect">
            <a:avLst/>
          </a:prstGeom>
          <a:ln w="88900" cmpd="thickThin">
            <a:solidFill>
              <a:srgbClr val="FF3399"/>
            </a:solidFill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b="1" dirty="0">
                <a:solidFill>
                  <a:srgbClr val="002060"/>
                </a:solidFill>
                <a:cs typeface="Times New Roman" pitchFamily="18" charset="0"/>
              </a:rPr>
              <a:t>إن الرسائل الموجودة في المجموعات الإخبارية تحذف بعد مدة معينة من قبل إدارة المجموعة  ، لأنها تحتل مساحة تخزين كبيرة على موقع المجموعة بالشبكة.</a:t>
            </a:r>
            <a:endParaRPr lang="en-US" sz="28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3380450"/>
            <a:ext cx="3010471" cy="2029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27050" y="1628775"/>
            <a:ext cx="8077200" cy="1323439"/>
          </a:xfrm>
          <a:prstGeom prst="rect">
            <a:avLst/>
          </a:prstGeom>
          <a:noFill/>
          <a:ln w="88900" cmpd="thickThin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ar-SA" sz="2000" b="1" u="sng" dirty="0" smtClean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ar-SA" sz="2000" b="1" u="sng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وتعّرف </a:t>
            </a:r>
            <a:r>
              <a:rPr lang="ar-SA" sz="2000" b="1" u="sng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بأنها : </a:t>
            </a:r>
            <a:r>
              <a:rPr lang="ar-SA" sz="20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إمكانية التحدث فورياً مع مشترك أو مع عدة مشتركين في هذه التقنية </a:t>
            </a:r>
            <a:r>
              <a:rPr lang="ar-SA" sz="2000" b="1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defRPr/>
            </a:pPr>
            <a:endParaRPr lang="ar-SA" sz="2000" b="1" dirty="0">
              <a:solidFill>
                <a:schemeClr val="tx2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7158" y="357166"/>
            <a:ext cx="8429684" cy="771346"/>
          </a:xfrm>
          <a:prstGeom prst="snip2Diag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4)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 المحادثة(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Internet Relay Chat 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 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GA Sindibad Regular" pitchFamily="2" charset="-78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65580"/>
            <a:ext cx="4968552" cy="33123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628800"/>
            <a:ext cx="5420254" cy="36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3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633817"/>
              </p:ext>
            </p:extLst>
          </p:nvPr>
        </p:nvGraphicFramePr>
        <p:xfrm>
          <a:off x="1357313" y="3143250"/>
          <a:ext cx="7119937" cy="2012950"/>
        </p:xfrm>
        <a:graphic>
          <a:graphicData uri="http://schemas.openxmlformats.org/drawingml/2006/table">
            <a:tbl>
              <a:tblPr rtl="1"/>
              <a:tblGrid>
                <a:gridCol w="2260962"/>
                <a:gridCol w="2471711"/>
                <a:gridCol w="2387264"/>
              </a:tblGrid>
              <a:tr h="44221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وجه المقارنة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البريد الإلكتروني </a:t>
                      </a:r>
                      <a:r>
                        <a:rPr lang="en-GB" sz="1400" b="1" kern="120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email</a:t>
                      </a:r>
                      <a:endParaRPr lang="en-US" sz="1400" b="1" kern="120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تقنية المحادثة </a:t>
                      </a:r>
                      <a:r>
                        <a:rPr lang="en-GB" sz="1400" b="1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IRC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70734"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1400" b="1" kern="1200" dirty="0">
                          <a:solidFill>
                            <a:srgbClr val="FF0000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طريقة عرض المعلومات...</a:t>
                      </a:r>
                      <a:endParaRPr lang="en-US" sz="1400" b="1" kern="1200" dirty="0">
                        <a:solidFill>
                          <a:srgbClr val="FF0000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40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ar-SA" sz="1400" kern="1200" dirty="0">
                        <a:solidFill>
                          <a:schemeClr val="tx1"/>
                        </a:solidFill>
                        <a:latin typeface="Tahoma" pitchFamily="34" charset="0"/>
                        <a:ea typeface="+mn-ea"/>
                        <a:cs typeface="Tahoma" pitchFamily="34" charset="0"/>
                      </a:endParaRPr>
                    </a:p>
                  </a:txBody>
                  <a:tcPr marL="67901" marR="679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ar-SA"/>
          </a:p>
        </p:txBody>
      </p:sp>
      <p:pic>
        <p:nvPicPr>
          <p:cNvPr id="26642" name="Picture 1" descr="j04136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25"/>
            <a:ext cx="1714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1214438" y="2214563"/>
            <a:ext cx="707231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2400" b="1">
                <a:solidFill>
                  <a:srgbClr val="33CCCC"/>
                </a:solidFill>
                <a:cs typeface="Times New Roman" pitchFamily="18" charset="0"/>
              </a:rPr>
              <a:t>طالبتي الذكية : قارني بين البريد الإلكتروني و تقنية المحادثة ..</a:t>
            </a:r>
            <a:endParaRPr lang="en-US" sz="2000"/>
          </a:p>
          <a:p>
            <a:pPr rtl="0" eaLnBrk="0" hangingPunct="0">
              <a:defRPr/>
            </a:pPr>
            <a:endParaRPr lang="en-US"/>
          </a:p>
        </p:txBody>
      </p:sp>
      <p:graphicFrame>
        <p:nvGraphicFramePr>
          <p:cNvPr id="7" name="جدول 6"/>
          <p:cNvGraphicFramePr>
            <a:graphicFrameLocks noGrp="1"/>
          </p:cNvGraphicFramePr>
          <p:nvPr/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فردي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5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Traditional Arabic"/>
                        </a:rPr>
                        <a:t>دقائق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</a:t>
            </a:r>
            <a:r>
              <a:rPr lang="ar-SA" altLang="ar-SA" sz="2800" b="1" dirty="0" smtClean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(5 </a:t>
            </a:r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</a:t>
            </a:r>
            <a:endParaRPr lang="en-US" altLang="ar-SA" sz="2800" dirty="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067944" y="3573016"/>
            <a:ext cx="172819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Tahoma" pitchFamily="34" charset="0"/>
                <a:cs typeface="Tahoma" pitchFamily="34" charset="0"/>
              </a:rPr>
              <a:t>المشترك في البريد الإلكتروني يطّلع على الرسائل في أي وقت</a:t>
            </a:r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835696" y="3861048"/>
            <a:ext cx="129614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>
                <a:latin typeface="Tahoma" pitchFamily="34" charset="0"/>
                <a:cs typeface="Tahoma" pitchFamily="34" charset="0"/>
              </a:rPr>
              <a:t>تزامنية في نفس الوقت </a:t>
            </a: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2214563"/>
            <a:ext cx="7772400" cy="3786205"/>
          </a:xfrm>
          <a:ln w="88900">
            <a:solidFill>
              <a:srgbClr val="FF3399"/>
            </a:solidFill>
            <a:miter lim="800000"/>
            <a:headEnd/>
            <a:tailEnd/>
          </a:ln>
        </p:spPr>
        <p:txBody>
          <a:bodyPr/>
          <a:lstStyle/>
          <a:p>
            <a:pPr marL="79375" indent="3175" algn="ctr">
              <a:buFont typeface="Wingdings" pitchFamily="2" charset="2"/>
              <a:buNone/>
              <a:defRPr/>
            </a:pPr>
            <a:r>
              <a:rPr lang="ar-SA" dirty="0" smtClean="0">
                <a:solidFill>
                  <a:schemeClr val="accent2"/>
                </a:solidFill>
              </a:rPr>
              <a:t>إن بروتوكول نقل الملفات ( </a:t>
            </a:r>
            <a:r>
              <a:rPr lang="en-US" dirty="0" smtClean="0">
                <a:solidFill>
                  <a:schemeClr val="accent2"/>
                </a:solidFill>
                <a:cs typeface="Arial" pitchFamily="34" charset="0"/>
              </a:rPr>
              <a:t>FTP</a:t>
            </a:r>
            <a:r>
              <a:rPr lang="ar-SA" dirty="0" smtClean="0">
                <a:solidFill>
                  <a:schemeClr val="accent2"/>
                </a:solidFill>
              </a:rPr>
              <a:t> ) هو اختصار  لجملة</a:t>
            </a:r>
          </a:p>
          <a:p>
            <a:pPr marL="79375" indent="3175" algn="ctr">
              <a:buFont typeface="Wingdings" pitchFamily="2" charset="2"/>
              <a:buNone/>
              <a:defRPr/>
            </a:pPr>
            <a:r>
              <a:rPr lang="en-US" sz="44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emy Engraved LET" pitchFamily="2" charset="0"/>
                <a:cs typeface="Traditional Arabic" pitchFamily="2" charset="-78"/>
              </a:rPr>
              <a:t>File Transfer </a:t>
            </a:r>
            <a:r>
              <a:rPr lang="en-US" sz="4400" kern="1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emy Engraved LET" pitchFamily="2" charset="0"/>
                <a:cs typeface="AGA Sindibad Regular" pitchFamily="2" charset="-78"/>
              </a:rPr>
              <a:t>Protocol</a:t>
            </a:r>
            <a:endParaRPr lang="ar-SA" sz="4400" kern="1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cademy Engraved LET" pitchFamily="2" charset="0"/>
              <a:cs typeface="AGA Sindibad Regular" pitchFamily="2" charset="-78"/>
            </a:endParaRPr>
          </a:p>
          <a:p>
            <a:pPr marL="79375" indent="3175" algn="ctr">
              <a:buFont typeface="Wingdings" pitchFamily="2" charset="2"/>
              <a:buNone/>
              <a:defRPr/>
            </a:pPr>
            <a:r>
              <a:rPr lang="ar-SA" dirty="0" smtClean="0">
                <a:solidFill>
                  <a:schemeClr val="accent2"/>
                </a:solidFill>
              </a:rPr>
              <a:t> </a:t>
            </a:r>
            <a:r>
              <a:rPr lang="ar-SA" b="1" u="sng" dirty="0" smtClean="0">
                <a:solidFill>
                  <a:schemeClr val="accent2"/>
                </a:solidFill>
              </a:rPr>
              <a:t>يتيح لأجهزة الحاسب المختلفة نقل الملفات فيما بينها عبر الإنترنت .</a:t>
            </a:r>
          </a:p>
          <a:p>
            <a:pPr marL="79375" indent="3175" algn="ctr">
              <a:buFont typeface="Wingdings" pitchFamily="2" charset="2"/>
              <a:buNone/>
              <a:defRPr/>
            </a:pPr>
            <a:r>
              <a:rPr lang="ar-SA" dirty="0" smtClean="0">
                <a:solidFill>
                  <a:schemeClr val="accent2"/>
                </a:solidFill>
              </a:rPr>
              <a:t>ومن الشائع أن تجد الكثير من الشركات والجامعات والهيئات تخصص أجهزة خادم لتخزين الملفات .</a:t>
            </a:r>
            <a:endParaRPr lang="en-US" dirty="0" smtClean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57158" y="500042"/>
            <a:ext cx="8429684" cy="771346"/>
          </a:xfrm>
          <a:prstGeom prst="snip2Diag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Low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5)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GA Sindibad Regular" pitchFamily="2" charset="-78"/>
              </a:rPr>
              <a:t> نقل </a:t>
            </a:r>
            <a:r>
              <a:rPr lang="ar-SA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GA Sindibad Regular" pitchFamily="2" charset="-78"/>
              </a:rPr>
              <a:t>المفات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GA Sindibad Regular" pitchFamily="2" charset="-78"/>
              </a:rPr>
              <a:t>(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emy Engraved LET" pitchFamily="2" charset="0"/>
                <a:cs typeface="Traditional Arabic" pitchFamily="2" charset="-78"/>
              </a:rPr>
              <a:t>File Transfer 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cademy Engraved LET" pitchFamily="2" charset="0"/>
                <a:cs typeface="AGA Sindibad Regular" pitchFamily="2" charset="-78"/>
              </a:rPr>
              <a:t>Protocol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GA Sindibad Regular" pitchFamily="2" charset="-78"/>
              </a:rPr>
              <a:t> 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ademy Engraved LET" pitchFamily="2" charset="0"/>
                <a:cs typeface="Traditional Arabic" pitchFamily="2" charset="-78"/>
              </a:rPr>
              <a:t>(FTP</a:t>
            </a:r>
            <a:endParaRPr lang="ar-S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Engraved LET" pitchFamily="2" charset="0"/>
              <a:cs typeface="Traditional Arabic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231900"/>
            <a:ext cx="7366000" cy="43942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1447800"/>
            <a:ext cx="5524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2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0" y="36513"/>
            <a:ext cx="9058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ar-SA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من خلال استراتيجية خرائط المفاهيم ( التقسيم الشجري ) </a:t>
            </a:r>
            <a:r>
              <a:rPr lang="ar-SA" altLang="ar-SA" sz="2800" b="1" u="sng" dirty="0">
                <a:solidFill>
                  <a:srgbClr val="4597A0"/>
                </a:solidFill>
                <a:latin typeface="Calibri" panose="020F0502020204030204" pitchFamily="34" charset="0"/>
              </a:rPr>
              <a:t>سنتعرف على تقنيات شبكة الانترنت ؟ </a:t>
            </a:r>
          </a:p>
        </p:txBody>
      </p:sp>
      <p:sp>
        <p:nvSpPr>
          <p:cNvPr id="12" name="مستطيل مستدير الزوايا 11"/>
          <p:cNvSpPr/>
          <p:nvPr/>
        </p:nvSpPr>
        <p:spPr bwMode="auto">
          <a:xfrm>
            <a:off x="1676400" y="1600200"/>
            <a:ext cx="5867400" cy="990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endParaRPr lang="ar-SA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تقنيات شبكة الانترنت</a:t>
            </a:r>
          </a:p>
        </p:txBody>
      </p:sp>
      <p:sp>
        <p:nvSpPr>
          <p:cNvPr id="15364" name="مستطيل مستدير الزوايا 13"/>
          <p:cNvSpPr>
            <a:spLocks noChangeArrowheads="1"/>
          </p:cNvSpPr>
          <p:nvPr/>
        </p:nvSpPr>
        <p:spPr bwMode="auto">
          <a:xfrm>
            <a:off x="5029200" y="50292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1600" b="1">
              <a:solidFill>
                <a:srgbClr val="C00000"/>
              </a:solidFill>
            </a:endParaRPr>
          </a:p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البريد الإلكتروني</a:t>
            </a:r>
          </a:p>
        </p:txBody>
      </p:sp>
      <p:sp>
        <p:nvSpPr>
          <p:cNvPr id="15365" name="مستطيل مستدير الزوايا 16"/>
          <p:cNvSpPr>
            <a:spLocks noChangeArrowheads="1"/>
          </p:cNvSpPr>
          <p:nvPr/>
        </p:nvSpPr>
        <p:spPr bwMode="auto">
          <a:xfrm>
            <a:off x="1828800" y="5029200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1600" b="1">
              <a:solidFill>
                <a:srgbClr val="C00000"/>
              </a:solidFill>
            </a:endParaRPr>
          </a:p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الـمـــحــــادثـــــــة</a:t>
            </a:r>
          </a:p>
        </p:txBody>
      </p:sp>
      <p:cxnSp>
        <p:nvCxnSpPr>
          <p:cNvPr id="15366" name="رابط مستقيم 24"/>
          <p:cNvCxnSpPr>
            <a:cxnSpLocks noChangeShapeType="1"/>
          </p:cNvCxnSpPr>
          <p:nvPr/>
        </p:nvCxnSpPr>
        <p:spPr bwMode="auto">
          <a:xfrm>
            <a:off x="4572000" y="2590800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رابط مستقيم 25"/>
          <p:cNvCxnSpPr>
            <a:cxnSpLocks noChangeShapeType="1"/>
          </p:cNvCxnSpPr>
          <p:nvPr/>
        </p:nvCxnSpPr>
        <p:spPr bwMode="auto">
          <a:xfrm>
            <a:off x="7696200" y="2971800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رابط مستقيم 27"/>
          <p:cNvCxnSpPr>
            <a:cxnSpLocks noChangeShapeType="1"/>
          </p:cNvCxnSpPr>
          <p:nvPr/>
        </p:nvCxnSpPr>
        <p:spPr bwMode="auto">
          <a:xfrm flipH="1">
            <a:off x="1295400" y="2971800"/>
            <a:ext cx="6400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رابط مستقيم 28"/>
          <p:cNvCxnSpPr>
            <a:cxnSpLocks noChangeShapeType="1"/>
          </p:cNvCxnSpPr>
          <p:nvPr/>
        </p:nvCxnSpPr>
        <p:spPr bwMode="auto">
          <a:xfrm>
            <a:off x="1295400" y="2971800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رابط مستقيم 30"/>
          <p:cNvCxnSpPr>
            <a:cxnSpLocks noChangeShapeType="1"/>
          </p:cNvCxnSpPr>
          <p:nvPr/>
        </p:nvCxnSpPr>
        <p:spPr bwMode="auto">
          <a:xfrm>
            <a:off x="2895600" y="29718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رابط مستقيم 35"/>
          <p:cNvCxnSpPr>
            <a:cxnSpLocks noChangeShapeType="1"/>
          </p:cNvCxnSpPr>
          <p:nvPr/>
        </p:nvCxnSpPr>
        <p:spPr bwMode="auto">
          <a:xfrm>
            <a:off x="6096000" y="29718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مستطيل مستدير الزوايا 12"/>
          <p:cNvSpPr>
            <a:spLocks noChangeArrowheads="1"/>
          </p:cNvSpPr>
          <p:nvPr/>
        </p:nvSpPr>
        <p:spPr bwMode="auto">
          <a:xfrm>
            <a:off x="6629400" y="3429000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الشبكة العنكبوتية العالمية</a:t>
            </a:r>
          </a:p>
        </p:txBody>
      </p:sp>
      <p:sp>
        <p:nvSpPr>
          <p:cNvPr id="15373" name="مستطيل مستدير الزوايا 14"/>
          <p:cNvSpPr>
            <a:spLocks noChangeArrowheads="1"/>
          </p:cNvSpPr>
          <p:nvPr/>
        </p:nvSpPr>
        <p:spPr bwMode="auto">
          <a:xfrm>
            <a:off x="3352800" y="34290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AA4B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1600" b="1">
              <a:solidFill>
                <a:srgbClr val="C00000"/>
              </a:solidFill>
            </a:endParaRPr>
          </a:p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المجموعات الإخبارية</a:t>
            </a:r>
          </a:p>
        </p:txBody>
      </p:sp>
      <p:sp>
        <p:nvSpPr>
          <p:cNvPr id="12302" name="مستطيل مستدير الزوايا 21"/>
          <p:cNvSpPr>
            <a:spLocks noChangeArrowheads="1"/>
          </p:cNvSpPr>
          <p:nvPr/>
        </p:nvSpPr>
        <p:spPr bwMode="auto">
          <a:xfrm>
            <a:off x="152400" y="3429000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ar-SA" sz="1600" b="1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ar-SA" sz="2000" b="1">
                <a:solidFill>
                  <a:srgbClr val="C00000"/>
                </a:solidFill>
              </a:rPr>
              <a:t>نقل الملفات</a:t>
            </a:r>
          </a:p>
        </p:txBody>
      </p:sp>
    </p:spTree>
    <p:extLst>
      <p:ext uri="{BB962C8B-B14F-4D97-AF65-F5344CB8AC3E}">
        <p14:creationId xmlns:p14="http://schemas.microsoft.com/office/powerpoint/2010/main" val="3974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72" grpId="0" animBg="1"/>
      <p:bldP spid="15373" grpId="0" animBg="1"/>
      <p:bldP spid="1230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8458200" cy="2400657"/>
          </a:xfrm>
          <a:prstGeom prst="rect">
            <a:avLst/>
          </a:prstGeom>
          <a:noFill/>
          <a:ln w="88900" cmpd="thickThin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/>
          <a:p>
            <a:pPr>
              <a:spcBef>
                <a:spcPct val="50000"/>
              </a:spcBef>
              <a:defRPr/>
            </a:pPr>
            <a:endParaRPr lang="ar-SA" sz="2400" b="1" u="sng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ar-SA" sz="2400" b="1" u="sng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يعرف </a:t>
            </a:r>
            <a:r>
              <a:rPr lang="ar-SA" sz="2400" b="1" u="sng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البروتوكول أنه </a:t>
            </a:r>
            <a:r>
              <a:rPr lang="ar-SA" sz="2400" b="1" dirty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: اللغة التي يستخدمها الحاسب على الشبكة للتخاطب مع الأجهزة الأخرى .</a:t>
            </a:r>
          </a:p>
          <a:p>
            <a:pPr>
              <a:spcBef>
                <a:spcPct val="50000"/>
              </a:spcBef>
              <a:defRPr/>
            </a:pPr>
            <a:endParaRPr lang="ar-SA" sz="2400" b="1" u="sng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endParaRPr lang="en-US" sz="2000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43174" y="642918"/>
            <a:ext cx="4143404" cy="771346"/>
          </a:xfrm>
          <a:prstGeom prst="snip2Diag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Low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بروتوكولات شبكة الانترنت</a:t>
            </a:r>
            <a:endParaRPr lang="ar-SA" sz="3600" kern="1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ademy Engraved LET" pitchFamily="2" charset="0"/>
              <a:cs typeface="Traditional Arabic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457200" y="3356992"/>
            <a:ext cx="8219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2400" b="1" u="sng" dirty="0">
                <a:solidFill>
                  <a:srgbClr val="C00000"/>
                </a:solidFill>
                <a:cs typeface="Times New Roman" pitchFamily="18" charset="0"/>
              </a:rPr>
              <a:t>تعرف برامج بروتوكولات الشبكة أنه : </a:t>
            </a:r>
            <a:r>
              <a:rPr lang="ar-SA" sz="2400" b="1" dirty="0">
                <a:solidFill>
                  <a:srgbClr val="C00000"/>
                </a:solidFill>
                <a:cs typeface="Times New Roman" pitchFamily="18" charset="0"/>
              </a:rPr>
              <a:t>برمجيات خاصة لتنظيم الاتصال وربط أجهزة الحاسبات عبر الشبكة .</a:t>
            </a:r>
            <a:endParaRPr lang="ar-SA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965385"/>
              </p:ext>
            </p:extLst>
          </p:nvPr>
        </p:nvGraphicFramePr>
        <p:xfrm>
          <a:off x="304800" y="1600200"/>
          <a:ext cx="8569325" cy="3400743"/>
        </p:xfrm>
        <a:graphic>
          <a:graphicData uri="http://schemas.openxmlformats.org/drawingml/2006/table">
            <a:tbl>
              <a:tblPr rtl="1"/>
              <a:tblGrid>
                <a:gridCol w="2855912"/>
                <a:gridCol w="2857500"/>
                <a:gridCol w="2855913"/>
              </a:tblGrid>
              <a:tr h="515938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أنــواع البروتوكولات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Tcp / Ip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http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415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6732240" y="2852936"/>
            <a:ext cx="1872208" cy="21175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ar-SA" b="1" dirty="0">
                <a:solidFill>
                  <a:srgbClr val="000099"/>
                </a:solidFill>
              </a:rPr>
              <a:t>يقوم بالتنسيق بين</a:t>
            </a:r>
          </a:p>
          <a:p>
            <a:pPr lvl="0" algn="ctr">
              <a:spcBef>
                <a:spcPct val="20000"/>
              </a:spcBef>
            </a:pPr>
            <a:r>
              <a:rPr lang="ar-SA" b="1" dirty="0">
                <a:solidFill>
                  <a:srgbClr val="000099"/>
                </a:solidFill>
              </a:rPr>
              <a:t> </a:t>
            </a:r>
            <a:r>
              <a:rPr lang="ar-SA" b="1" dirty="0">
                <a:solidFill>
                  <a:srgbClr val="FF0000"/>
                </a:solidFill>
              </a:rPr>
              <a:t>جهازين مختلفين </a:t>
            </a:r>
            <a:r>
              <a:rPr lang="ar-SA" b="1" dirty="0">
                <a:solidFill>
                  <a:srgbClr val="000099"/>
                </a:solidFill>
              </a:rPr>
              <a:t>في نظمهما وأسلوب تشغيلهما ويرتبطان ببعضهما عبر شبكة الإنترنت</a:t>
            </a:r>
            <a:r>
              <a:rPr lang="ar-SA" sz="2000" b="1" dirty="0">
                <a:solidFill>
                  <a:srgbClr val="000099"/>
                </a:solidFill>
              </a:rPr>
              <a:t> </a:t>
            </a:r>
            <a:endParaRPr lang="en-US" sz="2000" b="1" dirty="0">
              <a:solidFill>
                <a:srgbClr val="000099"/>
              </a:solidFill>
            </a:endParaRPr>
          </a:p>
          <a:p>
            <a:endParaRPr lang="ar-SA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635896" y="2852936"/>
            <a:ext cx="2088232" cy="18097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ar-SA" b="1" dirty="0">
                <a:solidFill>
                  <a:srgbClr val="000099"/>
                </a:solidFill>
              </a:rPr>
              <a:t>تعني برتوكول نقطة إلى نقطة</a:t>
            </a:r>
          </a:p>
          <a:p>
            <a:pPr lvl="0" algn="ctr">
              <a:spcBef>
                <a:spcPct val="20000"/>
              </a:spcBef>
            </a:pPr>
            <a:r>
              <a:rPr lang="ar-SA" b="1" dirty="0">
                <a:solidFill>
                  <a:srgbClr val="000099"/>
                </a:solidFill>
              </a:rPr>
              <a:t>يقوم بتوصيل أجهزة الحاسب بالإنترنت </a:t>
            </a:r>
            <a:r>
              <a:rPr lang="ar-SA" b="1" dirty="0">
                <a:solidFill>
                  <a:srgbClr val="FF0000"/>
                </a:solidFill>
              </a:rPr>
              <a:t>عبر خطوط الهاتف</a:t>
            </a:r>
            <a:endParaRPr lang="en-US" b="1" dirty="0">
              <a:solidFill>
                <a:srgbClr val="FF0000"/>
              </a:solidFill>
            </a:endParaRPr>
          </a:p>
          <a:p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899592" y="2852936"/>
            <a:ext cx="187220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/>
            <a:r>
              <a:rPr lang="ar-SA" b="1" dirty="0">
                <a:solidFill>
                  <a:srgbClr val="000099"/>
                </a:solidFill>
              </a:rPr>
              <a:t>يقوم بنقل صفحات المواقع الموجودة على الشبكة العنكبوتية إلى أجهزة مستخدمي الشبكة</a:t>
            </a:r>
            <a:endParaRPr lang="en-US" b="1" dirty="0">
              <a:solidFill>
                <a:srgbClr val="000099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93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 descr="SIT10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" y="2362200"/>
            <a:ext cx="800100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5400">
                <a:solidFill>
                  <a:srgbClr val="0000FF"/>
                </a:solidFill>
                <a:cs typeface="MCS Jeddah S_U striped." pitchFamily="2" charset="-78"/>
              </a:rPr>
              <a:t>شبكة حاسب عالمية ضخمة جداً , تربط بين شبكات وأجهزة الحاسب في مختلف أنحاء العالم .</a:t>
            </a:r>
            <a:endParaRPr lang="en-US" altLang="ar-SA" sz="5400">
              <a:solidFill>
                <a:srgbClr val="0000FF"/>
              </a:solidFill>
              <a:cs typeface="MCS Jeddah S_U striped." pitchFamily="2" charset="-78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524000" y="1508125"/>
            <a:ext cx="6477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6000">
                <a:solidFill>
                  <a:srgbClr val="FF3399"/>
                </a:solidFill>
                <a:cs typeface="MCS Jeddah S_U striped." pitchFamily="2" charset="-78"/>
              </a:rPr>
              <a:t>تعريف الانترنت .</a:t>
            </a:r>
            <a:endParaRPr lang="en-US" altLang="ar-SA" sz="6000">
              <a:solidFill>
                <a:srgbClr val="FF3399"/>
              </a:solidFill>
              <a:cs typeface="MCS Jeddah S_U striped." pitchFamily="2" charset="-78"/>
            </a:endParaRPr>
          </a:p>
        </p:txBody>
      </p:sp>
      <p:pic>
        <p:nvPicPr>
          <p:cNvPr id="8196" name="Picture 32" descr="g042897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4648200"/>
            <a:ext cx="17240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3"/>
          <p:cNvSpPr txBox="1">
            <a:spLocks noChangeArrowheads="1"/>
          </p:cNvSpPr>
          <p:nvPr/>
        </p:nvSpPr>
        <p:spPr bwMode="auto">
          <a:xfrm>
            <a:off x="2133600" y="5029200"/>
            <a:ext cx="6324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4000" b="1">
                <a:solidFill>
                  <a:srgbClr val="FF3399"/>
                </a:solidFill>
              </a:rPr>
              <a:t>INTER</a:t>
            </a:r>
            <a:r>
              <a:rPr lang="en-US" altLang="ar-SA" sz="4000" b="1">
                <a:solidFill>
                  <a:srgbClr val="0033CC"/>
                </a:solidFill>
              </a:rPr>
              <a:t>national</a:t>
            </a:r>
            <a:r>
              <a:rPr lang="en-US" altLang="ar-SA" sz="4000" b="1"/>
              <a:t> </a:t>
            </a:r>
            <a:r>
              <a:rPr lang="en-US" altLang="ar-SA" sz="4000" b="1">
                <a:solidFill>
                  <a:srgbClr val="FF3399"/>
                </a:solidFill>
              </a:rPr>
              <a:t>NET</a:t>
            </a:r>
            <a:r>
              <a:rPr lang="en-US" altLang="ar-SA" sz="4000" b="1">
                <a:solidFill>
                  <a:srgbClr val="0033CC"/>
                </a:solidFill>
              </a:rPr>
              <a:t>work</a:t>
            </a: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2362200" y="5029200"/>
            <a:ext cx="1828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ar-SA" sz="4000" b="1">
                <a:solidFill>
                  <a:srgbClr val="FF3399"/>
                </a:solidFill>
              </a:rPr>
              <a:t>INTER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6096000" y="5029200"/>
            <a:ext cx="1295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ar-SA" sz="4000" b="1">
                <a:solidFill>
                  <a:srgbClr val="FF3399"/>
                </a:solidFill>
              </a:rPr>
              <a:t>NET</a:t>
            </a:r>
          </a:p>
        </p:txBody>
      </p:sp>
      <p:sp>
        <p:nvSpPr>
          <p:cNvPr id="8200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30A5DD-4FCC-427E-B421-7B3F23DDC088}" type="slidenum">
              <a:rPr lang="ar-SA" altLang="ar-SA"/>
              <a:pPr eaLnBrk="1" hangingPunct="1"/>
              <a:t>4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7743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1503E-6 L 0.13333 0.104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520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503E-6 L -0.0875 0.104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52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85800" y="2971800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600" dirty="0"/>
              <a:t>1- تتيح</a:t>
            </a:r>
            <a:r>
              <a:rPr lang="ar-SA" altLang="ar-SA" sz="3600" dirty="0">
                <a:solidFill>
                  <a:srgbClr val="0033CC"/>
                </a:solidFill>
              </a:rPr>
              <a:t> </a:t>
            </a:r>
            <a:r>
              <a:rPr lang="ar-SA" altLang="ar-SA" sz="3600" dirty="0">
                <a:solidFill>
                  <a:srgbClr val="FF0066"/>
                </a:solidFill>
              </a:rPr>
              <a:t>التواصل</a:t>
            </a:r>
            <a:r>
              <a:rPr lang="ar-SA" altLang="ar-SA" sz="3600" dirty="0">
                <a:solidFill>
                  <a:srgbClr val="0033CC"/>
                </a:solidFill>
              </a:rPr>
              <a:t> </a:t>
            </a:r>
            <a:r>
              <a:rPr lang="ar-SA" altLang="ar-SA" sz="3600" dirty="0">
                <a:solidFill>
                  <a:schemeClr val="tx2"/>
                </a:solidFill>
              </a:rPr>
              <a:t>و</a:t>
            </a:r>
            <a:r>
              <a:rPr lang="ar-SA" altLang="ar-SA" sz="3600" dirty="0">
                <a:solidFill>
                  <a:srgbClr val="0033CC"/>
                </a:solidFill>
              </a:rPr>
              <a:t>تبادل البيانات والمعلومات </a:t>
            </a:r>
            <a:r>
              <a:rPr lang="ar-SA" altLang="ar-SA" sz="3600" dirty="0"/>
              <a:t>بين الملايين من الأشخاص والهيئات في العالم أجمع .</a:t>
            </a:r>
            <a:endParaRPr lang="en-US" altLang="ar-SA" sz="3600" dirty="0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971800" y="4572000"/>
            <a:ext cx="548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3600"/>
              <a:t>2- تعد</a:t>
            </a:r>
            <a:r>
              <a:rPr lang="ar-SA" altLang="ar-SA" sz="3600">
                <a:solidFill>
                  <a:srgbClr val="0033CC"/>
                </a:solidFill>
              </a:rPr>
              <a:t> </a:t>
            </a:r>
            <a:r>
              <a:rPr lang="ar-SA" altLang="ar-SA" sz="3600">
                <a:solidFill>
                  <a:schemeClr val="hlink"/>
                </a:solidFill>
              </a:rPr>
              <a:t>أكبر</a:t>
            </a:r>
            <a:r>
              <a:rPr lang="ar-SA" altLang="ar-SA" sz="3600">
                <a:solidFill>
                  <a:srgbClr val="0033CC"/>
                </a:solidFill>
              </a:rPr>
              <a:t> </a:t>
            </a:r>
            <a:r>
              <a:rPr lang="ar-SA" altLang="ar-SA" sz="3600"/>
              <a:t>وسيلة للاتصالات .</a:t>
            </a:r>
            <a:endParaRPr lang="en-US" altLang="ar-SA" sz="3600"/>
          </a:p>
        </p:txBody>
      </p:sp>
      <p:sp>
        <p:nvSpPr>
          <p:cNvPr id="12293" name="مربع نص 5"/>
          <p:cNvSpPr txBox="1">
            <a:spLocks noChangeArrowheads="1"/>
          </p:cNvSpPr>
          <p:nvPr/>
        </p:nvSpPr>
        <p:spPr bwMode="auto">
          <a:xfrm>
            <a:off x="3276600" y="1447800"/>
            <a:ext cx="299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sz="3600" b="1" u="sng"/>
              <a:t>أبرز فوائد الانترنت</a:t>
            </a:r>
          </a:p>
        </p:txBody>
      </p:sp>
    </p:spTree>
    <p:extLst>
      <p:ext uri="{BB962C8B-B14F-4D97-AF65-F5344CB8AC3E}">
        <p14:creationId xmlns:p14="http://schemas.microsoft.com/office/powerpoint/2010/main" val="232839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19"/>
          <p:cNvGraphicFramePr>
            <a:graphicFrameLocks noGrp="1"/>
          </p:cNvGraphicFramePr>
          <p:nvPr/>
        </p:nvGraphicFramePr>
        <p:xfrm>
          <a:off x="323850" y="549275"/>
          <a:ext cx="8820150" cy="1051560"/>
        </p:xfrm>
        <a:graphic>
          <a:graphicData uri="http://schemas.openxmlformats.org/drawingml/2006/table">
            <a:tbl>
              <a:tblPr rtl="1"/>
              <a:tblGrid>
                <a:gridCol w="2290508"/>
                <a:gridCol w="2236213"/>
                <a:gridCol w="1318315"/>
                <a:gridCol w="437864"/>
                <a:gridCol w="1098110"/>
                <a:gridCol w="1439140"/>
              </a:tblGrid>
              <a:tr h="350308"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 مهارة التفكير: </a:t>
                      </a: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 التفسير السببي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نوع النشاط: 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جماعي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         الصف</a:t>
                      </a: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: </a:t>
                      </a:r>
                      <a:r>
                        <a:rPr lang="ar-SA" sz="20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الثالث 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الثانوي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مدة العـمل:</a:t>
                      </a:r>
                      <a:endParaRPr lang="en-US" sz="20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5 </a:t>
                      </a:r>
                      <a:r>
                        <a:rPr lang="ar-SA" sz="2000" b="1" dirty="0">
                          <a:latin typeface="Calibri"/>
                          <a:ea typeface="Calibri"/>
                          <a:cs typeface="Traditional Arabic"/>
                        </a:rPr>
                        <a:t>دقائق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08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>
                          <a:solidFill>
                            <a:srgbClr val="738AC8"/>
                          </a:solidFill>
                          <a:latin typeface="Calibri"/>
                          <a:ea typeface="Calibri"/>
                          <a:cs typeface="Traditional Arabic"/>
                        </a:rPr>
                        <a:t>عنوان الدرس: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3" marR="6332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000" b="1" dirty="0" smtClean="0">
                          <a:latin typeface="Calibri"/>
                          <a:ea typeface="Calibri"/>
                          <a:cs typeface="Traditional Arabic"/>
                        </a:rPr>
                        <a:t>الانترنت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3321" marR="63321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355" name="Rectangle 2"/>
          <p:cNvSpPr>
            <a:spLocks noChangeArrowheads="1"/>
          </p:cNvSpPr>
          <p:nvPr/>
        </p:nvSpPr>
        <p:spPr bwMode="auto">
          <a:xfrm>
            <a:off x="3276600" y="115888"/>
            <a:ext cx="3167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800" b="1" dirty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ورقة العمل .. ( </a:t>
            </a:r>
            <a:r>
              <a:rPr lang="ar-SA" altLang="ar-SA" sz="2800" b="1" dirty="0" smtClean="0">
                <a:solidFill>
                  <a:srgbClr val="7FD13B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1 )</a:t>
            </a:r>
            <a:endParaRPr lang="en-US" altLang="ar-SA" sz="2800" dirty="0"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4356" name="Rectangle 3"/>
          <p:cNvSpPr>
            <a:spLocks noChangeArrowheads="1"/>
          </p:cNvSpPr>
          <p:nvPr/>
        </p:nvSpPr>
        <p:spPr bwMode="auto">
          <a:xfrm>
            <a:off x="477838" y="1828800"/>
            <a:ext cx="82089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3200" b="1"/>
              <a:t>باستخدام </a:t>
            </a:r>
            <a:r>
              <a:rPr lang="ar-SA" altLang="ar-SA" sz="3200" b="1">
                <a:latin typeface="Traditional Arabic" panose="02020603050405020304" pitchFamily="18" charset="-78"/>
              </a:rPr>
              <a:t>مهارة التفسير السببي، أذكري العوامل التي ساعدت على انتشار شبكة الانترنت ؟</a:t>
            </a:r>
            <a:endParaRPr lang="en-US" altLang="ar-SA" sz="3200" b="1">
              <a:latin typeface="Traditional Arabic" panose="02020603050405020304" pitchFamily="18" charset="-78"/>
            </a:endParaRPr>
          </a:p>
        </p:txBody>
      </p:sp>
      <p:pic>
        <p:nvPicPr>
          <p:cNvPr id="14357" name="Picture 1" descr="شعاري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1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رابط مستقيم 24"/>
          <p:cNvCxnSpPr/>
          <p:nvPr/>
        </p:nvCxnSpPr>
        <p:spPr>
          <a:xfrm flipH="1">
            <a:off x="900113" y="1844675"/>
            <a:ext cx="73437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9" name="مستطيل 21"/>
          <p:cNvSpPr>
            <a:spLocks noChangeArrowheads="1"/>
          </p:cNvSpPr>
          <p:nvPr/>
        </p:nvSpPr>
        <p:spPr bwMode="auto">
          <a:xfrm>
            <a:off x="457200" y="3429000"/>
            <a:ext cx="1905000" cy="2590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b="1"/>
          </a:p>
          <a:p>
            <a:pPr algn="ctr" eaLnBrk="1" hangingPunct="1"/>
            <a:r>
              <a:rPr lang="ar-SA" altLang="ar-SA" sz="2800" b="1"/>
              <a:t>العوامل التي ساعدت على انتشار شبكة الانترنت</a:t>
            </a:r>
          </a:p>
        </p:txBody>
      </p:sp>
      <p:sp>
        <p:nvSpPr>
          <p:cNvPr id="23" name="مستطيل 22"/>
          <p:cNvSpPr/>
          <p:nvPr/>
        </p:nvSpPr>
        <p:spPr bwMode="auto">
          <a:xfrm>
            <a:off x="4139952" y="2895600"/>
            <a:ext cx="4775448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>
              <a:defRPr/>
            </a:pP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  <p:sp>
        <p:nvSpPr>
          <p:cNvPr id="14361" name="مستطيل 23"/>
          <p:cNvSpPr>
            <a:spLocks noChangeArrowheads="1"/>
          </p:cNvSpPr>
          <p:nvPr/>
        </p:nvSpPr>
        <p:spPr bwMode="auto">
          <a:xfrm>
            <a:off x="4139952" y="3657600"/>
            <a:ext cx="4775448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362" name="مستطيل 25"/>
          <p:cNvSpPr>
            <a:spLocks noChangeArrowheads="1"/>
          </p:cNvSpPr>
          <p:nvPr/>
        </p:nvSpPr>
        <p:spPr bwMode="auto">
          <a:xfrm>
            <a:off x="4139952" y="4343400"/>
            <a:ext cx="4775448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363" name="مستطيل 26"/>
          <p:cNvSpPr>
            <a:spLocks noChangeArrowheads="1"/>
          </p:cNvSpPr>
          <p:nvPr/>
        </p:nvSpPr>
        <p:spPr bwMode="auto">
          <a:xfrm>
            <a:off x="4427984" y="5715000"/>
            <a:ext cx="4487416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364" name="مستطيل 27"/>
          <p:cNvSpPr>
            <a:spLocks noChangeArrowheads="1"/>
          </p:cNvSpPr>
          <p:nvPr/>
        </p:nvSpPr>
        <p:spPr bwMode="auto">
          <a:xfrm>
            <a:off x="3923928" y="5029200"/>
            <a:ext cx="4991472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sp>
        <p:nvSpPr>
          <p:cNvPr id="14365" name="مستطيل 28"/>
          <p:cNvSpPr>
            <a:spLocks noChangeArrowheads="1"/>
          </p:cNvSpPr>
          <p:nvPr/>
        </p:nvSpPr>
        <p:spPr bwMode="auto">
          <a:xfrm>
            <a:off x="4355976" y="6324600"/>
            <a:ext cx="4559424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ar-SA" altLang="ar-SA"/>
          </a:p>
        </p:txBody>
      </p:sp>
      <p:cxnSp>
        <p:nvCxnSpPr>
          <p:cNvPr id="14366" name="رابط كسهم مستقيم 30"/>
          <p:cNvCxnSpPr>
            <a:cxnSpLocks noChangeShapeType="1"/>
            <a:endCxn id="23" idx="1"/>
          </p:cNvCxnSpPr>
          <p:nvPr/>
        </p:nvCxnSpPr>
        <p:spPr bwMode="auto">
          <a:xfrm flipV="1">
            <a:off x="2362200" y="3124200"/>
            <a:ext cx="1777752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7" name="رابط كسهم مستقيم 31"/>
          <p:cNvCxnSpPr>
            <a:cxnSpLocks noChangeShapeType="1"/>
            <a:endCxn id="14361" idx="1"/>
          </p:cNvCxnSpPr>
          <p:nvPr/>
        </p:nvCxnSpPr>
        <p:spPr bwMode="auto">
          <a:xfrm flipV="1">
            <a:off x="2362200" y="3886200"/>
            <a:ext cx="1777752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8" name="رابط كسهم مستقيم 33"/>
          <p:cNvCxnSpPr>
            <a:cxnSpLocks noChangeShapeType="1"/>
            <a:endCxn id="14362" idx="1"/>
          </p:cNvCxnSpPr>
          <p:nvPr/>
        </p:nvCxnSpPr>
        <p:spPr bwMode="auto">
          <a:xfrm flipV="1">
            <a:off x="2362200" y="4572000"/>
            <a:ext cx="1777752" cy="228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9" name="رابط كسهم مستقيم 35"/>
          <p:cNvCxnSpPr>
            <a:cxnSpLocks noChangeShapeType="1"/>
            <a:endCxn id="14364" idx="1"/>
          </p:cNvCxnSpPr>
          <p:nvPr/>
        </p:nvCxnSpPr>
        <p:spPr bwMode="auto">
          <a:xfrm>
            <a:off x="2362200" y="4953000"/>
            <a:ext cx="1561728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0" name="رابط كسهم مستقيم 37"/>
          <p:cNvCxnSpPr>
            <a:cxnSpLocks noChangeShapeType="1"/>
            <a:endCxn id="14363" idx="1"/>
          </p:cNvCxnSpPr>
          <p:nvPr/>
        </p:nvCxnSpPr>
        <p:spPr bwMode="auto">
          <a:xfrm>
            <a:off x="2362200" y="5105400"/>
            <a:ext cx="2065784" cy="838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71" name="رابط كسهم مستقيم 39"/>
          <p:cNvCxnSpPr>
            <a:cxnSpLocks noChangeShapeType="1"/>
            <a:endCxn id="14365" idx="1"/>
          </p:cNvCxnSpPr>
          <p:nvPr/>
        </p:nvCxnSpPr>
        <p:spPr bwMode="auto">
          <a:xfrm>
            <a:off x="2362200" y="5257800"/>
            <a:ext cx="1993776" cy="1295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4139952" y="4221163"/>
            <a:ext cx="46230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توفر تقنيات وبرمجيات حاسب متقدمة .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4427984" y="3535363"/>
            <a:ext cx="3817491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ar-SA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توفر تقنية اتصالات سريعة .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3810000" y="2819400"/>
            <a:ext cx="5029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ar-SA" sz="28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تعدد استخدامات وتطبيقات الشبكة وتنوعها .</a:t>
            </a:r>
            <a:endParaRPr lang="en-US" sz="28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3810000" y="5024438"/>
            <a:ext cx="4953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انخفاض تكلفة استخدام الشبكة وسهولة الارتباط </a:t>
            </a:r>
            <a:r>
              <a:rPr lang="ar-SA" sz="24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بها</a:t>
            </a:r>
            <a:r>
              <a:rPr lang="ar-SA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 .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2895600" y="56388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ar-SA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تعدد اللغات المستخدمة في الشبكة .</a:t>
            </a:r>
            <a:endParaRPr lang="en-US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895600" y="6248400"/>
            <a:ext cx="5791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ar-SA" sz="3200" dirty="0"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FS_Hilal_St" pitchFamily="2" charset="-78"/>
              </a:rPr>
              <a:t>تعدد استخداماتها في جميع المجالات .</a:t>
            </a:r>
            <a:endParaRPr lang="en-US" sz="3200" dirty="0">
              <a:solidFill>
                <a:schemeClr val="tx2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cs typeface="FS_Hilal_S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69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2"/>
          <p:cNvSpPr>
            <a:spLocks noChangeArrowheads="1"/>
          </p:cNvSpPr>
          <p:nvPr/>
        </p:nvSpPr>
        <p:spPr bwMode="auto">
          <a:xfrm>
            <a:off x="0" y="36513"/>
            <a:ext cx="90582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ar-SA" altLang="ar-SA" sz="28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من خلال استراتيجية خرائط المفاهيم ( التقسيم الشجري ) </a:t>
            </a:r>
            <a:r>
              <a:rPr lang="ar-SA" altLang="ar-SA" sz="2800" b="1" u="sng" dirty="0">
                <a:solidFill>
                  <a:srgbClr val="4597A0"/>
                </a:solidFill>
                <a:latin typeface="Calibri" panose="020F0502020204030204" pitchFamily="34" charset="0"/>
              </a:rPr>
              <a:t>سنتعرف على تقنيات شبكة الانترنت ؟ </a:t>
            </a:r>
          </a:p>
        </p:txBody>
      </p:sp>
      <p:sp>
        <p:nvSpPr>
          <p:cNvPr id="12" name="مستطيل مستدير الزوايا 11"/>
          <p:cNvSpPr/>
          <p:nvPr/>
        </p:nvSpPr>
        <p:spPr bwMode="auto">
          <a:xfrm>
            <a:off x="1676400" y="1600200"/>
            <a:ext cx="5867400" cy="99060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endParaRPr lang="ar-SA" sz="9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</a:rPr>
              <a:t>تقنيات شبكة الانترنت</a:t>
            </a:r>
          </a:p>
        </p:txBody>
      </p:sp>
      <p:sp>
        <p:nvSpPr>
          <p:cNvPr id="15364" name="مستطيل مستدير الزوايا 13"/>
          <p:cNvSpPr>
            <a:spLocks noChangeArrowheads="1"/>
          </p:cNvSpPr>
          <p:nvPr/>
        </p:nvSpPr>
        <p:spPr bwMode="auto">
          <a:xfrm>
            <a:off x="5029200" y="50292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1600" b="1">
              <a:solidFill>
                <a:srgbClr val="C00000"/>
              </a:solidFill>
            </a:endParaRPr>
          </a:p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البريد الإلكتروني</a:t>
            </a:r>
          </a:p>
        </p:txBody>
      </p:sp>
      <p:sp>
        <p:nvSpPr>
          <p:cNvPr id="15365" name="مستطيل مستدير الزوايا 16"/>
          <p:cNvSpPr>
            <a:spLocks noChangeArrowheads="1"/>
          </p:cNvSpPr>
          <p:nvPr/>
        </p:nvSpPr>
        <p:spPr bwMode="auto">
          <a:xfrm>
            <a:off x="1828800" y="5029200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1600" b="1">
              <a:solidFill>
                <a:srgbClr val="C00000"/>
              </a:solidFill>
            </a:endParaRPr>
          </a:p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الـمـــحــــادثـــــــة</a:t>
            </a:r>
          </a:p>
        </p:txBody>
      </p:sp>
      <p:cxnSp>
        <p:nvCxnSpPr>
          <p:cNvPr id="15366" name="رابط مستقيم 24"/>
          <p:cNvCxnSpPr>
            <a:cxnSpLocks noChangeShapeType="1"/>
          </p:cNvCxnSpPr>
          <p:nvPr/>
        </p:nvCxnSpPr>
        <p:spPr bwMode="auto">
          <a:xfrm>
            <a:off x="4572000" y="2590800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رابط مستقيم 25"/>
          <p:cNvCxnSpPr>
            <a:cxnSpLocks noChangeShapeType="1"/>
          </p:cNvCxnSpPr>
          <p:nvPr/>
        </p:nvCxnSpPr>
        <p:spPr bwMode="auto">
          <a:xfrm>
            <a:off x="7696200" y="2971800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8" name="رابط مستقيم 27"/>
          <p:cNvCxnSpPr>
            <a:cxnSpLocks noChangeShapeType="1"/>
          </p:cNvCxnSpPr>
          <p:nvPr/>
        </p:nvCxnSpPr>
        <p:spPr bwMode="auto">
          <a:xfrm flipH="1">
            <a:off x="1295400" y="2971800"/>
            <a:ext cx="64008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رابط مستقيم 28"/>
          <p:cNvCxnSpPr>
            <a:cxnSpLocks noChangeShapeType="1"/>
          </p:cNvCxnSpPr>
          <p:nvPr/>
        </p:nvCxnSpPr>
        <p:spPr bwMode="auto">
          <a:xfrm>
            <a:off x="1295400" y="2971800"/>
            <a:ext cx="0" cy="838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رابط مستقيم 30"/>
          <p:cNvCxnSpPr>
            <a:cxnSpLocks noChangeShapeType="1"/>
          </p:cNvCxnSpPr>
          <p:nvPr/>
        </p:nvCxnSpPr>
        <p:spPr bwMode="auto">
          <a:xfrm>
            <a:off x="2895600" y="29718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رابط مستقيم 35"/>
          <p:cNvCxnSpPr>
            <a:cxnSpLocks noChangeShapeType="1"/>
          </p:cNvCxnSpPr>
          <p:nvPr/>
        </p:nvCxnSpPr>
        <p:spPr bwMode="auto">
          <a:xfrm>
            <a:off x="6096000" y="2971800"/>
            <a:ext cx="0" cy="2057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مستطيل مستدير الزوايا 12"/>
          <p:cNvSpPr>
            <a:spLocks noChangeArrowheads="1"/>
          </p:cNvSpPr>
          <p:nvPr/>
        </p:nvSpPr>
        <p:spPr bwMode="auto">
          <a:xfrm>
            <a:off x="6629400" y="3429000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الشبكة العنكبوتية العالمية</a:t>
            </a:r>
          </a:p>
        </p:txBody>
      </p:sp>
      <p:sp>
        <p:nvSpPr>
          <p:cNvPr id="15373" name="مستطيل مستدير الزوايا 14"/>
          <p:cNvSpPr>
            <a:spLocks noChangeArrowheads="1"/>
          </p:cNvSpPr>
          <p:nvPr/>
        </p:nvSpPr>
        <p:spPr bwMode="auto">
          <a:xfrm>
            <a:off x="3352800" y="3429000"/>
            <a:ext cx="2286000" cy="990600"/>
          </a:xfrm>
          <a:prstGeom prst="roundRect">
            <a:avLst>
              <a:gd name="adj" fmla="val 16667"/>
            </a:avLst>
          </a:prstGeom>
          <a:solidFill>
            <a:srgbClr val="FAA4B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ar-SA" altLang="ar-SA" sz="1600" b="1">
              <a:solidFill>
                <a:srgbClr val="C00000"/>
              </a:solidFill>
            </a:endParaRPr>
          </a:p>
          <a:p>
            <a:pPr algn="ctr" eaLnBrk="1" hangingPunct="1"/>
            <a:r>
              <a:rPr lang="ar-SA" altLang="ar-SA" sz="2000" b="1">
                <a:solidFill>
                  <a:srgbClr val="C00000"/>
                </a:solidFill>
              </a:rPr>
              <a:t>المجموعات الإخبارية</a:t>
            </a:r>
          </a:p>
        </p:txBody>
      </p:sp>
      <p:sp>
        <p:nvSpPr>
          <p:cNvPr id="12302" name="مستطيل مستدير الزوايا 21"/>
          <p:cNvSpPr>
            <a:spLocks noChangeArrowheads="1"/>
          </p:cNvSpPr>
          <p:nvPr/>
        </p:nvSpPr>
        <p:spPr bwMode="auto">
          <a:xfrm>
            <a:off x="152400" y="3429000"/>
            <a:ext cx="2286000" cy="9906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ar-SA" sz="1600" b="1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ar-SA" sz="2000" b="1">
                <a:solidFill>
                  <a:srgbClr val="C00000"/>
                </a:solidFill>
              </a:rPr>
              <a:t>نقل الملفات</a:t>
            </a:r>
          </a:p>
        </p:txBody>
      </p:sp>
    </p:spTree>
    <p:extLst>
      <p:ext uri="{BB962C8B-B14F-4D97-AF65-F5344CB8AC3E}">
        <p14:creationId xmlns:p14="http://schemas.microsoft.com/office/powerpoint/2010/main" val="273879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72" grpId="0" animBg="1"/>
      <p:bldP spid="15373" grpId="0" animBg="1"/>
      <p:bldP spid="1230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5148064" y="2357438"/>
            <a:ext cx="3672086" cy="3970318"/>
          </a:xfrm>
          <a:prstGeom prst="rect">
            <a:avLst/>
          </a:prstGeom>
          <a:noFill/>
          <a:ln w="88900" cmpd="thickThin">
            <a:solidFill>
              <a:srgbClr val="FF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dirty="0" smtClean="0">
                <a:solidFill>
                  <a:srgbClr val="FF3399"/>
                </a:solidFill>
              </a:rPr>
              <a:t>تعريف </a:t>
            </a:r>
            <a:r>
              <a:rPr lang="ar-SA" sz="3600" dirty="0">
                <a:solidFill>
                  <a:srgbClr val="FF3399"/>
                </a:solidFill>
              </a:rPr>
              <a:t>الشبكة العنكبوتية : </a:t>
            </a:r>
            <a:r>
              <a:rPr lang="ar-SA" sz="3600" dirty="0">
                <a:solidFill>
                  <a:srgbClr val="002060"/>
                </a:solidFill>
              </a:rPr>
              <a:t>هي مجموعة من </a:t>
            </a:r>
            <a:r>
              <a:rPr lang="ar-SA" sz="3600" dirty="0">
                <a:solidFill>
                  <a:srgbClr val="002060"/>
                </a:solidFill>
                <a:cs typeface="Times New Roman" pitchFamily="18" charset="0"/>
              </a:rPr>
              <a:t>أ</a:t>
            </a:r>
            <a:r>
              <a:rPr lang="ar-SA" sz="3600" dirty="0">
                <a:solidFill>
                  <a:srgbClr val="002060"/>
                </a:solidFill>
              </a:rPr>
              <a:t>جهزة الشبكة ، ويحوي كل منها صفحات إلكترونية مصممة باستخدام لغات برمجة خاصة</a:t>
            </a:r>
            <a:r>
              <a:rPr lang="ar-SA" sz="3600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8596" y="785794"/>
            <a:ext cx="8429684" cy="771346"/>
          </a:xfrm>
          <a:prstGeom prst="snip2DiagRect">
            <a:avLst/>
          </a:prstGeom>
          <a:solidFill>
            <a:srgbClr val="FF3399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justLow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ar-S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AGA Sindibad Regular" pitchFamily="2" charset="-78"/>
              </a:rPr>
              <a:t>1) 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الشبكة </a:t>
            </a:r>
            <a:r>
              <a:rPr lang="ar-SA" sz="3600" kern="1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العنكبوتية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 العالمية (</a:t>
            </a:r>
            <a:r>
              <a:rPr lang="en-US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WWW</a:t>
            </a:r>
            <a:r>
              <a:rPr lang="ar-SA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/>
                <a:cs typeface="AGA Sindibad Regular" pitchFamily="2" charset="-78"/>
              </a:rPr>
              <a:t>)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  <a:cs typeface="AGA Sindibad Regular" pitchFamily="2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59" y="2924944"/>
            <a:ext cx="3851920" cy="24161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81200"/>
            <a:ext cx="817245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ar-SA" altLang="ar-SA" sz="2800" b="1" dirty="0" smtClean="0"/>
              <a:t>يمكن تصميم صفحات الشبكة العنكبوتية عن طريق  </a:t>
            </a:r>
            <a:r>
              <a:rPr lang="ar-SA" altLang="ar-SA" sz="2800" b="1" u="sng" dirty="0" smtClean="0"/>
              <a:t>لغات برمجة خاصة</a:t>
            </a:r>
            <a:r>
              <a:rPr lang="ar-SA" altLang="ar-SA" sz="2800" b="1" dirty="0" smtClean="0"/>
              <a:t>  ، مثل :</a:t>
            </a:r>
          </a:p>
          <a:p>
            <a:pPr>
              <a:buFont typeface="Wingdings" panose="05000000000000000000" pitchFamily="2" charset="2"/>
              <a:buNone/>
            </a:pPr>
            <a:endParaRPr lang="ar-SA" altLang="ar-SA" dirty="0" smtClean="0"/>
          </a:p>
          <a:p>
            <a:pPr>
              <a:buFont typeface="Wingdings" panose="05000000000000000000" pitchFamily="2" charset="2"/>
              <a:buNone/>
            </a:pPr>
            <a:endParaRPr lang="ar-SA" altLang="ar-SA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ar-SA" altLang="ar-SA" sz="2800" b="1" dirty="0" smtClean="0"/>
              <a:t>ويمكن تصميم صفحات </a:t>
            </a:r>
            <a:r>
              <a:rPr lang="ar-SA" altLang="ar-SA" sz="2800" b="1" u="sng" dirty="0" smtClean="0"/>
              <a:t>بدون تعلم أحد لغات البرمجة </a:t>
            </a:r>
            <a:r>
              <a:rPr lang="ar-SA" altLang="ar-SA" sz="2800" b="1" dirty="0" smtClean="0"/>
              <a:t>عن طريق برامج مثل برنامج 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ar-SA" altLang="ar-SA" b="1" dirty="0" smtClean="0">
                <a:solidFill>
                  <a:srgbClr val="FF0000"/>
                </a:solidFill>
              </a:rPr>
              <a:t>  فرنت بيج ( </a:t>
            </a:r>
            <a:r>
              <a:rPr lang="en-US" altLang="ar-SA" b="1" dirty="0" smtClean="0">
                <a:solidFill>
                  <a:srgbClr val="FF0000"/>
                </a:solidFill>
              </a:rPr>
              <a:t>Front Page</a:t>
            </a:r>
            <a:r>
              <a:rPr lang="ar-SA" altLang="ar-SA" b="1" dirty="0" smtClean="0">
                <a:solidFill>
                  <a:srgbClr val="FF0000"/>
                </a:solidFill>
              </a:rPr>
              <a:t>  )</a:t>
            </a:r>
            <a:endParaRPr lang="en-US" altLang="ar-SA" b="1" dirty="0" smtClean="0">
              <a:solidFill>
                <a:srgbClr val="FF0000"/>
              </a:solidFill>
            </a:endParaRPr>
          </a:p>
        </p:txBody>
      </p:sp>
      <p:sp>
        <p:nvSpPr>
          <p:cNvPr id="16387" name="WordArt 4"/>
          <p:cNvSpPr>
            <a:spLocks noChangeArrowheads="1" noChangeShapeType="1" noTextEdit="1"/>
          </p:cNvSpPr>
          <p:nvPr/>
        </p:nvSpPr>
        <p:spPr bwMode="auto">
          <a:xfrm>
            <a:off x="1285875" y="800100"/>
            <a:ext cx="6929438" cy="8286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ar-SA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تصميم صفحات الشبكة العنكبوتية :-</a:t>
            </a:r>
          </a:p>
        </p:txBody>
      </p:sp>
      <p:sp>
        <p:nvSpPr>
          <p:cNvPr id="16388" name="Oval 5"/>
          <p:cNvSpPr>
            <a:spLocks noChangeArrowheads="1"/>
          </p:cNvSpPr>
          <p:nvPr/>
        </p:nvSpPr>
        <p:spPr bwMode="auto">
          <a:xfrm>
            <a:off x="5094288" y="2889250"/>
            <a:ext cx="2016125" cy="68421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027F65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b="1"/>
              <a:t>لغة ( </a:t>
            </a:r>
            <a:r>
              <a:rPr lang="en-US" altLang="ar-SA" b="1"/>
              <a:t>HTML</a:t>
            </a:r>
            <a:r>
              <a:rPr lang="ar-SA" altLang="ar-SA" b="1"/>
              <a:t>)</a:t>
            </a:r>
            <a:endParaRPr lang="en-US" altLang="ar-SA" b="1"/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2214563" y="2889250"/>
            <a:ext cx="2124075" cy="7556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prstShdw prst="shdw17" dist="17961" dir="2700000">
              <a:srgbClr val="027F65"/>
            </a:prst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ar-SA" altLang="ar-SA" b="1" dirty="0"/>
              <a:t>لغة جافا (</a:t>
            </a:r>
            <a:r>
              <a:rPr lang="en-US" altLang="ar-SA" b="1" dirty="0"/>
              <a:t>Java</a:t>
            </a:r>
            <a:r>
              <a:rPr lang="ar-SA" altLang="ar-SA" b="1" dirty="0"/>
              <a:t>)</a:t>
            </a:r>
            <a:endParaRPr lang="en-US" alt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1183</Words>
  <Application>Microsoft Office PowerPoint</Application>
  <PresentationFormat>عرض على الشاشة (3:4)‏</PresentationFormat>
  <Paragraphs>269</Paragraphs>
  <Slides>33</Slides>
  <Notes>10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15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33</vt:i4>
      </vt:variant>
    </vt:vector>
  </HeadingPairs>
  <TitlesOfParts>
    <vt:vector size="50" baseType="lpstr">
      <vt:lpstr>Academy Engraved LET</vt:lpstr>
      <vt:lpstr>AGA Alaaden</vt:lpstr>
      <vt:lpstr>AGA Sindibad Regular</vt:lpstr>
      <vt:lpstr>Arial</vt:lpstr>
      <vt:lpstr>Arial Black</vt:lpstr>
      <vt:lpstr>Calibri</vt:lpstr>
      <vt:lpstr>FS_Hilal_St</vt:lpstr>
      <vt:lpstr>Led Italic Font</vt:lpstr>
      <vt:lpstr>MCS Jeddah S_U striped.</vt:lpstr>
      <vt:lpstr>Monotype Koufi</vt:lpstr>
      <vt:lpstr>Simple Outline Pat</vt:lpstr>
      <vt:lpstr>Tahoma</vt:lpstr>
      <vt:lpstr>Times New Roman</vt:lpstr>
      <vt:lpstr>Traditional Arabic</vt:lpstr>
      <vt:lpstr>Wingdings</vt:lpstr>
      <vt:lpstr>سمة Office</vt:lpstr>
      <vt:lpstr>Bitmap Image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حيث أن :- * اختصار اسم الجهة التابع لها :- عبارة عن حروف تدل على الجهة التي يتبع لها الموقع ، وكل موقع يتبع جهة ما ، مثل: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 وكل عنوان بريد إلكتروني يتكون من التقسيمات التالية :       ملاحظة :- لكل مشترك عنوان بريد خاص به يختلف عن الآخرين ، ومن خلاله يسمح بتبادل الرسائل مع المشتركين الآخرين .     </vt:lpstr>
      <vt:lpstr>التعامل مع البريد الإلكتروني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makkah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abonoaf</dc:creator>
  <cp:lastModifiedBy>fatmah saad</cp:lastModifiedBy>
  <cp:revision>127</cp:revision>
  <dcterms:created xsi:type="dcterms:W3CDTF">2009-03-15T13:46:44Z</dcterms:created>
  <dcterms:modified xsi:type="dcterms:W3CDTF">2015-02-17T05:30:39Z</dcterms:modified>
</cp:coreProperties>
</file>