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59" r:id="rId4"/>
    <p:sldId id="257" r:id="rId5"/>
    <p:sldId id="261" r:id="rId6"/>
    <p:sldId id="264" r:id="rId7"/>
    <p:sldId id="273" r:id="rId8"/>
    <p:sldId id="265" r:id="rId9"/>
    <p:sldId id="271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6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385E3-9054-4E6F-B604-9179797D591A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E6ABD-46A8-42DB-9165-D4496170D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8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E6ABD-46A8-42DB-9165-D4496170DE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21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6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0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01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084BEDEE-D9EF-4D9C-B731-A77595B9D531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09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8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2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3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8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9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7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1AA0-58FA-45F9-92FA-4D1FF410A1C2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43917-960C-4586-9777-E3D956617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4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142703" y="496889"/>
            <a:ext cx="3460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ar-SA" sz="32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التحليل الكهربائي</a:t>
            </a:r>
            <a:r>
              <a:rPr lang="en-US" sz="32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(7-3)</a:t>
            </a:r>
            <a:endParaRPr lang="en-US" sz="32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8213" y="1112184"/>
            <a:ext cx="6362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>الفكرة الرئيسية:</a:t>
            </a:r>
          </a:p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>يؤدي وجود مصدر تيار كهربائي في التحليل الكهربائي الى حدوث تفاعل غير تلقائي في الخلايا الكهروكيميائية 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247" y="2672477"/>
            <a:ext cx="68773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>الاهداف :</a:t>
            </a:r>
          </a:p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>*تصف كيف يمكن عكس تفاعل الاختزال والاكسدة التلقائي في الخلية الكهروكيميائية</a:t>
            </a:r>
          </a:p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>*تقارن التفاعلات المرتبطة مع التحليل الكهربائي لمصهور كلوريد الكالسيوم بالتفاعلات المرتبطة مع التحليل الكهربائي لماء البحر.</a:t>
            </a:r>
          </a:p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>*تناقش اهمية التحليل الكهربائي لماء البحر.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7021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-1" y="234619"/>
            <a:ext cx="12191999" cy="6767848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" y="0"/>
            <a:ext cx="5731099" cy="2408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Placeholder 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09373859"/>
              </p:ext>
            </p:extLst>
          </p:nvPr>
        </p:nvGraphicFramePr>
        <p:xfrm>
          <a:off x="4752304" y="3022672"/>
          <a:ext cx="734525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625"/>
                <a:gridCol w="3672625"/>
              </a:tblGrid>
              <a:tr h="370840">
                <a:tc>
                  <a:txBody>
                    <a:bodyPr/>
                    <a:lstStyle/>
                    <a:p>
                      <a:r>
                        <a:rPr lang="ar-SA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عند</a:t>
                      </a:r>
                      <a:r>
                        <a:rPr lang="ar-SA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ar-SA" sz="24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الانود</a:t>
                      </a:r>
                      <a:r>
                        <a:rPr lang="ar-SA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ar-SA" sz="24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تتاكسد</a:t>
                      </a:r>
                      <a:r>
                        <a:rPr lang="ar-SA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ايونات الاكسيد 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2O  ---------&gt; O  +4e</a:t>
                      </a:r>
                      <a:r>
                        <a:rPr lang="ar-SA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عند الكاثود تختزل ايونات الالمنيوم</a:t>
                      </a:r>
                      <a:r>
                        <a:rPr lang="ar-SA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r"/>
                      <a:r>
                        <a:rPr lang="en-US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AL   +  3e  ------&gt; AL</a:t>
                      </a:r>
                      <a:endParaRPr lang="ar-SA" sz="24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r"/>
                      <a:endParaRPr lang="en-US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103031" y="26867"/>
            <a:ext cx="583412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dirty="0" smtClean="0">
                <a:solidFill>
                  <a:schemeClr val="accent5">
                    <a:lumMod val="50000"/>
                  </a:schemeClr>
                </a:solidFill>
              </a:rPr>
              <a:t>انتاج الالمنيوم بواسطة عملية هول_ </a:t>
            </a:r>
            <a:r>
              <a:rPr lang="ar-SA" sz="2400" dirty="0" err="1" smtClean="0">
                <a:solidFill>
                  <a:schemeClr val="accent5">
                    <a:lumMod val="50000"/>
                  </a:schemeClr>
                </a:solidFill>
              </a:rPr>
              <a:t>هيروليت</a:t>
            </a:r>
            <a:endParaRPr lang="ar-SA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r"/>
            <a:r>
              <a:rPr lang="ar-SA" sz="2000" dirty="0" smtClean="0">
                <a:solidFill>
                  <a:srgbClr val="7030A0"/>
                </a:solidFill>
              </a:rPr>
              <a:t>*يتم الحصول على فلز الالمنيوم من التحليل الكهربائي </a:t>
            </a:r>
            <a:r>
              <a:rPr lang="ar-SA" sz="2000" dirty="0" err="1" smtClean="0">
                <a:solidFill>
                  <a:srgbClr val="7030A0"/>
                </a:solidFill>
              </a:rPr>
              <a:t>لاكسيد</a:t>
            </a:r>
            <a:r>
              <a:rPr lang="ar-SA" sz="2000" dirty="0" smtClean="0">
                <a:solidFill>
                  <a:srgbClr val="7030A0"/>
                </a:solidFill>
              </a:rPr>
              <a:t> الالمنيوم المستخلص من خام </a:t>
            </a:r>
            <a:r>
              <a:rPr lang="ar-SA" sz="2000" dirty="0" err="1" smtClean="0">
                <a:solidFill>
                  <a:srgbClr val="7030A0"/>
                </a:solidFill>
              </a:rPr>
              <a:t>البوكسيت</a:t>
            </a:r>
            <a:r>
              <a:rPr lang="ar-SA" sz="2000" dirty="0" smtClean="0">
                <a:solidFill>
                  <a:srgbClr val="7030A0"/>
                </a:solidFill>
              </a:rPr>
              <a:t> .</a:t>
            </a:r>
          </a:p>
          <a:p>
            <a:pPr algn="r"/>
            <a:r>
              <a:rPr lang="ar-SA" sz="2000" dirty="0" smtClean="0">
                <a:solidFill>
                  <a:srgbClr val="7030A0"/>
                </a:solidFill>
              </a:rPr>
              <a:t>*تتم العملية عند درجة حرارة مرتفعة جدا</a:t>
            </a:r>
            <a:r>
              <a:rPr lang="ar-SA" sz="2000" dirty="0">
                <a:solidFill>
                  <a:srgbClr val="7030A0"/>
                </a:solidFill>
              </a:rPr>
              <a:t> </a:t>
            </a:r>
            <a:r>
              <a:rPr lang="ar-SA" sz="2000" dirty="0" smtClean="0">
                <a:solidFill>
                  <a:srgbClr val="7030A0"/>
                </a:solidFill>
              </a:rPr>
              <a:t>             في مصهور </a:t>
            </a:r>
            <a:r>
              <a:rPr lang="ar-SA" sz="2000" dirty="0" err="1" smtClean="0">
                <a:solidFill>
                  <a:srgbClr val="7030A0"/>
                </a:solidFill>
              </a:rPr>
              <a:t>الكريوليت</a:t>
            </a:r>
            <a:r>
              <a:rPr lang="ar-SA" sz="2000" dirty="0" smtClean="0">
                <a:solidFill>
                  <a:srgbClr val="7030A0"/>
                </a:solidFill>
              </a:rPr>
              <a:t> الصناعي ويستعمل الجرافيت </a:t>
            </a:r>
            <a:r>
              <a:rPr lang="ar-SA" sz="2000" dirty="0" err="1" smtClean="0">
                <a:solidFill>
                  <a:srgbClr val="7030A0"/>
                </a:solidFill>
              </a:rPr>
              <a:t>انودا</a:t>
            </a:r>
            <a:r>
              <a:rPr lang="ar-SA" sz="2000" dirty="0" smtClean="0">
                <a:solidFill>
                  <a:srgbClr val="7030A0"/>
                </a:solidFill>
              </a:rPr>
              <a:t> </a:t>
            </a:r>
            <a:r>
              <a:rPr lang="ar-SA" sz="2000" dirty="0" err="1" smtClean="0">
                <a:solidFill>
                  <a:srgbClr val="7030A0"/>
                </a:solidFill>
              </a:rPr>
              <a:t>وكاثودا</a:t>
            </a:r>
            <a:r>
              <a:rPr lang="ar-SA" sz="2000" dirty="0" smtClean="0">
                <a:solidFill>
                  <a:srgbClr val="7030A0"/>
                </a:solidFill>
              </a:rPr>
              <a:t> .</a:t>
            </a:r>
            <a:endParaRPr lang="en-US" sz="2000" dirty="0" smtClean="0">
              <a:solidFill>
                <a:srgbClr val="7030A0"/>
              </a:solidFill>
            </a:endParaRPr>
          </a:p>
          <a:p>
            <a:pPr algn="r"/>
            <a:r>
              <a:rPr lang="ar-SA" sz="2000" dirty="0" smtClean="0">
                <a:solidFill>
                  <a:srgbClr val="7030A0"/>
                </a:solidFill>
              </a:rPr>
              <a:t>*تتم اضافة الالمنيوم المعاد تدويره الى الخلية مع الالمنيوم </a:t>
            </a:r>
            <a:r>
              <a:rPr lang="ar-SA" sz="2000" b="1" u="sng" dirty="0" smtClean="0">
                <a:solidFill>
                  <a:srgbClr val="C00000"/>
                </a:solidFill>
              </a:rPr>
              <a:t>عللي</a:t>
            </a:r>
            <a:r>
              <a:rPr lang="ar-SA" sz="2000" dirty="0" smtClean="0">
                <a:solidFill>
                  <a:srgbClr val="C00000"/>
                </a:solidFill>
              </a:rPr>
              <a:t> </a:t>
            </a:r>
            <a:r>
              <a:rPr lang="ar-SA" sz="2000" dirty="0" smtClean="0">
                <a:solidFill>
                  <a:srgbClr val="7030A0"/>
                </a:solidFill>
              </a:rPr>
              <a:t>؟؟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5464" y="1019508"/>
            <a:ext cx="978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1000C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125014"/>
            <a:ext cx="2073499" cy="707886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ar-SA" sz="2000" b="1" i="1" dirty="0" smtClean="0">
                <a:solidFill>
                  <a:srgbClr val="FFFF00"/>
                </a:solidFill>
              </a:rPr>
              <a:t>ليساعد على خفض درجة الانصهار</a:t>
            </a:r>
            <a:endParaRPr lang="en-US" sz="2000" b="1" i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32867" y="4197615"/>
            <a:ext cx="4546243" cy="156966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>
                <a:solidFill>
                  <a:schemeClr val="tx2">
                    <a:lumMod val="50000"/>
                  </a:schemeClr>
                </a:solidFill>
              </a:rPr>
              <a:t>ولان درجة الحرارة عالية فان الاكسجين الناتج يتفاعل مع كربون </a:t>
            </a:r>
            <a:r>
              <a:rPr lang="ar-SA" sz="2400" b="1" dirty="0" err="1" smtClean="0">
                <a:solidFill>
                  <a:schemeClr val="tx2">
                    <a:lumMod val="50000"/>
                  </a:schemeClr>
                </a:solidFill>
              </a:rPr>
              <a:t>الانود</a:t>
            </a:r>
            <a:r>
              <a:rPr lang="ar-SA" sz="2400" b="1" dirty="0" smtClean="0">
                <a:solidFill>
                  <a:schemeClr val="tx2">
                    <a:lumMod val="50000"/>
                  </a:schemeClr>
                </a:solidFill>
              </a:rPr>
              <a:t> لتكوين ثاني اكسيد الكربون </a:t>
            </a:r>
          </a:p>
          <a:p>
            <a:pPr algn="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C + O  ----------&gt;CO</a:t>
            </a:r>
            <a:r>
              <a:rPr lang="ar-SA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232258" y="5411720"/>
            <a:ext cx="309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39572" y="5411720"/>
            <a:ext cx="30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93099" y="3593664"/>
            <a:ext cx="30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89837" y="3281128"/>
            <a:ext cx="508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-2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848048" y="3357062"/>
            <a:ext cx="575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+3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72294" y="3316665"/>
            <a:ext cx="309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31675" y="3290100"/>
            <a:ext cx="309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27666" y="1100092"/>
            <a:ext cx="4778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نظرا لان عملية هول </a:t>
            </a:r>
            <a:r>
              <a:rPr lang="ar-SA" sz="24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هيروليت</a:t>
            </a:r>
            <a:r>
              <a:rPr lang="ar-SA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تستخدم كمية ضخمة من الطاقة يتم اعادة تدوير الالمنيوم في مصانع قريبة من محطات الطاقة الكهربائية حيث تقل قيمة الطاقة الكهربائية </a:t>
            </a:r>
            <a:endParaRPr lang="en-US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9571"/>
            <a:ext cx="4593264" cy="408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381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  <p:sp>
        <p:nvSpPr>
          <p:cNvPr id="4" name="Rectangular Callout 3"/>
          <p:cNvSpPr/>
          <p:nvPr/>
        </p:nvSpPr>
        <p:spPr>
          <a:xfrm>
            <a:off x="2292438" y="0"/>
            <a:ext cx="9899561" cy="2575775"/>
          </a:xfrm>
          <a:prstGeom prst="wedgeRectCallout">
            <a:avLst>
              <a:gd name="adj1" fmla="val -4781"/>
              <a:gd name="adj2" fmla="val 113613"/>
            </a:avLst>
          </a:prstGeom>
          <a:solidFill>
            <a:srgbClr val="FB6DE7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uble Wave 4"/>
          <p:cNvSpPr/>
          <p:nvPr/>
        </p:nvSpPr>
        <p:spPr>
          <a:xfrm>
            <a:off x="6671256" y="4230710"/>
            <a:ext cx="2601532" cy="1596981"/>
          </a:xfrm>
          <a:prstGeom prst="doubleWav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25015" y="710430"/>
            <a:ext cx="94573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dirty="0" smtClean="0">
                <a:solidFill>
                  <a:srgbClr val="FF0000"/>
                </a:solidFill>
              </a:rPr>
              <a:t>1-يستخدم التحليل الكهربائي في تنقية الفلزات كالنحاس</a:t>
            </a:r>
          </a:p>
          <a:p>
            <a:pPr algn="r"/>
            <a:r>
              <a:rPr lang="ar-SA" sz="2400" dirty="0" smtClean="0">
                <a:solidFill>
                  <a:srgbClr val="FF0000"/>
                </a:solidFill>
              </a:rPr>
              <a:t>2-يستخرج النحاس على شكل خامات </a:t>
            </a:r>
            <a:r>
              <a:rPr lang="ar-SA" sz="2400" dirty="0" err="1" smtClean="0">
                <a:solidFill>
                  <a:srgbClr val="FF0000"/>
                </a:solidFill>
              </a:rPr>
              <a:t>كالكوبرايت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SA" sz="2400" dirty="0" err="1" smtClean="0">
                <a:solidFill>
                  <a:srgbClr val="FF0000"/>
                </a:solidFill>
              </a:rPr>
              <a:t>والكالكوسايت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SA" sz="2400" dirty="0" err="1" smtClean="0">
                <a:solidFill>
                  <a:srgbClr val="FF0000"/>
                </a:solidFill>
              </a:rPr>
              <a:t>والملاكايت</a:t>
            </a:r>
            <a:r>
              <a:rPr lang="ar-SA" sz="2400" dirty="0" smtClean="0">
                <a:solidFill>
                  <a:srgbClr val="FF0000"/>
                </a:solidFill>
              </a:rPr>
              <a:t> وينتج عند تسخين خاماته مع وجود الاكسجين مثال</a:t>
            </a:r>
          </a:p>
          <a:p>
            <a:pPr algn="r"/>
            <a:r>
              <a:rPr lang="en-US" sz="2400" dirty="0" smtClean="0">
                <a:solidFill>
                  <a:srgbClr val="FF0000"/>
                </a:solidFill>
              </a:rPr>
              <a:t>Cu </a:t>
            </a:r>
            <a:r>
              <a:rPr lang="en-US" sz="2400" dirty="0" smtClean="0">
                <a:solidFill>
                  <a:srgbClr val="FF0000"/>
                </a:solidFill>
              </a:rPr>
              <a:t>S +O  --------------&gt;2Cu +SO</a:t>
            </a:r>
          </a:p>
          <a:p>
            <a:r>
              <a:rPr lang="en-US" dirty="0" smtClean="0"/>
              <a:t> </a:t>
            </a:r>
            <a:endParaRPr lang="ar-SA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47773" y="4767590"/>
            <a:ext cx="2125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800" b="1" dirty="0" smtClean="0">
                <a:solidFill>
                  <a:srgbClr val="FFFF00"/>
                </a:solidFill>
              </a:rPr>
              <a:t>تنقية الخامات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70512" y="1969134"/>
            <a:ext cx="360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26566" y="2045836"/>
            <a:ext cx="360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02095" y="2045836"/>
            <a:ext cx="360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8681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  <p:sp>
        <p:nvSpPr>
          <p:cNvPr id="4" name="Flowchart: Predefined Process 3"/>
          <p:cNvSpPr/>
          <p:nvPr/>
        </p:nvSpPr>
        <p:spPr>
          <a:xfrm>
            <a:off x="0" y="0"/>
            <a:ext cx="12191999" cy="6858000"/>
          </a:xfrm>
          <a:prstGeom prst="flowChartPredefinedProcess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17465" y="18356"/>
            <a:ext cx="4422349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تنقية النحاس .......</a:t>
            </a:r>
          </a:p>
          <a:p>
            <a:pPr algn="r"/>
            <a:endParaRPr lang="ar-SA" sz="2400" dirty="0"/>
          </a:p>
          <a:p>
            <a:pPr algn="r"/>
            <a:r>
              <a:rPr lang="ar-SA" sz="2400" dirty="0" smtClean="0"/>
              <a:t>**يحتوي النحاس المستخلص من هذه العملية على الكثير من الشوائب فيلزم تصفيته </a:t>
            </a:r>
          </a:p>
          <a:p>
            <a:pPr algn="r"/>
            <a:r>
              <a:rPr lang="ar-SA" sz="2400" dirty="0" smtClean="0"/>
              <a:t>**فيصب في قوالب تستعمل كالمصاعد في الخلية التي تحتوي على محلول كبريتات النحاس الثنائي.</a:t>
            </a:r>
          </a:p>
          <a:p>
            <a:pPr algn="r"/>
            <a:r>
              <a:rPr lang="ar-SA" sz="2400" dirty="0" smtClean="0"/>
              <a:t>**الكاثود عبارة عن شريحة رقيقة من النحاس النقي .</a:t>
            </a:r>
          </a:p>
          <a:p>
            <a:pPr algn="r"/>
            <a:r>
              <a:rPr lang="ar-SA" sz="2400" dirty="0" smtClean="0"/>
              <a:t>**</a:t>
            </a:r>
            <a:r>
              <a:rPr lang="ar-SA" sz="2400" dirty="0" err="1" smtClean="0"/>
              <a:t>تتاكسد</a:t>
            </a:r>
            <a:r>
              <a:rPr lang="ar-SA" sz="2400" dirty="0" smtClean="0"/>
              <a:t> ذرات النحاس غير النقي على </a:t>
            </a:r>
            <a:r>
              <a:rPr lang="ar-SA" sz="2400" dirty="0" err="1" smtClean="0"/>
              <a:t>الانود</a:t>
            </a:r>
            <a:r>
              <a:rPr lang="ar-SA" sz="2400" dirty="0" smtClean="0"/>
              <a:t> خلال مرور التيار في الخلية الى ايونات النحاس الثنائي .</a:t>
            </a:r>
          </a:p>
          <a:p>
            <a:pPr algn="r"/>
            <a:r>
              <a:rPr lang="ar-SA" sz="2400" dirty="0" smtClean="0"/>
              <a:t>**تنتقل ايونات النحاس خلال المحلول الى الكاثود حيث يتم اختزالها الى ذرات النحاس مرة اخرى وتصبح جزءا من الكاثود وتترسب الشوائب في القاع 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685" y="101557"/>
            <a:ext cx="4560780" cy="6621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6353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27886687"/>
              </p:ext>
            </p:extLst>
          </p:nvPr>
        </p:nvGraphicFramePr>
        <p:xfrm>
          <a:off x="609600" y="1600200"/>
          <a:ext cx="109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5486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lowchart: Alternate Process 3"/>
          <p:cNvSpPr/>
          <p:nvPr/>
        </p:nvSpPr>
        <p:spPr>
          <a:xfrm>
            <a:off x="0" y="3476"/>
            <a:ext cx="12192000" cy="6854524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99797" y="502275"/>
            <a:ext cx="408260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/>
              <a:t>الطلاء بالكهرباء ..</a:t>
            </a:r>
          </a:p>
          <a:p>
            <a:pPr algn="r"/>
            <a:endParaRPr lang="ar-SA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r"/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*يمكن طلاء الاشياء كهربائيا بفلز مثل الفضة</a:t>
            </a:r>
          </a:p>
          <a:p>
            <a:pPr algn="r"/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*يوصل الجسم المراد طلائه بالفضة بكاثود الخلية </a:t>
            </a:r>
          </a:p>
          <a:p>
            <a:pPr algn="r"/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*</a:t>
            </a:r>
            <a:r>
              <a:rPr lang="ar-SA" sz="2000" b="1" dirty="0" err="1" smtClean="0">
                <a:solidFill>
                  <a:schemeClr val="accent5">
                    <a:lumMod val="50000"/>
                  </a:schemeClr>
                </a:solidFill>
              </a:rPr>
              <a:t>والانود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 عبارة 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عن 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قطعة نقية 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 المراد طلائها  مثل 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</a:rPr>
              <a:t>الفضة</a:t>
            </a:r>
          </a:p>
          <a:p>
            <a:pPr algn="r"/>
            <a:endParaRPr lang="ar-SA" sz="20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74223"/>
              </p:ext>
            </p:extLst>
          </p:nvPr>
        </p:nvGraphicFramePr>
        <p:xfrm>
          <a:off x="4064000" y="3086121"/>
          <a:ext cx="8128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636702">
                <a:tc>
                  <a:txBody>
                    <a:bodyPr/>
                    <a:lstStyle/>
                    <a:p>
                      <a:pPr algn="r"/>
                      <a:r>
                        <a:rPr lang="ar-SA" sz="2000" dirty="0" smtClean="0">
                          <a:solidFill>
                            <a:srgbClr val="FFC000"/>
                          </a:solidFill>
                        </a:rPr>
                        <a:t>وتختزل عند</a:t>
                      </a:r>
                      <a:r>
                        <a:rPr lang="ar-SA" sz="2000" baseline="0" dirty="0" smtClean="0">
                          <a:solidFill>
                            <a:srgbClr val="FFC000"/>
                          </a:solidFill>
                        </a:rPr>
                        <a:t> الكاثود </a:t>
                      </a:r>
                      <a:r>
                        <a:rPr lang="ar-SA" sz="2000" baseline="0" dirty="0" err="1" smtClean="0">
                          <a:solidFill>
                            <a:srgbClr val="FFC000"/>
                          </a:solidFill>
                        </a:rPr>
                        <a:t>ايوانات</a:t>
                      </a:r>
                      <a:r>
                        <a:rPr lang="ar-SA" sz="2000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ar-SA" sz="2000" baseline="0" dirty="0" smtClean="0">
                          <a:solidFill>
                            <a:srgbClr val="FFC000"/>
                          </a:solidFill>
                        </a:rPr>
                        <a:t>الفضة الى فلز الفضة بواسطة الكترونات من مصدر خارجي </a:t>
                      </a:r>
                      <a:endParaRPr lang="en-US" sz="20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000" dirty="0" err="1" smtClean="0">
                          <a:solidFill>
                            <a:srgbClr val="FFC000"/>
                          </a:solidFill>
                        </a:rPr>
                        <a:t>تتاكسد</a:t>
                      </a:r>
                      <a:r>
                        <a:rPr lang="ar-SA" sz="2000" dirty="0" smtClean="0">
                          <a:solidFill>
                            <a:srgbClr val="FFC000"/>
                          </a:solidFill>
                        </a:rPr>
                        <a:t> الفضة عند </a:t>
                      </a:r>
                      <a:r>
                        <a:rPr lang="ar-SA" sz="2000" dirty="0" err="1" smtClean="0">
                          <a:solidFill>
                            <a:srgbClr val="FFC000"/>
                          </a:solidFill>
                        </a:rPr>
                        <a:t>الانود</a:t>
                      </a:r>
                      <a:r>
                        <a:rPr lang="ar-SA" sz="2000" dirty="0" smtClean="0">
                          <a:solidFill>
                            <a:srgbClr val="FFC000"/>
                          </a:solidFill>
                        </a:rPr>
                        <a:t> الى ايونات الفضة عند انتزاع الالكترونات</a:t>
                      </a:r>
                      <a:r>
                        <a:rPr lang="ar-SA" sz="2000" baseline="0" dirty="0" smtClean="0">
                          <a:solidFill>
                            <a:srgbClr val="FFC000"/>
                          </a:solidFill>
                        </a:rPr>
                        <a:t> منها </a:t>
                      </a:r>
                      <a:r>
                        <a:rPr lang="ar-SA" sz="2000" baseline="0" dirty="0" smtClean="0">
                          <a:solidFill>
                            <a:srgbClr val="FFC000"/>
                          </a:solidFill>
                        </a:rPr>
                        <a:t>وتذوب في المحلول</a:t>
                      </a:r>
                      <a:endParaRPr lang="en-US" sz="20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>
            <a:off x="8169498" y="3086773"/>
            <a:ext cx="8586" cy="739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0" y="3876541"/>
            <a:ext cx="5353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>
                <a:solidFill>
                  <a:srgbClr val="002060"/>
                </a:solidFill>
              </a:rPr>
              <a:t>فتكون الفضة طبقة رقيقة تغلف الجسم </a:t>
            </a:r>
          </a:p>
          <a:p>
            <a:pPr algn="r"/>
            <a:r>
              <a:rPr lang="ar-SA" sz="2400" b="1" dirty="0" smtClean="0">
                <a:solidFill>
                  <a:srgbClr val="002060"/>
                </a:solidFill>
              </a:rPr>
              <a:t>ملاحظة يجب مراقبة شدة التيار المار في الخلية والزمن للحصول على طبقة فلزية ناعمة ومتساوية 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3" y="218941"/>
            <a:ext cx="6649791" cy="27920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839449" y="4107305"/>
            <a:ext cx="5256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50000"/>
                  </a:schemeClr>
                </a:solidFill>
              </a:rPr>
              <a:t>يطلى ماص الصدمات في السيارة بالنيكل ثم بالكروم ؟عللي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8682" y="5076870"/>
            <a:ext cx="3777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لتكون مقاومة </a:t>
            </a:r>
            <a:r>
              <a:rPr lang="ar-SA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للتاكل</a:t>
            </a:r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00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313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 rot="20916208">
            <a:off x="4438917" y="996347"/>
            <a:ext cx="3245476" cy="1569660"/>
          </a:xfrm>
          <a:prstGeom prst="rect">
            <a:avLst/>
          </a:prstGeom>
          <a:solidFill>
            <a:schemeClr val="accent4">
              <a:lumMod val="20000"/>
              <a:lumOff val="80000"/>
              <a:alpha val="78000"/>
            </a:schemeClr>
          </a:solidFill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DecoType Naskh Special" panose="02010000000000000000" pitchFamily="2" charset="-78"/>
              </a:rPr>
              <a:t>اشراف المعلمة :أسمـــــاء الفواز</a:t>
            </a:r>
          </a:p>
          <a:p>
            <a:pPr algn="ctr"/>
            <a:r>
              <a:rPr lang="ar-SA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DecoType Naskh Special" panose="02010000000000000000" pitchFamily="2" charset="-78"/>
              </a:rPr>
              <a:t>عمل الطالبة : هبــــــه اسعيفان </a:t>
            </a:r>
          </a:p>
          <a:p>
            <a:pPr algn="ctr"/>
            <a:r>
              <a:rPr lang="ar-SA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DecoType Naskh Special" panose="02010000000000000000" pitchFamily="2" charset="-78"/>
              </a:rPr>
              <a:t>ثالث علمي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DecoType Naskh Special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60114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compare"/>
          <p:cNvPicPr>
            <a:picLocks noGrp="1" noChangeAspect="1" noChangeArrowheads="1"/>
          </p:cNvPicPr>
          <p:nvPr>
            <p:ph type="tbl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89" t="1" b="-69651"/>
          <a:stretch/>
        </p:blipFill>
        <p:spPr>
          <a:xfrm>
            <a:off x="5901129" y="0"/>
            <a:ext cx="6290871" cy="533711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Flowchart: Sequential Access Storage 4"/>
          <p:cNvSpPr/>
          <p:nvPr/>
        </p:nvSpPr>
        <p:spPr>
          <a:xfrm rot="21357309">
            <a:off x="1133030" y="3113963"/>
            <a:ext cx="9777792" cy="3144026"/>
          </a:xfrm>
          <a:prstGeom prst="flowChartMagneticTape">
            <a:avLst/>
          </a:prstGeom>
          <a:solidFill>
            <a:srgbClr val="FFFF00">
              <a:alpha val="37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94086" y="3815917"/>
            <a:ext cx="98035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</a:rPr>
              <a:t> </a:t>
            </a:r>
            <a:r>
              <a:rPr lang="ar-SA" sz="2400" b="1" dirty="0" smtClean="0">
                <a:solidFill>
                  <a:srgbClr val="0070C0"/>
                </a:solidFill>
              </a:rPr>
              <a:t>خلية تحليل كهربائي تحتوي على قطب من الحديد واخر من النحاس ومحلول </a:t>
            </a:r>
            <a:r>
              <a:rPr lang="ar-SA" sz="2400" b="1" dirty="0" err="1" smtClean="0">
                <a:solidFill>
                  <a:srgbClr val="0070C0"/>
                </a:solidFill>
              </a:rPr>
              <a:t>الكتروليتي</a:t>
            </a:r>
            <a:r>
              <a:rPr lang="ar-SA" sz="24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</a:rPr>
              <a:t>                            </a:t>
            </a:r>
            <a:r>
              <a:rPr lang="ar-SA" sz="2800" b="1" dirty="0" smtClean="0">
                <a:solidFill>
                  <a:srgbClr val="FF0000"/>
                </a:solidFill>
              </a:rPr>
              <a:t>عند مرور التيار                         </a:t>
            </a:r>
            <a:endParaRPr lang="ar-SA" sz="24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عند الكاثود </a:t>
            </a:r>
            <a:r>
              <a:rPr lang="ar-SA" sz="2400" b="1" dirty="0" smtClean="0">
                <a:solidFill>
                  <a:srgbClr val="0070C0"/>
                </a:solidFill>
              </a:rPr>
              <a:t>: يحدث عنده اختزال وتزداد كتلة قطب الحديد</a:t>
            </a:r>
          </a:p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عند </a:t>
            </a:r>
            <a:r>
              <a:rPr lang="ar-SA" sz="2400" b="1" dirty="0" err="1" smtClean="0">
                <a:solidFill>
                  <a:srgbClr val="FF0000"/>
                </a:solidFill>
              </a:rPr>
              <a:t>الانود</a:t>
            </a:r>
            <a:r>
              <a:rPr lang="ar-SA" sz="2400" b="1" dirty="0" smtClean="0">
                <a:solidFill>
                  <a:srgbClr val="FF0000"/>
                </a:solidFill>
              </a:rPr>
              <a:t> </a:t>
            </a:r>
            <a:r>
              <a:rPr lang="ar-SA" sz="2400" b="1" dirty="0" smtClean="0">
                <a:solidFill>
                  <a:srgbClr val="0070C0"/>
                </a:solidFill>
              </a:rPr>
              <a:t>: يحدث اكسدة للقطب وتقل كتلة قطب النحاس 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</a:rPr>
              <a:t>حيث ان ايونات النحاس تنتقل الى الكاثود (الخارصين )وتترسب عليه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151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0800000" flipV="1">
            <a:off x="-90152" y="2400143"/>
            <a:ext cx="103546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dirty="0" smtClean="0"/>
              <a:t> </a:t>
            </a:r>
            <a:r>
              <a:rPr lang="ar-SA" sz="3200" dirty="0" smtClean="0">
                <a:solidFill>
                  <a:schemeClr val="bg1"/>
                </a:solidFill>
              </a:rPr>
              <a:t>التحليل الكهربائي </a:t>
            </a:r>
            <a:r>
              <a:rPr lang="ar-SA" sz="3200" dirty="0" smtClean="0"/>
              <a:t>:هو استعمال الطاقة الكهربائية </a:t>
            </a:r>
            <a:r>
              <a:rPr lang="ar-SA" sz="3200" dirty="0" err="1" smtClean="0"/>
              <a:t>لاحداث</a:t>
            </a:r>
            <a:r>
              <a:rPr lang="ar-SA" sz="3200" dirty="0" smtClean="0"/>
              <a:t> تفاعل كيميائي.</a:t>
            </a:r>
          </a:p>
          <a:p>
            <a:pPr algn="r"/>
            <a:r>
              <a:rPr lang="ar-SA" sz="3200" dirty="0" smtClean="0">
                <a:solidFill>
                  <a:schemeClr val="bg1"/>
                </a:solidFill>
              </a:rPr>
              <a:t>خلية التحليل الكهربائي </a:t>
            </a:r>
            <a:r>
              <a:rPr lang="ar-SA" sz="3200" dirty="0" smtClean="0"/>
              <a:t>: هي الخلية الكهروكيميائية التي يحدث فيها تحليل الكهرباء</a:t>
            </a:r>
            <a:r>
              <a:rPr lang="ar-SA" sz="2400" dirty="0" smtClean="0"/>
              <a:t>. 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20786419">
            <a:off x="4906094" y="1082149"/>
            <a:ext cx="237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800" dirty="0" smtClean="0">
                <a:solidFill>
                  <a:schemeClr val="bg1"/>
                </a:solidFill>
              </a:rPr>
              <a:t>التحليل الكهربائي..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090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75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436280"/>
              </p:ext>
            </p:extLst>
          </p:nvPr>
        </p:nvGraphicFramePr>
        <p:xfrm>
          <a:off x="4198938" y="973363"/>
          <a:ext cx="7993062" cy="5608956"/>
        </p:xfrm>
        <a:graphic>
          <a:graphicData uri="http://schemas.openxmlformats.org/drawingml/2006/table">
            <a:tbl>
              <a:tblPr rtl="1"/>
              <a:tblGrid>
                <a:gridCol w="3879850"/>
                <a:gridCol w="4113212"/>
              </a:tblGrid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الخلية </a:t>
                      </a:r>
                      <a:r>
                        <a:rPr kumimoji="0" lang="ar-SA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الجلفانية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الخلية التحليلية </a:t>
                      </a: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23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تحول الطاقة الكيميائية الى</a:t>
                      </a:r>
                      <a:r>
                        <a:rPr kumimoji="0" lang="ar-SA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كهربائية</a:t>
                      </a:r>
                      <a:r>
                        <a:rPr kumimoji="0" lang="ar-SA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تحول الطاقة الكهربائية الى كيميائية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المصعد </a:t>
                      </a:r>
                      <a:r>
                        <a:rPr kumimoji="0" lang="ar-SA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الانود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(-) 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اكسدة </a:t>
                      </a:r>
                      <a:b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المهبط الكاثود 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(+) اختزال 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المصعد </a:t>
                      </a:r>
                      <a:r>
                        <a:rPr kumimoji="0" lang="ar-SA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الانود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(+ ) اكسدة </a:t>
                      </a:r>
                      <a:b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المهبط 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الكاثود 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(-)  اختزال 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توجد قنطرة ملحية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لا توجد قنطرة ملحية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3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لا يوجد مصدر 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كهربائي(تلقائي)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يوجد مصدر 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كهربائي(غير تلقائي) 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يسير من </a:t>
                      </a:r>
                      <a:r>
                        <a:rPr kumimoji="0" lang="ar-SA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الانود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(القطب السالب)الى الكاثود (القطب الموجب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يسير من </a:t>
                      </a:r>
                      <a:r>
                        <a:rPr kumimoji="0" lang="ar-SA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الانود</a:t>
                      </a:r>
                      <a:r>
                        <a:rPr kumimoji="0" lang="ar-SA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(القطب الموجب) الى الكاثود (القطب السالب)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8789" y="0"/>
            <a:ext cx="8453211" cy="1139825"/>
          </a:xfrm>
        </p:spPr>
        <p:txBody>
          <a:bodyPr/>
          <a:lstStyle/>
          <a:p>
            <a:r>
              <a:rPr lang="ar-SA" dirty="0" smtClean="0"/>
              <a:t>الفرق بين الخلية </a:t>
            </a:r>
            <a:r>
              <a:rPr lang="ar-SA" dirty="0" err="1" smtClean="0"/>
              <a:t>الجلفانية</a:t>
            </a:r>
            <a:r>
              <a:rPr lang="ar-SA" dirty="0" smtClean="0"/>
              <a:t> والتحليل الكهربائي..</a:t>
            </a:r>
            <a:endParaRPr lang="en-US" dirty="0"/>
          </a:p>
        </p:txBody>
      </p:sp>
      <p:pic>
        <p:nvPicPr>
          <p:cNvPr id="4" name="Picture 6" descr="comp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1" b="3228"/>
          <a:stretch/>
        </p:blipFill>
        <p:spPr>
          <a:xfrm>
            <a:off x="-67780" y="0"/>
            <a:ext cx="4137285" cy="48268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2526336" y="624670"/>
            <a:ext cx="244698" cy="515155"/>
          </a:xfrm>
          <a:prstGeom prst="ellipse">
            <a:avLst/>
          </a:prstGeom>
          <a:solidFill>
            <a:srgbClr val="FFFF00">
              <a:alpha val="40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13883" y="552785"/>
            <a:ext cx="244698" cy="515155"/>
          </a:xfrm>
          <a:prstGeom prst="ellipse">
            <a:avLst/>
          </a:prstGeom>
          <a:solidFill>
            <a:srgbClr val="FFFF00">
              <a:alpha val="40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03087" y="5436011"/>
            <a:ext cx="2966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يوجد ايضا اختلاف بين الخليتين لم يذكر في الجدول هل تستطيعين تحديده...؟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01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16422"/>
            <a:ext cx="10972800" cy="4530725"/>
          </a:xfrm>
        </p:spPr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614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42468" y="721217"/>
            <a:ext cx="444321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200" i="1" u="sng" dirty="0" smtClean="0">
                <a:solidFill>
                  <a:srgbClr val="FFC000"/>
                </a:solidFill>
              </a:rPr>
              <a:t>تطبيقات التحليل الكهربائي:</a:t>
            </a:r>
          </a:p>
          <a:p>
            <a:pPr algn="r"/>
            <a:endParaRPr lang="ar-SA" dirty="0" smtClean="0"/>
          </a:p>
          <a:p>
            <a:pPr algn="r"/>
            <a:r>
              <a:rPr lang="ar-SA" dirty="0" smtClean="0"/>
              <a:t>*</a:t>
            </a:r>
            <a:r>
              <a:rPr lang="ar-SA" sz="2800" b="1" dirty="0" smtClean="0"/>
              <a:t>التحليل الكهربائي في مصهور كلوريد الصوديوم</a:t>
            </a:r>
          </a:p>
          <a:p>
            <a:pPr algn="r"/>
            <a:r>
              <a:rPr lang="ar-SA" sz="2800" b="1" dirty="0" smtClean="0"/>
              <a:t>*التحليل الكهربائي لماء البحر</a:t>
            </a:r>
          </a:p>
          <a:p>
            <a:pPr algn="r"/>
            <a:r>
              <a:rPr lang="ar-SA" sz="2800" b="1" dirty="0" smtClean="0"/>
              <a:t>*انتاج الالمنيوم </a:t>
            </a:r>
          </a:p>
          <a:p>
            <a:pPr algn="r"/>
            <a:r>
              <a:rPr lang="ar-SA" sz="2800" b="1" dirty="0" smtClean="0"/>
              <a:t>*تنقية الخامات </a:t>
            </a:r>
          </a:p>
          <a:p>
            <a:pPr algn="r"/>
            <a:r>
              <a:rPr lang="ar-SA" sz="2800" b="1" dirty="0" smtClean="0"/>
              <a:t>*الطلاء بالكهرباء 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26885950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Table Placeholder 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85449506"/>
              </p:ext>
            </p:extLst>
          </p:nvPr>
        </p:nvGraphicFramePr>
        <p:xfrm>
          <a:off x="609600" y="1600200"/>
          <a:ext cx="109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5486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1309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3726" y="1894305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b="1" u="sng" dirty="0" smtClean="0"/>
              <a:t>1-التحليل الكهربائي لمصهور كلوريد الصوديوم في حجرة (خلية داون)...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63133" y="2305702"/>
            <a:ext cx="6774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dirty="0" smtClean="0">
                <a:solidFill>
                  <a:schemeClr val="tx2">
                    <a:lumMod val="50000"/>
                  </a:schemeClr>
                </a:solidFill>
              </a:rPr>
              <a:t>يتكون الموصل في الخلية من مصهور </a:t>
            </a:r>
            <a:r>
              <a:rPr lang="ar-SA" sz="2400" dirty="0" err="1" smtClean="0">
                <a:solidFill>
                  <a:schemeClr val="tx2">
                    <a:lumMod val="50000"/>
                  </a:schemeClr>
                </a:solidFill>
              </a:rPr>
              <a:t>كلويد</a:t>
            </a:r>
            <a:r>
              <a:rPr lang="ar-SA" sz="2400" dirty="0" smtClean="0">
                <a:solidFill>
                  <a:schemeClr val="tx2">
                    <a:lumMod val="50000"/>
                  </a:schemeClr>
                </a:solidFill>
              </a:rPr>
              <a:t> الصوديوم نفسه </a:t>
            </a:r>
          </a:p>
          <a:p>
            <a:pPr algn="r"/>
            <a:r>
              <a:rPr lang="ar-SA" sz="2400" dirty="0" smtClean="0">
                <a:solidFill>
                  <a:schemeClr val="tx2">
                    <a:lumMod val="50000"/>
                  </a:schemeClr>
                </a:solidFill>
              </a:rPr>
              <a:t>عللي لماذا يجب ان يكون كلوريد الصوديوم مصهورا ..في خلية داون؟؟</a:t>
            </a: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045097"/>
              </p:ext>
            </p:extLst>
          </p:nvPr>
        </p:nvGraphicFramePr>
        <p:xfrm>
          <a:off x="155263" y="5226899"/>
          <a:ext cx="8128000" cy="1188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ar-SA" sz="2400" dirty="0" smtClean="0">
                          <a:solidFill>
                            <a:srgbClr val="7030A0"/>
                          </a:solidFill>
                        </a:rPr>
                        <a:t>تختزل</a:t>
                      </a:r>
                      <a:r>
                        <a:rPr lang="ar-SA" sz="2400" baseline="0" dirty="0" smtClean="0">
                          <a:solidFill>
                            <a:srgbClr val="7030A0"/>
                          </a:solidFill>
                        </a:rPr>
                        <a:t> ايونات الصوديوم عند الكاثود الى فلز الصوديوم 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Na   +   e ___________Na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dirty="0" err="1" smtClean="0">
                          <a:solidFill>
                            <a:srgbClr val="7030A0"/>
                          </a:solidFill>
                        </a:rPr>
                        <a:t>يتاكسد</a:t>
                      </a:r>
                      <a:r>
                        <a:rPr lang="ar-SA" sz="2400" baseline="0" dirty="0" smtClean="0">
                          <a:solidFill>
                            <a:srgbClr val="7030A0"/>
                          </a:solidFill>
                        </a:rPr>
                        <a:t> ايون  </a:t>
                      </a:r>
                      <a:r>
                        <a:rPr lang="ar-SA" sz="2400" baseline="0" dirty="0" smtClean="0">
                          <a:solidFill>
                            <a:srgbClr val="7030A0"/>
                          </a:solidFill>
                        </a:rPr>
                        <a:t>الكلوريد عند </a:t>
                      </a:r>
                      <a:r>
                        <a:rPr lang="ar-SA" sz="2400" baseline="0" dirty="0" err="1" smtClean="0">
                          <a:solidFill>
                            <a:srgbClr val="7030A0"/>
                          </a:solidFill>
                        </a:rPr>
                        <a:t>الانود</a:t>
                      </a:r>
                      <a:r>
                        <a:rPr lang="ar-SA" sz="2400" baseline="0" dirty="0" smtClean="0">
                          <a:solidFill>
                            <a:srgbClr val="7030A0"/>
                          </a:solidFill>
                        </a:rPr>
                        <a:t> الى غاز الكلور</a:t>
                      </a:r>
                    </a:p>
                    <a:p>
                      <a:pPr algn="r"/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2CL___________CL  + 2e</a:t>
                      </a:r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16452" y="5778322"/>
            <a:ext cx="45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-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50368" y="5894374"/>
            <a:ext cx="45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-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38520" y="5978377"/>
            <a:ext cx="45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-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726" y="3580347"/>
            <a:ext cx="6774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لان المركبات الايونية يمكنها توصيل التيار الكهربائي فقط عندما تكون ايوناتها حركة الحركة وذلك عند ذوبانها في الماء او انصهارها.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425" y="5854597"/>
            <a:ext cx="45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+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93546" y="6178432"/>
            <a:ext cx="45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155" y="111954"/>
            <a:ext cx="5537916" cy="493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302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16422"/>
            <a:ext cx="10972800" cy="4530725"/>
          </a:xfrm>
        </p:spPr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614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872" y="706227"/>
            <a:ext cx="11842230" cy="4031873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SA" sz="3200" b="1" u="sng" dirty="0" smtClean="0">
                <a:solidFill>
                  <a:srgbClr val="FFFF00"/>
                </a:solidFill>
              </a:rPr>
              <a:t>اهمية خلية داون في تحليل مصهور كلوريد الصوديوم </a:t>
            </a:r>
          </a:p>
          <a:p>
            <a:pPr algn="r"/>
            <a:endParaRPr lang="ar-SA" sz="2800" b="1" dirty="0" smtClean="0"/>
          </a:p>
          <a:p>
            <a:pPr algn="r"/>
            <a:r>
              <a:rPr lang="ar-SA" sz="2800" b="1" dirty="0" smtClean="0"/>
              <a:t>1_انتاج </a:t>
            </a:r>
            <a:r>
              <a:rPr lang="ar-SA" sz="2800" b="1" dirty="0" err="1" smtClean="0"/>
              <a:t>غازالكلور</a:t>
            </a:r>
            <a:r>
              <a:rPr lang="ar-SA" sz="2800" b="1" dirty="0" smtClean="0"/>
              <a:t> الذي له عدة استخدامات منها: </a:t>
            </a:r>
          </a:p>
          <a:p>
            <a:pPr algn="r"/>
            <a:r>
              <a:rPr lang="ar-SA" sz="2800" b="1" dirty="0" smtClean="0"/>
              <a:t>تنقية مياه الشرب </a:t>
            </a:r>
            <a:r>
              <a:rPr lang="ar-SA" sz="2800" b="1" dirty="0" err="1" smtClean="0"/>
              <a:t>لاغراض</a:t>
            </a:r>
            <a:r>
              <a:rPr lang="ar-SA" sz="2800" b="1" dirty="0" smtClean="0"/>
              <a:t> الشرب والسباحة , يدخل في تركيب العديد من المنظفات , وفي معالجة بعض المنتجات ومنها الورق والطلاء.</a:t>
            </a:r>
          </a:p>
          <a:p>
            <a:pPr algn="r"/>
            <a:endParaRPr lang="ar-SA" sz="2800" b="1" dirty="0"/>
          </a:p>
          <a:p>
            <a:pPr algn="r"/>
            <a:r>
              <a:rPr lang="ar-SA" sz="2800" b="1" dirty="0" smtClean="0"/>
              <a:t>2_انتاج فلز الصوديوم وتبرز اهميته في :</a:t>
            </a:r>
          </a:p>
          <a:p>
            <a:pPr algn="r"/>
            <a:r>
              <a:rPr lang="ar-SA" sz="2800" b="1" dirty="0" smtClean="0"/>
              <a:t>في حالته النقية يستخدم كمبرد في التفاعلات النووية وستعمل في مصابيح الصوديوم , يدخل في تركيب املاح الصوديوم التي تستخدم في الطعام.  </a:t>
            </a:r>
          </a:p>
        </p:txBody>
      </p:sp>
    </p:spTree>
    <p:extLst>
      <p:ext uri="{BB962C8B-B14F-4D97-AF65-F5344CB8AC3E}">
        <p14:creationId xmlns:p14="http://schemas.microsoft.com/office/powerpoint/2010/main" val="56715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9" name="Table Placeholder 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48897477"/>
              </p:ext>
            </p:extLst>
          </p:nvPr>
        </p:nvGraphicFramePr>
        <p:xfrm>
          <a:off x="442913" y="1535113"/>
          <a:ext cx="109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2287" y="221119"/>
            <a:ext cx="8628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ar-SA" sz="2800" i="1" u="sng" dirty="0" smtClean="0">
                <a:solidFill>
                  <a:schemeClr val="accent4">
                    <a:lumMod val="50000"/>
                  </a:schemeClr>
                </a:solidFill>
              </a:rPr>
              <a:t>التحليل الكهربائي لماء البحر في خلية تحليل كهربائي نموذجية ..</a:t>
            </a:r>
            <a:endParaRPr lang="en-US" sz="2800" i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4728852"/>
            <a:ext cx="540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ar-SA" sz="2800" dirty="0" smtClean="0">
                <a:solidFill>
                  <a:srgbClr val="FF0000"/>
                </a:solidFill>
              </a:rPr>
              <a:t>التفاعل الكلي للخلية هو 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2H o +2NaCl---------- H  +Cl  +2NaOH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535124"/>
              </p:ext>
            </p:extLst>
          </p:nvPr>
        </p:nvGraphicFramePr>
        <p:xfrm>
          <a:off x="515153" y="925728"/>
          <a:ext cx="11204622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2311"/>
                <a:gridCol w="560231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SA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يحتمل حدوث تفاعلين عند </a:t>
                      </a:r>
                      <a:r>
                        <a:rPr lang="ar-SA" sz="28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الانود</a:t>
                      </a:r>
                      <a:r>
                        <a:rPr lang="ar-SA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هما اما </a:t>
                      </a:r>
                      <a:r>
                        <a:rPr lang="ar-SA" sz="28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تاكسد</a:t>
                      </a:r>
                      <a:r>
                        <a:rPr lang="ar-SA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ايونات الكلوريد</a:t>
                      </a:r>
                      <a:r>
                        <a:rPr lang="ar-SA" sz="2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أو </a:t>
                      </a:r>
                      <a:r>
                        <a:rPr lang="ar-SA" sz="28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تاكسد</a:t>
                      </a:r>
                      <a:r>
                        <a:rPr lang="ar-SA" sz="2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الاكسجين في جزيئات الماء </a:t>
                      </a:r>
                      <a:r>
                        <a:rPr lang="ar-SA" sz="28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فايهما</a:t>
                      </a:r>
                      <a:r>
                        <a:rPr lang="ar-SA" sz="2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يحدث؟؟</a:t>
                      </a:r>
                      <a:endParaRPr 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احتمال</a:t>
                      </a:r>
                      <a:r>
                        <a:rPr lang="ar-SA" sz="2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حدوث تفاعلين عند الكاثود هما اختزال أيونات الصوديوم أو الهيدروجين في جزيئات الماء .</a:t>
                      </a:r>
                    </a:p>
                    <a:p>
                      <a:pPr algn="r"/>
                      <a:r>
                        <a:rPr lang="ar-SA" sz="28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فايهما</a:t>
                      </a:r>
                      <a:r>
                        <a:rPr lang="ar-SA" sz="2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يحدث ؟؟</a:t>
                      </a:r>
                      <a:endParaRPr lang="en-US" sz="2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60569"/>
              </p:ext>
            </p:extLst>
          </p:nvPr>
        </p:nvGraphicFramePr>
        <p:xfrm>
          <a:off x="476517" y="3128015"/>
          <a:ext cx="113205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0265"/>
                <a:gridCol w="5660265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SA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يحدث </a:t>
                      </a:r>
                      <a:r>
                        <a:rPr lang="ar-SA" sz="24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تاكسد</a:t>
                      </a:r>
                      <a:r>
                        <a:rPr lang="ar-SA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ايونات الكلوريد</a:t>
                      </a:r>
                      <a:r>
                        <a:rPr lang="ar-SA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ar-SA" sz="24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لانه</a:t>
                      </a:r>
                      <a:r>
                        <a:rPr lang="ar-SA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اسهل حدوثا </a:t>
                      </a:r>
                    </a:p>
                    <a:p>
                      <a:pPr algn="r"/>
                      <a:r>
                        <a:rPr lang="en-US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2CL------&gt; CL  + 2e</a:t>
                      </a:r>
                      <a:endParaRPr lang="en-US" sz="2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يحدث</a:t>
                      </a:r>
                      <a:r>
                        <a:rPr lang="ar-SA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اختزال ايونات الهيدروجين </a:t>
                      </a:r>
                      <a:r>
                        <a:rPr lang="ar-SA" sz="24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لانه</a:t>
                      </a:r>
                      <a:r>
                        <a:rPr lang="ar-SA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اسهل حدوثا </a:t>
                      </a:r>
                    </a:p>
                    <a:p>
                      <a:pPr algn="r"/>
                      <a:r>
                        <a:rPr lang="en-US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2H O + 2e  -----------&gt;H  +2OH</a:t>
                      </a:r>
                      <a:endParaRPr lang="en-US" sz="2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9234152" y="3322978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79194" y="3322978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75797" y="3407906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40355" y="339694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811814" y="3673944"/>
            <a:ext cx="43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339" y="3652776"/>
            <a:ext cx="487722" cy="49991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314682" y="3673944"/>
            <a:ext cx="43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234152" y="5320650"/>
            <a:ext cx="43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883462" y="5333529"/>
            <a:ext cx="43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92561" y="5320650"/>
            <a:ext cx="43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01231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idx="1"/>
          </p:nvPr>
        </p:nvSpPr>
        <p:spPr>
          <a:xfrm>
            <a:off x="0" y="0"/>
            <a:ext cx="11582400" cy="671633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01391" y="5256696"/>
            <a:ext cx="5246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dirty="0" smtClean="0">
                <a:solidFill>
                  <a:schemeClr val="accent4">
                    <a:lumMod val="50000"/>
                  </a:schemeClr>
                </a:solidFill>
              </a:rPr>
              <a:t>عددي نواتج التحليل الكهربائي لماء البحر </a:t>
            </a:r>
            <a:r>
              <a:rPr lang="ar-SA" sz="2400" dirty="0" smtClean="0">
                <a:solidFill>
                  <a:schemeClr val="accent4">
                    <a:lumMod val="50000"/>
                  </a:schemeClr>
                </a:solidFill>
              </a:rPr>
              <a:t>؟ وعللي لماذا تختلف نواتج التحليل الكهربائي لكل من مصهور كلوريد الصوديوم وماء البحر ؟؟</a:t>
            </a:r>
            <a:endParaRPr lang="ar-SA" sz="24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9234" y="5349029"/>
            <a:ext cx="47636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ar-SA" dirty="0" smtClean="0"/>
          </a:p>
          <a:p>
            <a:pPr algn="ctr"/>
            <a:r>
              <a:rPr lang="ar-SA" sz="2400" dirty="0" smtClean="0">
                <a:solidFill>
                  <a:srgbClr val="0070C0"/>
                </a:solidFill>
              </a:rPr>
              <a:t>غاز الكلور و الهيدروجين و هيدروكسيد </a:t>
            </a:r>
            <a:r>
              <a:rPr lang="ar-SA" sz="2400" dirty="0" smtClean="0">
                <a:solidFill>
                  <a:srgbClr val="0070C0"/>
                </a:solidFill>
              </a:rPr>
              <a:t>الصوديوم ((لوجود الماء))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39" y="152596"/>
            <a:ext cx="11176521" cy="493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33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894</Words>
  <Application>Microsoft Office PowerPoint</Application>
  <PresentationFormat>Widescreen</PresentationFormat>
  <Paragraphs>129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Akhbar MT</vt:lpstr>
      <vt:lpstr>Arial</vt:lpstr>
      <vt:lpstr>Calibri</vt:lpstr>
      <vt:lpstr>Calibri Light</vt:lpstr>
      <vt:lpstr>DecoType Naskh Special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الفرق بين الخلية الجلفانية والتحليل الكهربائي..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</dc:creator>
  <cp:lastModifiedBy>mis</cp:lastModifiedBy>
  <cp:revision>32</cp:revision>
  <dcterms:created xsi:type="dcterms:W3CDTF">2015-02-06T13:34:02Z</dcterms:created>
  <dcterms:modified xsi:type="dcterms:W3CDTF">2015-02-11T16:33:18Z</dcterms:modified>
</cp:coreProperties>
</file>