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9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10E33-4EBB-406C-BCA6-B17EE79A9E14}" type="datetimeFigureOut">
              <a:rPr lang="ar-SA" smtClean="0"/>
              <a:pPr/>
              <a:t>18/05/1434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52E5B-F5A9-4A45-8B27-1745F528F882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5" y="1714488"/>
            <a:ext cx="5500726" cy="492919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85728"/>
            <a:ext cx="6858048" cy="92869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34"/>
            <a:ext cx="8572560" cy="158591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714488"/>
            <a:ext cx="3071834" cy="3571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مربع نص 5"/>
          <p:cNvSpPr txBox="1"/>
          <p:nvPr/>
        </p:nvSpPr>
        <p:spPr>
          <a:xfrm>
            <a:off x="0" y="2149043"/>
            <a:ext cx="9144000" cy="47089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i="1" u="sng" dirty="0" smtClean="0">
                <a:solidFill>
                  <a:srgbClr val="C00000"/>
                </a:solidFill>
              </a:rPr>
              <a:t>1- الموارد المتجددة :</a:t>
            </a:r>
          </a:p>
          <a:p>
            <a:r>
              <a:rPr lang="ar-SA" sz="2400" b="1" i="1" dirty="0" smtClean="0"/>
              <a:t>يقصد بها الموارد التي تستبدل بالعمليات الطبيعية أسرع مما تستهلك.</a:t>
            </a:r>
          </a:p>
          <a:p>
            <a:r>
              <a:rPr lang="ar-SA" sz="2400" b="1" i="1" dirty="0" smtClean="0"/>
              <a:t>مثال </a:t>
            </a:r>
            <a:r>
              <a:rPr lang="ar-SA" sz="2400" b="1" i="1" dirty="0" smtClean="0">
                <a:solidFill>
                  <a:srgbClr val="3333FF"/>
                </a:solidFill>
              </a:rPr>
              <a:t>أ-الطاقة الشمسية  ب- النباتات ج-الحيوانات د- الماء والهواء النظيف لأنها تستبدل طبيعيا بشكل أسرع مما تستهلك .</a:t>
            </a:r>
          </a:p>
          <a:p>
            <a:r>
              <a:rPr lang="ar-SA" sz="2800" b="1" i="1" u="sng" dirty="0" smtClean="0">
                <a:solidFill>
                  <a:srgbClr val="C00000"/>
                </a:solidFill>
              </a:rPr>
              <a:t>2- الموارد المتجددة والموارد غير المتجددة :</a:t>
            </a:r>
          </a:p>
          <a:p>
            <a:r>
              <a:rPr lang="ar-SA" sz="2400" b="1" i="1" dirty="0" smtClean="0"/>
              <a:t>إن الموارد الموجودة على سطح الأرض بكميات محددة أو التي تستبدل بالعمليات الطبيعية خلال فترة طويلة من الزمن تسمى (الموارد غير المتجددة ) مثال الوقود الاحفوري</a:t>
            </a:r>
            <a:r>
              <a:rPr lang="ar-SA" sz="2400" b="1" i="1" dirty="0"/>
              <a:t> </a:t>
            </a:r>
            <a:r>
              <a:rPr lang="ar-SA" sz="2400" b="1" i="1" dirty="0" smtClean="0"/>
              <a:t>والمعادن  وكذلك الحيوانات عندما تنقرض تكون موارد غير متجددة , ويعتمد تصنيف الموارد المتجددة أو الغير متجددة  على طبيعة المورد نفسه  مثل احتراق الغابات فإنها تنمو من جديد وتسمى موارد متجددة .</a:t>
            </a:r>
          </a:p>
          <a:p>
            <a:r>
              <a:rPr lang="ar-SA" sz="2800" b="1" i="1" u="sng" dirty="0" smtClean="0">
                <a:solidFill>
                  <a:srgbClr val="C00000"/>
                </a:solidFill>
              </a:rPr>
              <a:t>3- التنمية المستدامة :</a:t>
            </a:r>
          </a:p>
          <a:p>
            <a:r>
              <a:rPr lang="ar-SA" sz="2400" b="1" i="1" dirty="0" smtClean="0"/>
              <a:t>وهي إحدى طرائق الاستفادة من الموارد الطبيعية  مثل زراعة الأشجار </a:t>
            </a:r>
            <a:endParaRPr lang="ar-SA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7" y="-24"/>
            <a:ext cx="3571900" cy="4048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28604"/>
            <a:ext cx="3571900" cy="428628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مربع نص 6"/>
          <p:cNvSpPr txBox="1"/>
          <p:nvPr/>
        </p:nvSpPr>
        <p:spPr>
          <a:xfrm>
            <a:off x="0" y="1014225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i="1" dirty="0" smtClean="0"/>
              <a:t>وتتم من خلال بناء مناطق محمية  يزدهر فيها التنوع الحيوي  مثال محمية حرة الجوف في الجوف وهي من اكبر المحميات في السعودية من ناحية المساحة وتختص بحماية الحياة البرية</a:t>
            </a:r>
            <a:endParaRPr lang="ar-SA" sz="2400" b="1" i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2324094"/>
            <a:ext cx="3357586" cy="319088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3000372"/>
            <a:ext cx="4786346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857496"/>
            <a:ext cx="414337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71414"/>
            <a:ext cx="3286148" cy="428628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مربع نص 4"/>
          <p:cNvSpPr txBox="1"/>
          <p:nvPr/>
        </p:nvSpPr>
        <p:spPr>
          <a:xfrm>
            <a:off x="0" y="692048"/>
            <a:ext cx="9144000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ar-SA" sz="2400" b="1" i="1" dirty="0" smtClean="0"/>
              <a:t>يبلغ عدد المناطق الحيوية العالمية الساخنة 34 منطقة.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ar-SA" sz="2400" b="1" i="1" u="sng" dirty="0" smtClean="0"/>
              <a:t>الأنواع المستوطنة : </a:t>
            </a:r>
            <a:r>
              <a:rPr lang="ar-SA" sz="2400" b="1" i="1" dirty="0" smtClean="0"/>
              <a:t>ويقصد بها الأنواع التي توجد فقط في تلك المنطقة الجغرافية ذات المستويات الأعلى من فقدان الوطن البيئي.  </a:t>
            </a:r>
          </a:p>
          <a:p>
            <a:r>
              <a:rPr lang="ar-SA" sz="2400" b="1" i="1" u="sng" dirty="0" smtClean="0">
                <a:solidFill>
                  <a:srgbClr val="3333FF"/>
                </a:solidFill>
              </a:rPr>
              <a:t>من شروط المنطقة الحيوية الساخنة </a:t>
            </a:r>
          </a:p>
          <a:p>
            <a:pPr marL="342900" indent="-342900">
              <a:buFont typeface="+mj-lt"/>
              <a:buAutoNum type="arabicPeriod"/>
            </a:pPr>
            <a:r>
              <a:rPr lang="ar-SA" sz="2400" b="1" i="1" dirty="0" smtClean="0"/>
              <a:t> يجب إن يوجد فيها على الأقل 1500 نوع من النباتات الوعائية المستوطنة.</a:t>
            </a:r>
          </a:p>
          <a:p>
            <a:pPr marL="342900" indent="-342900">
              <a:buFont typeface="+mj-lt"/>
              <a:buAutoNum type="arabicPeriod"/>
            </a:pPr>
            <a:r>
              <a:rPr lang="ar-SA" sz="2400" b="1" i="1" dirty="0" smtClean="0"/>
              <a:t>يجب إن تكون المنطقة قد فقدت على الأقل 70% من البيئة الأصلية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214686"/>
            <a:ext cx="3214710" cy="428628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مربع نص 6"/>
          <p:cNvSpPr txBox="1"/>
          <p:nvPr/>
        </p:nvSpPr>
        <p:spPr>
          <a:xfrm>
            <a:off x="0" y="3929066"/>
            <a:ext cx="9144032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ar-SA" sz="2400" b="1" i="1" dirty="0" smtClean="0"/>
              <a:t> يكون الاهتمام في المحافظة على تحسين بقاء التنوع الحيوي من خلال توفير ممرات بين أجزاء الوطن البيئي ( كبري عبور ) وبتالي تزيد مساحة العيش للكائنات الحية من خلال انتشارها.</a:t>
            </a:r>
          </a:p>
          <a:p>
            <a:pPr>
              <a:buFont typeface="Arial" pitchFamily="34" charset="0"/>
              <a:buChar char="•"/>
            </a:pPr>
            <a:r>
              <a:rPr lang="ar-SA" sz="2400" b="1" i="1" u="sng" dirty="0" smtClean="0">
                <a:solidFill>
                  <a:srgbClr val="C00000"/>
                </a:solidFill>
              </a:rPr>
              <a:t>عيوب الممرات </a:t>
            </a:r>
          </a:p>
          <a:p>
            <a:r>
              <a:rPr lang="ar-SA" sz="2400" b="1" i="1" dirty="0" smtClean="0">
                <a:solidFill>
                  <a:srgbClr val="3333FF"/>
                </a:solidFill>
              </a:rPr>
              <a:t>1- تنتقل الإمراض بسهولة من منطقة إلى أخرى عندما تنتقل الحيوانات المصابة من موقع لأخر.</a:t>
            </a:r>
          </a:p>
          <a:p>
            <a:r>
              <a:rPr lang="ar-SA" sz="2400" b="1" i="1" dirty="0" smtClean="0">
                <a:solidFill>
                  <a:srgbClr val="3333FF"/>
                </a:solidFill>
              </a:rPr>
              <a:t>2- من الصعب الحفاظ على موطن البيئي الواسع.</a:t>
            </a:r>
            <a:endParaRPr lang="ar-SA" sz="2400" b="1" i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71414"/>
            <a:ext cx="3571900" cy="4286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مربع نص 4"/>
          <p:cNvSpPr txBox="1"/>
          <p:nvPr/>
        </p:nvSpPr>
        <p:spPr>
          <a:xfrm>
            <a:off x="0" y="609881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i="1" dirty="0" smtClean="0"/>
              <a:t>يستخدم علماء البيئة طريقتين لتسريع عملية إعادة استصلاح الأنظمة البيئية المتضررة هما:</a:t>
            </a:r>
            <a:endParaRPr lang="ar-SA" sz="2400" b="1" i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1214422"/>
            <a:ext cx="2714645" cy="357190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مربع نص 6"/>
          <p:cNvSpPr txBox="1"/>
          <p:nvPr/>
        </p:nvSpPr>
        <p:spPr>
          <a:xfrm>
            <a:off x="0" y="1680038"/>
            <a:ext cx="9144000" cy="2677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342900" indent="-342900"/>
            <a:r>
              <a:rPr lang="ar-SA" sz="2400" b="1" i="1" dirty="0" smtClean="0"/>
              <a:t>1- استخدام المخلوقات الحية مثل بدائية النوى أو الفطريات أو النباتات لإزالة المواد</a:t>
            </a:r>
          </a:p>
          <a:p>
            <a:pPr marL="342900" indent="-342900"/>
            <a:r>
              <a:rPr lang="ar-SA" sz="2400" b="1" i="1" dirty="0" smtClean="0"/>
              <a:t>السامة من منطقة التلوث .</a:t>
            </a:r>
          </a:p>
          <a:p>
            <a:pPr marL="342900" indent="-342900"/>
            <a:r>
              <a:rPr lang="ar-SA" sz="2400" b="1" i="1" dirty="0" smtClean="0"/>
              <a:t>2- استخدام المخلوقات الحية الدقيقة مثل البكتيريا في تحليل النفط الذي اختلط مع التربة</a:t>
            </a:r>
          </a:p>
          <a:p>
            <a:pPr marL="342900" indent="-342900"/>
            <a:r>
              <a:rPr lang="ar-SA" sz="2400" b="1" i="1" dirty="0" smtClean="0"/>
              <a:t>الرملية فلوث المياه الجوفية </a:t>
            </a:r>
          </a:p>
          <a:p>
            <a:pPr marL="342900" indent="-342900"/>
            <a:r>
              <a:rPr lang="ar-SA" sz="2400" b="1" i="1" dirty="0" smtClean="0"/>
              <a:t>3- إضافة مواد غذائية إلى التربة زاد من سرعة المخلوقات الدقيقة في إزالة تلوث المنطقة.</a:t>
            </a:r>
          </a:p>
          <a:p>
            <a:pPr marL="342900" indent="-342900"/>
            <a:r>
              <a:rPr lang="ar-SA" sz="2400" b="1" i="1" dirty="0" smtClean="0"/>
              <a:t>4- استخدام بعض أنواع النباتات للتخلص من المواد السامة كالخارصين والرصاص حيث</a:t>
            </a:r>
          </a:p>
          <a:p>
            <a:pPr marL="342900" indent="-342900"/>
            <a:r>
              <a:rPr lang="ar-SA" sz="2400" b="1" i="1" dirty="0" smtClean="0"/>
              <a:t>تخزن في أنسجتها</a:t>
            </a:r>
            <a:endParaRPr lang="ar-SA" sz="2400" b="1" i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4500570"/>
            <a:ext cx="2414597" cy="428628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مربع نص 8"/>
          <p:cNvSpPr txBox="1"/>
          <p:nvPr/>
        </p:nvSpPr>
        <p:spPr>
          <a:xfrm>
            <a:off x="0" y="5157629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i="1" dirty="0" smtClean="0"/>
              <a:t> تتم الزيادة الحيوية  في البيئية من خلال إدخال مخلوقات حية مفترسة طبيعية إلى النظام البيئي مثل حشرة المن  التي تتلف المحاصيل الزراعية فتقوم حشرة الدعسوقة بأكل حشرة المن .</a:t>
            </a:r>
            <a:endParaRPr lang="ar-SA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373</Words>
  <Application>Microsoft Office PowerPoint</Application>
  <PresentationFormat>عرض على الشاشة (3:4)‏</PresentationFormat>
  <Paragraphs>26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ابوعبدالعزيز</dc:creator>
  <cp:lastModifiedBy>ابوعبدالعزيز</cp:lastModifiedBy>
  <cp:revision>5</cp:revision>
  <dcterms:created xsi:type="dcterms:W3CDTF">2013-02-21T20:17:55Z</dcterms:created>
  <dcterms:modified xsi:type="dcterms:W3CDTF">2013-03-30T03:47:50Z</dcterms:modified>
</cp:coreProperties>
</file>