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20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9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14500271-497B-4C60-8289-D960F703E34C}" type="datetimeFigureOut">
              <a:rPr lang="ar-SA" smtClean="0"/>
              <a:pPr/>
              <a:t>07/02/36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CD5833D9-6FF4-4799-ABE6-F521D1656538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5833D9-6FF4-4799-ABE6-F521D1656538}" type="slidenum">
              <a:rPr lang="ar-SA" smtClean="0"/>
              <a:pPr/>
              <a:t>3</a:t>
            </a:fld>
            <a:endParaRPr 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E87F2-0A40-468E-A7A9-FBC93CCAB282}" type="datetimeFigureOut">
              <a:rPr lang="ar-SA" smtClean="0"/>
              <a:pPr/>
              <a:t>07/02/36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0F0FF-5731-4117-BF70-F201FB97F42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E87F2-0A40-468E-A7A9-FBC93CCAB282}" type="datetimeFigureOut">
              <a:rPr lang="ar-SA" smtClean="0"/>
              <a:pPr/>
              <a:t>07/02/36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0F0FF-5731-4117-BF70-F201FB97F42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E87F2-0A40-468E-A7A9-FBC93CCAB282}" type="datetimeFigureOut">
              <a:rPr lang="ar-SA" smtClean="0"/>
              <a:pPr/>
              <a:t>07/02/36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0F0FF-5731-4117-BF70-F201FB97F42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E87F2-0A40-468E-A7A9-FBC93CCAB282}" type="datetimeFigureOut">
              <a:rPr lang="ar-SA" smtClean="0"/>
              <a:pPr/>
              <a:t>07/02/36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0F0FF-5731-4117-BF70-F201FB97F42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E87F2-0A40-468E-A7A9-FBC93CCAB282}" type="datetimeFigureOut">
              <a:rPr lang="ar-SA" smtClean="0"/>
              <a:pPr/>
              <a:t>07/02/36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0F0FF-5731-4117-BF70-F201FB97F42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E87F2-0A40-468E-A7A9-FBC93CCAB282}" type="datetimeFigureOut">
              <a:rPr lang="ar-SA" smtClean="0"/>
              <a:pPr/>
              <a:t>07/02/36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0F0FF-5731-4117-BF70-F201FB97F42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E87F2-0A40-468E-A7A9-FBC93CCAB282}" type="datetimeFigureOut">
              <a:rPr lang="ar-SA" smtClean="0"/>
              <a:pPr/>
              <a:t>07/02/36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0F0FF-5731-4117-BF70-F201FB97F42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E87F2-0A40-468E-A7A9-FBC93CCAB282}" type="datetimeFigureOut">
              <a:rPr lang="ar-SA" smtClean="0"/>
              <a:pPr/>
              <a:t>07/02/36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0F0FF-5731-4117-BF70-F201FB97F42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E87F2-0A40-468E-A7A9-FBC93CCAB282}" type="datetimeFigureOut">
              <a:rPr lang="ar-SA" smtClean="0"/>
              <a:pPr/>
              <a:t>07/02/36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0F0FF-5731-4117-BF70-F201FB97F42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E87F2-0A40-468E-A7A9-FBC93CCAB282}" type="datetimeFigureOut">
              <a:rPr lang="ar-SA" smtClean="0"/>
              <a:pPr/>
              <a:t>07/02/36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0F0FF-5731-4117-BF70-F201FB97F42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E87F2-0A40-468E-A7A9-FBC93CCAB282}" type="datetimeFigureOut">
              <a:rPr lang="ar-SA" smtClean="0"/>
              <a:pPr/>
              <a:t>07/02/36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0F0FF-5731-4117-BF70-F201FB97F42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5E87F2-0A40-468E-A7A9-FBC93CCAB282}" type="datetimeFigureOut">
              <a:rPr lang="ar-SA" smtClean="0"/>
              <a:pPr/>
              <a:t>07/02/36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C0F0FF-5731-4117-BF70-F201FB97F425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4194976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مستطيل 2"/>
          <p:cNvSpPr/>
          <p:nvPr/>
        </p:nvSpPr>
        <p:spPr>
          <a:xfrm>
            <a:off x="857224" y="5214950"/>
            <a:ext cx="5214974" cy="10715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500034" y="5214950"/>
            <a:ext cx="6000792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5400" dirty="0" smtClean="0">
                <a:solidFill>
                  <a:srgbClr val="FF0000"/>
                </a:solidFill>
                <a:latin typeface="AGA Arabesque Desktop" pitchFamily="2" charset="2"/>
              </a:rPr>
              <a:t>الخدمات الالكترونية </a:t>
            </a:r>
            <a:endParaRPr lang="ar-SA" sz="5400" dirty="0">
              <a:solidFill>
                <a:srgbClr val="FF0000"/>
              </a:solidFill>
              <a:latin typeface="AGA Arabesque Desktop" pitchFamily="2" charset="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CAFKAXQDCA3M26E1CAF5Q9FZCAV9XEBBCA3RWCVPCA58D4PKCANJNKAJCAKKR80VCACX8O09CA709MRGCARDP5HQCARPNTM8CAQZP3YWCAGP105PCAWQLYF0CAUDQBGHCAQB3QHDCA8QQA14CAVIVNW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مربع نص 2"/>
          <p:cNvSpPr txBox="1"/>
          <p:nvPr/>
        </p:nvSpPr>
        <p:spPr>
          <a:xfrm>
            <a:off x="857224" y="285728"/>
            <a:ext cx="7858180" cy="550920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u="sng" dirty="0" smtClean="0">
                <a:solidFill>
                  <a:schemeClr val="accent1">
                    <a:lumMod val="75000"/>
                  </a:schemeClr>
                </a:solidFill>
              </a:rPr>
              <a:t>1- تعريف التسوق الالكتروني: </a:t>
            </a:r>
          </a:p>
          <a:p>
            <a:r>
              <a:rPr lang="ar-SA" sz="2400" dirty="0" smtClean="0"/>
              <a:t>هي عمليات البيع والشراء باستخدام تقنيات المعلومات والاتصالات</a:t>
            </a:r>
          </a:p>
          <a:p>
            <a:endParaRPr lang="ar-SA" sz="2800" dirty="0" smtClean="0"/>
          </a:p>
          <a:p>
            <a:r>
              <a:rPr lang="ar-SA" sz="2800" u="sng" dirty="0" smtClean="0">
                <a:solidFill>
                  <a:srgbClr val="FF0000"/>
                </a:solidFill>
              </a:rPr>
              <a:t>وسائل التسوق الالكتروني :</a:t>
            </a:r>
          </a:p>
          <a:p>
            <a:r>
              <a:rPr lang="ar-SA" sz="2400" dirty="0" smtClean="0"/>
              <a:t>1- التسوق عبر الوسائل القوائم البريدية :</a:t>
            </a:r>
          </a:p>
          <a:p>
            <a:r>
              <a:rPr lang="ar-SA" sz="2400" dirty="0" smtClean="0"/>
              <a:t>من خلال </a:t>
            </a:r>
            <a:r>
              <a:rPr lang="ar-SA" sz="2400" dirty="0" err="1" smtClean="0"/>
              <a:t>انشاء</a:t>
            </a:r>
            <a:r>
              <a:rPr lang="ar-SA" sz="2400" dirty="0" smtClean="0"/>
              <a:t> قوائم بريدية للعملاء وتزويدهم برسائل الكترونية بالمنتجات </a:t>
            </a:r>
          </a:p>
          <a:p>
            <a:endParaRPr lang="ar-SA" sz="2400" dirty="0" smtClean="0"/>
          </a:p>
          <a:p>
            <a:r>
              <a:rPr lang="ar-SA" sz="2400" dirty="0" smtClean="0"/>
              <a:t>2- التسوق عبر الشبكات الاجتماعية :</a:t>
            </a:r>
          </a:p>
          <a:p>
            <a:endParaRPr lang="ar-SA" sz="2400" dirty="0" smtClean="0"/>
          </a:p>
          <a:p>
            <a:r>
              <a:rPr lang="ar-SA" sz="2400" dirty="0" smtClean="0"/>
              <a:t>عرض المنتجات في </a:t>
            </a:r>
            <a:r>
              <a:rPr lang="ar-SA" sz="2400" dirty="0" err="1" smtClean="0"/>
              <a:t>التويتر</a:t>
            </a:r>
            <a:r>
              <a:rPr lang="ar-SA" sz="2400" dirty="0" smtClean="0"/>
              <a:t> </a:t>
            </a:r>
            <a:r>
              <a:rPr lang="ar-SA" sz="2400" dirty="0" err="1" smtClean="0"/>
              <a:t>والانستقرام</a:t>
            </a:r>
            <a:r>
              <a:rPr lang="ar-SA" sz="2400" dirty="0" smtClean="0"/>
              <a:t> </a:t>
            </a:r>
            <a:r>
              <a:rPr lang="ar-SA" sz="2400" dirty="0" err="1" smtClean="0"/>
              <a:t>والفيسبوك</a:t>
            </a:r>
            <a:r>
              <a:rPr lang="ar-SA" sz="2400" dirty="0" smtClean="0"/>
              <a:t> </a:t>
            </a:r>
            <a:endParaRPr lang="ar-SA" sz="2400" dirty="0" smtClean="0"/>
          </a:p>
          <a:p>
            <a:endParaRPr lang="ar-SA" sz="2400" dirty="0" smtClean="0"/>
          </a:p>
          <a:p>
            <a:r>
              <a:rPr lang="ar-SA" sz="2400" dirty="0" smtClean="0"/>
              <a:t>3- التسوق عبر مواقع الشركات </a:t>
            </a:r>
          </a:p>
          <a:p>
            <a:r>
              <a:rPr lang="ar-SA" sz="2400" dirty="0" smtClean="0"/>
              <a:t>4- التسوق عبر </a:t>
            </a:r>
            <a:r>
              <a:rPr lang="ar-SA" sz="2400" dirty="0" err="1" smtClean="0"/>
              <a:t>الاسواق</a:t>
            </a:r>
            <a:r>
              <a:rPr lang="ar-SA" sz="2400" dirty="0" smtClean="0"/>
              <a:t> الالكترونية </a:t>
            </a:r>
          </a:p>
          <a:p>
            <a:r>
              <a:rPr lang="ar-SA" sz="2800" dirty="0" smtClean="0"/>
              <a:t> </a:t>
            </a:r>
            <a:endParaRPr lang="ar-SA" sz="28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44399094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مربع نص 2"/>
          <p:cNvSpPr txBox="1"/>
          <p:nvPr/>
        </p:nvSpPr>
        <p:spPr>
          <a:xfrm>
            <a:off x="428596" y="214290"/>
            <a:ext cx="5286412" cy="692497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u="sng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الحماية من مخاطر التسوق الالكتروني :</a:t>
            </a:r>
          </a:p>
          <a:p>
            <a:endParaRPr lang="ar-SA" sz="2800" dirty="0" smtClean="0">
              <a:solidFill>
                <a:schemeClr val="accent6">
                  <a:lumMod val="40000"/>
                  <a:lumOff val="60000"/>
                </a:schemeClr>
              </a:solidFill>
            </a:endParaRPr>
          </a:p>
          <a:p>
            <a:r>
              <a:rPr lang="ar-SA" sz="28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1- التأكد من وجود علامة </a:t>
            </a:r>
            <a:r>
              <a:rPr lang="ar-SA" sz="2800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الامان</a:t>
            </a:r>
            <a:r>
              <a:rPr lang="ar-SA" sz="28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ى </a:t>
            </a:r>
            <a:r>
              <a:rPr lang="ar-SA" sz="2800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الاساسيه</a:t>
            </a:r>
            <a:r>
              <a:rPr lang="ar-SA" sz="28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وهي علامة </a:t>
            </a:r>
            <a:r>
              <a:rPr lang="en-US" sz="28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https</a:t>
            </a:r>
            <a:r>
              <a:rPr lang="en-US" sz="28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://</a:t>
            </a:r>
            <a:endParaRPr lang="ar-SA" sz="2800" dirty="0" smtClean="0">
              <a:solidFill>
                <a:schemeClr val="accent6">
                  <a:lumMod val="40000"/>
                  <a:lumOff val="60000"/>
                </a:schemeClr>
              </a:solidFill>
            </a:endParaRPr>
          </a:p>
          <a:p>
            <a:endParaRPr lang="en-US" sz="2800" dirty="0" smtClean="0">
              <a:solidFill>
                <a:schemeClr val="accent6">
                  <a:lumMod val="40000"/>
                  <a:lumOff val="60000"/>
                </a:schemeClr>
              </a:solidFill>
            </a:endParaRPr>
          </a:p>
          <a:p>
            <a:r>
              <a:rPr lang="ar-SA" sz="28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2-عدم </a:t>
            </a:r>
            <a:r>
              <a:rPr lang="ar-SA" sz="2800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اعطاء</a:t>
            </a:r>
            <a:r>
              <a:rPr lang="ar-SA" sz="28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أي معلومات </a:t>
            </a:r>
            <a:r>
              <a:rPr lang="ar-SA" sz="2800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خاصه</a:t>
            </a:r>
            <a:r>
              <a:rPr lang="ar-SA" sz="28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</a:t>
            </a:r>
            <a:r>
              <a:rPr lang="ar-SA" sz="2800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لاي</a:t>
            </a:r>
            <a:r>
              <a:rPr lang="ar-SA" sz="28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</a:t>
            </a:r>
            <a:r>
              <a:rPr lang="ar-SA" sz="2800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جهه</a:t>
            </a:r>
            <a:r>
              <a:rPr lang="ar-SA" sz="28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غير معروفة </a:t>
            </a:r>
            <a:endParaRPr lang="ar-SA" sz="2800" dirty="0" smtClean="0">
              <a:solidFill>
                <a:schemeClr val="accent6">
                  <a:lumMod val="40000"/>
                  <a:lumOff val="60000"/>
                </a:schemeClr>
              </a:solidFill>
            </a:endParaRPr>
          </a:p>
          <a:p>
            <a:endParaRPr lang="ar-SA" sz="2800" dirty="0" smtClean="0">
              <a:solidFill>
                <a:schemeClr val="accent6">
                  <a:lumMod val="40000"/>
                  <a:lumOff val="60000"/>
                </a:schemeClr>
              </a:solidFill>
            </a:endParaRPr>
          </a:p>
          <a:p>
            <a:r>
              <a:rPr lang="ar-SA" sz="28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3-قراءة نهج الخصوصية </a:t>
            </a:r>
            <a:r>
              <a:rPr lang="ar-SA" sz="2800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والامان</a:t>
            </a:r>
            <a:r>
              <a:rPr lang="ar-SA" sz="28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للموقع </a:t>
            </a:r>
            <a:endParaRPr lang="ar-SA" sz="2800" dirty="0" smtClean="0">
              <a:solidFill>
                <a:schemeClr val="accent6">
                  <a:lumMod val="40000"/>
                  <a:lumOff val="60000"/>
                </a:schemeClr>
              </a:solidFill>
            </a:endParaRPr>
          </a:p>
          <a:p>
            <a:endParaRPr lang="ar-SA" sz="2800" dirty="0" smtClean="0">
              <a:solidFill>
                <a:schemeClr val="accent6">
                  <a:lumMod val="40000"/>
                  <a:lumOff val="60000"/>
                </a:schemeClr>
              </a:solidFill>
            </a:endParaRPr>
          </a:p>
          <a:p>
            <a:r>
              <a:rPr lang="ar-SA" sz="28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4-البحت عن تعليقات </a:t>
            </a:r>
            <a:r>
              <a:rPr lang="ar-SA" sz="2800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الاعضاء</a:t>
            </a:r>
            <a:r>
              <a:rPr lang="ar-SA" sz="28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</a:t>
            </a:r>
            <a:r>
              <a:rPr lang="ar-SA" sz="28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والزوار</a:t>
            </a:r>
          </a:p>
          <a:p>
            <a:r>
              <a:rPr lang="ar-SA" sz="28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</a:t>
            </a:r>
            <a:endParaRPr lang="ar-SA" sz="2800" dirty="0" smtClean="0">
              <a:solidFill>
                <a:schemeClr val="accent6">
                  <a:lumMod val="40000"/>
                  <a:lumOff val="60000"/>
                </a:schemeClr>
              </a:solidFill>
            </a:endParaRPr>
          </a:p>
          <a:p>
            <a:r>
              <a:rPr lang="ar-SA" sz="28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5- يفضل </a:t>
            </a:r>
            <a:r>
              <a:rPr lang="ar-SA" sz="2800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التجربه</a:t>
            </a:r>
            <a:r>
              <a:rPr lang="ar-SA" sz="28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بشراء سلعة </a:t>
            </a:r>
            <a:r>
              <a:rPr lang="ar-SA" sz="28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تجريبية</a:t>
            </a:r>
          </a:p>
          <a:p>
            <a:r>
              <a:rPr lang="ar-SA" sz="28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</a:t>
            </a:r>
            <a:endParaRPr lang="ar-SA" sz="2800" dirty="0" smtClean="0">
              <a:solidFill>
                <a:schemeClr val="accent6">
                  <a:lumMod val="40000"/>
                  <a:lumOff val="60000"/>
                </a:schemeClr>
              </a:solidFill>
            </a:endParaRPr>
          </a:p>
          <a:p>
            <a:r>
              <a:rPr lang="ar-SA" sz="28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6- استخدام عمليات الدفع </a:t>
            </a:r>
            <a:r>
              <a:rPr lang="ar-SA" sz="2800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الامان</a:t>
            </a:r>
            <a:r>
              <a:rPr lang="ar-SA" sz="28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</a:t>
            </a:r>
            <a:r>
              <a:rPr lang="ar-SA" sz="2800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الامنه</a:t>
            </a:r>
            <a:r>
              <a:rPr lang="ar-SA" sz="28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</a:t>
            </a:r>
          </a:p>
          <a:p>
            <a:endParaRPr lang="ar-SA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91697029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مربع نص 2"/>
          <p:cNvSpPr txBox="1"/>
          <p:nvPr/>
        </p:nvSpPr>
        <p:spPr>
          <a:xfrm>
            <a:off x="357158" y="285728"/>
            <a:ext cx="8501090" cy="572464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800" b="1" u="sng" dirty="0" smtClean="0">
                <a:solidFill>
                  <a:srgbClr val="00B050"/>
                </a:solidFill>
              </a:rPr>
              <a:t>أمثلة على الأسواق الالكترونية :</a:t>
            </a:r>
          </a:p>
          <a:p>
            <a:endParaRPr lang="ar-SA" dirty="0" smtClean="0"/>
          </a:p>
          <a:p>
            <a:pPr algn="ctr"/>
            <a:r>
              <a:rPr lang="ar-SA" sz="40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1- إي مول</a:t>
            </a:r>
          </a:p>
          <a:p>
            <a:pPr algn="ctr"/>
            <a:r>
              <a:rPr lang="ar-SA" sz="28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</a:p>
          <a:p>
            <a:endParaRPr lang="ar-SA" dirty="0" smtClean="0"/>
          </a:p>
          <a:p>
            <a:endParaRPr lang="ar-SA" dirty="0" smtClean="0"/>
          </a:p>
          <a:p>
            <a:endParaRPr lang="ar-SA" dirty="0" smtClean="0"/>
          </a:p>
          <a:p>
            <a:endParaRPr lang="ar-SA" dirty="0" smtClean="0"/>
          </a:p>
          <a:p>
            <a:endParaRPr lang="ar-SA" dirty="0" smtClean="0"/>
          </a:p>
          <a:p>
            <a:endParaRPr lang="ar-SA" dirty="0" smtClean="0"/>
          </a:p>
          <a:p>
            <a:endParaRPr lang="ar-SA" dirty="0" smtClean="0"/>
          </a:p>
          <a:p>
            <a:endParaRPr lang="ar-SA" dirty="0" smtClean="0"/>
          </a:p>
          <a:p>
            <a:endParaRPr lang="ar-SA" dirty="0" smtClean="0"/>
          </a:p>
          <a:p>
            <a:endParaRPr lang="ar-SA" dirty="0" smtClean="0"/>
          </a:p>
          <a:p>
            <a:endParaRPr lang="ar-SA" dirty="0" smtClean="0"/>
          </a:p>
          <a:p>
            <a:endParaRPr lang="ar-SA" dirty="0" smtClean="0"/>
          </a:p>
          <a:p>
            <a:endParaRPr lang="ar-SA" dirty="0" smtClean="0"/>
          </a:p>
          <a:p>
            <a:endParaRPr lang="ar-SA" dirty="0" smtClean="0"/>
          </a:p>
        </p:txBody>
      </p:sp>
      <p:pic>
        <p:nvPicPr>
          <p:cNvPr id="8" name="صورة 7" descr="31560_1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857364"/>
            <a:ext cx="9144000" cy="5000636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8738834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2857496"/>
          </a:xfrm>
          <a:prstGeom prst="rect">
            <a:avLst/>
          </a:prstGeom>
        </p:spPr>
      </p:pic>
      <p:sp>
        <p:nvSpPr>
          <p:cNvPr id="3" name="مربع نص 2"/>
          <p:cNvSpPr txBox="1"/>
          <p:nvPr/>
        </p:nvSpPr>
        <p:spPr>
          <a:xfrm>
            <a:off x="4429124" y="1214422"/>
            <a:ext cx="392909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4400" dirty="0" smtClean="0">
                <a:solidFill>
                  <a:srgbClr val="0070C0"/>
                </a:solidFill>
              </a:rPr>
              <a:t>2- سوق.كوم</a:t>
            </a:r>
            <a:endParaRPr lang="ar-SA" sz="4400" dirty="0">
              <a:solidFill>
                <a:srgbClr val="0070C0"/>
              </a:solidFill>
            </a:endParaRPr>
          </a:p>
        </p:txBody>
      </p:sp>
      <p:pic>
        <p:nvPicPr>
          <p:cNvPr id="4" name="صورة 3" descr="souq_2_large.png"/>
          <p:cNvPicPr>
            <a:picLocks noChangeAspect="1"/>
          </p:cNvPicPr>
          <p:nvPr/>
        </p:nvPicPr>
        <p:blipFill>
          <a:blip r:embed="rId3"/>
          <a:srcRect l="988"/>
          <a:stretch>
            <a:fillRect/>
          </a:stretch>
        </p:blipFill>
        <p:spPr>
          <a:xfrm>
            <a:off x="785786" y="2786058"/>
            <a:ext cx="7786742" cy="3866629"/>
          </a:xfrm>
          <a:prstGeom prst="rect">
            <a:avLst/>
          </a:prstGeom>
        </p:spPr>
      </p:pic>
      <p:sp>
        <p:nvSpPr>
          <p:cNvPr id="5" name="مستطيل 4"/>
          <p:cNvSpPr/>
          <p:nvPr/>
        </p:nvSpPr>
        <p:spPr>
          <a:xfrm>
            <a:off x="785786" y="5000636"/>
            <a:ext cx="1571636" cy="1643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5429256" y="5500702"/>
            <a:ext cx="1571636" cy="1143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49968694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مربع نص 2"/>
          <p:cNvSpPr txBox="1"/>
          <p:nvPr/>
        </p:nvSpPr>
        <p:spPr>
          <a:xfrm>
            <a:off x="785786" y="714356"/>
            <a:ext cx="7286676" cy="483209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800" b="1" u="sng" dirty="0" smtClean="0">
                <a:solidFill>
                  <a:srgbClr val="0070C0"/>
                </a:solidFill>
              </a:rPr>
              <a:t>2- تسيير التعاملات التجارية :</a:t>
            </a:r>
          </a:p>
          <a:p>
            <a:pPr algn="ctr"/>
            <a:endParaRPr lang="ar-SA" sz="2800" b="1" u="sng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ar-SA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من الخدمات التي قدمتها التجارة الالكترونية تسيير وتسهيل التعاملات </a:t>
            </a:r>
            <a:r>
              <a:rPr lang="ar-SA" sz="28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التجاريه</a:t>
            </a:r>
            <a:r>
              <a:rPr lang="ar-SA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ومن </a:t>
            </a:r>
            <a:r>
              <a:rPr lang="ar-SA" sz="28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الامثلة</a:t>
            </a:r>
            <a:r>
              <a:rPr lang="ar-SA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على هذه التعاملات : </a:t>
            </a:r>
          </a:p>
          <a:p>
            <a:pPr algn="ctr"/>
            <a:r>
              <a:rPr lang="ar-SA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1- التعاملات المصرفية </a:t>
            </a:r>
          </a:p>
          <a:p>
            <a:r>
              <a:rPr lang="ar-SA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        2- الفواتير الالكترونية </a:t>
            </a:r>
          </a:p>
          <a:p>
            <a:pPr algn="ctr"/>
            <a:endParaRPr lang="ar-SA" sz="28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endParaRPr lang="ar-SA" sz="28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ar-SA" sz="2800" b="1" u="sng" dirty="0" smtClean="0">
                <a:solidFill>
                  <a:srgbClr val="0070C0"/>
                </a:solidFill>
              </a:rPr>
              <a:t>3-خدمة العملاء </a:t>
            </a:r>
          </a:p>
          <a:p>
            <a:pPr algn="ctr"/>
            <a:endParaRPr lang="ar-SA" sz="28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endParaRPr lang="ar-SA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7143768" y="285728"/>
            <a:ext cx="1019253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endParaRPr lang="ar-SA" dirty="0" smtClean="0"/>
          </a:p>
          <a:p>
            <a:endParaRPr lang="ar-SA" dirty="0"/>
          </a:p>
        </p:txBody>
      </p:sp>
      <p:pic>
        <p:nvPicPr>
          <p:cNvPr id="5" name="صورة 4" descr="24194976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مربع نص 5"/>
          <p:cNvSpPr txBox="1"/>
          <p:nvPr/>
        </p:nvSpPr>
        <p:spPr>
          <a:xfrm>
            <a:off x="472714" y="5214950"/>
            <a:ext cx="5742359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600" b="1" dirty="0" smtClean="0">
                <a:solidFill>
                  <a:schemeClr val="accent2">
                    <a:lumMod val="75000"/>
                  </a:schemeClr>
                </a:solidFill>
              </a:rPr>
              <a:t>الجامعات الالكترونية :</a:t>
            </a:r>
          </a:p>
          <a:p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5466603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مربع نص 2"/>
          <p:cNvSpPr txBox="1"/>
          <p:nvPr/>
        </p:nvSpPr>
        <p:spPr>
          <a:xfrm>
            <a:off x="785787" y="214290"/>
            <a:ext cx="7786742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chemeClr val="accent2">
                    <a:lumMod val="75000"/>
                  </a:schemeClr>
                </a:solidFill>
              </a:rPr>
              <a:t>تعريف الجامعات الالكترونية :</a:t>
            </a:r>
          </a:p>
          <a:p>
            <a:r>
              <a:rPr lang="ar-SA" sz="2000" b="1" dirty="0" smtClean="0">
                <a:solidFill>
                  <a:schemeClr val="tx2">
                    <a:lumMod val="50000"/>
                  </a:schemeClr>
                </a:solidFill>
              </a:rPr>
              <a:t>هي مؤسسة </a:t>
            </a:r>
            <a:r>
              <a:rPr lang="ar-SA" sz="2000" b="1" dirty="0" err="1" smtClean="0">
                <a:solidFill>
                  <a:schemeClr val="tx2">
                    <a:lumMod val="50000"/>
                  </a:schemeClr>
                </a:solidFill>
              </a:rPr>
              <a:t>اكاديمية</a:t>
            </a:r>
            <a:r>
              <a:rPr lang="ar-SA" sz="2000" b="1" dirty="0" smtClean="0">
                <a:solidFill>
                  <a:schemeClr val="tx2">
                    <a:lumMod val="50000"/>
                  </a:schemeClr>
                </a:solidFill>
              </a:rPr>
              <a:t> تهدف </a:t>
            </a:r>
            <a:r>
              <a:rPr lang="ar-SA" sz="2000" b="1" dirty="0" err="1" smtClean="0">
                <a:solidFill>
                  <a:schemeClr val="tx2">
                    <a:lumMod val="50000"/>
                  </a:schemeClr>
                </a:solidFill>
              </a:rPr>
              <a:t>الى</a:t>
            </a:r>
            <a:r>
              <a:rPr lang="ar-SA" sz="2000" b="1" dirty="0" smtClean="0">
                <a:solidFill>
                  <a:schemeClr val="tx2">
                    <a:lumMod val="50000"/>
                  </a:schemeClr>
                </a:solidFill>
              </a:rPr>
              <a:t> تأمين </a:t>
            </a:r>
            <a:r>
              <a:rPr lang="ar-SA" sz="2000" b="1" dirty="0" err="1" smtClean="0">
                <a:solidFill>
                  <a:schemeClr val="tx2">
                    <a:lumMod val="50000"/>
                  </a:schemeClr>
                </a:solidFill>
              </a:rPr>
              <a:t>اعلى</a:t>
            </a:r>
            <a:r>
              <a:rPr lang="ar-SA" sz="2000" b="1" dirty="0" smtClean="0">
                <a:solidFill>
                  <a:schemeClr val="tx2">
                    <a:lumMod val="50000"/>
                  </a:schemeClr>
                </a:solidFill>
              </a:rPr>
              <a:t> مستويات التعليم العالي للطلاب في </a:t>
            </a:r>
            <a:r>
              <a:rPr lang="ar-SA" sz="2000" b="1" dirty="0" err="1" smtClean="0">
                <a:solidFill>
                  <a:schemeClr val="tx2">
                    <a:lumMod val="50000"/>
                  </a:schemeClr>
                </a:solidFill>
              </a:rPr>
              <a:t>اماكن</a:t>
            </a:r>
            <a:r>
              <a:rPr lang="ar-SA" sz="20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ar-SA" sz="2000" b="1" dirty="0" err="1" smtClean="0">
                <a:solidFill>
                  <a:schemeClr val="tx2">
                    <a:lumMod val="50000"/>
                  </a:schemeClr>
                </a:solidFill>
              </a:rPr>
              <a:t>اقامتهم</a:t>
            </a:r>
            <a:r>
              <a:rPr lang="ar-SA" sz="20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</a:p>
          <a:p>
            <a:r>
              <a:rPr lang="ar-SA" sz="2000" b="1" dirty="0" smtClean="0">
                <a:solidFill>
                  <a:schemeClr val="tx2">
                    <a:lumMod val="50000"/>
                  </a:schemeClr>
                </a:solidFill>
              </a:rPr>
              <a:t>بواسطة </a:t>
            </a:r>
            <a:r>
              <a:rPr lang="ar-SA" sz="2000" b="1" dirty="0" err="1" smtClean="0">
                <a:solidFill>
                  <a:schemeClr val="tx2">
                    <a:lumMod val="50000"/>
                  </a:schemeClr>
                </a:solidFill>
              </a:rPr>
              <a:t>الشبكه</a:t>
            </a:r>
            <a:r>
              <a:rPr lang="ar-SA" sz="2000" b="1" dirty="0" smtClean="0">
                <a:solidFill>
                  <a:schemeClr val="tx2">
                    <a:lumMod val="50000"/>
                  </a:schemeClr>
                </a:solidFill>
              </a:rPr>
              <a:t> العالمية ( الانترنت).</a:t>
            </a:r>
          </a:p>
          <a:p>
            <a:endParaRPr lang="ar-SA" sz="20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ar-SA" sz="20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ar-SA" sz="1200" dirty="0"/>
          </a:p>
        </p:txBody>
      </p:sp>
      <p:sp>
        <p:nvSpPr>
          <p:cNvPr id="6" name="مربع نص 5"/>
          <p:cNvSpPr txBox="1"/>
          <p:nvPr/>
        </p:nvSpPr>
        <p:spPr>
          <a:xfrm>
            <a:off x="285720" y="2214554"/>
            <a:ext cx="8611716" cy="341632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2400" u="sng" dirty="0" smtClean="0">
                <a:solidFill>
                  <a:srgbClr val="00B0F0"/>
                </a:solidFill>
              </a:rPr>
              <a:t>مزايا الجامعات الالكترونية :</a:t>
            </a:r>
          </a:p>
          <a:p>
            <a:endParaRPr lang="ar-SA" sz="2400" dirty="0" smtClean="0">
              <a:solidFill>
                <a:srgbClr val="92D050"/>
              </a:solidFill>
            </a:endParaRPr>
          </a:p>
          <a:p>
            <a:r>
              <a:rPr lang="ar-SA" sz="2400" dirty="0" smtClean="0">
                <a:solidFill>
                  <a:srgbClr val="92D050"/>
                </a:solidFill>
              </a:rPr>
              <a:t>1- تعد احد الحلول </a:t>
            </a:r>
            <a:r>
              <a:rPr lang="ar-SA" sz="2400" dirty="0" err="1" smtClean="0">
                <a:solidFill>
                  <a:srgbClr val="92D050"/>
                </a:solidFill>
              </a:rPr>
              <a:t>الفعاله</a:t>
            </a:r>
            <a:r>
              <a:rPr lang="ar-SA" sz="2400" dirty="0" smtClean="0">
                <a:solidFill>
                  <a:srgbClr val="92D050"/>
                </a:solidFill>
              </a:rPr>
              <a:t> لمواجهه النمو السكاني والبعد الجغرافي </a:t>
            </a:r>
          </a:p>
          <a:p>
            <a:r>
              <a:rPr lang="ar-SA" sz="2400" dirty="0" smtClean="0">
                <a:solidFill>
                  <a:srgbClr val="92D050"/>
                </a:solidFill>
              </a:rPr>
              <a:t>2- خفض تكاليف التعليم الجامعي </a:t>
            </a:r>
            <a:r>
              <a:rPr lang="ar-SA" sz="2400" dirty="0" err="1" smtClean="0">
                <a:solidFill>
                  <a:srgbClr val="92D050"/>
                </a:solidFill>
              </a:rPr>
              <a:t>ع</a:t>
            </a:r>
            <a:r>
              <a:rPr lang="ar-SA" sz="2400" dirty="0" smtClean="0">
                <a:solidFill>
                  <a:srgbClr val="92D050"/>
                </a:solidFill>
              </a:rPr>
              <a:t> الطلاب وعلى الجامعة </a:t>
            </a:r>
          </a:p>
          <a:p>
            <a:r>
              <a:rPr lang="ar-SA" sz="2400" dirty="0" smtClean="0">
                <a:solidFill>
                  <a:srgbClr val="92D050"/>
                </a:solidFill>
              </a:rPr>
              <a:t>3- تراعي الفروق الفردية </a:t>
            </a:r>
          </a:p>
          <a:p>
            <a:r>
              <a:rPr lang="ar-SA" sz="2400" dirty="0" smtClean="0">
                <a:solidFill>
                  <a:srgbClr val="92D050"/>
                </a:solidFill>
              </a:rPr>
              <a:t>4-توفر التعليم </a:t>
            </a:r>
            <a:r>
              <a:rPr lang="ar-SA" sz="2400" dirty="0" err="1" smtClean="0">
                <a:solidFill>
                  <a:srgbClr val="92D050"/>
                </a:solidFill>
              </a:rPr>
              <a:t>للاشخاص</a:t>
            </a:r>
            <a:r>
              <a:rPr lang="ar-SA" sz="2400" dirty="0" smtClean="0">
                <a:solidFill>
                  <a:srgbClr val="92D050"/>
                </a:solidFill>
              </a:rPr>
              <a:t> الذين لا تسمح لهم طبيعة </a:t>
            </a:r>
            <a:r>
              <a:rPr lang="ar-SA" sz="2400" dirty="0" err="1" smtClean="0">
                <a:solidFill>
                  <a:srgbClr val="92D050"/>
                </a:solidFill>
              </a:rPr>
              <a:t>اعمالهم</a:t>
            </a:r>
            <a:r>
              <a:rPr lang="ar-SA" sz="2400" dirty="0" smtClean="0">
                <a:solidFill>
                  <a:srgbClr val="92D050"/>
                </a:solidFill>
              </a:rPr>
              <a:t> وظروفهم للالتحاق </a:t>
            </a:r>
            <a:r>
              <a:rPr lang="ar-SA" sz="2400" dirty="0" err="1" smtClean="0">
                <a:solidFill>
                  <a:srgbClr val="92D050"/>
                </a:solidFill>
              </a:rPr>
              <a:t>بالجامعه</a:t>
            </a:r>
            <a:endParaRPr lang="ar-SA" sz="2400" dirty="0" smtClean="0">
              <a:solidFill>
                <a:srgbClr val="92D050"/>
              </a:solidFill>
            </a:endParaRPr>
          </a:p>
          <a:p>
            <a:r>
              <a:rPr lang="ar-SA" sz="2400" dirty="0" smtClean="0">
                <a:solidFill>
                  <a:srgbClr val="92D050"/>
                </a:solidFill>
              </a:rPr>
              <a:t>5-جعل التعليم </a:t>
            </a:r>
            <a:r>
              <a:rPr lang="ar-SA" sz="2400" dirty="0" err="1" smtClean="0">
                <a:solidFill>
                  <a:srgbClr val="92D050"/>
                </a:solidFill>
              </a:rPr>
              <a:t>اكثر</a:t>
            </a:r>
            <a:r>
              <a:rPr lang="ar-SA" sz="2400" dirty="0" smtClean="0">
                <a:solidFill>
                  <a:srgbClr val="92D050"/>
                </a:solidFill>
              </a:rPr>
              <a:t> مرونة من حيث تنظيم جدول الطالب بما يتناسب مع </a:t>
            </a:r>
            <a:r>
              <a:rPr lang="ar-SA" sz="2400" dirty="0" err="1" smtClean="0">
                <a:solidFill>
                  <a:srgbClr val="92D050"/>
                </a:solidFill>
              </a:rPr>
              <a:t>ظروفة</a:t>
            </a:r>
            <a:r>
              <a:rPr lang="ar-SA" sz="2400" dirty="0" smtClean="0">
                <a:solidFill>
                  <a:srgbClr val="92D050"/>
                </a:solidFill>
              </a:rPr>
              <a:t> </a:t>
            </a:r>
          </a:p>
          <a:p>
            <a:r>
              <a:rPr lang="ar-SA" sz="2400" dirty="0" smtClean="0">
                <a:solidFill>
                  <a:srgbClr val="92D050"/>
                </a:solidFill>
              </a:rPr>
              <a:t>6- تسهل الاستفادة من </a:t>
            </a:r>
            <a:r>
              <a:rPr lang="ar-SA" sz="2400" dirty="0" err="1" smtClean="0">
                <a:solidFill>
                  <a:srgbClr val="92D050"/>
                </a:solidFill>
              </a:rPr>
              <a:t>اساتذه</a:t>
            </a:r>
            <a:r>
              <a:rPr lang="ar-SA" sz="2400" dirty="0" smtClean="0">
                <a:solidFill>
                  <a:srgbClr val="92D050"/>
                </a:solidFill>
              </a:rPr>
              <a:t> متميزين .</a:t>
            </a:r>
          </a:p>
          <a:p>
            <a:endParaRPr lang="ar-SA" sz="2400" dirty="0" smtClean="0">
              <a:solidFill>
                <a:srgbClr val="92D050"/>
              </a:solidFill>
            </a:endParaRPr>
          </a:p>
        </p:txBody>
      </p:sp>
      <p:pic>
        <p:nvPicPr>
          <p:cNvPr id="7" name="صورة 6" descr="35688312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مربع نص 7"/>
          <p:cNvSpPr txBox="1"/>
          <p:nvPr/>
        </p:nvSpPr>
        <p:spPr>
          <a:xfrm>
            <a:off x="4645955" y="642918"/>
            <a:ext cx="4039888" cy="116955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2400" b="1" u="sng" dirty="0" smtClean="0">
                <a:solidFill>
                  <a:schemeClr val="accent4">
                    <a:lumMod val="50000"/>
                  </a:schemeClr>
                </a:solidFill>
              </a:rPr>
              <a:t>أمثلة على الجامعات الالكترونية :</a:t>
            </a:r>
          </a:p>
          <a:p>
            <a:endParaRPr lang="ar-SA" dirty="0" smtClean="0"/>
          </a:p>
          <a:p>
            <a:pPr algn="ctr"/>
            <a:r>
              <a:rPr lang="ar-SA" sz="2800" b="1" dirty="0" smtClean="0">
                <a:solidFill>
                  <a:schemeClr val="accent1">
                    <a:lumMod val="75000"/>
                  </a:schemeClr>
                </a:solidFill>
              </a:rPr>
              <a:t>1- الجامعة السعودية الالكترونية </a:t>
            </a:r>
            <a:endParaRPr lang="ar-SA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9" name="صورة 8" descr="CAHJLZJJCA57MWR0CAZ6EWL3CA18T6DZCA89Y3ATCAF9XKBRCALR1O6WCAY3VJ8YCAKYJNXWCA5SI6XGCA8OOARQCAYLR1NZCABLNNXMCA2IK47ZCAXJZ994CAC22WPPCA82GHH5CAAQ1WO6CAUHKDM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43174" y="1928803"/>
            <a:ext cx="6215105" cy="250033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2786050" y="642918"/>
            <a:ext cx="3676007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/>
            <a:r>
              <a:rPr lang="ar-SA" sz="3600" b="1" dirty="0" smtClean="0">
                <a:solidFill>
                  <a:schemeClr val="accent1">
                    <a:lumMod val="75000"/>
                  </a:schemeClr>
                </a:solidFill>
              </a:rPr>
              <a:t>جامعة المعرفة العالمية </a:t>
            </a:r>
            <a:endParaRPr lang="ar-SA" sz="3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" name="صورة 4" descr="kiu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62" y="1752600"/>
            <a:ext cx="7572427" cy="46767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8738834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4429132"/>
          </a:xfrm>
          <a:prstGeom prst="rect">
            <a:avLst/>
          </a:prstGeom>
        </p:spPr>
      </p:pic>
      <p:sp>
        <p:nvSpPr>
          <p:cNvPr id="3" name="مربع نص 2"/>
          <p:cNvSpPr txBox="1"/>
          <p:nvPr/>
        </p:nvSpPr>
        <p:spPr>
          <a:xfrm>
            <a:off x="4929190" y="1857364"/>
            <a:ext cx="3244799" cy="52322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ar-SA" sz="2800" b="1" dirty="0" smtClean="0">
                <a:solidFill>
                  <a:schemeClr val="accent1">
                    <a:lumMod val="75000"/>
                  </a:schemeClr>
                </a:solidFill>
              </a:rPr>
              <a:t>3- جامعة المدينة العالمية </a:t>
            </a:r>
            <a:endParaRPr lang="ar-SA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49968694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مربع نص 2"/>
          <p:cNvSpPr txBox="1"/>
          <p:nvPr/>
        </p:nvSpPr>
        <p:spPr>
          <a:xfrm>
            <a:off x="2071670" y="428604"/>
            <a:ext cx="6786610" cy="6001643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/>
            <a:r>
              <a:rPr lang="ar-SA" sz="3200" b="1" u="sng" dirty="0" smtClean="0">
                <a:solidFill>
                  <a:srgbClr val="7030A0"/>
                </a:solidFill>
              </a:rPr>
              <a:t>الخدمات </a:t>
            </a:r>
            <a:r>
              <a:rPr lang="ar-SA" sz="3200" b="1" u="sng" dirty="0" err="1" smtClean="0">
                <a:solidFill>
                  <a:srgbClr val="7030A0"/>
                </a:solidFill>
              </a:rPr>
              <a:t>الالكترونيه</a:t>
            </a:r>
            <a:r>
              <a:rPr lang="ar-SA" sz="3200" b="1" u="sng" dirty="0" smtClean="0">
                <a:solidFill>
                  <a:srgbClr val="7030A0"/>
                </a:solidFill>
              </a:rPr>
              <a:t> :</a:t>
            </a:r>
          </a:p>
          <a:p>
            <a:endParaRPr lang="ar-SA" sz="3200" b="1" u="sng" dirty="0" smtClean="0">
              <a:solidFill>
                <a:srgbClr val="7030A0"/>
              </a:solidFill>
            </a:endParaRPr>
          </a:p>
          <a:p>
            <a:r>
              <a:rPr lang="ar-SA" sz="3200" b="1" dirty="0" err="1" smtClean="0"/>
              <a:t>الاستفاده</a:t>
            </a:r>
            <a:r>
              <a:rPr lang="ar-SA" sz="3200" b="1" dirty="0" smtClean="0"/>
              <a:t> من تقنية المعلومات والاتصالات في تقديم وتسهيل الخدمات </a:t>
            </a:r>
          </a:p>
          <a:p>
            <a:endParaRPr lang="ar-SA" sz="3200" b="1" dirty="0"/>
          </a:p>
          <a:p>
            <a:pPr algn="ctr"/>
            <a:r>
              <a:rPr lang="ar-SA" sz="3200" b="1" u="sng" dirty="0" smtClean="0">
                <a:solidFill>
                  <a:srgbClr val="7030A0"/>
                </a:solidFill>
              </a:rPr>
              <a:t>فوائد الخدمات الالكترونية :</a:t>
            </a:r>
          </a:p>
          <a:p>
            <a:pPr algn="ctr"/>
            <a:endParaRPr lang="ar-SA" sz="3200" b="1" u="sng" dirty="0" smtClean="0">
              <a:solidFill>
                <a:srgbClr val="7030A0"/>
              </a:solidFill>
            </a:endParaRPr>
          </a:p>
          <a:p>
            <a:r>
              <a:rPr lang="ar-SA" sz="3200" b="1" dirty="0" smtClean="0"/>
              <a:t>1-إجراء عمليات منظمة ومبسطه </a:t>
            </a:r>
            <a:r>
              <a:rPr lang="ar-SA" sz="3200" b="1" dirty="0" err="1" smtClean="0"/>
              <a:t>اثناء</a:t>
            </a:r>
            <a:r>
              <a:rPr lang="ar-SA" sz="3200" b="1" dirty="0" smtClean="0"/>
              <a:t> التعاملات </a:t>
            </a:r>
          </a:p>
          <a:p>
            <a:r>
              <a:rPr lang="ar-SA" sz="3200" b="1" dirty="0" smtClean="0"/>
              <a:t>2- توفير الوقت والجهد </a:t>
            </a:r>
          </a:p>
          <a:p>
            <a:r>
              <a:rPr lang="ar-SA" sz="3200" b="1" dirty="0" smtClean="0"/>
              <a:t>3- دقة عالية في </a:t>
            </a:r>
            <a:r>
              <a:rPr lang="ar-SA" sz="3200" b="1" dirty="0" err="1" smtClean="0"/>
              <a:t>الاداء</a:t>
            </a:r>
            <a:r>
              <a:rPr lang="ar-SA" sz="3200" b="1" dirty="0" smtClean="0"/>
              <a:t> </a:t>
            </a:r>
          </a:p>
          <a:p>
            <a:r>
              <a:rPr lang="ar-SA" sz="3200" b="1" dirty="0" smtClean="0"/>
              <a:t>4- التقليل من وجود </a:t>
            </a:r>
            <a:r>
              <a:rPr lang="ar-SA" sz="3200" b="1" dirty="0" err="1" smtClean="0"/>
              <a:t>الازدواجيه</a:t>
            </a:r>
            <a:r>
              <a:rPr lang="ar-SA" sz="3200" b="1" dirty="0" smtClean="0"/>
              <a:t> في </a:t>
            </a:r>
            <a:r>
              <a:rPr lang="ar-SA" sz="3200" b="1" dirty="0" err="1" smtClean="0"/>
              <a:t>الاجراءات</a:t>
            </a:r>
            <a:r>
              <a:rPr lang="ar-SA" sz="3200" b="1" dirty="0" smtClean="0"/>
              <a:t> والتعاملات </a:t>
            </a:r>
            <a:endParaRPr lang="ar-SA" sz="3200" b="1" dirty="0"/>
          </a:p>
        </p:txBody>
      </p:sp>
      <p:pic>
        <p:nvPicPr>
          <p:cNvPr id="4" name="صورة 3" descr="CAR0GLITCAYBOOD1CAIHVD4ECAKPESRDCATTCMD4CAC08XQ6CA2ALZB6CAILF4EGCAOOO2AZCA8FF830CA4HBGC9CA928HKMCAKR5DWMCAHDDADTCAXCPLQJCAU19DCYCAX80E6ICA00YCT6CA0QGKF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357422" cy="68580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35688312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مستطيل 4"/>
          <p:cNvSpPr/>
          <p:nvPr/>
        </p:nvSpPr>
        <p:spPr>
          <a:xfrm>
            <a:off x="2071670" y="571480"/>
            <a:ext cx="5429288" cy="135732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800" dirty="0" smtClean="0">
                <a:solidFill>
                  <a:srgbClr val="7030A0"/>
                </a:solidFill>
              </a:rPr>
              <a:t>الخدمات الالكترونية </a:t>
            </a:r>
            <a:endParaRPr lang="ar-SA" sz="4800" dirty="0">
              <a:solidFill>
                <a:srgbClr val="7030A0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1285852" y="2500306"/>
            <a:ext cx="7143800" cy="286232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/>
              <a:t>1- الحكومة الالكترونية </a:t>
            </a:r>
          </a:p>
          <a:p>
            <a:endParaRPr lang="ar-SA" sz="3600" dirty="0" smtClean="0"/>
          </a:p>
          <a:p>
            <a:r>
              <a:rPr lang="ar-SA" sz="3600" dirty="0"/>
              <a:t>2</a:t>
            </a:r>
            <a:r>
              <a:rPr lang="ar-SA" sz="3600" dirty="0" smtClean="0"/>
              <a:t>- التجارة الالكترونية </a:t>
            </a:r>
          </a:p>
          <a:p>
            <a:endParaRPr lang="ar-SA" sz="3600" dirty="0" smtClean="0"/>
          </a:p>
          <a:p>
            <a:r>
              <a:rPr lang="ar-SA" sz="3600" dirty="0" smtClean="0"/>
              <a:t>3- الجامعات الالكترونية </a:t>
            </a:r>
            <a:endParaRPr lang="ar-SA" sz="3600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PowerPoint_Wallpapers_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مربع نص 2"/>
          <p:cNvSpPr txBox="1"/>
          <p:nvPr/>
        </p:nvSpPr>
        <p:spPr>
          <a:xfrm>
            <a:off x="214282" y="285728"/>
            <a:ext cx="364333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4" name="مربع نص 3"/>
          <p:cNvSpPr txBox="1"/>
          <p:nvPr/>
        </p:nvSpPr>
        <p:spPr>
          <a:xfrm>
            <a:off x="0" y="1142984"/>
            <a:ext cx="4000496" cy="526297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u="sng" dirty="0" smtClean="0">
                <a:solidFill>
                  <a:srgbClr val="7030A0"/>
                </a:solidFill>
              </a:rPr>
              <a:t>أهم مزايا الحكومية الالكترونية :</a:t>
            </a:r>
          </a:p>
          <a:p>
            <a:endParaRPr lang="ar-SA" sz="2800" dirty="0"/>
          </a:p>
          <a:p>
            <a:endParaRPr lang="ar-SA" sz="2800" dirty="0" smtClean="0"/>
          </a:p>
          <a:p>
            <a:r>
              <a:rPr lang="ar-SA" sz="2800" dirty="0" smtClean="0"/>
              <a:t>1- توفير الوقت والجهد .</a:t>
            </a:r>
          </a:p>
          <a:p>
            <a:endParaRPr lang="ar-SA" sz="2800" dirty="0" smtClean="0"/>
          </a:p>
          <a:p>
            <a:r>
              <a:rPr lang="ar-SA" sz="2800" dirty="0" smtClean="0"/>
              <a:t>2- الحد من الازدحام المروري .</a:t>
            </a:r>
          </a:p>
          <a:p>
            <a:endParaRPr lang="ar-SA" sz="2800" dirty="0" smtClean="0"/>
          </a:p>
          <a:p>
            <a:r>
              <a:rPr lang="ar-SA" sz="2800" dirty="0" smtClean="0"/>
              <a:t>3- تحقيق الرضا والعدالة وتسهيل الإجراءات على المواطنين </a:t>
            </a:r>
          </a:p>
          <a:p>
            <a:endParaRPr lang="ar-SA" sz="2800" dirty="0" smtClean="0"/>
          </a:p>
          <a:p>
            <a:r>
              <a:rPr lang="ar-SA" sz="2800" dirty="0" smtClean="0"/>
              <a:t>4- خفض التكاليف المادية .</a:t>
            </a:r>
          </a:p>
          <a:p>
            <a:endParaRPr lang="ar-SA" sz="28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91697029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مربع نص 2"/>
          <p:cNvSpPr txBox="1"/>
          <p:nvPr/>
        </p:nvSpPr>
        <p:spPr>
          <a:xfrm>
            <a:off x="642910" y="571480"/>
            <a:ext cx="7572428" cy="569386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u="sng" dirty="0" smtClean="0">
                <a:solidFill>
                  <a:srgbClr val="FFFF00"/>
                </a:solidFill>
              </a:rPr>
              <a:t>أمثله على الخدمات الالكترونية في المملكة :</a:t>
            </a:r>
          </a:p>
          <a:p>
            <a:endParaRPr lang="ar-SA" sz="4400" b="1" u="sng" dirty="0" smtClean="0">
              <a:solidFill>
                <a:schemeClr val="bg1"/>
              </a:solidFill>
            </a:endParaRPr>
          </a:p>
          <a:p>
            <a:r>
              <a:rPr lang="ar-SA" sz="2800" dirty="0" smtClean="0">
                <a:solidFill>
                  <a:schemeClr val="bg1"/>
                </a:solidFill>
              </a:rPr>
              <a:t>نظام نور</a:t>
            </a:r>
          </a:p>
          <a:p>
            <a:r>
              <a:rPr lang="ar-SA" sz="2800" dirty="0" smtClean="0">
                <a:solidFill>
                  <a:schemeClr val="bg1"/>
                </a:solidFill>
              </a:rPr>
              <a:t> </a:t>
            </a:r>
          </a:p>
          <a:p>
            <a:r>
              <a:rPr lang="ar-SA" sz="2800" dirty="0" smtClean="0">
                <a:solidFill>
                  <a:schemeClr val="bg1"/>
                </a:solidFill>
              </a:rPr>
              <a:t>نظام جدارة</a:t>
            </a:r>
          </a:p>
          <a:p>
            <a:r>
              <a:rPr lang="ar-SA" sz="2800" dirty="0" smtClean="0">
                <a:solidFill>
                  <a:schemeClr val="bg1"/>
                </a:solidFill>
              </a:rPr>
              <a:t> </a:t>
            </a:r>
          </a:p>
          <a:p>
            <a:r>
              <a:rPr lang="ar-SA" sz="2800" dirty="0" smtClean="0">
                <a:solidFill>
                  <a:schemeClr val="bg1"/>
                </a:solidFill>
              </a:rPr>
              <a:t>موقع ابشر </a:t>
            </a:r>
          </a:p>
          <a:p>
            <a:endParaRPr lang="ar-SA" sz="2800" dirty="0" smtClean="0">
              <a:solidFill>
                <a:schemeClr val="bg1"/>
              </a:solidFill>
            </a:endParaRPr>
          </a:p>
          <a:p>
            <a:r>
              <a:rPr lang="ar-SA" sz="2800" dirty="0" smtClean="0">
                <a:solidFill>
                  <a:schemeClr val="bg1"/>
                </a:solidFill>
              </a:rPr>
              <a:t>وزارة الداخلية </a:t>
            </a:r>
          </a:p>
          <a:p>
            <a:endParaRPr lang="ar-SA" sz="2800" dirty="0" smtClean="0">
              <a:solidFill>
                <a:schemeClr val="bg1"/>
              </a:solidFill>
            </a:endParaRPr>
          </a:p>
          <a:p>
            <a:r>
              <a:rPr lang="ar-SA" sz="2800" dirty="0" smtClean="0">
                <a:solidFill>
                  <a:schemeClr val="bg1"/>
                </a:solidFill>
              </a:rPr>
              <a:t>وزارة التعليم العالي </a:t>
            </a:r>
          </a:p>
          <a:p>
            <a:endParaRPr lang="ar-SA" dirty="0" smtClean="0"/>
          </a:p>
          <a:p>
            <a:endParaRPr lang="ar-SA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5688312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مربع نص 2"/>
          <p:cNvSpPr txBox="1"/>
          <p:nvPr/>
        </p:nvSpPr>
        <p:spPr>
          <a:xfrm>
            <a:off x="1142976" y="571480"/>
            <a:ext cx="7072362" cy="550920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u="sng" dirty="0" err="1" smtClean="0">
                <a:solidFill>
                  <a:srgbClr val="00B050"/>
                </a:solidFill>
              </a:rPr>
              <a:t>انواع</a:t>
            </a:r>
            <a:r>
              <a:rPr lang="ar-SA" sz="3200" u="sng" dirty="0" smtClean="0">
                <a:solidFill>
                  <a:srgbClr val="00B050"/>
                </a:solidFill>
              </a:rPr>
              <a:t> تعاملات الحكومة الالكترونية </a:t>
            </a:r>
          </a:p>
          <a:p>
            <a:endParaRPr lang="ar-SA" sz="3200" u="sng" dirty="0" smtClean="0">
              <a:solidFill>
                <a:srgbClr val="00B050"/>
              </a:solidFill>
            </a:endParaRPr>
          </a:p>
          <a:p>
            <a:r>
              <a:rPr lang="ar-SA" sz="3200" dirty="0" smtClean="0"/>
              <a:t>1- حكومة </a:t>
            </a:r>
            <a:r>
              <a:rPr lang="ar-SA" sz="3200" dirty="0" err="1" smtClean="0"/>
              <a:t>واعمال</a:t>
            </a:r>
            <a:r>
              <a:rPr lang="ar-SA" sz="3200" dirty="0" smtClean="0"/>
              <a:t> : يقصد </a:t>
            </a:r>
            <a:r>
              <a:rPr lang="ar-SA" sz="3200" dirty="0" err="1" smtClean="0"/>
              <a:t>بها</a:t>
            </a:r>
            <a:r>
              <a:rPr lang="ar-SA" sz="3200" dirty="0" smtClean="0"/>
              <a:t> التعاملات بين الجهات الحكومية ومؤسسات القطاع الخاص </a:t>
            </a:r>
          </a:p>
          <a:p>
            <a:endParaRPr lang="ar-SA" sz="3200" dirty="0" smtClean="0"/>
          </a:p>
          <a:p>
            <a:r>
              <a:rPr lang="ar-SA" sz="3200" dirty="0" smtClean="0"/>
              <a:t>2- حكومة ومواطن : يقصد </a:t>
            </a:r>
            <a:r>
              <a:rPr lang="ar-SA" sz="3200" dirty="0" err="1" smtClean="0"/>
              <a:t>بها</a:t>
            </a:r>
            <a:r>
              <a:rPr lang="ar-SA" sz="3200" dirty="0" smtClean="0"/>
              <a:t> التعاملات بين الجهات الحكومية والمواطن </a:t>
            </a:r>
          </a:p>
          <a:p>
            <a:endParaRPr lang="ar-SA" sz="3200" dirty="0" smtClean="0"/>
          </a:p>
          <a:p>
            <a:r>
              <a:rPr lang="ar-SA" sz="3200" dirty="0" smtClean="0"/>
              <a:t>3- حكومة وحكومة : يقصد </a:t>
            </a:r>
            <a:r>
              <a:rPr lang="ar-SA" sz="3200" dirty="0" err="1" smtClean="0"/>
              <a:t>بها</a:t>
            </a:r>
            <a:r>
              <a:rPr lang="ar-SA" sz="3200" dirty="0" smtClean="0"/>
              <a:t> التعاملات بين الجهات الحكومية المختلفة . </a:t>
            </a:r>
          </a:p>
          <a:p>
            <a:endParaRPr lang="ar-SA" sz="3200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5466603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مربع نص 2"/>
          <p:cNvSpPr txBox="1"/>
          <p:nvPr/>
        </p:nvSpPr>
        <p:spPr>
          <a:xfrm>
            <a:off x="1714480" y="571480"/>
            <a:ext cx="6000792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4400" u="sng" dirty="0" smtClean="0"/>
              <a:t>التجارة الالكترونية </a:t>
            </a:r>
            <a:endParaRPr lang="ar-SA" sz="4400" u="sng" dirty="0"/>
          </a:p>
        </p:txBody>
      </p:sp>
      <p:sp>
        <p:nvSpPr>
          <p:cNvPr id="4" name="مربع نص 3"/>
          <p:cNvSpPr txBox="1"/>
          <p:nvPr/>
        </p:nvSpPr>
        <p:spPr>
          <a:xfrm>
            <a:off x="571472" y="3214686"/>
            <a:ext cx="8358246" cy="206210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dirty="0" smtClean="0">
                <a:solidFill>
                  <a:srgbClr val="92D050"/>
                </a:solidFill>
              </a:rPr>
              <a:t>تعريف التجارة الالكترونية : </a:t>
            </a:r>
          </a:p>
          <a:p>
            <a:pPr algn="ctr"/>
            <a:endParaRPr lang="ar-SA" sz="3200" dirty="0" smtClean="0">
              <a:solidFill>
                <a:srgbClr val="92D050"/>
              </a:solidFill>
            </a:endParaRPr>
          </a:p>
          <a:p>
            <a:pPr algn="ctr"/>
            <a:r>
              <a:rPr lang="ar-SA" sz="3200" dirty="0" smtClean="0">
                <a:solidFill>
                  <a:srgbClr val="92D050"/>
                </a:solidFill>
              </a:rPr>
              <a:t>مجموعة متكاملة من العمليات التجارية والاقتصادية باستخدام وسائل التقنية .</a:t>
            </a:r>
            <a:endParaRPr lang="ar-SA" sz="3200" dirty="0">
              <a:solidFill>
                <a:srgbClr val="92D050"/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44399094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مربع نص 2"/>
          <p:cNvSpPr txBox="1"/>
          <p:nvPr/>
        </p:nvSpPr>
        <p:spPr>
          <a:xfrm>
            <a:off x="785786" y="857232"/>
            <a:ext cx="6786610" cy="415498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4000" b="1" u="sng" dirty="0" smtClean="0">
                <a:solidFill>
                  <a:srgbClr val="FFFF00"/>
                </a:solidFill>
              </a:rPr>
              <a:t>مزايا التجارة الالكترونية :</a:t>
            </a:r>
          </a:p>
          <a:p>
            <a:endParaRPr lang="ar-SA" sz="3200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  <a:p>
            <a:r>
              <a:rPr lang="ar-SA" sz="32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1- تحقيق </a:t>
            </a:r>
            <a:r>
              <a:rPr lang="ar-SA" sz="3200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الشفافيه</a:t>
            </a:r>
            <a:r>
              <a:rPr lang="ar-SA" sz="32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بالتواصل بين الطرفين </a:t>
            </a:r>
          </a:p>
          <a:p>
            <a:r>
              <a:rPr lang="ar-SA" sz="32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2- خفض التكاليف </a:t>
            </a:r>
          </a:p>
          <a:p>
            <a:r>
              <a:rPr lang="ar-SA" sz="32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3- تسهيل </a:t>
            </a:r>
            <a:r>
              <a:rPr lang="ar-SA" sz="3200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الاجراءات</a:t>
            </a:r>
            <a:r>
              <a:rPr lang="ar-SA" sz="32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</a:p>
          <a:p>
            <a:r>
              <a:rPr lang="ar-SA" sz="32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4- النمو السريع </a:t>
            </a:r>
          </a:p>
          <a:p>
            <a:r>
              <a:rPr lang="ar-SA" sz="32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5- تعدد الفرص </a:t>
            </a:r>
            <a:r>
              <a:rPr lang="ar-SA" sz="3200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الوظيفيه</a:t>
            </a:r>
            <a:r>
              <a:rPr lang="ar-SA" sz="32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محليا </a:t>
            </a:r>
          </a:p>
          <a:p>
            <a:endParaRPr lang="ar-SA" sz="3200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8738834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2857496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4643438" y="928670"/>
            <a:ext cx="3357586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أنواع تعاملات </a:t>
            </a:r>
          </a:p>
          <a:p>
            <a:pPr algn="ctr"/>
            <a:r>
              <a:rPr lang="ar-SA" sz="3200" b="1" dirty="0" smtClean="0"/>
              <a:t>التجارة الإلكترونية :</a:t>
            </a:r>
            <a:endParaRPr lang="ar-SA" sz="3200" b="1" dirty="0"/>
          </a:p>
        </p:txBody>
      </p:sp>
      <p:sp>
        <p:nvSpPr>
          <p:cNvPr id="6" name="مربع نص 5"/>
          <p:cNvSpPr txBox="1"/>
          <p:nvPr/>
        </p:nvSpPr>
        <p:spPr>
          <a:xfrm>
            <a:off x="428596" y="3000372"/>
            <a:ext cx="8501122" cy="39703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dirty="0" smtClean="0"/>
              <a:t>1- </a:t>
            </a:r>
            <a:r>
              <a:rPr lang="ar-SA" sz="2800" u="sng" dirty="0" smtClean="0">
                <a:solidFill>
                  <a:srgbClr val="FF0000"/>
                </a:solidFill>
              </a:rPr>
              <a:t>تاجر لتاجر : </a:t>
            </a:r>
          </a:p>
          <a:p>
            <a:r>
              <a:rPr lang="ar-SA" sz="2800" dirty="0" smtClean="0"/>
              <a:t>التعاملات والخدمات التجارية التي تكون بين الشركات </a:t>
            </a:r>
          </a:p>
          <a:p>
            <a:r>
              <a:rPr lang="ar-SA" sz="2800" dirty="0" smtClean="0"/>
              <a:t>2- </a:t>
            </a:r>
            <a:r>
              <a:rPr lang="ar-SA" sz="2800" u="sng" dirty="0" smtClean="0">
                <a:solidFill>
                  <a:srgbClr val="FF0000"/>
                </a:solidFill>
              </a:rPr>
              <a:t>تاجر لعميل : </a:t>
            </a:r>
          </a:p>
          <a:p>
            <a:r>
              <a:rPr lang="ar-SA" sz="2800" dirty="0" smtClean="0"/>
              <a:t>التعاملات التي تكون بين الشركات والمستهلكين </a:t>
            </a:r>
          </a:p>
          <a:p>
            <a:r>
              <a:rPr lang="ar-SA" sz="2800" dirty="0" smtClean="0"/>
              <a:t>3- </a:t>
            </a:r>
            <a:r>
              <a:rPr lang="ar-SA" sz="2800" u="sng" dirty="0" smtClean="0">
                <a:solidFill>
                  <a:srgbClr val="FF0000"/>
                </a:solidFill>
              </a:rPr>
              <a:t>عميل لتاجر : </a:t>
            </a:r>
          </a:p>
          <a:p>
            <a:r>
              <a:rPr lang="ar-SA" sz="2800" dirty="0" smtClean="0"/>
              <a:t>التعاملات التي يقدمها العملاء للموئسات التجارية </a:t>
            </a:r>
          </a:p>
          <a:p>
            <a:r>
              <a:rPr lang="ar-SA" sz="2800" dirty="0" smtClean="0"/>
              <a:t>4 </a:t>
            </a:r>
            <a:r>
              <a:rPr lang="ar-SA" sz="2800" u="sng" dirty="0" smtClean="0">
                <a:solidFill>
                  <a:srgbClr val="FF0000"/>
                </a:solidFill>
              </a:rPr>
              <a:t>عميل لعميل : </a:t>
            </a:r>
          </a:p>
          <a:p>
            <a:r>
              <a:rPr lang="ar-SA" sz="2800" dirty="0" smtClean="0"/>
              <a:t>التعاملات التجارية بين المستهلكين مثل المتاجر الالكترونية </a:t>
            </a:r>
          </a:p>
          <a:p>
            <a:endParaRPr lang="ar-SA" sz="28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</TotalTime>
  <Words>480</Words>
  <Application>Microsoft Office PowerPoint</Application>
  <PresentationFormat>عرض على الشاشة (3:4)‏</PresentationFormat>
  <Paragraphs>137</Paragraphs>
  <Slides>18</Slides>
  <Notes>1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18</vt:i4>
      </vt:variant>
    </vt:vector>
  </HeadingPairs>
  <TitlesOfParts>
    <vt:vector size="19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C-HEART</dc:creator>
  <cp:lastModifiedBy>C-HEART</cp:lastModifiedBy>
  <cp:revision>24</cp:revision>
  <dcterms:created xsi:type="dcterms:W3CDTF">2014-11-28T15:32:42Z</dcterms:created>
  <dcterms:modified xsi:type="dcterms:W3CDTF">2014-11-29T06:19:18Z</dcterms:modified>
</cp:coreProperties>
</file>