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EDCE5-2F54-4FC4-B5DF-A839B27A20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CD04F-DCA6-48CA-9C98-7392D00360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9FBB4-9C4B-4E29-8923-F6A8AEB9358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800D-4BA6-46A3-8AC6-02AACCED88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1F067-A796-4A9C-805A-34FFB7CDA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1FEDE-7E8E-4D7D-990E-A8C6D6DC9B6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0AA3-5140-489E-A71B-1844CF915E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C35E8-388F-430B-84CA-9177682630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69EEE-5F21-475E-B4A7-5F65499A43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60248-7618-4528-A56C-4B5210B6D31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8CB4C-70D5-4F8F-84EC-5339302846A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fld id="{AB85B3C8-8BB9-4188-A677-E9F158B28C3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ar-SA" sz="3200" smtClean="0">
                <a:cs typeface="Traditional Arabic" pitchFamily="18" charset="-78"/>
              </a:rPr>
              <a:t>مقالة الأنانية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للكاتب الأديب أحمد محمد جمال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صفحة 89</a:t>
            </a:r>
            <a:endParaRPr lang="en-US" sz="3200" smtClean="0">
              <a:cs typeface="Traditional Arabic" pitchFamily="18" charset="-7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060575"/>
            <a:ext cx="6400800" cy="4032250"/>
          </a:xfrm>
        </p:spPr>
        <p:txBody>
          <a:bodyPr/>
          <a:lstStyle/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FF3300"/>
                </a:solidFill>
                <a:cs typeface="Traditional Arabic" pitchFamily="18" charset="-78"/>
              </a:rPr>
              <a:t>التعريف بالكاتب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1- نشــأتــه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ولد عام 1343هـ بمكة .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التحق بالمدارس النظامية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حصل على شهادة المعهد العلمي 1359هـ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لم يتمكن من إتمام تعليمه العالي!.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endParaRPr lang="en-US" smtClean="0">
              <a:cs typeface="Traditional Arabic" pitchFamily="18" charset="-78"/>
            </a:endParaRPr>
          </a:p>
        </p:txBody>
      </p:sp>
      <p:pic>
        <p:nvPicPr>
          <p:cNvPr id="6" name="صورة 5" descr="الأديب أحمد محمد جمال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928813"/>
            <a:ext cx="9715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ar-SA" sz="3200" smtClean="0">
                <a:cs typeface="Traditional Arabic" pitchFamily="18" charset="-78"/>
              </a:rPr>
              <a:t>مقالة الأنانية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للكاتب الأديب أحمد محمد جمال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صفحة 89</a:t>
            </a:r>
            <a:endParaRPr lang="en-US" sz="3200" smtClean="0">
              <a:cs typeface="Traditional Arabic" pitchFamily="18" charset="-7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16113"/>
            <a:ext cx="6400800" cy="4537075"/>
          </a:xfrm>
        </p:spPr>
        <p:txBody>
          <a:bodyPr/>
          <a:lstStyle/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FF3300"/>
                </a:solidFill>
                <a:cs typeface="Traditional Arabic" pitchFamily="18" charset="-78"/>
              </a:rPr>
              <a:t>التعريف بالكاتب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2- حياته العمليــة :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عمل سكرتيرا لتحرير جريدة البلاد .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عمل عضوا في مجلس الشورى 1375 .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وفي بعض اللجان والمجالس الحكومية .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ثم مديرا لجريدة الندوة .</a:t>
            </a:r>
          </a:p>
          <a:p>
            <a:pPr marL="442913" indent="633413" algn="r" eaLnBrk="1" hangingPunct="1"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فمحاضرا في جامعة الملك عبدالعزيز 1387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endParaRPr lang="en-US" smtClean="0">
              <a:cs typeface="Traditional Arabic" pitchFamily="18" charset="-78"/>
            </a:endParaRPr>
          </a:p>
        </p:txBody>
      </p:sp>
      <p:pic>
        <p:nvPicPr>
          <p:cNvPr id="7" name="صورة 6" descr="الأديب أحمد محمد جمال 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143000"/>
            <a:ext cx="14287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ar-SA" sz="3200" smtClean="0">
                <a:cs typeface="Traditional Arabic" pitchFamily="18" charset="-78"/>
              </a:rPr>
              <a:t>مقالة الأنانية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للكاتب الأديب أحمد محمد جمال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صفحة 89</a:t>
            </a:r>
            <a:endParaRPr lang="en-US" sz="3200" smtClean="0">
              <a:cs typeface="Traditional Arabic" pitchFamily="18" charset="-7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16113"/>
            <a:ext cx="6400800" cy="4537075"/>
          </a:xfrm>
        </p:spPr>
        <p:txBody>
          <a:bodyPr/>
          <a:lstStyle/>
          <a:p>
            <a:pPr marL="442913" indent="633413" algn="r" eaLnBrk="1" hangingPunct="1">
              <a:lnSpc>
                <a:spcPct val="90000"/>
              </a:lnSpc>
              <a:tabLst>
                <a:tab pos="6194425" algn="l"/>
              </a:tabLst>
            </a:pPr>
            <a:r>
              <a:rPr lang="ar-SA" b="1" smtClean="0">
                <a:solidFill>
                  <a:srgbClr val="FF3300"/>
                </a:solidFill>
                <a:cs typeface="Traditional Arabic" pitchFamily="18" charset="-78"/>
              </a:rPr>
              <a:t>التعريف بالكاتب</a:t>
            </a:r>
          </a:p>
          <a:p>
            <a:pPr marL="442913" indent="633413" algn="r" eaLnBrk="1" hangingPunct="1">
              <a:lnSpc>
                <a:spcPct val="90000"/>
              </a:lnSpc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3- حياته الأدبية :</a:t>
            </a:r>
          </a:p>
          <a:p>
            <a:pPr marL="442913" indent="633413" algn="r" eaLnBrk="1" hangingPunct="1">
              <a:lnSpc>
                <a:spcPct val="90000"/>
              </a:lnSpc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بدأ بإنشاد الشعر .</a:t>
            </a:r>
          </a:p>
          <a:p>
            <a:pPr marL="442913" indent="633413" algn="r" eaLnBrk="1" hangingPunct="1">
              <a:lnSpc>
                <a:spcPct val="90000"/>
              </a:lnSpc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ثم اتجه إلى المقالة والبحوث الإسلامية .</a:t>
            </a:r>
          </a:p>
          <a:p>
            <a:pPr marL="442913" indent="633413" algn="r" eaLnBrk="1" hangingPunct="1">
              <a:lnSpc>
                <a:spcPct val="90000"/>
              </a:lnSpc>
              <a:buFontTx/>
              <a:buAutoNum type="arabicParenR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ألف عدد من المؤلفات منها .</a:t>
            </a:r>
          </a:p>
          <a:p>
            <a:pPr marL="2425700" lvl="2" indent="-457200" algn="r" eaLnBrk="1" hangingPunct="1">
              <a:lnSpc>
                <a:spcPct val="9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ديوان الطلائع.</a:t>
            </a:r>
          </a:p>
          <a:p>
            <a:pPr marL="2425700" lvl="2" indent="-457200" algn="r" eaLnBrk="1" hangingPunct="1">
              <a:lnSpc>
                <a:spcPct val="9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استعمار وكفاح .</a:t>
            </a:r>
          </a:p>
          <a:p>
            <a:pPr marL="2425700" lvl="2" indent="-457200" algn="r" eaLnBrk="1" hangingPunct="1">
              <a:lnSpc>
                <a:spcPct val="9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مكانك تحمدي.</a:t>
            </a:r>
          </a:p>
          <a:p>
            <a:pPr marL="2425700" lvl="2" indent="-457200" algn="r" eaLnBrk="1" hangingPunct="1">
              <a:lnSpc>
                <a:spcPct val="9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mtClean="0">
                <a:cs typeface="Traditional Arabic" pitchFamily="18" charset="-78"/>
              </a:rPr>
              <a:t>على مائدة القرآن</a:t>
            </a:r>
          </a:p>
          <a:p>
            <a:pPr marL="442913" indent="633413" algn="r" eaLnBrk="1" hangingPunct="1">
              <a:lnSpc>
                <a:spcPct val="90000"/>
              </a:lnSpc>
              <a:tabLst>
                <a:tab pos="6194425" algn="l"/>
              </a:tabLst>
            </a:pPr>
            <a:endParaRPr lang="en-US" smtClean="0">
              <a:cs typeface="Traditional Arabic" pitchFamily="18" charset="-78"/>
            </a:endParaRPr>
          </a:p>
        </p:txBody>
      </p:sp>
      <p:pic>
        <p:nvPicPr>
          <p:cNvPr id="6" name="صورة 5" descr="الأديب أحمد محمد جمال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500188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ar-SA" sz="3200" smtClean="0">
                <a:cs typeface="Traditional Arabic" pitchFamily="18" charset="-78"/>
              </a:rPr>
              <a:t>مقالة الأنانية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للكاتب الأديب أحمد محمد جمال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صفحة 89</a:t>
            </a:r>
            <a:endParaRPr lang="en-US" sz="3200" smtClean="0">
              <a:cs typeface="Traditional Arabic" pitchFamily="18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16113"/>
            <a:ext cx="6400800" cy="4537075"/>
          </a:xfrm>
        </p:spPr>
        <p:txBody>
          <a:bodyPr/>
          <a:lstStyle/>
          <a:p>
            <a:pPr marL="442913" indent="633413" eaLnBrk="1" hangingPunct="1">
              <a:lnSpc>
                <a:spcPct val="80000"/>
              </a:lnSpc>
              <a:tabLst>
                <a:tab pos="6194425" algn="l"/>
              </a:tabLst>
            </a:pPr>
            <a:r>
              <a:rPr lang="ar-SA" sz="2800" b="1" smtClean="0">
                <a:solidFill>
                  <a:srgbClr val="FF3300"/>
                </a:solidFill>
                <a:cs typeface="Traditional Arabic" pitchFamily="18" charset="-78"/>
              </a:rPr>
              <a:t>الـتـحليـل ( أفكار النص )</a:t>
            </a:r>
          </a:p>
          <a:p>
            <a:pPr marL="442913" indent="633413" algn="r" eaLnBrk="1" hangingPunct="1">
              <a:lnSpc>
                <a:spcPct val="80000"/>
              </a:lnSpc>
              <a:tabLst>
                <a:tab pos="6194425" algn="l"/>
              </a:tabLst>
            </a:pPr>
            <a:r>
              <a:rPr lang="ar-SA" sz="2800" b="1" smtClean="0">
                <a:solidFill>
                  <a:srgbClr val="0000FF"/>
                </a:solidFill>
                <a:cs typeface="Traditional Arabic" pitchFamily="18" charset="-78"/>
              </a:rPr>
              <a:t>1- مفاسد الأنانية على العقيدة :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فساد المجتمع.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تحريف الحقيقة.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تشويه الجمال.</a:t>
            </a:r>
          </a:p>
          <a:p>
            <a:pPr marL="442913" indent="633413" algn="r" eaLnBrk="1" hangingPunct="1">
              <a:lnSpc>
                <a:spcPct val="80000"/>
              </a:lnSpc>
              <a:tabLst>
                <a:tab pos="6194425" algn="l"/>
              </a:tabLst>
            </a:pPr>
            <a:r>
              <a:rPr lang="ar-SA" sz="2800" b="1" smtClean="0">
                <a:solidFill>
                  <a:srgbClr val="0000FF"/>
                </a:solidFill>
                <a:cs typeface="Traditional Arabic" pitchFamily="18" charset="-78"/>
              </a:rPr>
              <a:t>2- الأنانية في القرآن الكريم :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فساد العقيدة.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تحريف السلوك.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عرقلة الإصلاح.</a:t>
            </a:r>
          </a:p>
          <a:p>
            <a:pPr marL="442913" indent="633413" algn="r" eaLnBrk="1" hangingPunct="1">
              <a:lnSpc>
                <a:spcPct val="80000"/>
              </a:lnSpc>
              <a:tabLst>
                <a:tab pos="6194425" algn="l"/>
              </a:tabLst>
            </a:pPr>
            <a:r>
              <a:rPr lang="ar-SA" sz="2800" b="1" smtClean="0">
                <a:solidFill>
                  <a:srgbClr val="0000FF"/>
                </a:solidFill>
                <a:cs typeface="Traditional Arabic" pitchFamily="18" charset="-78"/>
              </a:rPr>
              <a:t>3- مفسدة الأنانية على العقل :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حجبه عن الحق.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تزيين القبيح.</a:t>
            </a:r>
          </a:p>
          <a:p>
            <a:pPr marL="2425700" lvl="2" indent="-457200" algn="r" eaLnBrk="1" hangingPunct="1">
              <a:lnSpc>
                <a:spcPct val="80000"/>
              </a:lnSpc>
              <a:buFontTx/>
              <a:buAutoNum type="arabic1Minus"/>
              <a:tabLst>
                <a:tab pos="6194425" algn="l"/>
              </a:tabLst>
            </a:pPr>
            <a:r>
              <a:rPr lang="ar-SA" sz="2000" b="1" smtClean="0">
                <a:cs typeface="Traditional Arabic" pitchFamily="18" charset="-78"/>
              </a:rPr>
              <a:t>قلب الحقائق بجعل الطريح الضعيف قويا.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ar-SA" sz="3200" smtClean="0">
                <a:cs typeface="Traditional Arabic" pitchFamily="18" charset="-78"/>
              </a:rPr>
              <a:t>مقالة الأنانية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للكاتب الأديب أحمد محمد جمال</a:t>
            </a:r>
            <a:br>
              <a:rPr lang="ar-SA" sz="3200" smtClean="0">
                <a:cs typeface="Traditional Arabic" pitchFamily="18" charset="-78"/>
              </a:rPr>
            </a:br>
            <a:r>
              <a:rPr lang="ar-SA" sz="3200" smtClean="0">
                <a:cs typeface="Traditional Arabic" pitchFamily="18" charset="-78"/>
              </a:rPr>
              <a:t>صفحة 89</a:t>
            </a:r>
            <a:endParaRPr lang="en-US" sz="3200" smtClean="0">
              <a:cs typeface="Traditional Arabic" pitchFamily="18" charset="-7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16113"/>
            <a:ext cx="6400800" cy="4537075"/>
          </a:xfrm>
        </p:spPr>
        <p:txBody>
          <a:bodyPr/>
          <a:lstStyle/>
          <a:p>
            <a:pPr marL="442913" indent="633413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FF3300"/>
                </a:solidFill>
                <a:cs typeface="Traditional Arabic" pitchFamily="18" charset="-78"/>
              </a:rPr>
              <a:t>النقـــــد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1- موضوعات الكاتب إسلامية.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2- أسلوب الكاتب أسلوب دعوي.</a:t>
            </a:r>
          </a:p>
          <a:p>
            <a:pPr marL="442913" indent="633413" algn="r" eaLnBrk="1" hangingPunct="1">
              <a:tabLst>
                <a:tab pos="6194425" algn="l"/>
              </a:tabLst>
            </a:pPr>
            <a:r>
              <a:rPr lang="ar-SA" b="1" smtClean="0">
                <a:solidFill>
                  <a:srgbClr val="0000FF"/>
                </a:solidFill>
                <a:cs typeface="Traditional Arabic" pitchFamily="18" charset="-78"/>
              </a:rPr>
              <a:t>3- صور الكاتب عفوية غير متكلفة.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180</Words>
  <Application>Microsoft Office PowerPoint</Application>
  <PresentationFormat>عرض على الشاشة (3:4)‏</PresentationFormat>
  <Paragraphs>44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9" baseType="lpstr">
      <vt:lpstr>Arial</vt:lpstr>
      <vt:lpstr>Calibri</vt:lpstr>
      <vt:lpstr>Traditional Arabic</vt:lpstr>
      <vt:lpstr>تصميم افتراضي</vt:lpstr>
      <vt:lpstr>مقالة الأنانية للكاتب الأديب أحمد محمد جمال صفحة 89</vt:lpstr>
      <vt:lpstr>مقالة الأنانية للكاتب الأديب أحمد محمد جمال صفحة 89</vt:lpstr>
      <vt:lpstr>مقالة الأنانية للكاتب الأديب أحمد محمد جمال صفحة 89</vt:lpstr>
      <vt:lpstr>مقالة الأنانية للكاتب الأديب أحمد محمد جمال صفحة 89</vt:lpstr>
      <vt:lpstr>مقالة الأنانية للكاتب الأديب أحمد محمد جمال صفحة 89</vt:lpstr>
    </vt:vector>
  </TitlesOfParts>
  <Company>albaraka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مقالة الأنانية للكاتب الأديب أحمد محمد جمال صفحة 89</dc:title>
  <dc:creator>ناصر الصقعبي</dc:creator>
  <cp:lastModifiedBy>Compaq</cp:lastModifiedBy>
  <cp:revision>14</cp:revision>
  <dcterms:created xsi:type="dcterms:W3CDTF">2014-05-08T06:15:38Z</dcterms:created>
  <dcterms:modified xsi:type="dcterms:W3CDTF">2014-05-12T02:09:30Z</dcterms:modified>
</cp:coreProperties>
</file>