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1"/>
  </p:notesMasterIdLst>
  <p:sldIdLst>
    <p:sldId id="289" r:id="rId2"/>
    <p:sldId id="257" r:id="rId3"/>
    <p:sldId id="300" r:id="rId4"/>
    <p:sldId id="301" r:id="rId5"/>
    <p:sldId id="261" r:id="rId6"/>
    <p:sldId id="290" r:id="rId7"/>
    <p:sldId id="260" r:id="rId8"/>
    <p:sldId id="302" r:id="rId9"/>
    <p:sldId id="258" r:id="rId10"/>
    <p:sldId id="259" r:id="rId11"/>
    <p:sldId id="273" r:id="rId12"/>
    <p:sldId id="262" r:id="rId13"/>
    <p:sldId id="292" r:id="rId14"/>
    <p:sldId id="271" r:id="rId15"/>
    <p:sldId id="284" r:id="rId16"/>
    <p:sldId id="270" r:id="rId17"/>
    <p:sldId id="272" r:id="rId18"/>
    <p:sldId id="297" r:id="rId19"/>
    <p:sldId id="298" r:id="rId20"/>
    <p:sldId id="274" r:id="rId21"/>
    <p:sldId id="275" r:id="rId22"/>
    <p:sldId id="276" r:id="rId23"/>
    <p:sldId id="299" r:id="rId24"/>
    <p:sldId id="304" r:id="rId25"/>
    <p:sldId id="303" r:id="rId26"/>
    <p:sldId id="305" r:id="rId27"/>
    <p:sldId id="306" r:id="rId28"/>
    <p:sldId id="268" r:id="rId29"/>
    <p:sldId id="307" r:id="rId30"/>
    <p:sldId id="269" r:id="rId31"/>
    <p:sldId id="308" r:id="rId32"/>
    <p:sldId id="309" r:id="rId33"/>
    <p:sldId id="310" r:id="rId34"/>
    <p:sldId id="311" r:id="rId35"/>
    <p:sldId id="263" r:id="rId36"/>
    <p:sldId id="312" r:id="rId37"/>
    <p:sldId id="313" r:id="rId38"/>
    <p:sldId id="265" r:id="rId39"/>
    <p:sldId id="293" r:id="rId4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FFFF"/>
    <a:srgbClr val="00FF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F2602CE-1A03-4E29-9A5F-70A230899B8D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78556EF-7671-4840-8CBE-8A4420AB282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98779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556EF-7671-4840-8CBE-8A4420AB282A}" type="slidenum">
              <a:rPr lang="ar-SA" smtClean="0"/>
              <a:t>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62531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556EF-7671-4840-8CBE-8A4420AB282A}" type="slidenum">
              <a:rPr lang="ar-SA" smtClean="0"/>
              <a:t>37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01064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AFC9-C2D4-48EF-9F69-BFB09D71F0AF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A7F5A-544B-42F2-AFFC-7B5BECFE980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81616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AFC9-C2D4-48EF-9F69-BFB09D71F0AF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A7F5A-544B-42F2-AFFC-7B5BECFE980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39673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AFC9-C2D4-48EF-9F69-BFB09D71F0AF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A7F5A-544B-42F2-AFFC-7B5BECFE980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45778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AFC9-C2D4-48EF-9F69-BFB09D71F0AF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A7F5A-544B-42F2-AFFC-7B5BECFE980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67690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AFC9-C2D4-48EF-9F69-BFB09D71F0AF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A7F5A-544B-42F2-AFFC-7B5BECFE980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04465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AFC9-C2D4-48EF-9F69-BFB09D71F0AF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A7F5A-544B-42F2-AFFC-7B5BECFE980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20844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AFC9-C2D4-48EF-9F69-BFB09D71F0AF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A7F5A-544B-42F2-AFFC-7B5BECFE980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13370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AFC9-C2D4-48EF-9F69-BFB09D71F0AF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A7F5A-544B-42F2-AFFC-7B5BECFE980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69866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AFC9-C2D4-48EF-9F69-BFB09D71F0AF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A7F5A-544B-42F2-AFFC-7B5BECFE980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19776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AFC9-C2D4-48EF-9F69-BFB09D71F0AF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A7F5A-544B-42F2-AFFC-7B5BECFE980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9243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AFC9-C2D4-48EF-9F69-BFB09D71F0AF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A7F5A-544B-42F2-AFFC-7B5BECFE980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69163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AAFC9-C2D4-48EF-9F69-BFB09D71F0AF}" type="datetimeFigureOut">
              <a:rPr lang="ar-SA" smtClean="0"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1A7F5A-544B-42F2-AFFC-7B5BECFE980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3337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2" y="0"/>
            <a:ext cx="9113128" cy="6633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395536" y="4869160"/>
            <a:ext cx="579998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8000" b="1" dirty="0"/>
              <a:t>تطبيقات العدسات</a:t>
            </a:r>
          </a:p>
        </p:txBody>
      </p:sp>
    </p:spTree>
    <p:extLst>
      <p:ext uri="{BB962C8B-B14F-4D97-AF65-F5344CB8AC3E}">
        <p14:creationId xmlns:p14="http://schemas.microsoft.com/office/powerpoint/2010/main" val="5910495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64088" y="380901"/>
            <a:ext cx="3322712" cy="1124744"/>
          </a:xfrm>
          <a:solidFill>
            <a:srgbClr val="00FFFF"/>
          </a:solidFill>
        </p:spPr>
        <p:txBody>
          <a:bodyPr>
            <a:noAutofit/>
          </a:bodyPr>
          <a:lstStyle/>
          <a:p>
            <a:pPr algn="r"/>
            <a:r>
              <a:rPr lang="ar-SA" sz="3600" b="1" dirty="0" smtClean="0"/>
              <a:t/>
            </a:r>
            <a:br>
              <a:rPr lang="ar-SA" sz="3600" b="1" dirty="0" smtClean="0"/>
            </a:br>
            <a:r>
              <a:rPr lang="ar-SA" sz="3600" b="1" dirty="0" smtClean="0"/>
              <a:t>ما وظيفة القرنية ؟</a:t>
            </a:r>
            <a:br>
              <a:rPr lang="ar-SA" sz="3600" b="1" dirty="0" smtClean="0"/>
            </a:br>
            <a:endParaRPr lang="ar-SA" sz="3600" b="1" dirty="0"/>
          </a:p>
        </p:txBody>
      </p:sp>
      <p:sp>
        <p:nvSpPr>
          <p:cNvPr id="4" name="مستطيل 3"/>
          <p:cNvSpPr/>
          <p:nvPr/>
        </p:nvSpPr>
        <p:spPr>
          <a:xfrm>
            <a:off x="612804" y="404664"/>
            <a:ext cx="433644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/>
              <a:t>يتجمع الضوء الداخل الى العين </a:t>
            </a:r>
            <a:endParaRPr lang="ar-SA" sz="3200" b="1" dirty="0" smtClean="0"/>
          </a:p>
          <a:p>
            <a:r>
              <a:rPr lang="ar-SA" sz="3200" b="1" dirty="0" smtClean="0"/>
              <a:t>بواسطة  </a:t>
            </a:r>
            <a:r>
              <a:rPr lang="ar-SA" sz="3200" b="1" dirty="0"/>
              <a:t>القرنية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467544" y="3429000"/>
            <a:ext cx="78831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600" b="1" dirty="0"/>
              <a:t>من المسؤول عن التجميع الدقيق  الذي يسمح برؤية الأجسام البعيدة والقريبة بوضوح  </a:t>
            </a:r>
            <a:r>
              <a:rPr lang="ar-SA" sz="3600" b="1" dirty="0" smtClean="0"/>
              <a:t>تام؟</a:t>
            </a:r>
            <a:endParaRPr lang="ar-SA" sz="3600" b="1" dirty="0"/>
          </a:p>
        </p:txBody>
      </p:sp>
      <p:sp>
        <p:nvSpPr>
          <p:cNvPr id="7" name="مستطيل 6"/>
          <p:cNvSpPr/>
          <p:nvPr/>
        </p:nvSpPr>
        <p:spPr>
          <a:xfrm>
            <a:off x="3903386" y="5301208"/>
            <a:ext cx="1301959" cy="707886"/>
          </a:xfrm>
          <a:prstGeom prst="rect">
            <a:avLst/>
          </a:prstGeom>
          <a:solidFill>
            <a:srgbClr val="00FFFF"/>
          </a:solidFill>
        </p:spPr>
        <p:txBody>
          <a:bodyPr wrap="none">
            <a:spAutoFit/>
          </a:bodyPr>
          <a:lstStyle/>
          <a:p>
            <a:r>
              <a:rPr lang="ar-SA" sz="4000" b="1" dirty="0"/>
              <a:t>العدسة</a:t>
            </a:r>
          </a:p>
        </p:txBody>
      </p:sp>
    </p:spTree>
    <p:extLst>
      <p:ext uri="{BB962C8B-B14F-4D97-AF65-F5344CB8AC3E}">
        <p14:creationId xmlns:p14="http://schemas.microsoft.com/office/powerpoint/2010/main" val="8877723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131"/>
            <a:ext cx="3960440" cy="2283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481" y="4956175"/>
            <a:ext cx="6188075" cy="190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672" y="201207"/>
            <a:ext cx="3688542" cy="2464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مربع نص 3"/>
          <p:cNvSpPr txBox="1"/>
          <p:nvPr/>
        </p:nvSpPr>
        <p:spPr>
          <a:xfrm>
            <a:off x="2915816" y="3140968"/>
            <a:ext cx="291959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5400" b="1" dirty="0" smtClean="0"/>
              <a:t>عيوب النظر</a:t>
            </a:r>
            <a:endParaRPr lang="ar-SA" sz="5400" b="1" dirty="0"/>
          </a:p>
        </p:txBody>
      </p:sp>
    </p:spTree>
    <p:extLst>
      <p:ext uri="{BB962C8B-B14F-4D97-AF65-F5344CB8AC3E}">
        <p14:creationId xmlns:p14="http://schemas.microsoft.com/office/powerpoint/2010/main" val="29233499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/>
              <a:t>الشكل</a:t>
            </a:r>
            <a:r>
              <a:rPr lang="en-US" b="1" dirty="0" smtClean="0"/>
              <a:t> 11-19 </a:t>
            </a:r>
            <a:endParaRPr lang="ar-SA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ar-SA" dirty="0"/>
              <a:t> </a:t>
            </a:r>
            <a:r>
              <a:rPr lang="ar-SA" dirty="0" smtClean="0"/>
              <a:t>نلاحظ ان الشكلين  انا اقوله   رسما بأشعة قادمة من جسم  قريب </a:t>
            </a:r>
          </a:p>
          <a:p>
            <a:pPr marL="0" indent="0">
              <a:buNone/>
            </a:pPr>
            <a:r>
              <a:rPr lang="ar-SA" dirty="0" smtClean="0"/>
              <a:t>لماذا  رسمت هذه الرسوم بهذه الطريقة ؟</a:t>
            </a:r>
          </a:p>
          <a:p>
            <a:pPr marL="0" indent="0">
              <a:buNone/>
            </a:pPr>
            <a:r>
              <a:rPr lang="ar-SA" dirty="0" smtClean="0"/>
              <a:t>لا تستطيع العين  المصابة  بقصر النظر  التركيز على  الأجسام  البعيدة </a:t>
            </a:r>
          </a:p>
          <a:p>
            <a:pPr marL="0" indent="0">
              <a:buNone/>
            </a:pPr>
            <a:r>
              <a:rPr lang="ar-SA" dirty="0" smtClean="0"/>
              <a:t>وكذلك لا تستطيع  العين المصابة بطول النظر  التركيز على الأجسام القريبة </a:t>
            </a:r>
          </a:p>
        </p:txBody>
      </p:sp>
    </p:spTree>
    <p:extLst>
      <p:ext uri="{BB962C8B-B14F-4D97-AF65-F5344CB8AC3E}">
        <p14:creationId xmlns:p14="http://schemas.microsoft.com/office/powerpoint/2010/main" val="770730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9552" y="2055716"/>
            <a:ext cx="8229600" cy="1143000"/>
          </a:xfrm>
        </p:spPr>
        <p:txBody>
          <a:bodyPr/>
          <a:lstStyle/>
          <a:p>
            <a:pPr algn="r"/>
            <a:r>
              <a:rPr lang="ar-SA" b="1" dirty="0" smtClean="0"/>
              <a:t>شاهدي الفيديو </a:t>
            </a:r>
            <a:endParaRPr lang="ar-SA" b="1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0" y="1412776"/>
            <a:ext cx="4293305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35744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18434" name="Picture 2" descr="C:\Users\A-D-C\Desktop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76" y="0"/>
            <a:ext cx="9144000" cy="689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273837" y="3095710"/>
            <a:ext cx="41488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b="1" dirty="0" err="1">
                <a:solidFill>
                  <a:schemeClr val="bg1"/>
                </a:solidFill>
              </a:rPr>
              <a:t>أجيبي</a:t>
            </a:r>
            <a:r>
              <a:rPr lang="ar-SA" sz="4000" b="1" dirty="0">
                <a:solidFill>
                  <a:schemeClr val="bg1"/>
                </a:solidFill>
              </a:rPr>
              <a:t> عن الأسئلة </a:t>
            </a:r>
            <a:r>
              <a:rPr lang="ar-SA" sz="4000" b="1" dirty="0" err="1">
                <a:solidFill>
                  <a:schemeClr val="bg1"/>
                </a:solidFill>
              </a:rPr>
              <a:t>الآتيه</a:t>
            </a:r>
            <a:endParaRPr lang="ar-SA" sz="4000" b="1" dirty="0">
              <a:solidFill>
                <a:schemeClr val="bg1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34298" y="377369"/>
            <a:ext cx="3888432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err="1" smtClean="0">
                <a:solidFill>
                  <a:schemeClr val="bg1"/>
                </a:solidFill>
              </a:rPr>
              <a:t>بإستخدام</a:t>
            </a:r>
            <a:r>
              <a:rPr lang="ar-SA" sz="4000" b="1" dirty="0" smtClean="0">
                <a:solidFill>
                  <a:schemeClr val="bg1"/>
                </a:solidFill>
              </a:rPr>
              <a:t>  استراتيجية فكر  زاوج   شارك</a:t>
            </a:r>
            <a:endParaRPr lang="ar-SA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2318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5158472" y="980728"/>
            <a:ext cx="32848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>
                <a:solidFill>
                  <a:srgbClr val="FF0066"/>
                </a:solidFill>
              </a:rPr>
              <a:t>كيف يكون قصر النظر؟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6376753" y="2060848"/>
            <a:ext cx="20842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</a:rPr>
              <a:t>ما هي أسبابه</a:t>
            </a:r>
            <a:r>
              <a:rPr lang="ar-SA" sz="3200" b="1" dirty="0">
                <a:solidFill>
                  <a:srgbClr val="7030A0"/>
                </a:solidFill>
              </a:rPr>
              <a:t>؟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6262299" y="3385066"/>
            <a:ext cx="25074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66"/>
                </a:solidFill>
              </a:rPr>
              <a:t>كيف تتم معالجته؟</a:t>
            </a:r>
            <a:endParaRPr lang="ar-SA" sz="3200" b="1" dirty="0">
              <a:solidFill>
                <a:srgbClr val="FF0066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938395" y="735846"/>
            <a:ext cx="28905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009900"/>
                </a:solidFill>
              </a:rPr>
              <a:t>عرفي  </a:t>
            </a:r>
            <a:r>
              <a:rPr lang="ar-SA" sz="3200" b="1" dirty="0">
                <a:solidFill>
                  <a:srgbClr val="009900"/>
                </a:solidFill>
              </a:rPr>
              <a:t>طول </a:t>
            </a:r>
            <a:r>
              <a:rPr lang="ar-SA" sz="3200" b="1" dirty="0" smtClean="0">
                <a:solidFill>
                  <a:srgbClr val="009900"/>
                </a:solidFill>
              </a:rPr>
              <a:t>النظر ؟</a:t>
            </a:r>
            <a:endParaRPr lang="ar-SA" sz="3200" b="1" dirty="0">
              <a:solidFill>
                <a:srgbClr val="0099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052762" y="2016914"/>
            <a:ext cx="19704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>
                <a:solidFill>
                  <a:srgbClr val="00B0F0"/>
                </a:solidFill>
              </a:rPr>
              <a:t>ماهي أسبابه؟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1052762" y="3092678"/>
            <a:ext cx="2621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>
                <a:solidFill>
                  <a:srgbClr val="009900"/>
                </a:solidFill>
              </a:rPr>
              <a:t>كيف تتم معالجته ؟</a:t>
            </a:r>
          </a:p>
        </p:txBody>
      </p:sp>
      <p:cxnSp>
        <p:nvCxnSpPr>
          <p:cNvPr id="11" name="رابط مستقيم 10"/>
          <p:cNvCxnSpPr/>
          <p:nvPr/>
        </p:nvCxnSpPr>
        <p:spPr>
          <a:xfrm>
            <a:off x="4716016" y="404664"/>
            <a:ext cx="72008" cy="50405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199" y="5085184"/>
            <a:ext cx="1427163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41" y="4483497"/>
            <a:ext cx="3535363" cy="225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90625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4114800" cy="1143000"/>
          </a:xfrm>
          <a:solidFill>
            <a:srgbClr val="00FF00"/>
          </a:solidFill>
        </p:spPr>
        <p:txBody>
          <a:bodyPr/>
          <a:lstStyle/>
          <a:p>
            <a:r>
              <a:rPr lang="ar-SA" b="1" dirty="0" smtClean="0"/>
              <a:t> قصر النظر</a:t>
            </a:r>
            <a:endParaRPr lang="ar-SA" b="1" dirty="0"/>
          </a:p>
        </p:txBody>
      </p:sp>
      <p:sp>
        <p:nvSpPr>
          <p:cNvPr id="4" name="مستطيل 3"/>
          <p:cNvSpPr/>
          <p:nvPr/>
        </p:nvSpPr>
        <p:spPr>
          <a:xfrm>
            <a:off x="4355976" y="548680"/>
            <a:ext cx="4572000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ar-SA" sz="3200" b="1" dirty="0"/>
              <a:t>عيب في الرؤية  </a:t>
            </a:r>
          </a:p>
          <a:p>
            <a:r>
              <a:rPr lang="ar-SA" sz="3200" b="1" dirty="0"/>
              <a:t>لا يستطيع الشخص المصاب به رؤية الجسم البعيد بوضوح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4844807" y="2779187"/>
            <a:ext cx="4083169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3600" b="1" dirty="0">
                <a:solidFill>
                  <a:srgbClr val="009900"/>
                </a:solidFill>
              </a:rPr>
              <a:t>تتكون الصور أمام الشبكية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3" t="5324" r="4582" b="14676"/>
          <a:stretch/>
        </p:blipFill>
        <p:spPr bwMode="auto">
          <a:xfrm>
            <a:off x="23272" y="1844015"/>
            <a:ext cx="3698255" cy="2516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مستطيل 6"/>
          <p:cNvSpPr/>
          <p:nvPr/>
        </p:nvSpPr>
        <p:spPr>
          <a:xfrm>
            <a:off x="539552" y="3933056"/>
            <a:ext cx="85693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/>
              <a:t>استخدام  عدسات مقعرة  </a:t>
            </a:r>
          </a:p>
          <a:p>
            <a:r>
              <a:rPr lang="ar-SA" sz="3200" b="1" dirty="0"/>
              <a:t> (عللي)</a:t>
            </a:r>
          </a:p>
          <a:p>
            <a:endParaRPr lang="ar-SA" sz="3200" b="1" dirty="0"/>
          </a:p>
          <a:p>
            <a:r>
              <a:rPr lang="ar-SA" sz="3200" b="1" dirty="0">
                <a:solidFill>
                  <a:srgbClr val="FF0066"/>
                </a:solidFill>
              </a:rPr>
              <a:t>لتفريق الضوء فيزداد </a:t>
            </a:r>
            <a:r>
              <a:rPr lang="ar-SA" sz="3200" b="1" dirty="0" smtClean="0">
                <a:solidFill>
                  <a:srgbClr val="FF0066"/>
                </a:solidFill>
              </a:rPr>
              <a:t> بعد </a:t>
            </a:r>
            <a:r>
              <a:rPr lang="ar-SA" sz="3200" b="1" dirty="0">
                <a:solidFill>
                  <a:srgbClr val="FF0066"/>
                </a:solidFill>
              </a:rPr>
              <a:t>الصور عن العدسة </a:t>
            </a:r>
          </a:p>
          <a:p>
            <a:r>
              <a:rPr lang="ar-SA" sz="3200" b="1" dirty="0">
                <a:solidFill>
                  <a:srgbClr val="FF0066"/>
                </a:solidFill>
              </a:rPr>
              <a:t>وتتكون الصورة على الشبكية </a:t>
            </a:r>
          </a:p>
          <a:p>
            <a:endParaRPr lang="ar-SA" sz="32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46" y="4151625"/>
            <a:ext cx="3810000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07337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1352" y="188640"/>
            <a:ext cx="3538736" cy="1143000"/>
          </a:xfrm>
          <a:solidFill>
            <a:srgbClr val="00FF00"/>
          </a:solidFill>
        </p:spPr>
        <p:txBody>
          <a:bodyPr/>
          <a:lstStyle/>
          <a:p>
            <a:r>
              <a:rPr lang="ar-SA" b="1" dirty="0" smtClean="0"/>
              <a:t> طول النظر</a:t>
            </a:r>
            <a:endParaRPr lang="ar-SA" b="1" dirty="0"/>
          </a:p>
        </p:txBody>
      </p:sp>
      <p:sp>
        <p:nvSpPr>
          <p:cNvPr id="4" name="مستطيل 3"/>
          <p:cNvSpPr/>
          <p:nvPr/>
        </p:nvSpPr>
        <p:spPr>
          <a:xfrm>
            <a:off x="4216443" y="404664"/>
            <a:ext cx="4572000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ar-SA" sz="3200" b="1" dirty="0"/>
              <a:t>عيب في الرؤية لا يستطيع الشخص المصاب به  رؤية الجسم القريب بوضوح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4139952" y="2563163"/>
            <a:ext cx="4674678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3600" b="1" dirty="0" smtClean="0"/>
              <a:t>تتشكل </a:t>
            </a:r>
            <a:r>
              <a:rPr lang="ar-SA" sz="3600" b="1" dirty="0"/>
              <a:t>الصورة خلف الشبكية 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467544" y="4558188"/>
            <a:ext cx="8154514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3200" b="1" dirty="0"/>
              <a:t>استخدام عدسات محدبة  </a:t>
            </a:r>
            <a:r>
              <a:rPr lang="ar-SA" sz="3200" b="1" dirty="0" smtClean="0"/>
              <a:t>(علل)</a:t>
            </a:r>
            <a:endParaRPr lang="ar-SA" sz="3200" b="1" dirty="0"/>
          </a:p>
          <a:p>
            <a:r>
              <a:rPr lang="ar-SA" sz="3200" b="1" dirty="0"/>
              <a:t>لتجميع الضوء فيقل بعد الصور عن </a:t>
            </a:r>
            <a:r>
              <a:rPr lang="ar-SA" sz="3200" b="1" dirty="0" smtClean="0"/>
              <a:t>العدسة</a:t>
            </a:r>
          </a:p>
          <a:p>
            <a:r>
              <a:rPr lang="ar-SA" sz="3200" b="1" dirty="0" smtClean="0"/>
              <a:t> </a:t>
            </a:r>
            <a:r>
              <a:rPr lang="ar-SA" sz="3200" b="1" dirty="0"/>
              <a:t>وتتكون الصور على الشبكية </a:t>
            </a: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6" r="4350" b="16761"/>
          <a:stretch/>
        </p:blipFill>
        <p:spPr bwMode="auto">
          <a:xfrm>
            <a:off x="87288" y="1573221"/>
            <a:ext cx="3709040" cy="262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918" y="3511841"/>
            <a:ext cx="2683043" cy="1831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07962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7650" name="Picture 2" descr="http://shup.com/Shup/93814/meopi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48680"/>
            <a:ext cx="7262589" cy="2732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http://shup.com/Shup/93815/correction-miopie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573016"/>
            <a:ext cx="7219156" cy="2770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42306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8674" name="Picture 2" descr="http://shup.com/Shup/93816/hypermetropi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188640"/>
            <a:ext cx="7434039" cy="2674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http://shup.com/Shup/93817/correction-hypermertopie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190258"/>
            <a:ext cx="7434039" cy="286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7172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6" t="19792" r="45300" b="15000"/>
          <a:stretch/>
        </p:blipFill>
        <p:spPr bwMode="auto">
          <a:xfrm>
            <a:off x="179512" y="2996952"/>
            <a:ext cx="4253741" cy="361799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مستطيل 5"/>
          <p:cNvSpPr/>
          <p:nvPr/>
        </p:nvSpPr>
        <p:spPr>
          <a:xfrm>
            <a:off x="4283968" y="260648"/>
            <a:ext cx="4572000" cy="437042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sz="5400" b="1" dirty="0"/>
              <a:t>ماهي العين؟</a:t>
            </a:r>
          </a:p>
          <a:p>
            <a:endParaRPr lang="ar-SA" sz="3200" b="1" dirty="0"/>
          </a:p>
          <a:p>
            <a:endParaRPr lang="ar-SA" sz="3200" b="1" dirty="0"/>
          </a:p>
          <a:p>
            <a:r>
              <a:rPr lang="ar-SA" sz="3200" b="1" dirty="0" err="1"/>
              <a:t>آداة</a:t>
            </a:r>
            <a:r>
              <a:rPr lang="ar-SA" sz="3200" b="1" dirty="0"/>
              <a:t> بصرية  جديرة </a:t>
            </a:r>
          </a:p>
          <a:p>
            <a:r>
              <a:rPr lang="ar-SA" sz="3200" b="1" dirty="0"/>
              <a:t>بالملاحظة  </a:t>
            </a:r>
          </a:p>
          <a:p>
            <a:r>
              <a:rPr lang="ar-SA" sz="3200" b="1" dirty="0"/>
              <a:t>مملؤة بسائل </a:t>
            </a:r>
          </a:p>
          <a:p>
            <a:r>
              <a:rPr lang="ar-SA" sz="3200" b="1" dirty="0"/>
              <a:t>وهي على هيئة </a:t>
            </a:r>
          </a:p>
          <a:p>
            <a:r>
              <a:rPr lang="ar-SA" sz="3200" b="1" dirty="0"/>
              <a:t> وعاء كروي تقريبا </a:t>
            </a:r>
          </a:p>
        </p:txBody>
      </p:sp>
    </p:spTree>
    <p:extLst>
      <p:ext uri="{BB962C8B-B14F-4D97-AF65-F5344CB8AC3E}">
        <p14:creationId xmlns:p14="http://schemas.microsoft.com/office/powerpoint/2010/main" val="31934347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هل توجد مشاكل في الرؤية؟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122" name="Picture 2" descr="See the world as when you don't have any vision proble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7642820" cy="5120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8050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ما المشكلة هنا ؟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6146" name="Picture 2" descr="See the mountains in focus when you suffer from farsightedne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28799"/>
            <a:ext cx="7138764" cy="4782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5675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dirty="0" smtClean="0"/>
              <a:t>ما المشكلة هنا ؟</a:t>
            </a:r>
            <a:br>
              <a:rPr lang="ar-SA" dirty="0" smtClean="0"/>
            </a:br>
            <a:r>
              <a:rPr lang="ar-SA" dirty="0" smtClean="0"/>
              <a:t>قصر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7282780" cy="48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43259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548680"/>
            <a:ext cx="8229600" cy="59766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dirty="0" smtClean="0"/>
              <a:t> </a:t>
            </a:r>
            <a:r>
              <a:rPr lang="ar-SA" sz="4000" b="1" dirty="0"/>
              <a:t>تجدر الاشارة الى </a:t>
            </a:r>
            <a:endParaRPr lang="ar-SA" sz="4000" b="1" dirty="0" smtClean="0"/>
          </a:p>
          <a:p>
            <a:pPr marL="0" indent="0">
              <a:buNone/>
            </a:pPr>
            <a:r>
              <a:rPr lang="ar-SA" sz="4000" b="1" dirty="0" smtClean="0"/>
              <a:t>ان </a:t>
            </a:r>
            <a:r>
              <a:rPr lang="ar-SA" sz="4000" b="1" dirty="0"/>
              <a:t>عيوب </a:t>
            </a:r>
            <a:r>
              <a:rPr lang="ar-SA" sz="4000" b="1" dirty="0" smtClean="0"/>
              <a:t>الابصار</a:t>
            </a:r>
          </a:p>
          <a:p>
            <a:pPr marL="0" indent="0">
              <a:buNone/>
            </a:pPr>
            <a:r>
              <a:rPr lang="ar-SA" sz="4000" b="1" dirty="0" smtClean="0"/>
              <a:t> </a:t>
            </a:r>
            <a:r>
              <a:rPr lang="ar-SA" sz="4000" b="1" dirty="0"/>
              <a:t>يجب ان </a:t>
            </a:r>
            <a:r>
              <a:rPr lang="ar-SA" sz="4000" b="1" dirty="0" smtClean="0"/>
              <a:t>تشخص</a:t>
            </a:r>
          </a:p>
          <a:p>
            <a:pPr marL="0" indent="0">
              <a:buNone/>
            </a:pPr>
            <a:r>
              <a:rPr lang="ar-SA" sz="4000" b="1" dirty="0" smtClean="0"/>
              <a:t> </a:t>
            </a:r>
            <a:r>
              <a:rPr lang="ar-SA" sz="4000" b="1" dirty="0"/>
              <a:t>و تعالج مبكرا </a:t>
            </a:r>
            <a:endParaRPr lang="ar-SA" sz="4000" b="1" dirty="0" smtClean="0"/>
          </a:p>
          <a:p>
            <a:pPr marL="0" indent="0">
              <a:buNone/>
            </a:pPr>
            <a:r>
              <a:rPr lang="ar-SA" sz="4000" b="1" dirty="0" smtClean="0"/>
              <a:t>كي </a:t>
            </a:r>
            <a:r>
              <a:rPr lang="ar-SA" sz="4000" b="1" dirty="0"/>
              <a:t>لا تؤدي </a:t>
            </a:r>
            <a:endParaRPr lang="ar-SA" sz="4000" b="1" dirty="0" smtClean="0"/>
          </a:p>
          <a:p>
            <a:pPr marL="0" indent="0">
              <a:buNone/>
            </a:pPr>
            <a:r>
              <a:rPr lang="ar-SA" sz="4000" b="1" dirty="0" smtClean="0"/>
              <a:t>الى </a:t>
            </a:r>
            <a:r>
              <a:rPr lang="ar-SA" sz="4000" b="1" dirty="0"/>
              <a:t>ضعف </a:t>
            </a:r>
            <a:r>
              <a:rPr lang="ar-SA" sz="4000" b="1" dirty="0" smtClean="0"/>
              <a:t>شديد</a:t>
            </a:r>
          </a:p>
          <a:p>
            <a:pPr marL="0" indent="0">
              <a:buNone/>
            </a:pPr>
            <a:r>
              <a:rPr lang="ar-SA" sz="4000" b="1" dirty="0" smtClean="0"/>
              <a:t> </a:t>
            </a:r>
            <a:r>
              <a:rPr lang="ar-SA" sz="4000" b="1" dirty="0"/>
              <a:t>في الابصار.</a:t>
            </a:r>
            <a:br>
              <a:rPr lang="ar-SA" sz="4000" b="1" dirty="0"/>
            </a:br>
            <a:endParaRPr lang="ar-SA" sz="4000" b="1" dirty="0"/>
          </a:p>
        </p:txBody>
      </p:sp>
      <p:pic>
        <p:nvPicPr>
          <p:cNvPr id="31746" name="Picture 2" descr="http://www.colorslab.net/wp-content/uploads/2014/03/eyecontact-photo-ux-colorslab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07" r="24381" b="50000"/>
          <a:stretch/>
        </p:blipFill>
        <p:spPr bwMode="auto">
          <a:xfrm>
            <a:off x="308585" y="3329193"/>
            <a:ext cx="4320480" cy="350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90492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0" y="0"/>
            <a:ext cx="9003939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5508104" y="1052736"/>
            <a:ext cx="3384376" cy="415498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4400" b="1" dirty="0" smtClean="0"/>
              <a:t>البصر نعمة  من أعظم نعم الله علينا </a:t>
            </a:r>
          </a:p>
          <a:p>
            <a:endParaRPr lang="ar-SA" sz="4400" b="1" dirty="0"/>
          </a:p>
          <a:p>
            <a:r>
              <a:rPr lang="ar-SA" sz="4400" b="1" dirty="0" smtClean="0"/>
              <a:t>فكيف يكون شكرها؟</a:t>
            </a:r>
            <a:endParaRPr lang="ar-SA" sz="4400" b="1" dirty="0"/>
          </a:p>
        </p:txBody>
      </p:sp>
    </p:spTree>
    <p:extLst>
      <p:ext uri="{BB962C8B-B14F-4D97-AF65-F5344CB8AC3E}">
        <p14:creationId xmlns:p14="http://schemas.microsoft.com/office/powerpoint/2010/main" val="244793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4818" name="Picture 2" descr="http://im35.gulfup.com/uqm3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36" y="1340768"/>
            <a:ext cx="8812764" cy="4406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12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95"/>
          <a:stretch/>
        </p:blipFill>
        <p:spPr bwMode="auto">
          <a:xfrm>
            <a:off x="3741737" y="1"/>
            <a:ext cx="5402263" cy="35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6992"/>
            <a:ext cx="4668011" cy="3501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272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16" t="32688" r="43865" b="56002"/>
          <a:stretch/>
        </p:blipFill>
        <p:spPr bwMode="auto">
          <a:xfrm>
            <a:off x="885453" y="404664"/>
            <a:ext cx="7478720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كل ما يخص التلسكوبات - التلسكوبات الفضائية - هابل - تركيب التلسكوب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84984"/>
            <a:ext cx="3019425" cy="320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1475656" y="1988840"/>
            <a:ext cx="688851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600" b="1" dirty="0" smtClean="0"/>
              <a:t>التلسكوبات </a:t>
            </a:r>
          </a:p>
          <a:p>
            <a:r>
              <a:rPr lang="ar-SA" sz="3600" b="1" dirty="0" smtClean="0"/>
              <a:t>هي </a:t>
            </a:r>
            <a:r>
              <a:rPr lang="ar-SA" sz="3600" b="1" dirty="0"/>
              <a:t>أجهزة بصرية تستخدم لرؤية الاشياء </a:t>
            </a:r>
            <a:r>
              <a:rPr lang="ar-SA" sz="3600" b="1" dirty="0" err="1" smtClean="0"/>
              <a:t>البعيده</a:t>
            </a:r>
            <a:endParaRPr lang="ar-SA" sz="3600" dirty="0"/>
          </a:p>
        </p:txBody>
      </p:sp>
      <p:sp>
        <p:nvSpPr>
          <p:cNvPr id="5" name="مستطيل 4"/>
          <p:cNvSpPr/>
          <p:nvPr/>
        </p:nvSpPr>
        <p:spPr>
          <a:xfrm>
            <a:off x="2474534" y="4520615"/>
            <a:ext cx="4915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/>
              <a:t>التلسكوبات الكاسرة بواسطة </a:t>
            </a:r>
            <a:r>
              <a:rPr lang="ar-SA" sz="3200" b="1" dirty="0" err="1"/>
              <a:t>جالليو</a:t>
            </a:r>
            <a:r>
              <a:rPr lang="ar-SA" sz="32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4747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ar-SA" dirty="0" smtClean="0"/>
              <a:t>ماهي مكوناته؟</a:t>
            </a:r>
          </a:p>
          <a:p>
            <a:pPr marL="0" indent="0">
              <a:buNone/>
            </a:pPr>
            <a:r>
              <a:rPr lang="ar-SA" dirty="0" smtClean="0"/>
              <a:t>عدسة شيئية محدبة </a:t>
            </a:r>
          </a:p>
          <a:p>
            <a:pPr marL="0" indent="0">
              <a:buNone/>
            </a:pPr>
            <a:r>
              <a:rPr lang="ar-SA" dirty="0" smtClean="0"/>
              <a:t>عدسة عينية محدبة </a:t>
            </a:r>
            <a:r>
              <a:rPr lang="ar-SA" dirty="0" err="1" smtClean="0"/>
              <a:t>لالونية</a:t>
            </a:r>
            <a:endParaRPr lang="ar-SA" dirty="0" smtClean="0"/>
          </a:p>
          <a:p>
            <a:pPr marL="0" indent="0">
              <a:buNone/>
            </a:pPr>
            <a:r>
              <a:rPr lang="ar-SA" dirty="0" smtClean="0"/>
              <a:t>( تعمل على التخلص من الزوغان اللوني)</a:t>
            </a:r>
          </a:p>
          <a:p>
            <a:pPr marL="0" indent="0">
              <a:buNone/>
            </a:pPr>
            <a:endParaRPr lang="ar-S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6" t="32084" r="48580" b="21250"/>
          <a:stretch/>
        </p:blipFill>
        <p:spPr bwMode="auto">
          <a:xfrm>
            <a:off x="323528" y="332656"/>
            <a:ext cx="4648200" cy="3413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850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808288"/>
            <a:ext cx="8229600" cy="124936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50659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682432" y="52616"/>
            <a:ext cx="84604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/>
              <a:t>هي عبارة عن عدسة </a:t>
            </a:r>
            <a:r>
              <a:rPr lang="ar-SA" sz="3200" b="1" dirty="0" smtClean="0"/>
              <a:t>مجمعة</a:t>
            </a:r>
            <a:r>
              <a:rPr lang="en-US" sz="3200" b="1" dirty="0"/>
              <a:t/>
            </a:r>
            <a:br>
              <a:rPr lang="en-US" sz="3200" b="1" dirty="0"/>
            </a:br>
            <a:r>
              <a:rPr lang="ar-SA" sz="3200" b="1" dirty="0"/>
              <a:t>عدسة العين مرنة و درجة انحنائها تتحكم فيه </a:t>
            </a:r>
            <a:r>
              <a:rPr lang="ar-SA" sz="3200" b="1" dirty="0" err="1"/>
              <a:t>العظلات</a:t>
            </a:r>
            <a:r>
              <a:rPr lang="ar-SA" sz="3200" b="1" dirty="0"/>
              <a:t> الهدبية </a:t>
            </a:r>
            <a:endParaRPr lang="ar-SA" sz="3200" b="1" dirty="0" smtClean="0"/>
          </a:p>
          <a:p>
            <a:endParaRPr lang="ar-SA" sz="3200" b="1" dirty="0"/>
          </a:p>
          <a:p>
            <a:r>
              <a:rPr lang="ar-SA" sz="3200" b="1" dirty="0" smtClean="0"/>
              <a:t>و </a:t>
            </a:r>
            <a:r>
              <a:rPr lang="ar-SA" sz="3200" b="1" dirty="0"/>
              <a:t>هذا يساعد الشخص على التركيز على اشياء توجد على مسافات مختلفة منه و ملاحظة صورها بوضوح </a:t>
            </a:r>
            <a:br>
              <a:rPr lang="ar-SA" sz="3200" b="1" dirty="0"/>
            </a:br>
            <a:endParaRPr lang="ar-SA" sz="3200" b="1" dirty="0"/>
          </a:p>
        </p:txBody>
      </p:sp>
      <p:sp>
        <p:nvSpPr>
          <p:cNvPr id="5" name="مستطيل 4"/>
          <p:cNvSpPr/>
          <p:nvPr/>
        </p:nvSpPr>
        <p:spPr>
          <a:xfrm>
            <a:off x="682432" y="2780927"/>
            <a:ext cx="8172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/>
              <a:t>لقرنية </a:t>
            </a:r>
            <a:r>
              <a:rPr lang="en-US" sz="3200" b="1" dirty="0"/>
              <a:t/>
            </a:r>
            <a:br>
              <a:rPr lang="en-US" sz="3200" b="1" dirty="0"/>
            </a:br>
            <a:r>
              <a:rPr lang="ar-SA" sz="3200" b="1" dirty="0"/>
              <a:t/>
            </a:r>
            <a:br>
              <a:rPr lang="ar-SA" sz="3200" b="1" dirty="0"/>
            </a:br>
            <a:r>
              <a:rPr lang="ar-SA" sz="3200" b="1" dirty="0" smtClean="0"/>
              <a:t>دائرية </a:t>
            </a:r>
            <a:r>
              <a:rPr lang="ar-SA" sz="3200" b="1" dirty="0"/>
              <a:t>الشكل ومحدبة </a:t>
            </a:r>
            <a:endParaRPr lang="ar-SA" sz="3200" b="1" dirty="0" smtClean="0"/>
          </a:p>
          <a:p>
            <a:r>
              <a:rPr lang="ar-SA" sz="3200" b="1" dirty="0" smtClean="0"/>
              <a:t>وتغطى </a:t>
            </a:r>
            <a:r>
              <a:rPr lang="ar-SA" sz="3200" b="1" dirty="0"/>
              <a:t>الجزء </a:t>
            </a:r>
            <a:r>
              <a:rPr lang="ar-SA" sz="3200" b="1" dirty="0" err="1"/>
              <a:t>الأمامى</a:t>
            </a:r>
            <a:r>
              <a:rPr lang="ar-SA" sz="3200" b="1" dirty="0"/>
              <a:t> </a:t>
            </a:r>
            <a:endParaRPr lang="ar-SA" sz="3200" b="1" dirty="0" smtClean="0"/>
          </a:p>
          <a:p>
            <a:r>
              <a:rPr lang="ar-SA" sz="3200" b="1" dirty="0" smtClean="0"/>
              <a:t>من العين</a:t>
            </a:r>
          </a:p>
          <a:p>
            <a:endParaRPr lang="ar-SA" sz="3200" b="1" dirty="0"/>
          </a:p>
          <a:p>
            <a:endParaRPr lang="ar-SA" sz="3200" b="1" dirty="0" smtClean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6" t="32523" r="64742" b="31220"/>
          <a:stretch/>
        </p:blipFill>
        <p:spPr bwMode="auto">
          <a:xfrm>
            <a:off x="0" y="3601603"/>
            <a:ext cx="3779912" cy="32563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87126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4427984" y="188640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sz="3200" b="1" dirty="0"/>
              <a:t>الضوء القادم من بعيد عبارة عن أشعة </a:t>
            </a:r>
            <a:r>
              <a:rPr lang="ar-SA" sz="3200" b="1" dirty="0" smtClean="0"/>
              <a:t>متوازية</a:t>
            </a:r>
          </a:p>
          <a:p>
            <a:endParaRPr lang="ar-SA" sz="3200" b="1" dirty="0"/>
          </a:p>
          <a:p>
            <a:r>
              <a:rPr lang="ar-SA" sz="3200" b="1" dirty="0"/>
              <a:t>تدخل </a:t>
            </a:r>
            <a:r>
              <a:rPr lang="ar-SA" sz="3200" b="1" dirty="0" smtClean="0"/>
              <a:t>العدسة </a:t>
            </a:r>
            <a:r>
              <a:rPr lang="ar-SA" sz="3200" b="1" dirty="0"/>
              <a:t>الشيئية المحدبة </a:t>
            </a:r>
          </a:p>
          <a:p>
            <a:r>
              <a:rPr lang="ar-SA" sz="3200" b="1" dirty="0" smtClean="0"/>
              <a:t>وتتركز </a:t>
            </a:r>
            <a:r>
              <a:rPr lang="ar-SA" sz="3200" b="1" dirty="0"/>
              <a:t>عند بؤرتها  </a:t>
            </a:r>
            <a:endParaRPr lang="ar-SA" sz="3200" b="1" dirty="0" smtClean="0"/>
          </a:p>
          <a:p>
            <a:endParaRPr lang="ar-SA" sz="3600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6" t="35170" r="49563" b="21250"/>
          <a:stretch/>
        </p:blipFill>
        <p:spPr bwMode="auto">
          <a:xfrm>
            <a:off x="323528" y="2883283"/>
            <a:ext cx="6802952" cy="3974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مستطيل 6"/>
          <p:cNvSpPr/>
          <p:nvPr/>
        </p:nvSpPr>
        <p:spPr>
          <a:xfrm>
            <a:off x="1403648" y="1268760"/>
            <a:ext cx="25394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FF0066"/>
                </a:solidFill>
              </a:rPr>
              <a:t>( تكون صورة حقيقية مقلوبة ) </a:t>
            </a:r>
          </a:p>
        </p:txBody>
      </p:sp>
    </p:spTree>
    <p:extLst>
      <p:ext uri="{BB962C8B-B14F-4D97-AF65-F5344CB8AC3E}">
        <p14:creationId xmlns:p14="http://schemas.microsoft.com/office/powerpoint/2010/main" val="122201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79512" y="116632"/>
            <a:ext cx="87484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/>
              <a:t>الصورة المتكونة تصبح  جسم بالنسبة للعدسة العينية  المحدبة  بحيث تقع </a:t>
            </a:r>
          </a:p>
          <a:p>
            <a:r>
              <a:rPr lang="ar-SA" sz="3200" b="1" dirty="0"/>
              <a:t>بين العدسة العينية وبؤرتها  </a:t>
            </a:r>
          </a:p>
          <a:p>
            <a:r>
              <a:rPr lang="ar-SA" sz="3200" b="1" dirty="0"/>
              <a:t>فتكون صورة وهمية  معتدلة  وأكبر من الصورة  الأولى</a:t>
            </a:r>
          </a:p>
          <a:p>
            <a:endParaRPr lang="ar-SA" sz="32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6" t="32084" r="48580" b="21250"/>
          <a:stretch/>
        </p:blipFill>
        <p:spPr bwMode="auto">
          <a:xfrm>
            <a:off x="1547664" y="2551066"/>
            <a:ext cx="5656312" cy="4154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253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3779912" y="47667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sz="3200" b="1" dirty="0"/>
              <a:t>الصورة النهائية  تبقى مقلوبة  بالنسبة للجسم  ؟</a:t>
            </a:r>
          </a:p>
          <a:p>
            <a:r>
              <a:rPr lang="ar-SA" sz="3200" b="1" dirty="0"/>
              <a:t>لآن الصورة الأولى مقلوبة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6" t="32084" r="48580" b="21250"/>
          <a:stretch/>
        </p:blipFill>
        <p:spPr bwMode="auto">
          <a:xfrm>
            <a:off x="899592" y="2852936"/>
            <a:ext cx="4648200" cy="3413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110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uaesm.maktoob.com/up/uploads/2cf2aab6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24944"/>
            <a:ext cx="3315072" cy="3551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2483768" y="764704"/>
            <a:ext cx="59372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600" b="1" dirty="0"/>
              <a:t>ما الفائدة  من استخدام  التلسكوب  </a:t>
            </a:r>
            <a:r>
              <a:rPr lang="ar-SA" sz="3600" b="1" dirty="0" smtClean="0"/>
              <a:t>؟</a:t>
            </a:r>
          </a:p>
          <a:p>
            <a:endParaRPr lang="ar-SA" sz="3600" b="1" dirty="0"/>
          </a:p>
          <a:p>
            <a:r>
              <a:rPr lang="ar-SA" sz="3600" b="1" dirty="0"/>
              <a:t>نعتقد غالبا هي تكبير الصورة</a:t>
            </a:r>
          </a:p>
        </p:txBody>
      </p:sp>
    </p:spTree>
    <p:extLst>
      <p:ext uri="{BB962C8B-B14F-4D97-AF65-F5344CB8AC3E}">
        <p14:creationId xmlns:p14="http://schemas.microsoft.com/office/powerpoint/2010/main" val="101254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3010" name="Picture 2" descr="http://www.dmc.tv/forum/uploads/monthly_07_2013/post-42326-0-34607600-13744029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472"/>
            <a:ext cx="9060160" cy="6795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1187624" y="831595"/>
            <a:ext cx="7452320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3200" b="1" dirty="0"/>
              <a:t>ان الأجسام الموجودة في الفضاء بعيدة جدا</a:t>
            </a:r>
          </a:p>
          <a:p>
            <a:r>
              <a:rPr lang="ar-SA" sz="3200" b="1" dirty="0"/>
              <a:t>لذا سيؤثر تكبيرها في قدرتنا على رؤيتها  بشكل بسيط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161256" y="3212976"/>
            <a:ext cx="4752528" cy="3046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3200" b="1" dirty="0"/>
              <a:t>الفائدة الرئيسية من استخدام التلسكوب</a:t>
            </a:r>
          </a:p>
          <a:p>
            <a:r>
              <a:rPr lang="ar-SA" sz="3200" b="1" dirty="0">
                <a:solidFill>
                  <a:srgbClr val="FF0066"/>
                </a:solidFill>
              </a:rPr>
              <a:t>هي زيادة كمية الضوء المتجمع من الجسم البعيد</a:t>
            </a:r>
          </a:p>
          <a:p>
            <a:r>
              <a:rPr lang="ar-SA" sz="3200" b="1" dirty="0"/>
              <a:t>ومن ثم زيادة اضاءة  الصورة لتصبح أكثر وضوحا</a:t>
            </a:r>
          </a:p>
        </p:txBody>
      </p:sp>
    </p:spTree>
    <p:extLst>
      <p:ext uri="{BB962C8B-B14F-4D97-AF65-F5344CB8AC3E}">
        <p14:creationId xmlns:p14="http://schemas.microsoft.com/office/powerpoint/2010/main" val="360954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4170536" y="836712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sz="3200" b="1" dirty="0"/>
              <a:t>بيني لماذا لا تكون  التلسكوبات  البسيطة والرخيصة  التي تباع في المتاجر  </a:t>
            </a:r>
            <a:endParaRPr lang="ar-SA" sz="3200" b="1" dirty="0" smtClean="0"/>
          </a:p>
          <a:p>
            <a:r>
              <a:rPr lang="ar-SA" sz="3200" b="1" dirty="0" smtClean="0"/>
              <a:t>صورا  </a:t>
            </a:r>
            <a:r>
              <a:rPr lang="ar-SA" sz="3200" b="1" dirty="0"/>
              <a:t>واضحة للأجسام البعيدة  على الرغم من  أن تكبيرها  كبير</a:t>
            </a:r>
          </a:p>
        </p:txBody>
      </p:sp>
      <p:pic>
        <p:nvPicPr>
          <p:cNvPr id="9" name="Picture 2" descr="C:\Users\A-D-C\Desktop\laught-2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952" y="3964717"/>
            <a:ext cx="1238251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مستطيل 7"/>
          <p:cNvSpPr/>
          <p:nvPr/>
        </p:nvSpPr>
        <p:spPr>
          <a:xfrm>
            <a:off x="1870629" y="5733256"/>
            <a:ext cx="57935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/>
              <a:t>ينتج عن العدسات الرخيصة  زوغان كروي</a:t>
            </a:r>
          </a:p>
        </p:txBody>
      </p:sp>
    </p:spTree>
    <p:extLst>
      <p:ext uri="{BB962C8B-B14F-4D97-AF65-F5344CB8AC3E}">
        <p14:creationId xmlns:p14="http://schemas.microsoft.com/office/powerpoint/2010/main" val="389901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/>
              <a:t>المنظار</a:t>
            </a:r>
            <a:endParaRPr lang="ar-SA" b="1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45" t="38305" r="22136" b="18650"/>
          <a:stretch/>
        </p:blipFill>
        <p:spPr bwMode="auto">
          <a:xfrm>
            <a:off x="1115616" y="1340768"/>
            <a:ext cx="4693613" cy="4173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مربع نص 3"/>
          <p:cNvSpPr txBox="1"/>
          <p:nvPr/>
        </p:nvSpPr>
        <p:spPr>
          <a:xfrm>
            <a:off x="7452320" y="1772816"/>
            <a:ext cx="1512168" cy="14773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عبارة عن مقرابين متجاورين </a:t>
            </a:r>
          </a:p>
          <a:p>
            <a:r>
              <a:rPr lang="ar-SA" dirty="0" smtClean="0"/>
              <a:t>يستخدم لتكوين </a:t>
            </a:r>
          </a:p>
          <a:p>
            <a:r>
              <a:rPr lang="ar-SA" dirty="0" smtClean="0"/>
              <a:t>صورا مكبرة للأجسام البعيدة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7092280" y="3789040"/>
            <a:ext cx="1440160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ماهي  مكوناته ؟</a:t>
            </a:r>
          </a:p>
          <a:p>
            <a:r>
              <a:rPr lang="ar-SA" dirty="0" smtClean="0"/>
              <a:t>عدسة شيئية محدبة </a:t>
            </a:r>
          </a:p>
          <a:p>
            <a:endParaRPr lang="ar-SA" dirty="0"/>
          </a:p>
          <a:p>
            <a:endParaRPr lang="ar-SA" dirty="0" smtClean="0"/>
          </a:p>
          <a:p>
            <a:r>
              <a:rPr lang="ar-SA" dirty="0" smtClean="0"/>
              <a:t>عدسة عينية محدبة</a:t>
            </a:r>
          </a:p>
          <a:p>
            <a:r>
              <a:rPr lang="ar-SA" dirty="0" smtClean="0"/>
              <a:t>منشورين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98134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91095" y="116632"/>
            <a:ext cx="8229600" cy="576064"/>
          </a:xfrm>
        </p:spPr>
        <p:txBody>
          <a:bodyPr>
            <a:normAutofit fontScale="90000"/>
          </a:bodyPr>
          <a:lstStyle/>
          <a:p>
            <a:pPr algn="r"/>
            <a:r>
              <a:rPr lang="ar-SA" dirty="0" smtClean="0"/>
              <a:t>الآت التصوير</a:t>
            </a:r>
            <a:endParaRPr lang="ar-SA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53" t="30843" r="28157" b="38492"/>
          <a:stretch/>
        </p:blipFill>
        <p:spPr bwMode="auto">
          <a:xfrm>
            <a:off x="107504" y="628824"/>
            <a:ext cx="7556221" cy="3265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مربع نص 3"/>
          <p:cNvSpPr txBox="1"/>
          <p:nvPr/>
        </p:nvSpPr>
        <p:spPr>
          <a:xfrm>
            <a:off x="467544" y="4122638"/>
            <a:ext cx="8267804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/>
              <a:t>يدخل الضوء آلة التصوير  ويمر خلال عدسة </a:t>
            </a:r>
            <a:r>
              <a:rPr lang="ar-SA" b="1" dirty="0" err="1" smtClean="0"/>
              <a:t>لالونية</a:t>
            </a:r>
            <a:r>
              <a:rPr lang="ar-SA" b="1" dirty="0" smtClean="0"/>
              <a:t> محدبة </a:t>
            </a:r>
          </a:p>
          <a:p>
            <a:r>
              <a:rPr lang="ar-SA" b="1" dirty="0" smtClean="0"/>
              <a:t>العدسة الالوني  تعمل على كسر الضوء وتكون صورة مقلوبة </a:t>
            </a:r>
          </a:p>
          <a:p>
            <a:r>
              <a:rPr lang="ar-SA" b="1" dirty="0" smtClean="0"/>
              <a:t>على المرآة العاكسة </a:t>
            </a:r>
          </a:p>
          <a:p>
            <a:r>
              <a:rPr lang="ar-SA" b="1" dirty="0" smtClean="0"/>
              <a:t>حيث تنعكس </a:t>
            </a:r>
            <a:r>
              <a:rPr lang="ar-SA" b="1" dirty="0"/>
              <a:t> </a:t>
            </a:r>
            <a:r>
              <a:rPr lang="ar-SA" b="1" dirty="0" smtClean="0"/>
              <a:t>الصورة الى اعلى     في اتجاه منشور يعكس الضوء باتجاه العين</a:t>
            </a:r>
          </a:p>
          <a:p>
            <a:r>
              <a:rPr lang="ar-SA" b="1" dirty="0" smtClean="0"/>
              <a:t>عند الضغط على زر الغلق </a:t>
            </a:r>
            <a:r>
              <a:rPr lang="ar-SA" b="1" dirty="0" smtClean="0"/>
              <a:t>ترتفع </a:t>
            </a:r>
            <a:r>
              <a:rPr lang="ar-SA" b="1" dirty="0" err="1" smtClean="0"/>
              <a:t>المراة</a:t>
            </a:r>
            <a:r>
              <a:rPr lang="ar-SA" b="1" dirty="0" smtClean="0"/>
              <a:t>  لفترة  وينتقل  الضوء في خط مستقيم  ليكون صورة على الفيلم الحساس </a:t>
            </a:r>
            <a:endParaRPr lang="ar-SA" b="1" dirty="0"/>
          </a:p>
        </p:txBody>
      </p:sp>
    </p:spTree>
    <p:extLst>
      <p:ext uri="{BB962C8B-B14F-4D97-AF65-F5344CB8AC3E}">
        <p14:creationId xmlns:p14="http://schemas.microsoft.com/office/powerpoint/2010/main" val="322716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/>
              <a:t>المجهر ( الميكروسكوب)</a:t>
            </a:r>
            <a:endParaRPr lang="ar-SA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ar-SA" b="1" dirty="0" smtClean="0"/>
              <a:t>يستخدم في مشاهدة الأجسام الصغيرة</a:t>
            </a:r>
          </a:p>
          <a:p>
            <a:pPr marL="0" indent="0">
              <a:buNone/>
            </a:pPr>
            <a:r>
              <a:rPr lang="ar-SA" b="1" dirty="0" smtClean="0"/>
              <a:t>يتكون من عدستين  محدبتين  شيئية وعينية </a:t>
            </a:r>
            <a:endParaRPr lang="ar-SA" b="1" dirty="0"/>
          </a:p>
        </p:txBody>
      </p:sp>
      <p:sp>
        <p:nvSpPr>
          <p:cNvPr id="4" name="AutoShape 2" descr="https://fbcdn-sphotos-c-a.akamaihd.net/hphotos-ak-ash3/t1.0-9/s403x403/1966706_656419367740389_7717451822147910269_n.jpg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8" t="37102" r="70289" b="20842"/>
          <a:stretch/>
        </p:blipFill>
        <p:spPr bwMode="auto">
          <a:xfrm>
            <a:off x="251520" y="3381152"/>
            <a:ext cx="2941602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025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340768"/>
            <a:ext cx="6454136" cy="4525963"/>
          </a:xfrm>
        </p:spPr>
      </p:pic>
    </p:spTree>
    <p:extLst>
      <p:ext uri="{BB962C8B-B14F-4D97-AF65-F5344CB8AC3E}">
        <p14:creationId xmlns:p14="http://schemas.microsoft.com/office/powerpoint/2010/main" val="2117198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755576" y="11663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ar-SA" dirty="0" smtClean="0">
                <a:solidFill>
                  <a:srgbClr val="FF0066"/>
                </a:solidFill>
              </a:rPr>
              <a:t>شبكية العين</a:t>
            </a:r>
          </a:p>
          <a:p>
            <a:pPr marL="0" indent="0">
              <a:buNone/>
            </a:pPr>
            <a:r>
              <a:rPr lang="ar-SA" dirty="0" smtClean="0"/>
              <a:t> </a:t>
            </a:r>
            <a:r>
              <a:rPr lang="ar-SA" dirty="0"/>
              <a:t>وهى نسيج من الخلايا </a:t>
            </a:r>
            <a:r>
              <a:rPr lang="ar-SA" dirty="0" smtClean="0"/>
              <a:t>العصبية</a:t>
            </a:r>
          </a:p>
          <a:p>
            <a:pPr marL="0" indent="0">
              <a:buNone/>
            </a:pPr>
            <a:r>
              <a:rPr lang="ar-SA" dirty="0" smtClean="0"/>
              <a:t> </a:t>
            </a:r>
            <a:r>
              <a:rPr lang="ar-SA" dirty="0"/>
              <a:t>تستقبل الصورة الساقطة عليها وتحولها إلى نبضات </a:t>
            </a:r>
            <a:r>
              <a:rPr lang="ar-SA" dirty="0" smtClean="0"/>
              <a:t>كهربائية</a:t>
            </a:r>
          </a:p>
          <a:p>
            <a:pPr marL="0" indent="0">
              <a:buNone/>
            </a:pPr>
            <a:r>
              <a:rPr lang="ar-SA" dirty="0" smtClean="0"/>
              <a:t> </a:t>
            </a:r>
            <a:r>
              <a:rPr lang="ar-SA" dirty="0"/>
              <a:t>بعد ذلك تسرى النبضات الكهربائية  </a:t>
            </a:r>
            <a:r>
              <a:rPr lang="ar-SA" dirty="0" err="1"/>
              <a:t>فى</a:t>
            </a:r>
            <a:r>
              <a:rPr lang="ar-SA" dirty="0"/>
              <a:t> أعصاب دقيقة </a:t>
            </a:r>
            <a:endParaRPr lang="ar-SA" dirty="0" smtClean="0"/>
          </a:p>
          <a:p>
            <a:pPr marL="0" indent="0">
              <a:buNone/>
            </a:pPr>
            <a:r>
              <a:rPr lang="ar-SA" dirty="0" smtClean="0"/>
              <a:t>وتتجمع </a:t>
            </a:r>
            <a:r>
              <a:rPr lang="ar-SA" dirty="0" err="1"/>
              <a:t>هذة</a:t>
            </a:r>
            <a:r>
              <a:rPr lang="ar-SA" dirty="0"/>
              <a:t> الأعصاب الدقيقة (مليون عصب لكل عين) </a:t>
            </a:r>
            <a:endParaRPr lang="ar-SA" dirty="0" smtClean="0"/>
          </a:p>
          <a:p>
            <a:pPr marL="0" indent="0">
              <a:buNone/>
            </a:pPr>
            <a:r>
              <a:rPr lang="ar-SA" dirty="0" err="1" smtClean="0"/>
              <a:t>فى</a:t>
            </a:r>
            <a:r>
              <a:rPr lang="ar-SA" dirty="0" smtClean="0"/>
              <a:t> </a:t>
            </a:r>
            <a:r>
              <a:rPr lang="ar-SA" dirty="0"/>
              <a:t>حزمة واحدة تسمى "</a:t>
            </a:r>
            <a:r>
              <a:rPr lang="ar-SA" dirty="0">
                <a:solidFill>
                  <a:srgbClr val="FF0066"/>
                </a:solidFill>
              </a:rPr>
              <a:t>العصب البصرى".</a:t>
            </a:r>
          </a:p>
          <a:p>
            <a:endParaRPr lang="ar-SA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70" t="47503" r="48233" b="21881"/>
          <a:stretch/>
        </p:blipFill>
        <p:spPr bwMode="auto">
          <a:xfrm>
            <a:off x="33865" y="4617720"/>
            <a:ext cx="2816015" cy="2276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http://shup.com/Shup/93813/image-oeil-normal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023" y="4072696"/>
            <a:ext cx="6348369" cy="238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9081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54868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4000" b="1" dirty="0" smtClean="0">
                <a:solidFill>
                  <a:srgbClr val="FF0066"/>
                </a:solidFill>
              </a:rPr>
              <a:t>استخدام  العدسات</a:t>
            </a:r>
          </a:p>
          <a:p>
            <a:pPr marL="0" indent="0">
              <a:buNone/>
            </a:pPr>
            <a:endParaRPr lang="ar-SA" sz="4000" b="1" dirty="0"/>
          </a:p>
          <a:p>
            <a:pPr marL="0" indent="0">
              <a:buNone/>
            </a:pPr>
            <a:r>
              <a:rPr lang="ar-SA" sz="4000" b="1" dirty="0" smtClean="0"/>
              <a:t>كيف ينكسر الضوء عندما يمر خلال العدسات المحدبة والمقعرة</a:t>
            </a:r>
            <a:endParaRPr lang="ar-SA" sz="4000" b="1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80962"/>
            <a:ext cx="3317145" cy="3244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1060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رابط كسهم مستقيم 6"/>
          <p:cNvCxnSpPr/>
          <p:nvPr/>
        </p:nvCxnSpPr>
        <p:spPr>
          <a:xfrm>
            <a:off x="5292080" y="260648"/>
            <a:ext cx="122413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flipH="1">
            <a:off x="3635896" y="251024"/>
            <a:ext cx="1639551" cy="6168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مربع نص 10"/>
          <p:cNvSpPr txBox="1"/>
          <p:nvPr/>
        </p:nvSpPr>
        <p:spPr>
          <a:xfrm>
            <a:off x="5580112" y="883652"/>
            <a:ext cx="3240360" cy="461665"/>
          </a:xfrm>
          <a:prstGeom prst="rect">
            <a:avLst/>
          </a:prstGeom>
          <a:solidFill>
            <a:srgbClr val="00FFFF"/>
          </a:solidFill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عدسة محدبة ( المجمعة)</a:t>
            </a:r>
            <a:endParaRPr lang="ar-SA" sz="2400" b="1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1547664" y="975599"/>
            <a:ext cx="2808312" cy="461665"/>
          </a:xfrm>
          <a:prstGeom prst="rect">
            <a:avLst/>
          </a:prstGeom>
          <a:solidFill>
            <a:srgbClr val="00FFFF"/>
          </a:solidFill>
        </p:spPr>
        <p:txBody>
          <a:bodyPr wrap="square" rtlCol="1">
            <a:spAutoFit/>
          </a:bodyPr>
          <a:lstStyle/>
          <a:p>
            <a:r>
              <a:rPr lang="ar-SA" sz="2400" dirty="0" smtClean="0"/>
              <a:t>عدسة مقعرة ( المفرقة)</a:t>
            </a:r>
            <a:endParaRPr lang="ar-SA" sz="2400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5699701" y="3690427"/>
            <a:ext cx="324036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تعمل على تجميع الضوء</a:t>
            </a:r>
          </a:p>
          <a:p>
            <a:endParaRPr lang="ar-SA" sz="2400" b="1" dirty="0" smtClean="0"/>
          </a:p>
        </p:txBody>
      </p:sp>
      <p:sp>
        <p:nvSpPr>
          <p:cNvPr id="17" name="مستطيل 16"/>
          <p:cNvSpPr/>
          <p:nvPr/>
        </p:nvSpPr>
        <p:spPr>
          <a:xfrm>
            <a:off x="1474441" y="3638320"/>
            <a:ext cx="25587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/>
              <a:t>تعمل على تفريق الضوء</a:t>
            </a:r>
          </a:p>
        </p:txBody>
      </p:sp>
      <p:pic>
        <p:nvPicPr>
          <p:cNvPr id="18" name="Picture 6" descr="http://orenmada.net/wp-content/uploads/2013/03/concave-len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3" b="16348"/>
          <a:stretch/>
        </p:blipFill>
        <p:spPr bwMode="auto">
          <a:xfrm>
            <a:off x="1331640" y="1772816"/>
            <a:ext cx="2844316" cy="1606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://www.shokabo.co.jp/sp_e/optical/labo/lens/lens_a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08" r="16919" b="16149"/>
          <a:stretch/>
        </p:blipFill>
        <p:spPr bwMode="auto">
          <a:xfrm>
            <a:off x="5877683" y="1628800"/>
            <a:ext cx="2884397" cy="1579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404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2400" y="404664"/>
            <a:ext cx="3610744" cy="1143000"/>
          </a:xfrm>
          <a:solidFill>
            <a:srgbClr val="FF0066"/>
          </a:solidFill>
        </p:spPr>
        <p:txBody>
          <a:bodyPr/>
          <a:lstStyle/>
          <a:p>
            <a:r>
              <a:rPr lang="ar-SA" b="1" dirty="0" smtClean="0"/>
              <a:t>التركيز بالعيون</a:t>
            </a:r>
            <a:endParaRPr lang="ar-SA" b="1" dirty="0"/>
          </a:p>
        </p:txBody>
      </p:sp>
      <p:sp>
        <p:nvSpPr>
          <p:cNvPr id="4" name="مستطيل 3"/>
          <p:cNvSpPr/>
          <p:nvPr/>
        </p:nvSpPr>
        <p:spPr>
          <a:xfrm>
            <a:off x="3563888" y="404664"/>
            <a:ext cx="51480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/>
              <a:t>احملي قلم رصاص على بعد  </a:t>
            </a:r>
            <a:r>
              <a:rPr lang="en-US" sz="3200" b="1" dirty="0"/>
              <a:t>10 cm</a:t>
            </a:r>
          </a:p>
          <a:p>
            <a:r>
              <a:rPr lang="ar-SA" sz="3200" b="1" dirty="0"/>
              <a:t> وركزي النظر عليه </a:t>
            </a:r>
          </a:p>
          <a:p>
            <a:r>
              <a:rPr lang="ar-SA" sz="3200" b="1" dirty="0"/>
              <a:t>ثم انظري ببطء الى نقطة تبعد مترا على الأقل</a:t>
            </a:r>
          </a:p>
          <a:p>
            <a:r>
              <a:rPr lang="ar-SA" sz="3200" b="1" dirty="0"/>
              <a:t>كرري ذلك ماذا تلاحظين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1647096" y="3140968"/>
            <a:ext cx="70922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600" b="1" dirty="0">
                <a:solidFill>
                  <a:srgbClr val="7030A0"/>
                </a:solidFill>
              </a:rPr>
              <a:t>أصبحت عينك متعبة </a:t>
            </a:r>
            <a:r>
              <a:rPr lang="ar-SA" sz="3600" b="1" dirty="0" smtClean="0">
                <a:solidFill>
                  <a:srgbClr val="7030A0"/>
                </a:solidFill>
              </a:rPr>
              <a:t>جدا</a:t>
            </a:r>
          </a:p>
          <a:p>
            <a:endParaRPr lang="ar-SA" sz="3600" b="1" dirty="0">
              <a:solidFill>
                <a:srgbClr val="7030A0"/>
              </a:solidFill>
            </a:endParaRPr>
          </a:p>
          <a:p>
            <a:r>
              <a:rPr lang="ar-SA" sz="3600" b="1" dirty="0">
                <a:solidFill>
                  <a:srgbClr val="7030A0"/>
                </a:solidFill>
              </a:rPr>
              <a:t>ما السبب</a:t>
            </a:r>
          </a:p>
          <a:p>
            <a:endParaRPr lang="ar-SA" sz="3600" b="1" dirty="0" smtClean="0">
              <a:solidFill>
                <a:srgbClr val="7030A0"/>
              </a:solidFill>
            </a:endParaRPr>
          </a:p>
          <a:p>
            <a:r>
              <a:rPr lang="ar-SA" sz="3600" b="1" dirty="0" smtClean="0">
                <a:solidFill>
                  <a:srgbClr val="7030A0"/>
                </a:solidFill>
              </a:rPr>
              <a:t>ان </a:t>
            </a:r>
            <a:r>
              <a:rPr lang="ar-SA" sz="3600" b="1" dirty="0">
                <a:solidFill>
                  <a:srgbClr val="7030A0"/>
                </a:solidFill>
              </a:rPr>
              <a:t>العضلات الموجودة  في عينك  تساعدك على التركيز  على مسافات مختلفة </a:t>
            </a:r>
          </a:p>
        </p:txBody>
      </p:sp>
    </p:spTree>
    <p:extLst>
      <p:ext uri="{BB962C8B-B14F-4D97-AF65-F5344CB8AC3E}">
        <p14:creationId xmlns:p14="http://schemas.microsoft.com/office/powerpoint/2010/main" val="4073475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وان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  <a:solidFill>
            <a:srgbClr val="FF0066"/>
          </a:solidFill>
        </p:spPr>
        <p:txBody>
          <a:bodyPr vert="horz" lIns="91440" tIns="45720" rIns="91440" bIns="45720" rtlCol="1" anchor="ctr">
            <a:norm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SA" b="1" smtClean="0"/>
              <a:t>كيف تكون الصور في العين </a:t>
            </a:r>
            <a:endParaRPr lang="ar-SA" b="1" dirty="0"/>
          </a:p>
        </p:txBody>
      </p:sp>
    </p:spTree>
    <p:extLst>
      <p:ext uri="{BB962C8B-B14F-4D97-AF65-F5344CB8AC3E}">
        <p14:creationId xmlns:p14="http://schemas.microsoft.com/office/powerpoint/2010/main" val="1373030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83568" y="3212976"/>
            <a:ext cx="8291264" cy="352839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ar-SA" dirty="0"/>
          </a:p>
          <a:p>
            <a:pPr marL="0" indent="0">
              <a:buNone/>
            </a:pPr>
            <a:endParaRPr lang="ar-SA" dirty="0"/>
          </a:p>
          <a:p>
            <a:pPr marL="0" indent="0">
              <a:buNone/>
            </a:pPr>
            <a:r>
              <a:rPr lang="ar-SA" b="1" dirty="0" smtClean="0">
                <a:solidFill>
                  <a:srgbClr val="FF0066"/>
                </a:solidFill>
              </a:rPr>
              <a:t>تمتص خلايا متخصصة في الشبكية  الضوء </a:t>
            </a:r>
          </a:p>
          <a:p>
            <a:pPr marL="0" indent="0">
              <a:buNone/>
            </a:pPr>
            <a:r>
              <a:rPr lang="ar-SA" b="1" dirty="0" smtClean="0">
                <a:solidFill>
                  <a:srgbClr val="FF0066"/>
                </a:solidFill>
              </a:rPr>
              <a:t>وترسل المعلومات  المتعلقة بالصورة بواسطة العصب  البصري للدماغ                                                                                                                                                                                                        </a:t>
            </a:r>
            <a:endParaRPr lang="ar-SA" b="1" dirty="0">
              <a:solidFill>
                <a:srgbClr val="FF0066"/>
              </a:solidFill>
            </a:endParaRPr>
          </a:p>
        </p:txBody>
      </p:sp>
      <p:pic>
        <p:nvPicPr>
          <p:cNvPr id="17412" name="Picture 4" descr="https://encrypted-tbn3.gstatic.com/images?q=tbn:ANd9GcRngrczIjbGwNIAUtFFr-6iLZsvNWa4t2_30ZIwwWLF7nNkekK_Xw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79" b="23531"/>
          <a:stretch/>
        </p:blipFill>
        <p:spPr bwMode="auto">
          <a:xfrm>
            <a:off x="28140" y="1700808"/>
            <a:ext cx="3824559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مستطيل 5"/>
          <p:cNvSpPr/>
          <p:nvPr/>
        </p:nvSpPr>
        <p:spPr>
          <a:xfrm>
            <a:off x="721342" y="476672"/>
            <a:ext cx="8028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/>
              <a:t>ينتقل الضوء المنبعث أو المنعكس  عن الجسم الى داخل العين  خلال القرنية 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4211960" y="191683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sz="3200" b="1" dirty="0"/>
              <a:t>يمر الضوء خلال العدسة  ويتجمع  على الشبكية  الموجودة </a:t>
            </a:r>
          </a:p>
          <a:p>
            <a:r>
              <a:rPr lang="ar-SA" sz="3200" b="1" dirty="0"/>
              <a:t>في مؤخرة العين </a:t>
            </a:r>
          </a:p>
        </p:txBody>
      </p:sp>
    </p:spTree>
    <p:extLst>
      <p:ext uri="{BB962C8B-B14F-4D97-AF65-F5344CB8AC3E}">
        <p14:creationId xmlns:p14="http://schemas.microsoft.com/office/powerpoint/2010/main" val="3705558064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657</Words>
  <Application>Microsoft Office PowerPoint</Application>
  <PresentationFormat>عرض على الشاشة (3:4)‏</PresentationFormat>
  <Paragraphs>143</Paragraphs>
  <Slides>39</Slides>
  <Notes>2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39</vt:i4>
      </vt:variant>
    </vt:vector>
  </HeadingPairs>
  <TitlesOfParts>
    <vt:vector size="40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التركيز بالعيون</vt:lpstr>
      <vt:lpstr>عرض تقديمي في PowerPoint</vt:lpstr>
      <vt:lpstr>عرض تقديمي في PowerPoint</vt:lpstr>
      <vt:lpstr> ما وظيفة القرنية ؟ </vt:lpstr>
      <vt:lpstr>عرض تقديمي في PowerPoint</vt:lpstr>
      <vt:lpstr>الشكل 11-19 </vt:lpstr>
      <vt:lpstr>شاهدي الفيديو </vt:lpstr>
      <vt:lpstr>عرض تقديمي في PowerPoint</vt:lpstr>
      <vt:lpstr>عرض تقديمي في PowerPoint</vt:lpstr>
      <vt:lpstr> قصر النظر</vt:lpstr>
      <vt:lpstr> طول النظر</vt:lpstr>
      <vt:lpstr>عرض تقديمي في PowerPoint</vt:lpstr>
      <vt:lpstr>عرض تقديمي في PowerPoint</vt:lpstr>
      <vt:lpstr>هل توجد مشاكل في الرؤية؟</vt:lpstr>
      <vt:lpstr>ما المشكلة هنا ؟</vt:lpstr>
      <vt:lpstr>ما المشكلة هنا ؟ قصر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المنظار</vt:lpstr>
      <vt:lpstr>الآت التصوير</vt:lpstr>
      <vt:lpstr>المجهر ( الميكروسكوب)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A-D-C</dc:creator>
  <cp:lastModifiedBy>A-D-C</cp:lastModifiedBy>
  <cp:revision>39</cp:revision>
  <dcterms:created xsi:type="dcterms:W3CDTF">2014-04-24T18:07:27Z</dcterms:created>
  <dcterms:modified xsi:type="dcterms:W3CDTF">2014-04-25T10:41:17Z</dcterms:modified>
</cp:coreProperties>
</file>